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5" r:id="rId4"/>
    <p:sldId id="258" r:id="rId5"/>
    <p:sldId id="276" r:id="rId6"/>
    <p:sldId id="272" r:id="rId7"/>
    <p:sldId id="274" r:id="rId8"/>
    <p:sldId id="259" r:id="rId9"/>
    <p:sldId id="260" r:id="rId10"/>
    <p:sldId id="269" r:id="rId11"/>
    <p:sldId id="268" r:id="rId12"/>
    <p:sldId id="261" r:id="rId13"/>
    <p:sldId id="277" r:id="rId14"/>
    <p:sldId id="271" r:id="rId15"/>
    <p:sldId id="262" r:id="rId16"/>
    <p:sldId id="278" r:id="rId17"/>
    <p:sldId id="263" r:id="rId18"/>
    <p:sldId id="279" r:id="rId19"/>
    <p:sldId id="264" r:id="rId20"/>
    <p:sldId id="280" r:id="rId21"/>
    <p:sldId id="270" r:id="rId22"/>
    <p:sldId id="265" r:id="rId23"/>
    <p:sldId id="266" r:id="rId24"/>
    <p:sldId id="267" r:id="rId25"/>
    <p:sldId id="27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BB02557A-7053-4340-A874-8AB926A8EDA1}" type="datetimeFigureOut">
              <a:rPr lang="en-US" dirty="0"/>
              <a:t>3/2/2017</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AEF9944-A4F6-4C59-AEBD-678D6480B8EA}" type="slidenum">
              <a:rPr lang="en-US" dirty="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dirty="0"/>
              <a:t>3/2/2017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BB02557A-7053-4340-A874-8AB926A8EDA1}" type="datetimeFigureOut">
              <a:rPr lang="en-US" dirty="0"/>
              <a:pPr/>
              <a:t>3/2/2017</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AEF9944-A4F6-4C59-AEBD-678D6480B8EA}" type="slidenum">
              <a:rPr lang="en-US" dirty="0"/>
              <a:pPr/>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B02557A-7053-4340-A874-8AB926A8EDA1}" type="datetimeFigureOut">
              <a:rPr lang="en-US" dirty="0"/>
              <a:t>3/2/2017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02557A-7053-4340-A874-8AB926A8EDA1}" type="datetimeFigureOut">
              <a:rPr lang="en-US" dirty="0"/>
              <a:t>3/2/2017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02557A-7053-4340-A874-8AB926A8EDA1}" type="datetimeFigureOut">
              <a:rPr lang="en-US" dirty="0"/>
              <a:t>3/2/2017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BB02557A-7053-4340-A874-8AB926A8EDA1}" type="datetimeFigureOut">
              <a:rPr lang="en-US" dirty="0"/>
              <a:t>3/2/2017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BB02557A-7053-4340-A874-8AB926A8EDA1}" type="datetimeFigureOut">
              <a:rPr lang="en-US" dirty="0"/>
              <a:pPr/>
              <a:t>3/2/2017</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AEF9944-A4F6-4C59-AEBD-678D6480B8EA}" type="slidenum">
              <a:rPr lang="en-US" dirty="0"/>
              <a:pPr/>
              <a:t>‹#›</a:t>
            </a:fld>
            <a:endParaRPr lang="en-US" dirty="0"/>
          </a:p>
        </p:txBody>
      </p:sp>
    </p:spTree>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BB02557A-7053-4340-A874-8AB926A8EDA1}" type="datetimeFigureOut">
              <a:rPr lang="en-US" dirty="0"/>
              <a:pPr/>
              <a:t>3/2/2017</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AEF9944-A4F6-4C59-AEBD-678D6480B8EA}"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dirty="0"/>
              <a:t>3/2/2017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BB02557A-7053-4340-A874-8AB926A8EDA1}" type="datetimeFigureOut">
              <a:rPr lang="en-US" dirty="0"/>
              <a:t>3/2/2017</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BB02557A-7053-4340-A874-8AB926A8EDA1}" type="datetimeFigureOut">
              <a:rPr lang="en-US" dirty="0"/>
              <a:pPr/>
              <a:t>3/2/2017</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AEF9944-A4F6-4C59-AEBD-678D6480B8EA}" type="slidenum">
              <a:rPr lang="en-US" dirty="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ncbi.nlm.nih.gov/pmc/articles/PMC3834545/" TargetMode="External"/><Relationship Id="rId3" Type="http://schemas.openxmlformats.org/officeDocument/2006/relationships/hyperlink" Target="https://report.nih.gov/nihfactsheets/ViewFactSheet.aspx?csid=77" TargetMode="External"/><Relationship Id="rId7" Type="http://schemas.openxmlformats.org/officeDocument/2006/relationships/hyperlink" Target="http://www.atsjournals.org/doi/abs/10.1164/rccm.201606-1162PP#.V__Co6OZOuW" TargetMode="External"/><Relationship Id="rId2" Type="http://schemas.openxmlformats.org/officeDocument/2006/relationships/hyperlink" Target="http://www.who.int/respiratory/copd/burden/en/"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3447047/" TargetMode="External"/><Relationship Id="rId11" Type="http://schemas.openxmlformats.org/officeDocument/2006/relationships/hyperlink" Target="http://www.atsjournals.org/doi/abs/10.1164/rccm.201606-1162PP" TargetMode="External"/><Relationship Id="rId5" Type="http://schemas.openxmlformats.org/officeDocument/2006/relationships/hyperlink" Target="http://www.mayoclinic.org/diseases-conditions/copd/symptoms-causes/dxc-20204886" TargetMode="External"/><Relationship Id="rId10" Type="http://schemas.openxmlformats.org/officeDocument/2006/relationships/hyperlink" Target="http://www.lung.org/lung-health-and-diseases/lung-disease-lookup/copd/" TargetMode="External"/><Relationship Id="rId4" Type="http://schemas.openxmlformats.org/officeDocument/2006/relationships/hyperlink" Target="http://www.copdfoundation.org/What-is-COPD/Understanding-COPD/What-is-COPD.aspx" TargetMode="External"/><Relationship Id="rId9" Type="http://schemas.openxmlformats.org/officeDocument/2006/relationships/hyperlink" Target="https://www.ncbi.nlm.nih.gov/pubmed/19196816"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normAutofit fontScale="85000" lnSpcReduction="20000"/>
          </a:bodyPr>
          <a:lstStyle/>
          <a:p>
            <a:pPr algn="ctr"/>
            <a:r>
              <a:rPr lang="en-ZA" sz="3600" b="1" dirty="0" smtClean="0"/>
              <a:t>COPD Training </a:t>
            </a:r>
          </a:p>
          <a:p>
            <a:pPr algn="ctr"/>
            <a:r>
              <a:rPr lang="en-ZA" dirty="0" smtClean="0"/>
              <a:t>3 March 2017</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0751" y="1023866"/>
            <a:ext cx="3883321" cy="3616819"/>
          </a:xfrm>
          <a:prstGeom prst="rect">
            <a:avLst/>
          </a:prstGeom>
        </p:spPr>
      </p:pic>
    </p:spTree>
    <p:extLst>
      <p:ext uri="{BB962C8B-B14F-4D97-AF65-F5344CB8AC3E}">
        <p14:creationId xmlns:p14="http://schemas.microsoft.com/office/powerpoint/2010/main" val="1795893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What is COPD?</a:t>
            </a:r>
            <a:endParaRPr lang="en-ZA" dirty="0"/>
          </a:p>
        </p:txBody>
      </p:sp>
      <p:sp>
        <p:nvSpPr>
          <p:cNvPr id="3" name="Content Placeholder 2"/>
          <p:cNvSpPr>
            <a:spLocks noGrp="1"/>
          </p:cNvSpPr>
          <p:nvPr>
            <p:ph idx="1"/>
          </p:nvPr>
        </p:nvSpPr>
        <p:spPr>
          <a:xfrm>
            <a:off x="5205845" y="2438400"/>
            <a:ext cx="6498426" cy="3651504"/>
          </a:xfrm>
        </p:spPr>
        <p:txBody>
          <a:bodyPr>
            <a:normAutofit fontScale="85000" lnSpcReduction="20000"/>
          </a:bodyPr>
          <a:lstStyle/>
          <a:p>
            <a:r>
              <a:rPr lang="en-ZA" dirty="0" smtClean="0"/>
              <a:t>Chronic </a:t>
            </a:r>
            <a:r>
              <a:rPr lang="en-ZA" dirty="0"/>
              <a:t>obstructive pulmonary disease, or COPD, is a group of progressive lung diseases. The most common are emphysema and chronic bronchitis. Many people with COPD have both of these conditions.</a:t>
            </a:r>
          </a:p>
          <a:p>
            <a:r>
              <a:rPr lang="en-ZA" dirty="0"/>
              <a:t>Emphysema slowly destroys air sacs in your lungs, which interferes with outward air flow. Bronchitis causes inflammation and narrowing of the bronchial tubes, which allows mucus to build up.</a:t>
            </a:r>
          </a:p>
          <a:p>
            <a:r>
              <a:rPr lang="en-ZA" dirty="0"/>
              <a:t>COPD makes it harder to breathe. Symptoms may be mild at first, beginning with coughing and shortness of breath. As it progresses, it can become increasingly difficult to breathe. </a:t>
            </a:r>
          </a:p>
          <a:p>
            <a:r>
              <a:rPr lang="en-ZA" dirty="0"/>
              <a:t>You may experience wheezing and tightness in the chest. Some people with COPD have exacerbations, or flare-ups of severe symptoms. </a:t>
            </a:r>
          </a:p>
          <a:p>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 y="2473451"/>
            <a:ext cx="5023233" cy="3158421"/>
          </a:xfrm>
          <a:prstGeom prst="rect">
            <a:avLst/>
          </a:prstGeom>
        </p:spPr>
      </p:pic>
    </p:spTree>
    <p:extLst>
      <p:ext uri="{BB962C8B-B14F-4D97-AF65-F5344CB8AC3E}">
        <p14:creationId xmlns:p14="http://schemas.microsoft.com/office/powerpoint/2010/main" val="3965611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What is COPD?</a:t>
            </a:r>
            <a:endParaRPr lang="en-ZA" dirty="0"/>
          </a:p>
        </p:txBody>
      </p:sp>
      <p:sp>
        <p:nvSpPr>
          <p:cNvPr id="3" name="Content Placeholder 2"/>
          <p:cNvSpPr>
            <a:spLocks noGrp="1"/>
          </p:cNvSpPr>
          <p:nvPr>
            <p:ph idx="1"/>
          </p:nvPr>
        </p:nvSpPr>
        <p:spPr>
          <a:xfrm>
            <a:off x="5205845" y="2438400"/>
            <a:ext cx="6498426" cy="3651504"/>
          </a:xfrm>
        </p:spPr>
        <p:txBody>
          <a:bodyPr>
            <a:normAutofit fontScale="85000" lnSpcReduction="20000"/>
          </a:bodyPr>
          <a:lstStyle/>
          <a:p>
            <a:r>
              <a:rPr lang="en-ZA" dirty="0" smtClean="0"/>
              <a:t>The </a:t>
            </a:r>
            <a:r>
              <a:rPr lang="en-ZA" dirty="0"/>
              <a:t>top cause of COPD is smoking. Long-term exposure to chemical irritants can also lead to COPD. It’s a disease that takes a long time to develop.</a:t>
            </a:r>
          </a:p>
          <a:p>
            <a:r>
              <a:rPr lang="en-ZA" dirty="0"/>
              <a:t>Diagnosis usually involves imaging tests, blood tests, and lung function tests.</a:t>
            </a:r>
          </a:p>
          <a:p>
            <a:r>
              <a:rPr lang="en-ZA" dirty="0"/>
              <a:t>There’s no cure for COPD, but treatment can help ease symptoms, lower the chance of complications, and generally improve quality of life. Medications, oxygen therapy, and surgery are some forms of treatment. </a:t>
            </a:r>
          </a:p>
          <a:p>
            <a:r>
              <a:rPr lang="en-ZA" dirty="0"/>
              <a:t>Untreated, COPD can lead to heart problems and worsening respiratory infections.</a:t>
            </a:r>
          </a:p>
          <a:p>
            <a:r>
              <a:rPr lang="en-ZA" dirty="0"/>
              <a:t>About </a:t>
            </a:r>
            <a:r>
              <a:rPr lang="en-ZA" dirty="0">
                <a:solidFill>
                  <a:srgbClr val="FF0000"/>
                </a:solidFill>
              </a:rPr>
              <a:t>24 million </a:t>
            </a:r>
            <a:r>
              <a:rPr lang="en-ZA" dirty="0"/>
              <a:t>people in the United States have COPD. As many as half are unaware that they have it.</a:t>
            </a:r>
          </a:p>
          <a:p>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 y="2473451"/>
            <a:ext cx="5023233" cy="3158421"/>
          </a:xfrm>
          <a:prstGeom prst="rect">
            <a:avLst/>
          </a:prstGeom>
        </p:spPr>
      </p:pic>
    </p:spTree>
    <p:extLst>
      <p:ext uri="{BB962C8B-B14F-4D97-AF65-F5344CB8AC3E}">
        <p14:creationId xmlns:p14="http://schemas.microsoft.com/office/powerpoint/2010/main" val="728317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94272"/>
            <a:ext cx="8770571" cy="1560716"/>
          </a:xfrm>
        </p:spPr>
        <p:txBody>
          <a:bodyPr/>
          <a:lstStyle/>
          <a:p>
            <a:pPr algn="ctr"/>
            <a:r>
              <a:rPr lang="en-ZA" dirty="0" smtClean="0"/>
              <a:t>What are the signs and symptoms of COPD?</a:t>
            </a:r>
            <a:endParaRPr lang="en-ZA" dirty="0"/>
          </a:p>
        </p:txBody>
      </p:sp>
      <p:sp>
        <p:nvSpPr>
          <p:cNvPr id="3" name="Content Placeholder 2"/>
          <p:cNvSpPr>
            <a:spLocks noGrp="1"/>
          </p:cNvSpPr>
          <p:nvPr>
            <p:ph idx="1"/>
          </p:nvPr>
        </p:nvSpPr>
        <p:spPr>
          <a:xfrm>
            <a:off x="2933700" y="2438399"/>
            <a:ext cx="8770571" cy="4159827"/>
          </a:xfrm>
        </p:spPr>
        <p:txBody>
          <a:bodyPr>
            <a:normAutofit fontScale="70000" lnSpcReduction="20000"/>
          </a:bodyPr>
          <a:lstStyle/>
          <a:p>
            <a:r>
              <a:rPr lang="en-ZA" b="1" u="sng" dirty="0" smtClean="0"/>
              <a:t>At </a:t>
            </a:r>
            <a:r>
              <a:rPr lang="en-ZA" b="1" u="sng" dirty="0"/>
              <a:t>first, symptoms of COPD can be quite mild. You might be inclined to dismiss them as a cold.</a:t>
            </a:r>
          </a:p>
          <a:p>
            <a:r>
              <a:rPr lang="en-ZA" dirty="0"/>
              <a:t>Early symptoms include:</a:t>
            </a:r>
          </a:p>
          <a:p>
            <a:pPr lvl="1"/>
            <a:r>
              <a:rPr lang="en-ZA" dirty="0"/>
              <a:t>occasional shortness of breath, especially after exercise</a:t>
            </a:r>
          </a:p>
          <a:p>
            <a:pPr lvl="1"/>
            <a:r>
              <a:rPr lang="en-ZA" dirty="0"/>
              <a:t>mild but recurrent cough</a:t>
            </a:r>
          </a:p>
          <a:p>
            <a:pPr lvl="1"/>
            <a:r>
              <a:rPr lang="en-ZA" dirty="0"/>
              <a:t>needing to clear your throat often, especially first thing in the morning</a:t>
            </a:r>
          </a:p>
          <a:p>
            <a:r>
              <a:rPr lang="en-ZA" dirty="0"/>
              <a:t>You might start making subtle changes, such as avoiding stairs and skipping physical activities</a:t>
            </a:r>
            <a:r>
              <a:rPr lang="en-ZA" dirty="0" smtClean="0"/>
              <a:t>.</a:t>
            </a:r>
          </a:p>
          <a:p>
            <a:endParaRPr lang="en-ZA" dirty="0"/>
          </a:p>
          <a:p>
            <a:r>
              <a:rPr lang="en-ZA" b="1" u="sng" dirty="0"/>
              <a:t>Symptoms can get progressively worse and harder to ignore. As the lungs become more damaged, you may experience:</a:t>
            </a:r>
          </a:p>
          <a:p>
            <a:pPr lvl="1"/>
            <a:r>
              <a:rPr lang="en-ZA" dirty="0"/>
              <a:t>shortness of breath, after even mild exercise such as walking up a flight of stairs</a:t>
            </a:r>
          </a:p>
          <a:p>
            <a:pPr lvl="1"/>
            <a:r>
              <a:rPr lang="en-ZA" dirty="0"/>
              <a:t>wheezing, or noisy breathing</a:t>
            </a:r>
          </a:p>
          <a:p>
            <a:pPr lvl="1"/>
            <a:r>
              <a:rPr lang="en-ZA" dirty="0"/>
              <a:t>chest tightness</a:t>
            </a:r>
          </a:p>
          <a:p>
            <a:pPr lvl="1"/>
            <a:r>
              <a:rPr lang="en-ZA" dirty="0"/>
              <a:t>chronic cough, with or without mucus </a:t>
            </a:r>
          </a:p>
          <a:p>
            <a:pPr lvl="1"/>
            <a:r>
              <a:rPr lang="en-ZA" dirty="0"/>
              <a:t>need to clear mucus from your lungs every day</a:t>
            </a:r>
          </a:p>
          <a:p>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857" y="3117273"/>
            <a:ext cx="2306673" cy="2587336"/>
          </a:xfrm>
          <a:prstGeom prst="rect">
            <a:avLst/>
          </a:prstGeom>
        </p:spPr>
      </p:pic>
    </p:spTree>
    <p:extLst>
      <p:ext uri="{BB962C8B-B14F-4D97-AF65-F5344CB8AC3E}">
        <p14:creationId xmlns:p14="http://schemas.microsoft.com/office/powerpoint/2010/main" val="2555966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What are the signs and symptoms of COPD?</a:t>
            </a:r>
            <a:endParaRPr lang="en-ZA" dirty="0"/>
          </a:p>
        </p:txBody>
      </p:sp>
      <p:sp>
        <p:nvSpPr>
          <p:cNvPr id="3" name="Content Placeholder 2"/>
          <p:cNvSpPr>
            <a:spLocks noGrp="1"/>
          </p:cNvSpPr>
          <p:nvPr>
            <p:ph idx="1"/>
          </p:nvPr>
        </p:nvSpPr>
        <p:spPr>
          <a:xfrm>
            <a:off x="2933700" y="2438399"/>
            <a:ext cx="8770571" cy="4242955"/>
          </a:xfrm>
        </p:spPr>
        <p:txBody>
          <a:bodyPr>
            <a:normAutofit fontScale="62500" lnSpcReduction="20000"/>
          </a:bodyPr>
          <a:lstStyle/>
          <a:p>
            <a:pPr lvl="1"/>
            <a:r>
              <a:rPr lang="en-ZA" dirty="0" smtClean="0"/>
              <a:t>frequent </a:t>
            </a:r>
            <a:r>
              <a:rPr lang="en-ZA" dirty="0"/>
              <a:t>colds, flu, or other respiratory infections</a:t>
            </a:r>
          </a:p>
          <a:p>
            <a:pPr lvl="1"/>
            <a:r>
              <a:rPr lang="en-ZA" dirty="0"/>
              <a:t>lack of </a:t>
            </a:r>
            <a:r>
              <a:rPr lang="en-ZA" dirty="0" smtClean="0"/>
              <a:t>energy</a:t>
            </a:r>
          </a:p>
          <a:p>
            <a:pPr lvl="1"/>
            <a:endParaRPr lang="en-ZA" dirty="0"/>
          </a:p>
          <a:p>
            <a:r>
              <a:rPr lang="en-ZA" b="1" u="sng" dirty="0"/>
              <a:t>In later stages of COPD, symptoms may also include:</a:t>
            </a:r>
          </a:p>
          <a:p>
            <a:pPr lvl="1"/>
            <a:r>
              <a:rPr lang="en-ZA" dirty="0"/>
              <a:t>fatigue</a:t>
            </a:r>
          </a:p>
          <a:p>
            <a:pPr lvl="1"/>
            <a:r>
              <a:rPr lang="en-ZA" dirty="0"/>
              <a:t>swelling of the feet, ankles, or legs</a:t>
            </a:r>
          </a:p>
          <a:p>
            <a:pPr lvl="1"/>
            <a:r>
              <a:rPr lang="en-ZA" dirty="0"/>
              <a:t>weight </a:t>
            </a:r>
            <a:r>
              <a:rPr lang="en-ZA" dirty="0" smtClean="0"/>
              <a:t>loss</a:t>
            </a:r>
          </a:p>
          <a:p>
            <a:pPr lvl="1"/>
            <a:endParaRPr lang="en-ZA" dirty="0"/>
          </a:p>
          <a:p>
            <a:r>
              <a:rPr lang="en-ZA" b="1" i="1" u="sng" dirty="0">
                <a:solidFill>
                  <a:srgbClr val="FF0000"/>
                </a:solidFill>
              </a:rPr>
              <a:t>Immediate medical care is needed if:</a:t>
            </a:r>
          </a:p>
          <a:p>
            <a:pPr lvl="1"/>
            <a:r>
              <a:rPr lang="en-ZA" dirty="0"/>
              <a:t>you have bluish or </a:t>
            </a:r>
            <a:r>
              <a:rPr lang="en-ZA" dirty="0" err="1"/>
              <a:t>gray</a:t>
            </a:r>
            <a:r>
              <a:rPr lang="en-ZA" dirty="0"/>
              <a:t> fingernails or lips, as this indicates low oxygen levels in your blood</a:t>
            </a:r>
          </a:p>
          <a:p>
            <a:pPr lvl="1"/>
            <a:r>
              <a:rPr lang="en-ZA" dirty="0"/>
              <a:t>you have trouble catching your breath or cannot talk </a:t>
            </a:r>
          </a:p>
          <a:p>
            <a:pPr lvl="1"/>
            <a:r>
              <a:rPr lang="en-ZA" dirty="0"/>
              <a:t>you feel confused, muddled, or faint</a:t>
            </a:r>
          </a:p>
          <a:p>
            <a:pPr lvl="1"/>
            <a:r>
              <a:rPr lang="en-ZA" dirty="0"/>
              <a:t>your heart is </a:t>
            </a:r>
            <a:r>
              <a:rPr lang="en-ZA" dirty="0" smtClean="0"/>
              <a:t>racing</a:t>
            </a:r>
          </a:p>
          <a:p>
            <a:pPr lvl="0"/>
            <a:endParaRPr lang="en-ZA" dirty="0"/>
          </a:p>
          <a:p>
            <a:r>
              <a:rPr lang="en-ZA" dirty="0"/>
              <a:t>Symptoms are likely to be much worse if you currently smoke or are regularly exposed to smoke.</a:t>
            </a:r>
          </a:p>
          <a:p>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857" y="3117273"/>
            <a:ext cx="2306673" cy="2587336"/>
          </a:xfrm>
          <a:prstGeom prst="rect">
            <a:avLst/>
          </a:prstGeom>
        </p:spPr>
      </p:pic>
    </p:spTree>
    <p:extLst>
      <p:ext uri="{BB962C8B-B14F-4D97-AF65-F5344CB8AC3E}">
        <p14:creationId xmlns:p14="http://schemas.microsoft.com/office/powerpoint/2010/main" val="3279028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a:t>What are the signs and symptoms of COPD?</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5173" y="2707143"/>
            <a:ext cx="5007624" cy="3541978"/>
          </a:xfrm>
        </p:spPr>
      </p:pic>
    </p:spTree>
    <p:extLst>
      <p:ext uri="{BB962C8B-B14F-4D97-AF65-F5344CB8AC3E}">
        <p14:creationId xmlns:p14="http://schemas.microsoft.com/office/powerpoint/2010/main" val="3804830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7600" y="709956"/>
            <a:ext cx="6877555" cy="5158166"/>
          </a:xfrm>
        </p:spPr>
      </p:pic>
    </p:spTree>
    <p:extLst>
      <p:ext uri="{BB962C8B-B14F-4D97-AF65-F5344CB8AC3E}">
        <p14:creationId xmlns:p14="http://schemas.microsoft.com/office/powerpoint/2010/main" val="1191422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What causes COPD?</a:t>
            </a:r>
            <a:endParaRPr lang="en-ZA" dirty="0"/>
          </a:p>
        </p:txBody>
      </p:sp>
      <p:sp>
        <p:nvSpPr>
          <p:cNvPr id="3" name="Content Placeholder 2"/>
          <p:cNvSpPr>
            <a:spLocks noGrp="1"/>
          </p:cNvSpPr>
          <p:nvPr>
            <p:ph idx="1"/>
          </p:nvPr>
        </p:nvSpPr>
        <p:spPr>
          <a:xfrm>
            <a:off x="2933700" y="2438399"/>
            <a:ext cx="8770571" cy="4274127"/>
          </a:xfrm>
        </p:spPr>
        <p:txBody>
          <a:bodyPr>
            <a:normAutofit fontScale="85000" lnSpcReduction="20000"/>
          </a:bodyPr>
          <a:lstStyle/>
          <a:p>
            <a:r>
              <a:rPr lang="en-ZA" dirty="0" smtClean="0"/>
              <a:t>Single </a:t>
            </a:r>
            <a:r>
              <a:rPr lang="en-ZA" dirty="0"/>
              <a:t>biggest cause of COPD is </a:t>
            </a:r>
            <a:r>
              <a:rPr lang="en-ZA" b="1" i="1" dirty="0"/>
              <a:t>cigarette smoking</a:t>
            </a:r>
            <a:r>
              <a:rPr lang="en-ZA" dirty="0"/>
              <a:t>. About </a:t>
            </a:r>
            <a:r>
              <a:rPr lang="en-ZA" dirty="0">
                <a:solidFill>
                  <a:srgbClr val="FF0000"/>
                </a:solidFill>
              </a:rPr>
              <a:t>90 percent </a:t>
            </a:r>
            <a:r>
              <a:rPr lang="en-ZA" dirty="0"/>
              <a:t>of people who have COPD are smokers or former smokers. Among smokers, </a:t>
            </a:r>
            <a:r>
              <a:rPr lang="en-ZA" dirty="0">
                <a:solidFill>
                  <a:srgbClr val="FF0000"/>
                </a:solidFill>
              </a:rPr>
              <a:t>20 to 30 percent </a:t>
            </a:r>
            <a:r>
              <a:rPr lang="en-ZA" dirty="0"/>
              <a:t>develop COPD. Many others develop lung conditions or have reduced lung function.</a:t>
            </a:r>
          </a:p>
          <a:p>
            <a:r>
              <a:rPr lang="en-ZA" dirty="0"/>
              <a:t>Most people with COPD are over 40 years old and have at least some history of smoking. The longer you smoke, the greater your risk of COPD is. </a:t>
            </a:r>
            <a:r>
              <a:rPr lang="en-ZA" dirty="0" smtClean="0"/>
              <a:t>Your </a:t>
            </a:r>
            <a:r>
              <a:rPr lang="en-ZA" dirty="0"/>
              <a:t>risk of COPD is even greater if you have asthma and smoke.</a:t>
            </a:r>
          </a:p>
          <a:p>
            <a:r>
              <a:rPr lang="en-ZA" dirty="0"/>
              <a:t>You can also develop COPD if you’re exposed to </a:t>
            </a:r>
            <a:r>
              <a:rPr lang="en-ZA" b="1" i="1" dirty="0"/>
              <a:t>chemicals and fumes </a:t>
            </a:r>
            <a:r>
              <a:rPr lang="en-ZA" dirty="0"/>
              <a:t>in the workplace. Long-term exposure to air pollution and inhaling dust can also cause COPD. </a:t>
            </a:r>
          </a:p>
          <a:p>
            <a:r>
              <a:rPr lang="en-ZA" dirty="0"/>
              <a:t>In developing countries, along with tobacco smoke, </a:t>
            </a:r>
            <a:r>
              <a:rPr lang="en-ZA" b="1" i="1" dirty="0"/>
              <a:t>homes are often poorly ventilated</a:t>
            </a:r>
            <a:r>
              <a:rPr lang="en-ZA" dirty="0"/>
              <a:t>, forcing families to breathe fumes from cooking and heating fuel.</a:t>
            </a:r>
          </a:p>
          <a:p>
            <a:r>
              <a:rPr lang="en-ZA" dirty="0"/>
              <a:t>There may be a genetic predisposition to developing COPD. Up to </a:t>
            </a:r>
            <a:r>
              <a:rPr lang="en-ZA" dirty="0">
                <a:solidFill>
                  <a:srgbClr val="FF0000"/>
                </a:solidFill>
              </a:rPr>
              <a:t>5 percent </a:t>
            </a:r>
            <a:r>
              <a:rPr lang="en-ZA" dirty="0"/>
              <a:t>of people with COPD </a:t>
            </a:r>
            <a:r>
              <a:rPr lang="en-ZA" b="1" i="1" dirty="0"/>
              <a:t>have a deficiency in a protein</a:t>
            </a:r>
            <a:r>
              <a:rPr lang="en-ZA" dirty="0"/>
              <a:t> called alpha-1-antitrypsin. This deficiency causes the lungs to deteriorate and also can affect the liver. There may be other genetic factors at play as well.</a:t>
            </a:r>
          </a:p>
          <a:p>
            <a:r>
              <a:rPr lang="en-ZA" dirty="0"/>
              <a:t>COPD isn’t </a:t>
            </a:r>
            <a:r>
              <a:rPr lang="en-ZA" dirty="0" smtClean="0"/>
              <a:t>contagious!!</a:t>
            </a:r>
            <a:endParaRPr lang="en-ZA" dirty="0"/>
          </a:p>
          <a:p>
            <a:endParaRPr lang="en-ZA" dirty="0"/>
          </a:p>
        </p:txBody>
      </p:sp>
    </p:spTree>
    <p:extLst>
      <p:ext uri="{BB962C8B-B14F-4D97-AF65-F5344CB8AC3E}">
        <p14:creationId xmlns:p14="http://schemas.microsoft.com/office/powerpoint/2010/main" val="4189884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Diagnosis of COPD?</a:t>
            </a:r>
            <a:endParaRPr lang="en-ZA" dirty="0"/>
          </a:p>
        </p:txBody>
      </p:sp>
      <p:sp>
        <p:nvSpPr>
          <p:cNvPr id="3" name="Content Placeholder 2"/>
          <p:cNvSpPr>
            <a:spLocks noGrp="1"/>
          </p:cNvSpPr>
          <p:nvPr>
            <p:ph idx="1"/>
          </p:nvPr>
        </p:nvSpPr>
        <p:spPr/>
        <p:txBody>
          <a:bodyPr>
            <a:normAutofit fontScale="40000" lnSpcReduction="20000"/>
          </a:bodyPr>
          <a:lstStyle/>
          <a:p>
            <a:r>
              <a:rPr lang="en-ZA" b="1" dirty="0"/>
              <a:t>Diagnosing COPD</a:t>
            </a:r>
            <a:endParaRPr lang="en-ZA" dirty="0"/>
          </a:p>
          <a:p>
            <a:r>
              <a:rPr lang="en-ZA" dirty="0"/>
              <a:t>There’s no single test for COPD. Diagnosis is based on symptoms, a physical exam, and test results. </a:t>
            </a:r>
          </a:p>
          <a:p>
            <a:r>
              <a:rPr lang="en-ZA" dirty="0"/>
              <a:t>When you visit the doctor, be sure to mention all of your symptoms. Tell your doctor if:</a:t>
            </a:r>
          </a:p>
          <a:p>
            <a:pPr lvl="0"/>
            <a:r>
              <a:rPr lang="en-ZA" dirty="0"/>
              <a:t>you’re a smoker, or have smoked in the past</a:t>
            </a:r>
          </a:p>
          <a:p>
            <a:pPr lvl="0"/>
            <a:r>
              <a:rPr lang="en-ZA" dirty="0"/>
              <a:t>you’re exposed to lung irritants on the job</a:t>
            </a:r>
          </a:p>
          <a:p>
            <a:pPr lvl="0"/>
            <a:r>
              <a:rPr lang="en-ZA" dirty="0"/>
              <a:t>you’re exposed to a lot of </a:t>
            </a:r>
            <a:r>
              <a:rPr lang="en-ZA" dirty="0" err="1"/>
              <a:t>secondhand</a:t>
            </a:r>
            <a:r>
              <a:rPr lang="en-ZA" dirty="0"/>
              <a:t> smoke</a:t>
            </a:r>
          </a:p>
          <a:p>
            <a:pPr lvl="0"/>
            <a:r>
              <a:rPr lang="en-ZA" dirty="0"/>
              <a:t>there’s a family history of COPD</a:t>
            </a:r>
          </a:p>
          <a:p>
            <a:pPr lvl="0"/>
            <a:r>
              <a:rPr lang="en-ZA" dirty="0"/>
              <a:t>you have asthma or other respiratory conditions</a:t>
            </a:r>
          </a:p>
          <a:p>
            <a:pPr lvl="0"/>
            <a:r>
              <a:rPr lang="en-ZA" dirty="0"/>
              <a:t>you take over-the-counter or prescription medications </a:t>
            </a:r>
          </a:p>
          <a:p>
            <a:r>
              <a:rPr lang="en-ZA" dirty="0"/>
              <a:t>During the physical exam, your doctor will use a stethoscope to listen to your lungs as you breathe. Based on all this information, your doctor may order some of these tests to get a more complete picture:</a:t>
            </a:r>
          </a:p>
          <a:p>
            <a:pPr lvl="0"/>
            <a:r>
              <a:rPr lang="en-ZA" dirty="0"/>
              <a:t>A spirometry is a </a:t>
            </a:r>
            <a:r>
              <a:rPr lang="en-ZA" dirty="0" err="1"/>
              <a:t>noninvasive</a:t>
            </a:r>
            <a:r>
              <a:rPr lang="en-ZA" dirty="0"/>
              <a:t> test to assess lung function. During the test, you’ll take a deep breath and then blow into a tube connected to the spirometer. </a:t>
            </a:r>
          </a:p>
          <a:p>
            <a:pPr lvl="0"/>
            <a:r>
              <a:rPr lang="en-ZA" dirty="0"/>
              <a:t>Imaging tests include a chest X-ray or CT scan. These images can provide a detailed look at your lungs, blood vessels, and heart. </a:t>
            </a:r>
          </a:p>
          <a:p>
            <a:pPr lvl="0"/>
            <a:r>
              <a:rPr lang="en-ZA" dirty="0"/>
              <a:t>An arterial blood gas test involves taking a blood sample from an artery to measure your blood oxygen levels.</a:t>
            </a:r>
          </a:p>
          <a:p>
            <a:r>
              <a:rPr lang="en-ZA" dirty="0"/>
              <a:t>These tests can determine if you have COPD, or perhaps some other condition, such as asthma or heart failure.</a:t>
            </a:r>
          </a:p>
          <a:p>
            <a:endParaRPr lang="en-ZA" dirty="0"/>
          </a:p>
        </p:txBody>
      </p:sp>
    </p:spTree>
    <p:extLst>
      <p:ext uri="{BB962C8B-B14F-4D97-AF65-F5344CB8AC3E}">
        <p14:creationId xmlns:p14="http://schemas.microsoft.com/office/powerpoint/2010/main" val="2284743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682" y="656444"/>
            <a:ext cx="8770571" cy="1560716"/>
          </a:xfrm>
        </p:spPr>
        <p:txBody>
          <a:bodyPr/>
          <a:lstStyle/>
          <a:p>
            <a:pPr algn="ctr"/>
            <a:r>
              <a:rPr lang="en-ZA" dirty="0" smtClean="0"/>
              <a:t>Bronchi</a:t>
            </a:r>
            <a:endParaRPr lang="en-Z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08574" y="2260671"/>
            <a:ext cx="1838325" cy="184785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609" y="2217160"/>
            <a:ext cx="3411281" cy="259383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2007" y="3961102"/>
            <a:ext cx="5282450" cy="1884074"/>
          </a:xfrm>
          <a:prstGeom prst="rect">
            <a:avLst/>
          </a:prstGeom>
        </p:spPr>
      </p:pic>
    </p:spTree>
    <p:extLst>
      <p:ext uri="{BB962C8B-B14F-4D97-AF65-F5344CB8AC3E}">
        <p14:creationId xmlns:p14="http://schemas.microsoft.com/office/powerpoint/2010/main" val="2844774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9402" y="723601"/>
            <a:ext cx="8770571" cy="1560716"/>
          </a:xfrm>
        </p:spPr>
        <p:txBody>
          <a:bodyPr/>
          <a:lstStyle/>
          <a:p>
            <a:pPr algn="ctr"/>
            <a:r>
              <a:rPr lang="en-ZA" dirty="0" smtClean="0"/>
              <a:t>Alveoli</a:t>
            </a:r>
            <a:endParaRPr lang="en-Z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94688" y="2452398"/>
            <a:ext cx="4509583" cy="3600243"/>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9402" y="2340344"/>
            <a:ext cx="4385286" cy="3712297"/>
          </a:xfrm>
          <a:prstGeom prst="rect">
            <a:avLst/>
          </a:prstGeom>
        </p:spPr>
      </p:pic>
    </p:spTree>
    <p:extLst>
      <p:ext uri="{BB962C8B-B14F-4D97-AF65-F5344CB8AC3E}">
        <p14:creationId xmlns:p14="http://schemas.microsoft.com/office/powerpoint/2010/main" val="2036281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dirty="0" smtClean="0"/>
              <a:t>Treatment for COPD?</a:t>
            </a:r>
            <a:br>
              <a:rPr lang="en-ZA" dirty="0" smtClean="0"/>
            </a:br>
            <a:r>
              <a:rPr lang="en-ZA" sz="1200" dirty="0" smtClean="0"/>
              <a:t/>
            </a:r>
            <a:br>
              <a:rPr lang="en-ZA" sz="1200" dirty="0" smtClean="0"/>
            </a:br>
            <a:r>
              <a:rPr lang="en-ZA" sz="1300" dirty="0" smtClean="0">
                <a:latin typeface="Arial" panose="020B0604020202020204" pitchFamily="34" charset="0"/>
                <a:cs typeface="Arial" panose="020B0604020202020204" pitchFamily="34" charset="0"/>
              </a:rPr>
              <a:t>(Treatment </a:t>
            </a:r>
            <a:r>
              <a:rPr lang="en-ZA" sz="1300" dirty="0">
                <a:latin typeface="Arial" panose="020B0604020202020204" pitchFamily="34" charset="0"/>
                <a:cs typeface="Arial" panose="020B0604020202020204" pitchFamily="34" charset="0"/>
              </a:rPr>
              <a:t>can ease symptoms, prevent complications, and generally slow disease progression. Your healthcare team may include a lung specialist (pulmonologist) and physical and respiratory therapists</a:t>
            </a:r>
            <a:r>
              <a:rPr lang="en-ZA" sz="1300" dirty="0" smtClean="0">
                <a:latin typeface="Arial" panose="020B0604020202020204" pitchFamily="34" charset="0"/>
                <a:cs typeface="Arial" panose="020B0604020202020204" pitchFamily="34" charset="0"/>
              </a:rPr>
              <a:t>.)</a:t>
            </a:r>
            <a:r>
              <a:rPr lang="en-ZA" sz="1300" dirty="0">
                <a:latin typeface="Arial" panose="020B0604020202020204" pitchFamily="34" charset="0"/>
                <a:cs typeface="Arial" panose="020B0604020202020204" pitchFamily="34" charset="0"/>
              </a:rPr>
              <a:t/>
            </a:r>
            <a:br>
              <a:rPr lang="en-ZA" sz="1300" dirty="0">
                <a:latin typeface="Arial" panose="020B0604020202020204" pitchFamily="34" charset="0"/>
                <a:cs typeface="Arial" panose="020B0604020202020204" pitchFamily="34" charset="0"/>
              </a:rPr>
            </a:br>
            <a:endParaRPr lang="en-ZA" sz="13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933700" y="2438399"/>
            <a:ext cx="8770571" cy="4180609"/>
          </a:xfrm>
        </p:spPr>
        <p:txBody>
          <a:bodyPr>
            <a:normAutofit fontScale="85000" lnSpcReduction="10000"/>
          </a:bodyPr>
          <a:lstStyle/>
          <a:p>
            <a:r>
              <a:rPr lang="en-ZA" b="1" dirty="0" smtClean="0"/>
              <a:t>Medication</a:t>
            </a:r>
            <a:endParaRPr lang="en-ZA" dirty="0"/>
          </a:p>
          <a:p>
            <a:pPr lvl="1"/>
            <a:r>
              <a:rPr lang="en-ZA" dirty="0"/>
              <a:t>Bronchodilators are medications that help relax the muscles of the airways so you can breathe easier. They’re usually taken through an inhaler. </a:t>
            </a:r>
            <a:r>
              <a:rPr lang="en-ZA" dirty="0" smtClean="0"/>
              <a:t>To </a:t>
            </a:r>
            <a:r>
              <a:rPr lang="en-ZA" dirty="0"/>
              <a:t>lower risk of other respiratory infections, ask your doctor if you should get a yearly flu shot, pneumococcal vaccine, and a tetanus booster that includes protection from pertussis or whooping cough.</a:t>
            </a:r>
          </a:p>
          <a:p>
            <a:r>
              <a:rPr lang="en-ZA" b="1" dirty="0"/>
              <a:t>Oxygen therapy</a:t>
            </a:r>
            <a:endParaRPr lang="en-ZA" dirty="0"/>
          </a:p>
          <a:p>
            <a:pPr lvl="1"/>
            <a:r>
              <a:rPr lang="en-ZA" dirty="0"/>
              <a:t>If your blood oxygen levels are low, you can receive oxygen through a mask or nasal prongs to help you breathe better. A portable unit can make it easier to get around.</a:t>
            </a:r>
          </a:p>
          <a:p>
            <a:r>
              <a:rPr lang="en-ZA" b="1" dirty="0"/>
              <a:t>Surgery</a:t>
            </a:r>
            <a:endParaRPr lang="en-ZA" dirty="0"/>
          </a:p>
          <a:p>
            <a:pPr lvl="1"/>
            <a:r>
              <a:rPr lang="en-ZA" dirty="0"/>
              <a:t>Surgery is reserved for severe COPD or when other treatments have failed, which is more likely when you have emphysema. One type of surgery is called </a:t>
            </a:r>
            <a:r>
              <a:rPr lang="en-ZA" dirty="0" err="1"/>
              <a:t>bullectomy</a:t>
            </a:r>
            <a:r>
              <a:rPr lang="en-ZA" dirty="0"/>
              <a:t>. That’s when surgeons remove large air sacs (bullae) from the lungs. Another is lung volume reduction surgery, which removes damaged lung tissue. </a:t>
            </a:r>
          </a:p>
          <a:p>
            <a:r>
              <a:rPr lang="en-ZA" b="1" dirty="0"/>
              <a:t>Lung transplant is an option in some cases</a:t>
            </a:r>
            <a:r>
              <a:rPr lang="en-ZA" b="1" dirty="0" smtClean="0"/>
              <a:t>.</a:t>
            </a:r>
            <a:endParaRPr lang="en-ZA" b="1" dirty="0"/>
          </a:p>
        </p:txBody>
      </p:sp>
    </p:spTree>
    <p:extLst>
      <p:ext uri="{BB962C8B-B14F-4D97-AF65-F5344CB8AC3E}">
        <p14:creationId xmlns:p14="http://schemas.microsoft.com/office/powerpoint/2010/main" val="412655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Treatment for COPD?</a:t>
            </a:r>
            <a:endParaRPr lang="en-ZA" dirty="0"/>
          </a:p>
        </p:txBody>
      </p:sp>
      <p:sp>
        <p:nvSpPr>
          <p:cNvPr id="3" name="Content Placeholder 2"/>
          <p:cNvSpPr>
            <a:spLocks noGrp="1"/>
          </p:cNvSpPr>
          <p:nvPr>
            <p:ph idx="1"/>
          </p:nvPr>
        </p:nvSpPr>
        <p:spPr/>
        <p:txBody>
          <a:bodyPr>
            <a:normAutofit/>
          </a:bodyPr>
          <a:lstStyle/>
          <a:p>
            <a:r>
              <a:rPr lang="en-ZA" b="1" u="sng" dirty="0" smtClean="0"/>
              <a:t>Lifestyle </a:t>
            </a:r>
            <a:r>
              <a:rPr lang="en-ZA" b="1" u="sng" dirty="0"/>
              <a:t>changes</a:t>
            </a:r>
            <a:endParaRPr lang="en-ZA" u="sng" dirty="0"/>
          </a:p>
          <a:p>
            <a:pPr lvl="1"/>
            <a:r>
              <a:rPr lang="en-ZA" dirty="0"/>
              <a:t>Certain lifestyle changes may also help alleviate your symptoms or provide relief.</a:t>
            </a:r>
          </a:p>
          <a:p>
            <a:pPr lvl="1"/>
            <a:r>
              <a:rPr lang="en-ZA" dirty="0"/>
              <a:t>These include:</a:t>
            </a:r>
          </a:p>
          <a:p>
            <a:pPr lvl="1"/>
            <a:r>
              <a:rPr lang="en-ZA" dirty="0"/>
              <a:t>If you smoke, quit. Your doctor can recommend appropriate products or support services.</a:t>
            </a:r>
          </a:p>
          <a:p>
            <a:pPr lvl="1"/>
            <a:r>
              <a:rPr lang="en-ZA" dirty="0"/>
              <a:t>Whenever possible, avoid </a:t>
            </a:r>
            <a:r>
              <a:rPr lang="en-ZA" dirty="0" err="1"/>
              <a:t>secondhand</a:t>
            </a:r>
            <a:r>
              <a:rPr lang="en-ZA" dirty="0"/>
              <a:t> smoke and chemical fumes.</a:t>
            </a:r>
          </a:p>
          <a:p>
            <a:pPr lvl="1"/>
            <a:r>
              <a:rPr lang="en-ZA" dirty="0"/>
              <a:t>Get the nutrition your body needs. Work with your doctor or dietician to create a healthy eating plan.</a:t>
            </a:r>
          </a:p>
          <a:p>
            <a:pPr lvl="1"/>
            <a:r>
              <a:rPr lang="en-ZA" dirty="0"/>
              <a:t>Talk to your doctor about how much exercise is safe for you.</a:t>
            </a:r>
          </a:p>
          <a:p>
            <a:endParaRPr lang="en-ZA" dirty="0"/>
          </a:p>
        </p:txBody>
      </p:sp>
    </p:spTree>
    <p:extLst>
      <p:ext uri="{BB962C8B-B14F-4D97-AF65-F5344CB8AC3E}">
        <p14:creationId xmlns:p14="http://schemas.microsoft.com/office/powerpoint/2010/main" val="288944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COPD – 4</a:t>
            </a:r>
            <a:r>
              <a:rPr lang="en-ZA" baseline="30000" dirty="0" smtClean="0"/>
              <a:t>th</a:t>
            </a:r>
            <a:r>
              <a:rPr lang="en-ZA" dirty="0" smtClean="0"/>
              <a:t> most common cause of death in the US</a:t>
            </a:r>
            <a:endParaRPr lang="en-ZA" dirty="0"/>
          </a:p>
        </p:txBody>
      </p:sp>
      <p:pic>
        <p:nvPicPr>
          <p:cNvPr id="4" name="Picture 3"/>
          <p:cNvPicPr>
            <a:picLocks noChangeAspect="1"/>
          </p:cNvPicPr>
          <p:nvPr/>
        </p:nvPicPr>
        <p:blipFill>
          <a:blip r:embed="rId2"/>
          <a:stretch>
            <a:fillRect/>
          </a:stretch>
        </p:blipFill>
        <p:spPr>
          <a:xfrm>
            <a:off x="5886146" y="2438400"/>
            <a:ext cx="2865678" cy="3997794"/>
          </a:xfrm>
          <a:prstGeom prst="rect">
            <a:avLst/>
          </a:prstGeom>
        </p:spPr>
      </p:pic>
    </p:spTree>
    <p:extLst>
      <p:ext uri="{BB962C8B-B14F-4D97-AF65-F5344CB8AC3E}">
        <p14:creationId xmlns:p14="http://schemas.microsoft.com/office/powerpoint/2010/main" val="3643693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Medication for COPD?</a:t>
            </a:r>
            <a:endParaRPr lang="en-ZA" dirty="0"/>
          </a:p>
        </p:txBody>
      </p:sp>
      <p:sp>
        <p:nvSpPr>
          <p:cNvPr id="3" name="Content Placeholder 2"/>
          <p:cNvSpPr>
            <a:spLocks noGrp="1"/>
          </p:cNvSpPr>
          <p:nvPr>
            <p:ph idx="1"/>
          </p:nvPr>
        </p:nvSpPr>
        <p:spPr>
          <a:xfrm>
            <a:off x="2933700" y="2438400"/>
            <a:ext cx="8770571" cy="4191000"/>
          </a:xfrm>
        </p:spPr>
        <p:txBody>
          <a:bodyPr>
            <a:normAutofit fontScale="92500" lnSpcReduction="20000"/>
          </a:bodyPr>
          <a:lstStyle/>
          <a:p>
            <a:r>
              <a:rPr lang="en-ZA" dirty="0">
                <a:solidFill>
                  <a:srgbClr val="C00000"/>
                </a:solidFill>
              </a:rPr>
              <a:t>Medications can reduce symptoms and cut down on flare-ups. It may take a bit of trial and error to find the medication and dosage that works best for you. These are some of your options:</a:t>
            </a:r>
          </a:p>
          <a:p>
            <a:r>
              <a:rPr lang="en-ZA" b="1" i="1" u="sng" dirty="0">
                <a:solidFill>
                  <a:srgbClr val="FFC000"/>
                </a:solidFill>
              </a:rPr>
              <a:t>Bronchodilators</a:t>
            </a:r>
            <a:endParaRPr lang="en-ZA" i="1" u="sng" dirty="0">
              <a:solidFill>
                <a:srgbClr val="FFC000"/>
              </a:solidFill>
            </a:endParaRPr>
          </a:p>
          <a:p>
            <a:pPr lvl="1"/>
            <a:r>
              <a:rPr lang="en-ZA" dirty="0"/>
              <a:t>Medicines called bronchodilators help loosen tight muscles around your airways. They are typically taken through an inhaler or nebulizer.</a:t>
            </a:r>
          </a:p>
          <a:p>
            <a:pPr lvl="1"/>
            <a:r>
              <a:rPr lang="en-ZA" dirty="0"/>
              <a:t>Short-acting bronchodilators last from four to six hours. You only use them when you need them. For ongoing symptoms, there are long-acting versions you can use every day. They last about 12 hours. </a:t>
            </a:r>
          </a:p>
          <a:p>
            <a:r>
              <a:rPr lang="en-ZA" b="1" i="1" u="sng" dirty="0" smtClean="0">
                <a:solidFill>
                  <a:srgbClr val="92D050"/>
                </a:solidFill>
              </a:rPr>
              <a:t>Corticosteroids</a:t>
            </a:r>
            <a:endParaRPr lang="en-ZA" i="1" u="sng" dirty="0">
              <a:solidFill>
                <a:srgbClr val="92D050"/>
              </a:solidFill>
            </a:endParaRPr>
          </a:p>
          <a:p>
            <a:pPr lvl="1"/>
            <a:r>
              <a:rPr lang="en-ZA" dirty="0"/>
              <a:t>Sometimes bronchodilators are combined with inhaled </a:t>
            </a:r>
            <a:r>
              <a:rPr lang="en-ZA" dirty="0" err="1"/>
              <a:t>glucocorticosteroids</a:t>
            </a:r>
            <a:r>
              <a:rPr lang="en-ZA" dirty="0"/>
              <a:t>. Using the two together can reduce inflammation in the airways and lower mucus production. Corticosteroids are also available in pill form</a:t>
            </a:r>
            <a:r>
              <a:rPr lang="en-ZA" dirty="0" smtClean="0"/>
              <a:t>.</a:t>
            </a:r>
            <a:endParaRPr lang="en-ZA" dirty="0"/>
          </a:p>
        </p:txBody>
      </p:sp>
    </p:spTree>
    <p:extLst>
      <p:ext uri="{BB962C8B-B14F-4D97-AF65-F5344CB8AC3E}">
        <p14:creationId xmlns:p14="http://schemas.microsoft.com/office/powerpoint/2010/main" val="2474203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Medication for COPD?</a:t>
            </a:r>
            <a:endParaRPr lang="en-ZA" dirty="0"/>
          </a:p>
        </p:txBody>
      </p:sp>
      <p:sp>
        <p:nvSpPr>
          <p:cNvPr id="3" name="Content Placeholder 2"/>
          <p:cNvSpPr>
            <a:spLocks noGrp="1"/>
          </p:cNvSpPr>
          <p:nvPr>
            <p:ph idx="1"/>
          </p:nvPr>
        </p:nvSpPr>
        <p:spPr>
          <a:xfrm>
            <a:off x="2933700" y="2292926"/>
            <a:ext cx="8770571" cy="4180609"/>
          </a:xfrm>
        </p:spPr>
        <p:txBody>
          <a:bodyPr>
            <a:normAutofit fontScale="92500" lnSpcReduction="10000"/>
          </a:bodyPr>
          <a:lstStyle/>
          <a:p>
            <a:r>
              <a:rPr lang="en-ZA" b="1" i="1" u="sng" dirty="0" smtClean="0">
                <a:solidFill>
                  <a:srgbClr val="00B0F0"/>
                </a:solidFill>
              </a:rPr>
              <a:t>Phosphodiesterase-4 </a:t>
            </a:r>
            <a:r>
              <a:rPr lang="en-ZA" b="1" i="1" u="sng" dirty="0">
                <a:solidFill>
                  <a:srgbClr val="00B0F0"/>
                </a:solidFill>
              </a:rPr>
              <a:t>inhibitors </a:t>
            </a:r>
          </a:p>
          <a:p>
            <a:pPr lvl="1"/>
            <a:r>
              <a:rPr lang="en-ZA" dirty="0"/>
              <a:t>This newer medication in pill form reduces inflammation and changes mucus production. It’s generally prescribed for severe COPD.</a:t>
            </a:r>
          </a:p>
          <a:p>
            <a:r>
              <a:rPr lang="en-ZA" b="1" i="1" u="sng" dirty="0">
                <a:solidFill>
                  <a:srgbClr val="C00000"/>
                </a:solidFill>
              </a:rPr>
              <a:t>Theophylline</a:t>
            </a:r>
          </a:p>
          <a:p>
            <a:pPr lvl="1"/>
            <a:r>
              <a:rPr lang="en-ZA" dirty="0"/>
              <a:t>This medicine eases chest tightness and shortness of breath. It may help prevent flare-ups. It’s available in pill form.</a:t>
            </a:r>
          </a:p>
          <a:p>
            <a:r>
              <a:rPr lang="en-ZA" b="1" i="1" u="sng" dirty="0">
                <a:solidFill>
                  <a:schemeClr val="accent1"/>
                </a:solidFill>
              </a:rPr>
              <a:t>Antibiotics and antivirals</a:t>
            </a:r>
          </a:p>
          <a:p>
            <a:pPr lvl="1"/>
            <a:r>
              <a:rPr lang="en-ZA" dirty="0"/>
              <a:t>Antibiotics or antivirals may be prescribed when you develop respiratory infections.</a:t>
            </a:r>
          </a:p>
          <a:p>
            <a:r>
              <a:rPr lang="en-ZA" b="1" i="1" u="sng" dirty="0">
                <a:solidFill>
                  <a:schemeClr val="bg2">
                    <a:lumMod val="50000"/>
                  </a:schemeClr>
                </a:solidFill>
              </a:rPr>
              <a:t>Vaccines</a:t>
            </a:r>
            <a:endParaRPr lang="en-ZA" i="1" u="sng" dirty="0">
              <a:solidFill>
                <a:schemeClr val="bg2">
                  <a:lumMod val="50000"/>
                </a:schemeClr>
              </a:solidFill>
            </a:endParaRPr>
          </a:p>
          <a:p>
            <a:pPr lvl="1"/>
            <a:r>
              <a:rPr lang="en-ZA" dirty="0"/>
              <a:t>COPD increases your risk of other respiratory problems. For that reason, your doctor might recommend that you get a yearly flu shot, the pneumococcal vaccine, or the whooping cough vaccine.</a:t>
            </a:r>
          </a:p>
          <a:p>
            <a:endParaRPr lang="en-ZA" dirty="0"/>
          </a:p>
        </p:txBody>
      </p:sp>
    </p:spTree>
    <p:extLst>
      <p:ext uri="{BB962C8B-B14F-4D97-AF65-F5344CB8AC3E}">
        <p14:creationId xmlns:p14="http://schemas.microsoft.com/office/powerpoint/2010/main" val="314156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Diet recommendations for COPD?</a:t>
            </a:r>
            <a:endParaRPr lang="en-ZA" dirty="0"/>
          </a:p>
        </p:txBody>
      </p:sp>
      <p:sp>
        <p:nvSpPr>
          <p:cNvPr id="3" name="Content Placeholder 2"/>
          <p:cNvSpPr>
            <a:spLocks noGrp="1"/>
          </p:cNvSpPr>
          <p:nvPr>
            <p:ph idx="1"/>
          </p:nvPr>
        </p:nvSpPr>
        <p:spPr>
          <a:xfrm>
            <a:off x="2933700" y="2438400"/>
            <a:ext cx="8770571" cy="4326082"/>
          </a:xfrm>
        </p:spPr>
        <p:txBody>
          <a:bodyPr>
            <a:normAutofit fontScale="85000" lnSpcReduction="20000"/>
          </a:bodyPr>
          <a:lstStyle/>
          <a:p>
            <a:r>
              <a:rPr lang="en-ZA" dirty="0"/>
              <a:t>There’s no specific diet for COPD, but a healthy diet is important for maintaining overall health. The stronger you are, the more able you’ll be to prevent complications and other health problems. </a:t>
            </a:r>
          </a:p>
          <a:p>
            <a:r>
              <a:rPr lang="en-ZA" dirty="0"/>
              <a:t>Choose a variety of nutritious foods from these groups:</a:t>
            </a:r>
          </a:p>
          <a:p>
            <a:pPr lvl="1"/>
            <a:r>
              <a:rPr lang="en-ZA" dirty="0"/>
              <a:t>vegetables</a:t>
            </a:r>
          </a:p>
          <a:p>
            <a:pPr lvl="1"/>
            <a:r>
              <a:rPr lang="en-ZA" dirty="0"/>
              <a:t>fruits</a:t>
            </a:r>
          </a:p>
          <a:p>
            <a:pPr lvl="1"/>
            <a:r>
              <a:rPr lang="en-ZA" dirty="0"/>
              <a:t>grains</a:t>
            </a:r>
          </a:p>
          <a:p>
            <a:pPr lvl="1"/>
            <a:r>
              <a:rPr lang="en-ZA" dirty="0"/>
              <a:t>protein</a:t>
            </a:r>
          </a:p>
          <a:p>
            <a:pPr lvl="1"/>
            <a:r>
              <a:rPr lang="en-ZA" dirty="0"/>
              <a:t>dairy</a:t>
            </a:r>
          </a:p>
          <a:p>
            <a:r>
              <a:rPr lang="en-ZA" dirty="0"/>
              <a:t>Drink plenty of fluids. Drinking </a:t>
            </a:r>
            <a:r>
              <a:rPr lang="en-ZA" dirty="0">
                <a:solidFill>
                  <a:srgbClr val="FF0000"/>
                </a:solidFill>
              </a:rPr>
              <a:t>six to eight </a:t>
            </a:r>
            <a:r>
              <a:rPr lang="en-ZA" dirty="0" smtClean="0"/>
              <a:t>glasses </a:t>
            </a:r>
            <a:r>
              <a:rPr lang="en-ZA" dirty="0"/>
              <a:t>of </a:t>
            </a:r>
            <a:r>
              <a:rPr lang="en-ZA" dirty="0" smtClean="0"/>
              <a:t>non-caffeinated </a:t>
            </a:r>
            <a:r>
              <a:rPr lang="en-ZA" dirty="0"/>
              <a:t>liquids a day can help keep mucus on the thin </a:t>
            </a:r>
            <a:r>
              <a:rPr lang="en-ZA" dirty="0" smtClean="0"/>
              <a:t>side. </a:t>
            </a:r>
            <a:r>
              <a:rPr lang="en-ZA" dirty="0"/>
              <a:t>Limit caffeinated beverages because they can interfere with medications and increase water loss. If you have heart problems, you may need to drink less, so talk to your doctor.</a:t>
            </a:r>
          </a:p>
          <a:p>
            <a:r>
              <a:rPr lang="en-ZA" dirty="0"/>
              <a:t>Go easy on the salt. It retains water, which can strain breathing.</a:t>
            </a:r>
          </a:p>
          <a:p>
            <a:endParaRPr lang="en-ZA" dirty="0"/>
          </a:p>
        </p:txBody>
      </p:sp>
    </p:spTree>
    <p:extLst>
      <p:ext uri="{BB962C8B-B14F-4D97-AF65-F5344CB8AC3E}">
        <p14:creationId xmlns:p14="http://schemas.microsoft.com/office/powerpoint/2010/main" val="2001722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Diet recommendations for COPD?</a:t>
            </a:r>
            <a:endParaRPr lang="en-ZA" dirty="0"/>
          </a:p>
        </p:txBody>
      </p:sp>
      <p:sp>
        <p:nvSpPr>
          <p:cNvPr id="3" name="Content Placeholder 2"/>
          <p:cNvSpPr>
            <a:spLocks noGrp="1"/>
          </p:cNvSpPr>
          <p:nvPr>
            <p:ph idx="1"/>
          </p:nvPr>
        </p:nvSpPr>
        <p:spPr>
          <a:xfrm>
            <a:off x="2933700" y="2438400"/>
            <a:ext cx="8770571" cy="4326082"/>
          </a:xfrm>
        </p:spPr>
        <p:txBody>
          <a:bodyPr>
            <a:normAutofit/>
          </a:bodyPr>
          <a:lstStyle/>
          <a:p>
            <a:r>
              <a:rPr lang="en-ZA" dirty="0" smtClean="0"/>
              <a:t>Weight </a:t>
            </a:r>
            <a:r>
              <a:rPr lang="en-ZA" dirty="0"/>
              <a:t>matters. It takes more energy to breathe when you have COPD, so you might need to take in more calories. If you’re overweight, your lungs and heart may have to work harder. If you’re underweight or frail, even basic body maintenance can become difficult. Overall, having COPD weakens your immune system and decreases your ability to fight off infection</a:t>
            </a:r>
            <a:r>
              <a:rPr lang="en-ZA" dirty="0" smtClean="0"/>
              <a:t>.</a:t>
            </a:r>
          </a:p>
          <a:p>
            <a:endParaRPr lang="en-ZA" dirty="0"/>
          </a:p>
          <a:p>
            <a:r>
              <a:rPr lang="en-ZA" dirty="0"/>
              <a:t>A full stomach makes it harder for your lungs to expand, leaving you short of breath. If that happens, try these remedies:</a:t>
            </a:r>
          </a:p>
          <a:p>
            <a:pPr lvl="1"/>
            <a:r>
              <a:rPr lang="en-ZA" dirty="0"/>
              <a:t>Clear your airways about an hour before a meal.</a:t>
            </a:r>
          </a:p>
          <a:p>
            <a:pPr lvl="1"/>
            <a:r>
              <a:rPr lang="en-ZA" dirty="0"/>
              <a:t>Swap three meals a day for five or six smaller meals.</a:t>
            </a:r>
          </a:p>
          <a:p>
            <a:pPr lvl="1"/>
            <a:r>
              <a:rPr lang="en-ZA" dirty="0"/>
              <a:t>Save fluids until the end so you feel less full during the meal.</a:t>
            </a:r>
          </a:p>
          <a:p>
            <a:endParaRPr lang="en-ZA" dirty="0"/>
          </a:p>
        </p:txBody>
      </p:sp>
    </p:spTree>
    <p:extLst>
      <p:ext uri="{BB962C8B-B14F-4D97-AF65-F5344CB8AC3E}">
        <p14:creationId xmlns:p14="http://schemas.microsoft.com/office/powerpoint/2010/main" val="332325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Living with COPD…</a:t>
            </a:r>
            <a:endParaRPr lang="en-ZA" dirty="0"/>
          </a:p>
        </p:txBody>
      </p:sp>
      <p:sp>
        <p:nvSpPr>
          <p:cNvPr id="3" name="Content Placeholder 2"/>
          <p:cNvSpPr>
            <a:spLocks noGrp="1"/>
          </p:cNvSpPr>
          <p:nvPr>
            <p:ph idx="1"/>
          </p:nvPr>
        </p:nvSpPr>
        <p:spPr>
          <a:xfrm>
            <a:off x="2933700" y="2438400"/>
            <a:ext cx="8770571" cy="4346864"/>
          </a:xfrm>
        </p:spPr>
        <p:txBody>
          <a:bodyPr>
            <a:normAutofit fontScale="85000" lnSpcReduction="20000"/>
          </a:bodyPr>
          <a:lstStyle/>
          <a:p>
            <a:pPr marL="0" indent="0">
              <a:buNone/>
            </a:pPr>
            <a:r>
              <a:rPr lang="en-ZA" b="1" i="1" dirty="0" smtClean="0"/>
              <a:t>COPD </a:t>
            </a:r>
            <a:r>
              <a:rPr lang="en-ZA" b="1" i="1" dirty="0"/>
              <a:t>requires lifelong disease management. That means following the advice of your healthcare team. There’s a lot you can do on your own, too. </a:t>
            </a:r>
          </a:p>
          <a:p>
            <a:r>
              <a:rPr lang="en-ZA" dirty="0"/>
              <a:t>Remember, your lungs are weakened. You’ll want to avoid anything that might overtax them or cause a flare-up. </a:t>
            </a:r>
            <a:endParaRPr lang="en-ZA" dirty="0" smtClean="0"/>
          </a:p>
          <a:p>
            <a:endParaRPr lang="en-ZA" dirty="0"/>
          </a:p>
          <a:p>
            <a:r>
              <a:rPr lang="en-ZA" dirty="0"/>
              <a:t>Number one on the list of things to avoid is smoking. If you’re having trouble quitting, talk to your doctor about smoking cessation programs. Try not to be around </a:t>
            </a:r>
            <a:r>
              <a:rPr lang="en-ZA" dirty="0" err="1"/>
              <a:t>secondhand</a:t>
            </a:r>
            <a:r>
              <a:rPr lang="en-ZA" dirty="0"/>
              <a:t> smoke, chemical fumes, air pollution, and dust</a:t>
            </a:r>
            <a:r>
              <a:rPr lang="en-ZA" dirty="0" smtClean="0"/>
              <a:t>.</a:t>
            </a:r>
          </a:p>
          <a:p>
            <a:endParaRPr lang="en-ZA" dirty="0"/>
          </a:p>
          <a:p>
            <a:r>
              <a:rPr lang="en-ZA" dirty="0"/>
              <a:t>A little exercise each day can help you stay strong. Talk to your doctor about how much exercise is good for you</a:t>
            </a:r>
            <a:r>
              <a:rPr lang="en-ZA" dirty="0" smtClean="0"/>
              <a:t>.</a:t>
            </a:r>
          </a:p>
          <a:p>
            <a:endParaRPr lang="en-ZA" dirty="0"/>
          </a:p>
          <a:p>
            <a:r>
              <a:rPr lang="en-ZA" dirty="0"/>
              <a:t>Maintain a diet of nutritious foods. Avoid highly processed foods that are loaded with calories and salt but lack nutrients. </a:t>
            </a:r>
          </a:p>
          <a:p>
            <a:endParaRPr lang="en-ZA" dirty="0"/>
          </a:p>
        </p:txBody>
      </p:sp>
    </p:spTree>
    <p:extLst>
      <p:ext uri="{BB962C8B-B14F-4D97-AF65-F5344CB8AC3E}">
        <p14:creationId xmlns:p14="http://schemas.microsoft.com/office/powerpoint/2010/main" val="1608329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Living with COPD…</a:t>
            </a:r>
            <a:endParaRPr lang="en-ZA" dirty="0"/>
          </a:p>
        </p:txBody>
      </p:sp>
      <p:sp>
        <p:nvSpPr>
          <p:cNvPr id="3" name="Content Placeholder 2"/>
          <p:cNvSpPr>
            <a:spLocks noGrp="1"/>
          </p:cNvSpPr>
          <p:nvPr>
            <p:ph idx="1"/>
          </p:nvPr>
        </p:nvSpPr>
        <p:spPr>
          <a:xfrm>
            <a:off x="2933700" y="2438400"/>
            <a:ext cx="8770571" cy="4346864"/>
          </a:xfrm>
        </p:spPr>
        <p:txBody>
          <a:bodyPr>
            <a:normAutofit fontScale="92500" lnSpcReduction="20000"/>
          </a:bodyPr>
          <a:lstStyle/>
          <a:p>
            <a:r>
              <a:rPr lang="en-ZA" dirty="0" smtClean="0"/>
              <a:t>If </a:t>
            </a:r>
            <a:r>
              <a:rPr lang="en-ZA" dirty="0"/>
              <a:t>you have other chronic diseases along with COPD, it is important to manage those as well, particularly diabetes and heart disease. </a:t>
            </a:r>
            <a:endParaRPr lang="en-ZA" dirty="0" smtClean="0"/>
          </a:p>
          <a:p>
            <a:endParaRPr lang="en-ZA" dirty="0"/>
          </a:p>
          <a:p>
            <a:r>
              <a:rPr lang="en-ZA" dirty="0"/>
              <a:t>Clear the clutter and streamline your home so that it takes less energy to clean and do other household tasks. If you have advanced COPD, get help with daily chores</a:t>
            </a:r>
            <a:r>
              <a:rPr lang="en-ZA" dirty="0" smtClean="0"/>
              <a:t>.</a:t>
            </a:r>
          </a:p>
          <a:p>
            <a:endParaRPr lang="en-ZA" dirty="0"/>
          </a:p>
          <a:p>
            <a:r>
              <a:rPr lang="en-ZA" dirty="0"/>
              <a:t>Be prepared. Carry your emergency contact information with you and post it on your refrigerator. Include information about what medications you take, as well as the doses. Program emergency numbers into your phone</a:t>
            </a:r>
            <a:r>
              <a:rPr lang="en-ZA" dirty="0" smtClean="0"/>
              <a:t>.</a:t>
            </a:r>
          </a:p>
          <a:p>
            <a:endParaRPr lang="en-ZA" dirty="0"/>
          </a:p>
          <a:p>
            <a:r>
              <a:rPr lang="en-ZA" dirty="0"/>
              <a:t>It can be a relief to talk to others who understand. Consider joining a support group. The COPD Foundation provides a comprehensive list of </a:t>
            </a:r>
            <a:r>
              <a:rPr lang="en-ZA" dirty="0">
                <a:solidFill>
                  <a:srgbClr val="00B050"/>
                </a:solidFill>
              </a:rPr>
              <a:t>organizations and resources </a:t>
            </a:r>
            <a:r>
              <a:rPr lang="en-ZA" dirty="0"/>
              <a:t>for people living with COPD.</a:t>
            </a:r>
          </a:p>
          <a:p>
            <a:endParaRPr lang="en-ZA" dirty="0"/>
          </a:p>
        </p:txBody>
      </p:sp>
    </p:spTree>
    <p:extLst>
      <p:ext uri="{BB962C8B-B14F-4D97-AF65-F5344CB8AC3E}">
        <p14:creationId xmlns:p14="http://schemas.microsoft.com/office/powerpoint/2010/main" val="1904276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72379" y="311727"/>
            <a:ext cx="5893212" cy="6194569"/>
          </a:xfrm>
        </p:spPr>
      </p:pic>
      <p:sp>
        <p:nvSpPr>
          <p:cNvPr id="5" name="Rounded Rectangle 4"/>
          <p:cNvSpPr/>
          <p:nvPr/>
        </p:nvSpPr>
        <p:spPr>
          <a:xfrm>
            <a:off x="1911927" y="2535382"/>
            <a:ext cx="1995055" cy="101830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Oxygenated part</a:t>
            </a:r>
            <a:endParaRPr lang="en-ZA" dirty="0"/>
          </a:p>
        </p:txBody>
      </p:sp>
      <p:sp>
        <p:nvSpPr>
          <p:cNvPr id="6" name="Rounded Rectangle 5"/>
          <p:cNvSpPr/>
          <p:nvPr/>
        </p:nvSpPr>
        <p:spPr>
          <a:xfrm>
            <a:off x="1911927" y="4360718"/>
            <a:ext cx="1995055" cy="1018309"/>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1"/>
                </a:solidFill>
              </a:rPr>
              <a:t>Not oxygenated part</a:t>
            </a:r>
            <a:endParaRPr lang="en-ZA" dirty="0">
              <a:solidFill>
                <a:schemeClr val="tx1"/>
              </a:solidFill>
            </a:endParaRPr>
          </a:p>
        </p:txBody>
      </p:sp>
    </p:spTree>
    <p:extLst>
      <p:ext uri="{BB962C8B-B14F-4D97-AF65-F5344CB8AC3E}">
        <p14:creationId xmlns:p14="http://schemas.microsoft.com/office/powerpoint/2010/main" val="903844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Connection between COPD and lung cancer?</a:t>
            </a:r>
            <a:endParaRPr lang="en-ZA" dirty="0"/>
          </a:p>
        </p:txBody>
      </p:sp>
      <p:sp>
        <p:nvSpPr>
          <p:cNvPr id="3" name="Content Placeholder 2"/>
          <p:cNvSpPr>
            <a:spLocks noGrp="1"/>
          </p:cNvSpPr>
          <p:nvPr>
            <p:ph idx="1"/>
          </p:nvPr>
        </p:nvSpPr>
        <p:spPr>
          <a:xfrm>
            <a:off x="2933700" y="2438399"/>
            <a:ext cx="8770571" cy="4617028"/>
          </a:xfrm>
        </p:spPr>
        <p:txBody>
          <a:bodyPr>
            <a:normAutofit fontScale="62500" lnSpcReduction="20000"/>
          </a:bodyPr>
          <a:lstStyle/>
          <a:p>
            <a:r>
              <a:rPr lang="en-ZA" dirty="0" smtClean="0"/>
              <a:t>All </a:t>
            </a:r>
            <a:r>
              <a:rPr lang="en-ZA" dirty="0"/>
              <a:t>around the world, COPD and lung cancer are major health problems. These two diseases are linked in a number of ways</a:t>
            </a:r>
            <a:r>
              <a:rPr lang="en-ZA" dirty="0" smtClean="0"/>
              <a:t>.</a:t>
            </a:r>
          </a:p>
          <a:p>
            <a:endParaRPr lang="en-ZA" sz="1100" dirty="0"/>
          </a:p>
          <a:p>
            <a:r>
              <a:rPr lang="en-ZA" dirty="0"/>
              <a:t>COPD and lung cancer have several common risk factors. Smoking is the number one risk factor for both diseases. Both are more likely if you breathe </a:t>
            </a:r>
            <a:r>
              <a:rPr lang="en-ZA" dirty="0" err="1"/>
              <a:t>secondhand</a:t>
            </a:r>
            <a:r>
              <a:rPr lang="en-ZA" dirty="0"/>
              <a:t> smoke, or are exposed to chemicals or other fumes in the workplace</a:t>
            </a:r>
            <a:r>
              <a:rPr lang="en-ZA" dirty="0" smtClean="0"/>
              <a:t>.</a:t>
            </a:r>
          </a:p>
          <a:p>
            <a:endParaRPr lang="en-ZA" sz="1100" dirty="0"/>
          </a:p>
          <a:p>
            <a:r>
              <a:rPr lang="en-ZA" dirty="0"/>
              <a:t>There may be a genetic predisposition to developing both diseases. Also, the risk of developing either COPD or lung cancer increase with age. </a:t>
            </a:r>
            <a:endParaRPr lang="en-ZA" dirty="0" smtClean="0"/>
          </a:p>
          <a:p>
            <a:endParaRPr lang="en-ZA" sz="1100" dirty="0"/>
          </a:p>
          <a:p>
            <a:r>
              <a:rPr lang="en-ZA" dirty="0"/>
              <a:t>Between </a:t>
            </a:r>
            <a:r>
              <a:rPr lang="en-ZA" dirty="0">
                <a:solidFill>
                  <a:srgbClr val="FF0000"/>
                </a:solidFill>
              </a:rPr>
              <a:t>40 and 70 percent </a:t>
            </a:r>
            <a:r>
              <a:rPr lang="en-ZA" dirty="0"/>
              <a:t>of people with lung cancer also have COPD. </a:t>
            </a:r>
            <a:endParaRPr lang="en-ZA" dirty="0" smtClean="0"/>
          </a:p>
          <a:p>
            <a:endParaRPr lang="en-ZA" sz="1100" dirty="0" smtClean="0"/>
          </a:p>
          <a:p>
            <a:r>
              <a:rPr lang="en-ZA" dirty="0" smtClean="0"/>
              <a:t>A </a:t>
            </a:r>
            <a:r>
              <a:rPr lang="en-ZA" dirty="0">
                <a:solidFill>
                  <a:srgbClr val="FF0000"/>
                </a:solidFill>
              </a:rPr>
              <a:t>2015 study </a:t>
            </a:r>
            <a:r>
              <a:rPr lang="en-ZA" dirty="0"/>
              <a:t>suggests they may actually be different aspects of the same disease, and that COPD could be a driving factor in lung cancer. </a:t>
            </a:r>
            <a:endParaRPr lang="en-ZA" dirty="0" smtClean="0"/>
          </a:p>
          <a:p>
            <a:endParaRPr lang="en-ZA" sz="1100" dirty="0"/>
          </a:p>
          <a:p>
            <a:r>
              <a:rPr lang="en-ZA" dirty="0"/>
              <a:t>In some cases, people don’t learn they have COPD until they’re diagnosed with lung cancer</a:t>
            </a:r>
            <a:r>
              <a:rPr lang="en-ZA" dirty="0" smtClean="0"/>
              <a:t>.</a:t>
            </a:r>
          </a:p>
          <a:p>
            <a:endParaRPr lang="en-ZA" sz="1100" dirty="0"/>
          </a:p>
          <a:p>
            <a:r>
              <a:rPr lang="en-ZA" dirty="0"/>
              <a:t>Of course, having COPD doesn’t necessarily mean you’ll get lung cancer. You do have a higher risk though. That’s another reason why, if you smoke, quitting is a good idea. </a:t>
            </a:r>
          </a:p>
        </p:txBody>
      </p:sp>
    </p:spTree>
    <p:extLst>
      <p:ext uri="{BB962C8B-B14F-4D97-AF65-F5344CB8AC3E}">
        <p14:creationId xmlns:p14="http://schemas.microsoft.com/office/powerpoint/2010/main" val="3526321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COPD statistics</a:t>
            </a:r>
            <a:endParaRPr lang="en-ZA" dirty="0"/>
          </a:p>
        </p:txBody>
      </p:sp>
      <p:sp>
        <p:nvSpPr>
          <p:cNvPr id="3" name="Content Placeholder 2"/>
          <p:cNvSpPr>
            <a:spLocks noGrp="1"/>
          </p:cNvSpPr>
          <p:nvPr>
            <p:ph idx="1"/>
          </p:nvPr>
        </p:nvSpPr>
        <p:spPr>
          <a:xfrm>
            <a:off x="2933700" y="2438400"/>
            <a:ext cx="8770571" cy="4419600"/>
          </a:xfrm>
        </p:spPr>
        <p:txBody>
          <a:bodyPr>
            <a:normAutofit fontScale="77500" lnSpcReduction="20000"/>
          </a:bodyPr>
          <a:lstStyle/>
          <a:p>
            <a:r>
              <a:rPr lang="en-ZA" dirty="0" smtClean="0"/>
              <a:t>Worldwide</a:t>
            </a:r>
            <a:r>
              <a:rPr lang="en-ZA" dirty="0"/>
              <a:t>, about </a:t>
            </a:r>
            <a:r>
              <a:rPr lang="en-ZA" dirty="0">
                <a:hlinkClick r:id="rId2"/>
              </a:rPr>
              <a:t>65 million</a:t>
            </a:r>
            <a:r>
              <a:rPr lang="en-ZA" dirty="0"/>
              <a:t> people have moderate to severe COPD. About </a:t>
            </a:r>
            <a:r>
              <a:rPr lang="en-ZA" dirty="0">
                <a:hlinkClick r:id="rId3"/>
              </a:rPr>
              <a:t>12 million</a:t>
            </a:r>
            <a:r>
              <a:rPr lang="en-ZA" dirty="0"/>
              <a:t> adults in the United States have a diagnosis of COPD. It’s estimated that </a:t>
            </a:r>
            <a:r>
              <a:rPr lang="en-ZA" dirty="0">
                <a:hlinkClick r:id="rId3"/>
              </a:rPr>
              <a:t>12 million</a:t>
            </a:r>
            <a:r>
              <a:rPr lang="en-ZA" dirty="0"/>
              <a:t> more have the disease, but don’t know it yet.</a:t>
            </a:r>
          </a:p>
          <a:p>
            <a:r>
              <a:rPr lang="en-ZA" dirty="0"/>
              <a:t>Most people with COPD are </a:t>
            </a:r>
            <a:r>
              <a:rPr lang="en-ZA" dirty="0">
                <a:hlinkClick r:id="rId4"/>
              </a:rPr>
              <a:t>40 years of age</a:t>
            </a:r>
            <a:r>
              <a:rPr lang="en-ZA" dirty="0"/>
              <a:t> or older.</a:t>
            </a:r>
          </a:p>
          <a:p>
            <a:r>
              <a:rPr lang="en-ZA" dirty="0"/>
              <a:t>The majority of people with COPD are smokers or former smokers. Smoking is the most important risk factor that can be changed. Between </a:t>
            </a:r>
            <a:r>
              <a:rPr lang="en-ZA" dirty="0">
                <a:hlinkClick r:id="rId5"/>
              </a:rPr>
              <a:t>20 and 30 percent</a:t>
            </a:r>
            <a:r>
              <a:rPr lang="en-ZA" dirty="0"/>
              <a:t> of chronic smokers develop COPD.</a:t>
            </a:r>
          </a:p>
          <a:p>
            <a:r>
              <a:rPr lang="en-ZA" dirty="0"/>
              <a:t>Between </a:t>
            </a:r>
            <a:r>
              <a:rPr lang="en-ZA" dirty="0">
                <a:hlinkClick r:id="rId3"/>
              </a:rPr>
              <a:t>10 and 20 percent</a:t>
            </a:r>
            <a:r>
              <a:rPr lang="en-ZA" dirty="0"/>
              <a:t> of people with COPD have never smoked. In up to </a:t>
            </a:r>
            <a:r>
              <a:rPr lang="en-ZA" dirty="0">
                <a:hlinkClick r:id="rId6"/>
              </a:rPr>
              <a:t>5 percent</a:t>
            </a:r>
            <a:r>
              <a:rPr lang="en-ZA" dirty="0"/>
              <a:t> of people with COPD, the cause is a genetic disorder involving low levels of a protein called alpha-1-antitrypsin. </a:t>
            </a:r>
          </a:p>
          <a:p>
            <a:r>
              <a:rPr lang="en-ZA" dirty="0"/>
              <a:t>COPD is a </a:t>
            </a:r>
            <a:r>
              <a:rPr lang="en-ZA" dirty="0">
                <a:hlinkClick r:id="rId7"/>
              </a:rPr>
              <a:t>leading cause</a:t>
            </a:r>
            <a:r>
              <a:rPr lang="en-ZA" dirty="0"/>
              <a:t> of hospitalizations in industrialized countries. In the United States, COPD is responsible for over </a:t>
            </a:r>
            <a:r>
              <a:rPr lang="en-ZA" dirty="0">
                <a:hlinkClick r:id="rId8"/>
              </a:rPr>
              <a:t>700,00 hospital admissions</a:t>
            </a:r>
            <a:r>
              <a:rPr lang="en-ZA" dirty="0"/>
              <a:t> per year and over </a:t>
            </a:r>
            <a:r>
              <a:rPr lang="en-ZA" dirty="0">
                <a:hlinkClick r:id="rId8"/>
              </a:rPr>
              <a:t>1.5 million</a:t>
            </a:r>
            <a:r>
              <a:rPr lang="en-ZA" dirty="0"/>
              <a:t> emergency department visits. Among people with lung cancer, between </a:t>
            </a:r>
            <a:r>
              <a:rPr lang="en-ZA" dirty="0">
                <a:hlinkClick r:id="rId9"/>
              </a:rPr>
              <a:t>40 and 70 percent</a:t>
            </a:r>
            <a:r>
              <a:rPr lang="en-ZA" dirty="0"/>
              <a:t> also have COPD.</a:t>
            </a:r>
          </a:p>
          <a:p>
            <a:r>
              <a:rPr lang="en-ZA" dirty="0"/>
              <a:t>About </a:t>
            </a:r>
            <a:r>
              <a:rPr lang="en-ZA" dirty="0">
                <a:hlinkClick r:id="rId3"/>
              </a:rPr>
              <a:t>120,000</a:t>
            </a:r>
            <a:r>
              <a:rPr lang="en-ZA" dirty="0"/>
              <a:t> people die from COPD each year in the United States. </a:t>
            </a:r>
            <a:r>
              <a:rPr lang="en-ZA"/>
              <a:t>It’s </a:t>
            </a:r>
            <a:r>
              <a:rPr lang="en-ZA" dirty="0" err="1"/>
              <a:t>b</a:t>
            </a:r>
            <a:r>
              <a:rPr lang="en-ZA" smtClean="0"/>
              <a:t>etween </a:t>
            </a:r>
            <a:r>
              <a:rPr lang="en-ZA" dirty="0" smtClean="0"/>
              <a:t>the </a:t>
            </a:r>
            <a:r>
              <a:rPr lang="en-ZA" dirty="0" smtClean="0">
                <a:hlinkClick r:id="rId10"/>
              </a:rPr>
              <a:t>3</a:t>
            </a:r>
            <a:r>
              <a:rPr lang="en-ZA" baseline="30000" dirty="0" smtClean="0">
                <a:hlinkClick r:id="rId10"/>
              </a:rPr>
              <a:t>rd</a:t>
            </a:r>
            <a:r>
              <a:rPr lang="en-ZA" dirty="0" smtClean="0">
                <a:hlinkClick r:id="rId10"/>
              </a:rPr>
              <a:t>-4</a:t>
            </a:r>
            <a:r>
              <a:rPr lang="en-ZA" baseline="30000" dirty="0" smtClean="0">
                <a:hlinkClick r:id="rId10"/>
              </a:rPr>
              <a:t>th</a:t>
            </a:r>
            <a:r>
              <a:rPr lang="en-ZA" dirty="0" smtClean="0">
                <a:hlinkClick r:id="rId10"/>
              </a:rPr>
              <a:t> </a:t>
            </a:r>
            <a:r>
              <a:rPr lang="en-ZA" dirty="0">
                <a:hlinkClick r:id="rId10"/>
              </a:rPr>
              <a:t>leading</a:t>
            </a:r>
            <a:r>
              <a:rPr lang="en-ZA" dirty="0"/>
              <a:t> cause of death in the United States. More women than men die from COPD each year.</a:t>
            </a:r>
          </a:p>
          <a:p>
            <a:r>
              <a:rPr lang="en-ZA" dirty="0"/>
              <a:t>It is projected that the number of COPD cases will increase by more than </a:t>
            </a:r>
            <a:r>
              <a:rPr lang="en-ZA" dirty="0">
                <a:hlinkClick r:id="rId11"/>
              </a:rPr>
              <a:t>150 percent</a:t>
            </a:r>
            <a:r>
              <a:rPr lang="en-ZA" dirty="0"/>
              <a:t> from 2010 to 2030. Much of that can be attributed to an aging population.</a:t>
            </a:r>
          </a:p>
          <a:p>
            <a:endParaRPr lang="en-ZA" dirty="0"/>
          </a:p>
        </p:txBody>
      </p:sp>
    </p:spTree>
    <p:extLst>
      <p:ext uri="{BB962C8B-B14F-4D97-AF65-F5344CB8AC3E}">
        <p14:creationId xmlns:p14="http://schemas.microsoft.com/office/powerpoint/2010/main" val="2750081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How will COPD affect a life?</a:t>
            </a:r>
            <a:endParaRPr lang="en-ZA" dirty="0"/>
          </a:p>
        </p:txBody>
      </p:sp>
      <p:sp>
        <p:nvSpPr>
          <p:cNvPr id="3" name="Content Placeholder 2"/>
          <p:cNvSpPr>
            <a:spLocks noGrp="1"/>
          </p:cNvSpPr>
          <p:nvPr>
            <p:ph idx="1"/>
          </p:nvPr>
        </p:nvSpPr>
        <p:spPr>
          <a:xfrm>
            <a:off x="2933700" y="2244436"/>
            <a:ext cx="8770571" cy="4613564"/>
          </a:xfrm>
        </p:spPr>
        <p:txBody>
          <a:bodyPr>
            <a:normAutofit fontScale="85000" lnSpcReduction="20000"/>
          </a:bodyPr>
          <a:lstStyle/>
          <a:p>
            <a:r>
              <a:rPr lang="en-ZA" dirty="0" smtClean="0"/>
              <a:t>COPD </a:t>
            </a:r>
            <a:r>
              <a:rPr lang="en-ZA" dirty="0"/>
              <a:t>tends to progress slowly. You may not even know you have it during the early stages. </a:t>
            </a:r>
          </a:p>
          <a:p>
            <a:r>
              <a:rPr lang="en-ZA" dirty="0"/>
              <a:t>Once you have a diagnosis, you’ll need to start seeing your doctor on a regular basis. You’ll also have to take steps to manage your condition and make the appropriate changes to your daily life.</a:t>
            </a:r>
          </a:p>
          <a:p>
            <a:r>
              <a:rPr lang="en-ZA" dirty="0"/>
              <a:t>Early symptoms can be managed, and certain lifestyle choices can help you maintain a good quality of life for some time.</a:t>
            </a:r>
          </a:p>
          <a:p>
            <a:r>
              <a:rPr lang="en-ZA" dirty="0"/>
              <a:t>As the disease progresses, symptoms can become increasingly limiting. </a:t>
            </a:r>
          </a:p>
          <a:p>
            <a:r>
              <a:rPr lang="en-ZA" dirty="0"/>
              <a:t>In severe stages of COPD, you may not be able to care for yourself without assistance. You’re at increased risk of developing other respiratory infections, heart problems, and lung cancer. You may also be at risk of depression.</a:t>
            </a:r>
          </a:p>
          <a:p>
            <a:r>
              <a:rPr lang="en-ZA" dirty="0"/>
              <a:t>COPD generally reduces life expectancy, though the outlook varies considerably from person to person. People with COPD who never smoked may have a </a:t>
            </a:r>
            <a:r>
              <a:rPr lang="en-ZA" dirty="0">
                <a:solidFill>
                  <a:srgbClr val="FF0000"/>
                </a:solidFill>
              </a:rPr>
              <a:t>modest reduction in life expectancy</a:t>
            </a:r>
            <a:r>
              <a:rPr lang="en-ZA" dirty="0"/>
              <a:t>, while former and current smokers are likely to have a larger reduction.</a:t>
            </a:r>
          </a:p>
          <a:p>
            <a:r>
              <a:rPr lang="en-ZA" dirty="0"/>
              <a:t>Besides smoking, your outlook depends on how well you respond to treatment and whether you can avoid serious complications. Your doctor is in the best position to evaluate your overall health and give you an idea about what to expect.</a:t>
            </a:r>
          </a:p>
          <a:p>
            <a:endParaRPr lang="en-ZA" dirty="0"/>
          </a:p>
        </p:txBody>
      </p:sp>
    </p:spTree>
    <p:extLst>
      <p:ext uri="{BB962C8B-B14F-4D97-AF65-F5344CB8AC3E}">
        <p14:creationId xmlns:p14="http://schemas.microsoft.com/office/powerpoint/2010/main" val="4287318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Thank you</a:t>
            </a:r>
            <a:endParaRPr lang="en-Z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49882" y="2621932"/>
            <a:ext cx="5608999" cy="3643641"/>
          </a:xfrm>
        </p:spPr>
      </p:pic>
    </p:spTree>
    <p:extLst>
      <p:ext uri="{BB962C8B-B14F-4D97-AF65-F5344CB8AC3E}">
        <p14:creationId xmlns:p14="http://schemas.microsoft.com/office/powerpoint/2010/main" val="2174400888"/>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111</TotalTime>
  <Words>2662</Words>
  <Application>Microsoft Office PowerPoint</Application>
  <PresentationFormat>Widescreen</PresentationFormat>
  <Paragraphs>168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Schoolbook</vt:lpstr>
      <vt:lpstr>Corbel</vt:lpstr>
      <vt:lpstr>Feathered</vt:lpstr>
      <vt:lpstr>PowerPoint Presentation</vt:lpstr>
      <vt:lpstr>What is COPD?</vt:lpstr>
      <vt:lpstr>What is COPD?</vt:lpstr>
      <vt:lpstr>What are the signs and symptoms of COPD?</vt:lpstr>
      <vt:lpstr>What are the signs and symptoms of COPD?</vt:lpstr>
      <vt:lpstr>What are the signs and symptoms of COPD?</vt:lpstr>
      <vt:lpstr>PowerPoint Presentation</vt:lpstr>
      <vt:lpstr>What causes COPD?</vt:lpstr>
      <vt:lpstr>Diagnosis of COPD?</vt:lpstr>
      <vt:lpstr>Bronchi</vt:lpstr>
      <vt:lpstr>Alveoli</vt:lpstr>
      <vt:lpstr>Treatment for COPD?  (Treatment can ease symptoms, prevent complications, and generally slow disease progression. Your healthcare team may include a lung specialist (pulmonologist) and physical and respiratory therapists.) </vt:lpstr>
      <vt:lpstr>Treatment for COPD?</vt:lpstr>
      <vt:lpstr>COPD – 4th most common cause of death in the US</vt:lpstr>
      <vt:lpstr>Medication for COPD?</vt:lpstr>
      <vt:lpstr>Medication for COPD?</vt:lpstr>
      <vt:lpstr>Diet recommendations for COPD?</vt:lpstr>
      <vt:lpstr>Diet recommendations for COPD?</vt:lpstr>
      <vt:lpstr>Living with COPD…</vt:lpstr>
      <vt:lpstr>Living with COPD…</vt:lpstr>
      <vt:lpstr>PowerPoint Presentation</vt:lpstr>
      <vt:lpstr>Connection between COPD and lung cancer?</vt:lpstr>
      <vt:lpstr>COPD statistics</vt:lpstr>
      <vt:lpstr>How will COPD affect a life?</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10</cp:revision>
  <dcterms:created xsi:type="dcterms:W3CDTF">2017-03-01T20:06:09Z</dcterms:created>
  <dcterms:modified xsi:type="dcterms:W3CDTF">2017-03-02T21:09:29Z</dcterms:modified>
</cp:coreProperties>
</file>