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50" autoAdjust="0"/>
    <p:restoredTop sz="94660"/>
  </p:normalViewPr>
  <p:slideViewPr>
    <p:cSldViewPr>
      <p:cViewPr varScale="1">
        <p:scale>
          <a:sx n="65" d="100"/>
          <a:sy n="65" d="100"/>
        </p:scale>
        <p:origin x="-120" y="-19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B4A4623-872B-403E-B91E-190C49CA4C54}" type="datetimeFigureOut">
              <a:rPr lang="en-US" smtClean="0"/>
              <a:pPr/>
              <a:t>5/14/2014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10A70EC-5864-4106-ADB4-15E26450B71B}"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10A70EC-5864-4106-ADB4-15E26450B71B}" type="slidenum">
              <a:rPr lang="en-US" smtClean="0"/>
              <a:pPr/>
              <a:t>4</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10A70EC-5864-4106-ADB4-15E26450B71B}" type="slidenum">
              <a:rPr lang="en-US" smtClean="0"/>
              <a:pPr/>
              <a:t>5</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10A70EC-5864-4106-ADB4-15E26450B71B}" type="slidenum">
              <a:rPr lang="en-US" smtClean="0"/>
              <a:pPr/>
              <a:t>6</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10A70EC-5864-4106-ADB4-15E26450B71B}" type="slidenum">
              <a:rPr lang="en-US" smtClean="0"/>
              <a:pPr/>
              <a:t>7</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10A70EC-5864-4106-ADB4-15E26450B71B}" type="slidenum">
              <a:rPr lang="en-US" smtClean="0"/>
              <a:pPr/>
              <a:t>8</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10A70EC-5864-4106-ADB4-15E26450B71B}" type="slidenum">
              <a:rPr lang="en-US" smtClean="0"/>
              <a:pPr/>
              <a:t>9</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10A70EC-5864-4106-ADB4-15E26450B71B}" type="slidenum">
              <a:rPr lang="en-US" smtClean="0"/>
              <a:pPr/>
              <a:t>18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E2AB3FD2-9C46-419A-85E5-0D137A676E1F}" type="datetimeFigureOut">
              <a:rPr lang="en-US" smtClean="0"/>
              <a:pPr/>
              <a:t>5/14/2014</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32421DEC-8C11-4410-8144-37178617F6CF}"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2AB3FD2-9C46-419A-85E5-0D137A676E1F}" type="datetimeFigureOut">
              <a:rPr lang="en-US" smtClean="0"/>
              <a:pPr/>
              <a:t>5/14/2014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421DEC-8C11-4410-8144-37178617F6C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E2AB3FD2-9C46-419A-85E5-0D137A676E1F}" type="datetimeFigureOut">
              <a:rPr lang="en-US" smtClean="0"/>
              <a:pPr/>
              <a:t>5/14/2014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421DEC-8C11-4410-8144-37178617F6CF}"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E2AB3FD2-9C46-419A-85E5-0D137A676E1F}" type="datetimeFigureOut">
              <a:rPr lang="en-US" smtClean="0"/>
              <a:pPr/>
              <a:t>5/14/2014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2421DEC-8C11-4410-8144-37178617F6C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E2AB3FD2-9C46-419A-85E5-0D137A676E1F}" type="datetimeFigureOut">
              <a:rPr lang="en-US" smtClean="0"/>
              <a:pPr/>
              <a:t>5/14/2014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2421DEC-8C11-4410-8144-37178617F6C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E2AB3FD2-9C46-419A-85E5-0D137A676E1F}" type="datetimeFigureOut">
              <a:rPr lang="en-US" smtClean="0"/>
              <a:pPr/>
              <a:t>5/14/2014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2421DEC-8C11-4410-8144-37178617F6C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2AB3FD2-9C46-419A-85E5-0D137A676E1F}" type="datetimeFigureOut">
              <a:rPr lang="en-US" smtClean="0"/>
              <a:pPr/>
              <a:t>5/14/2014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2421DEC-8C11-4410-8144-37178617F6C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E2AB3FD2-9C46-419A-85E5-0D137A676E1F}" type="datetimeFigureOut">
              <a:rPr lang="en-US" smtClean="0"/>
              <a:pPr/>
              <a:t>5/14/2014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2421DEC-8C11-4410-8144-37178617F6C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E2AB3FD2-9C46-419A-85E5-0D137A676E1F}" type="datetimeFigureOut">
              <a:rPr lang="en-US" smtClean="0"/>
              <a:pPr/>
              <a:t>5/14/2014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32421DEC-8C11-4410-8144-37178617F6CF}"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2AB3FD2-9C46-419A-85E5-0D137A676E1F}" type="datetimeFigureOut">
              <a:rPr lang="en-US" smtClean="0"/>
              <a:pPr/>
              <a:t>5/14/2014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421DEC-8C11-4410-8144-37178617F6C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2AB3FD2-9C46-419A-85E5-0D137A676E1F}" type="datetimeFigureOut">
              <a:rPr lang="en-US" smtClean="0"/>
              <a:pPr/>
              <a:t>5/14/2014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421DEC-8C11-4410-8144-37178617F6C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E2AB3FD2-9C46-419A-85E5-0D137A676E1F}" type="datetimeFigureOut">
              <a:rPr lang="en-US" smtClean="0"/>
              <a:pPr/>
              <a:t>5/14/2014</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32421DEC-8C11-4410-8144-37178617F6CF}"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image" Target="../media/image9.jpeg"/><Relationship Id="rId1" Type="http://schemas.openxmlformats.org/officeDocument/2006/relationships/slideLayout" Target="../slideLayouts/slideLayout7.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2492896"/>
          </a:xfrm>
        </p:spPr>
        <p:txBody>
          <a:bodyPr>
            <a:normAutofit fontScale="90000"/>
          </a:bodyPr>
          <a:lstStyle/>
          <a:p>
            <a:pPr algn="ctr"/>
            <a:r>
              <a:rPr lang="en-US" dirty="0" smtClean="0"/>
              <a:t>CONFLICT MANAGEMENT </a:t>
            </a:r>
            <a:r>
              <a:rPr lang="en-US" dirty="0" smtClean="0"/>
              <a:t>IN THE WORKPLACE</a:t>
            </a:r>
            <a:br>
              <a:rPr lang="en-US" dirty="0" smtClean="0"/>
            </a:br>
            <a:r>
              <a:rPr lang="en-US" dirty="0" smtClean="0"/>
              <a:t>WELCOME</a:t>
            </a:r>
            <a:endParaRPr lang="en-US" dirty="0"/>
          </a:p>
        </p:txBody>
      </p:sp>
      <p:sp>
        <p:nvSpPr>
          <p:cNvPr id="3" name="Subtitle 2"/>
          <p:cNvSpPr>
            <a:spLocks noGrp="1"/>
          </p:cNvSpPr>
          <p:nvPr>
            <p:ph type="subTitle" idx="1"/>
          </p:nvPr>
        </p:nvSpPr>
        <p:spPr>
          <a:xfrm>
            <a:off x="533400" y="2564904"/>
            <a:ext cx="7854696" cy="4293096"/>
          </a:xfrm>
        </p:spPr>
        <p:txBody>
          <a:bodyPr/>
          <a:lstStyle/>
          <a:p>
            <a:pPr algn="l"/>
            <a:endParaRPr lang="en-US" dirty="0" smtClean="0"/>
          </a:p>
          <a:p>
            <a:pPr algn="l"/>
            <a:endParaRPr lang="en-US" dirty="0" smtClean="0"/>
          </a:p>
          <a:p>
            <a:pPr algn="l"/>
            <a:endParaRPr lang="en-US" dirty="0" smtClean="0"/>
          </a:p>
          <a:p>
            <a:pPr algn="l"/>
            <a:endParaRPr lang="en-US" dirty="0" smtClean="0"/>
          </a:p>
          <a:p>
            <a:pPr algn="l"/>
            <a:endParaRPr lang="en-US" dirty="0" smtClean="0"/>
          </a:p>
          <a:p>
            <a:pPr algn="l"/>
            <a:endParaRPr lang="en-US" dirty="0" smtClean="0"/>
          </a:p>
          <a:p>
            <a:pPr algn="l"/>
            <a:endParaRPr lang="en-US" dirty="0" smtClean="0"/>
          </a:p>
          <a:p>
            <a:pPr algn="l"/>
            <a:r>
              <a:rPr lang="en-US" b="1" dirty="0" smtClean="0">
                <a:solidFill>
                  <a:srgbClr val="FF0000"/>
                </a:solidFill>
                <a:effectLst>
                  <a:outerShdw blurRad="38100" dist="38100" dir="2700000" algn="tl">
                    <a:srgbClr val="000000">
                      <a:alpha val="43137"/>
                    </a:srgbClr>
                  </a:outerShdw>
                </a:effectLst>
              </a:rPr>
              <a:t>                                                         BY: BETTY GOLOLO</a:t>
            </a:r>
            <a:endParaRPr lang="en-US" b="1" dirty="0">
              <a:solidFill>
                <a:srgbClr val="FF0000"/>
              </a:solidFill>
              <a:effectLst>
                <a:outerShdw blurRad="38100" dist="38100" dir="2700000" algn="tl">
                  <a:srgbClr val="000000">
                    <a:alpha val="43137"/>
                  </a:srgbClr>
                </a:outerShdw>
              </a:effectLst>
            </a:endParaRPr>
          </a:p>
        </p:txBody>
      </p:sp>
      <p:pic>
        <p:nvPicPr>
          <p:cNvPr id="4" name="Picture 3" descr="conflict 7.jpg"/>
          <p:cNvPicPr>
            <a:picLocks noChangeAspect="1"/>
          </p:cNvPicPr>
          <p:nvPr/>
        </p:nvPicPr>
        <p:blipFill>
          <a:blip r:embed="rId2" cstate="print"/>
          <a:stretch>
            <a:fillRect/>
          </a:stretch>
        </p:blipFill>
        <p:spPr>
          <a:xfrm>
            <a:off x="1835696" y="2564904"/>
            <a:ext cx="4968552" cy="324036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edg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0" presetClass="entr" presetSubtype="0" fill="hold" nodeType="clickEffect">
                                  <p:stCondLst>
                                    <p:cond delay="0"/>
                                  </p:stCondLst>
                                  <p:childTnLst>
                                    <p:set>
                                      <p:cBhvr>
                                        <p:cTn id="11" dur="1" fill="hold">
                                          <p:stCondLst>
                                            <p:cond delay="0"/>
                                          </p:stCondLst>
                                        </p:cTn>
                                        <p:tgtEl>
                                          <p:spTgt spid="3">
                                            <p:txEl>
                                              <p:pRg st="7" end="7"/>
                                            </p:txEl>
                                          </p:spTgt>
                                        </p:tgtEl>
                                        <p:attrNameLst>
                                          <p:attrName>style.visibility</p:attrName>
                                        </p:attrNameLst>
                                      </p:cBhvr>
                                      <p:to>
                                        <p:strVal val="visible"/>
                                      </p:to>
                                    </p:set>
                                    <p:animEffect transition="in" filter="wedge">
                                      <p:cBhvr>
                                        <p:cTn id="12" dur="2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effectLst>
                  <a:outerShdw blurRad="38100" dist="38100" dir="2700000" algn="tl">
                    <a:srgbClr val="000000">
                      <a:alpha val="43137"/>
                    </a:srgbClr>
                  </a:outerShdw>
                </a:effectLst>
              </a:rPr>
              <a:t>WHAT IS CONFLICT???????</a:t>
            </a:r>
            <a:endParaRPr lang="en-US" b="1" dirty="0">
              <a:effectLst>
                <a:outerShdw blurRad="38100" dist="38100" dir="2700000" algn="tl">
                  <a:srgbClr val="000000">
                    <a:alpha val="43137"/>
                  </a:srgbClr>
                </a:outerShdw>
              </a:effectLst>
            </a:endParaRPr>
          </a:p>
        </p:txBody>
      </p:sp>
      <p:pic>
        <p:nvPicPr>
          <p:cNvPr id="4" name="Content Placeholder 3" descr="conflict 9.jpg"/>
          <p:cNvPicPr>
            <a:picLocks noGrp="1" noChangeAspect="1"/>
          </p:cNvPicPr>
          <p:nvPr>
            <p:ph idx="1"/>
          </p:nvPr>
        </p:nvPicPr>
        <p:blipFill>
          <a:blip r:embed="rId2" cstate="print"/>
          <a:stretch>
            <a:fillRect/>
          </a:stretch>
        </p:blipFill>
        <p:spPr>
          <a:xfrm>
            <a:off x="1619672" y="1916832"/>
            <a:ext cx="5328592" cy="4248472"/>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1"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edg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0" y="-436858"/>
            <a:ext cx="9144000" cy="784830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dirty="0" smtClean="0">
              <a:ln>
                <a:noFill/>
              </a:ln>
              <a:solidFill>
                <a:srgbClr val="000000"/>
              </a:solidFill>
              <a:effectLst/>
              <a:latin typeface="Microsoft Sans Serif" pitchFamily="34" charset="0"/>
              <a:ea typeface="Times New Roman" pitchFamily="18" charset="0"/>
              <a:cs typeface="Microsoft Sans Serif"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2800" dirty="0">
              <a:solidFill>
                <a:srgbClr val="000000"/>
              </a:solidFill>
              <a:latin typeface="Microsoft Sans Serif" pitchFamily="34" charset="0"/>
              <a:ea typeface="Times New Roman" pitchFamily="18" charset="0"/>
              <a:cs typeface="Microsoft Sans Serif"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dirty="0" smtClean="0">
              <a:ln>
                <a:noFill/>
              </a:ln>
              <a:solidFill>
                <a:srgbClr val="000000"/>
              </a:solidFill>
              <a:effectLst/>
              <a:latin typeface="Microsoft Sans Serif" pitchFamily="34" charset="0"/>
              <a:ea typeface="Times New Roman" pitchFamily="18" charset="0"/>
              <a:cs typeface="Microsoft Sans Serif"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2800" dirty="0" smtClean="0">
              <a:solidFill>
                <a:srgbClr val="000000"/>
              </a:solidFill>
              <a:latin typeface="Microsoft Sans Serif" pitchFamily="34" charset="0"/>
              <a:ea typeface="Times New Roman" pitchFamily="18" charset="0"/>
              <a:cs typeface="Microsoft Sans Serif"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2800" dirty="0">
              <a:solidFill>
                <a:srgbClr val="000000"/>
              </a:solidFill>
              <a:latin typeface="Microsoft Sans Serif" pitchFamily="34" charset="0"/>
              <a:ea typeface="Times New Roman" pitchFamily="18" charset="0"/>
              <a:cs typeface="Microsoft Sans Serif"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2800" dirty="0">
              <a:solidFill>
                <a:srgbClr val="000000"/>
              </a:solidFill>
              <a:latin typeface="Microsoft Sans Serif" pitchFamily="34" charset="0"/>
              <a:ea typeface="Times New Roman" pitchFamily="18" charset="0"/>
              <a:cs typeface="Microsoft Sans Serif" pitchFamily="34" charset="0"/>
            </a:endParaRPr>
          </a:p>
          <a:p>
            <a:pPr marL="0" marR="0" lvl="0" indent="0" algn="l" defTabSz="914400" rtl="0" eaLnBrk="1" fontAlgn="base" latinLnBrk="0" hangingPunct="1">
              <a:lnSpc>
                <a:spcPct val="100000"/>
              </a:lnSpc>
              <a:spcBef>
                <a:spcPct val="0"/>
              </a:spcBef>
              <a:spcAft>
                <a:spcPct val="0"/>
              </a:spcAft>
              <a:buClrTx/>
              <a:buSzTx/>
              <a:buFont typeface="Wingdings" pitchFamily="2" charset="2"/>
              <a:buChar char="Ø"/>
              <a:tabLst/>
            </a:pPr>
            <a:r>
              <a:rPr kumimoji="0" lang="en-US" sz="2800" b="1" i="0" u="none" strike="noStrike" cap="none" normalizeH="0" baseline="0" dirty="0" smtClean="0">
                <a:ln>
                  <a:noFill/>
                </a:ln>
                <a:solidFill>
                  <a:srgbClr val="000000"/>
                </a:solidFill>
                <a:effectLst>
                  <a:outerShdw blurRad="38100" dist="38100" dir="2700000" algn="tl">
                    <a:srgbClr val="000000">
                      <a:alpha val="43137"/>
                    </a:srgbClr>
                  </a:outerShdw>
                </a:effectLst>
                <a:latin typeface="Microsoft Sans Serif" pitchFamily="34" charset="0"/>
                <a:ea typeface="Times New Roman" pitchFamily="18" charset="0"/>
                <a:cs typeface="Microsoft Sans Serif" pitchFamily="34" charset="0"/>
              </a:rPr>
              <a:t>Conflict means different things to different people. </a:t>
            </a:r>
          </a:p>
          <a:p>
            <a:pPr marL="0" marR="0" lvl="0" indent="0" algn="l" defTabSz="914400" rtl="0" eaLnBrk="1" fontAlgn="base" latinLnBrk="0" hangingPunct="1">
              <a:lnSpc>
                <a:spcPct val="100000"/>
              </a:lnSpc>
              <a:spcBef>
                <a:spcPct val="0"/>
              </a:spcBef>
              <a:spcAft>
                <a:spcPct val="0"/>
              </a:spcAft>
              <a:buClrTx/>
              <a:buSzTx/>
              <a:buFont typeface="Wingdings" pitchFamily="2" charset="2"/>
              <a:buChar char="Ø"/>
              <a:tabLst/>
            </a:pPr>
            <a:r>
              <a:rPr kumimoji="0" lang="en-US" sz="2800" b="1" i="0" u="none" strike="noStrike" cap="none" normalizeH="0" baseline="0" dirty="0" smtClean="0">
                <a:ln>
                  <a:noFill/>
                </a:ln>
                <a:solidFill>
                  <a:srgbClr val="000000"/>
                </a:solidFill>
                <a:effectLst>
                  <a:outerShdw blurRad="38100" dist="38100" dir="2700000" algn="tl">
                    <a:srgbClr val="000000">
                      <a:alpha val="43137"/>
                    </a:srgbClr>
                  </a:outerShdw>
                </a:effectLst>
                <a:latin typeface="Microsoft Sans Serif" pitchFamily="34" charset="0"/>
                <a:ea typeface="Times New Roman" pitchFamily="18" charset="0"/>
                <a:cs typeface="Microsoft Sans Serif" pitchFamily="34" charset="0"/>
              </a:rPr>
              <a:t>For some, a definition of conflict involves fighting, war, trade embargos and so on. </a:t>
            </a:r>
          </a:p>
          <a:p>
            <a:pPr marL="0" marR="0" lvl="0" indent="0" algn="l" defTabSz="914400" rtl="0" eaLnBrk="1" fontAlgn="base" latinLnBrk="0" hangingPunct="1">
              <a:lnSpc>
                <a:spcPct val="100000"/>
              </a:lnSpc>
              <a:spcBef>
                <a:spcPct val="0"/>
              </a:spcBef>
              <a:spcAft>
                <a:spcPct val="0"/>
              </a:spcAft>
              <a:buClrTx/>
              <a:buSzTx/>
              <a:buFont typeface="Wingdings" pitchFamily="2" charset="2"/>
              <a:buChar char="Ø"/>
              <a:tabLst/>
            </a:pPr>
            <a:r>
              <a:rPr kumimoji="0" lang="en-US" sz="2800" b="1" i="0" u="none" strike="noStrike" cap="none" normalizeH="0" baseline="0" dirty="0" smtClean="0">
                <a:ln>
                  <a:noFill/>
                </a:ln>
                <a:solidFill>
                  <a:srgbClr val="000000"/>
                </a:solidFill>
                <a:effectLst>
                  <a:outerShdw blurRad="38100" dist="38100" dir="2700000" algn="tl">
                    <a:srgbClr val="000000">
                      <a:alpha val="43137"/>
                    </a:srgbClr>
                  </a:outerShdw>
                </a:effectLst>
                <a:latin typeface="Microsoft Sans Serif" pitchFamily="34" charset="0"/>
                <a:ea typeface="Times New Roman" pitchFamily="18" charset="0"/>
                <a:cs typeface="Microsoft Sans Serif" pitchFamily="34" charset="0"/>
              </a:rPr>
              <a:t>For others, it may be a difference in opinion, perspective or personality.</a:t>
            </a:r>
          </a:p>
          <a:p>
            <a:pPr fontAlgn="base">
              <a:spcBef>
                <a:spcPct val="0"/>
              </a:spcBef>
              <a:spcAft>
                <a:spcPct val="0"/>
              </a:spcAft>
              <a:buFont typeface="Wingdings" pitchFamily="2" charset="2"/>
              <a:buChar char="Ø"/>
            </a:pPr>
            <a:r>
              <a:rPr lang="en-US" sz="2800" b="1" dirty="0">
                <a:effectLst>
                  <a:outerShdw blurRad="38100" dist="38100" dir="2700000" algn="tl">
                    <a:srgbClr val="000000">
                      <a:alpha val="43137"/>
                    </a:srgbClr>
                  </a:outerShdw>
                </a:effectLst>
              </a:rPr>
              <a:t>One party may feel they are in a conflict situation, when the other party feels that they are just discussing opposing views. </a:t>
            </a:r>
            <a:endParaRPr lang="en-US" sz="2800" b="1" dirty="0" smtClean="0">
              <a:effectLst>
                <a:outerShdw blurRad="38100" dist="38100" dir="2700000" algn="tl">
                  <a:srgbClr val="000000">
                    <a:alpha val="43137"/>
                  </a:srgbClr>
                </a:outerShdw>
              </a:effectLst>
            </a:endParaRPr>
          </a:p>
          <a:p>
            <a:pPr fontAlgn="base">
              <a:spcBef>
                <a:spcPct val="0"/>
              </a:spcBef>
              <a:spcAft>
                <a:spcPct val="0"/>
              </a:spcAft>
              <a:buFont typeface="Wingdings" pitchFamily="2" charset="2"/>
              <a:buChar char="Ø"/>
            </a:pPr>
            <a:r>
              <a:rPr lang="en-US" sz="2800" b="1" dirty="0" smtClean="0">
                <a:effectLst>
                  <a:outerShdw blurRad="38100" dist="38100" dir="2700000" algn="tl">
                    <a:srgbClr val="000000">
                      <a:alpha val="43137"/>
                    </a:srgbClr>
                  </a:outerShdw>
                </a:effectLst>
              </a:rPr>
              <a:t>A </a:t>
            </a:r>
            <a:r>
              <a:rPr lang="en-US" sz="2800" b="1" dirty="0">
                <a:effectLst>
                  <a:outerShdw blurRad="38100" dist="38100" dir="2700000" algn="tl">
                    <a:srgbClr val="000000">
                      <a:alpha val="43137"/>
                    </a:srgbClr>
                  </a:outerShdw>
                </a:effectLst>
              </a:rPr>
              <a:t>lot depends on our personal "take" of the situation. </a:t>
            </a:r>
          </a:p>
          <a:p>
            <a:pPr marL="0" marR="0" lvl="0" indent="0" algn="l" defTabSz="914400" rtl="0" eaLnBrk="1" fontAlgn="base" latinLnBrk="0" hangingPunct="1">
              <a:lnSpc>
                <a:spcPct val="100000"/>
              </a:lnSpc>
              <a:spcBef>
                <a:spcPct val="0"/>
              </a:spcBef>
              <a:spcAft>
                <a:spcPct val="0"/>
              </a:spcAft>
              <a:buClrTx/>
              <a:buSzTx/>
              <a:buFont typeface="Wingdings" pitchFamily="2" charset="2"/>
              <a:buChar char="Ø"/>
              <a:tabLst/>
            </a:pPr>
            <a:endParaRPr kumimoji="0" lang="en-US" sz="2800" b="0" i="0" u="none" strike="noStrike" cap="none" normalizeH="0" baseline="0" dirty="0" smtClean="0">
              <a:ln>
                <a:noFill/>
              </a:ln>
              <a:solidFill>
                <a:srgbClr val="000000"/>
              </a:solidFill>
              <a:effectLst/>
              <a:latin typeface="Microsoft Sans Serif" pitchFamily="34" charset="0"/>
              <a:ea typeface="Times New Roman" pitchFamily="18" charset="0"/>
              <a:cs typeface="Microsoft Sans Serif" pitchFamily="34" charset="0"/>
            </a:endParaRPr>
          </a:p>
          <a:p>
            <a:pPr marL="0" marR="0" lvl="0" indent="0" algn="l" defTabSz="914400" rtl="0" eaLnBrk="1" fontAlgn="base" latinLnBrk="0" hangingPunct="1">
              <a:lnSpc>
                <a:spcPct val="100000"/>
              </a:lnSpc>
              <a:spcBef>
                <a:spcPct val="0"/>
              </a:spcBef>
              <a:spcAft>
                <a:spcPct val="0"/>
              </a:spcAft>
              <a:buClrTx/>
              <a:buSzTx/>
              <a:buFont typeface="Wingdings" pitchFamily="2" charset="2"/>
              <a:buChar char="Ø"/>
              <a:tabLst/>
            </a:pPr>
            <a:endParaRPr kumimoji="0" lang="en-US" sz="2800" b="0" i="0" u="none" strike="noStrike" cap="none" normalizeH="0" baseline="0" dirty="0" smtClean="0">
              <a:ln>
                <a:noFill/>
              </a:ln>
              <a:solidFill>
                <a:schemeClr val="tx1"/>
              </a:solidFill>
              <a:effectLst/>
              <a:latin typeface="Arial" pitchFamily="34" charset="0"/>
            </a:endParaRPr>
          </a:p>
        </p:txBody>
      </p:sp>
      <p:pic>
        <p:nvPicPr>
          <p:cNvPr id="3" name="Picture 2" descr="conflict 10.jpg"/>
          <p:cNvPicPr>
            <a:picLocks noChangeAspect="1"/>
          </p:cNvPicPr>
          <p:nvPr/>
        </p:nvPicPr>
        <p:blipFill>
          <a:blip r:embed="rId2" cstate="print"/>
          <a:stretch>
            <a:fillRect/>
          </a:stretch>
        </p:blipFill>
        <p:spPr>
          <a:xfrm>
            <a:off x="2339752" y="476672"/>
            <a:ext cx="3024336" cy="165618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5">
                                            <p:txEl>
                                              <p:pRg st="6" end="6"/>
                                            </p:txEl>
                                          </p:spTgt>
                                        </p:tgtEl>
                                        <p:attrNameLst>
                                          <p:attrName>style.visibility</p:attrName>
                                        </p:attrNameLst>
                                      </p:cBhvr>
                                      <p:to>
                                        <p:strVal val="visible"/>
                                      </p:to>
                                    </p:set>
                                    <p:anim calcmode="lin" valueType="num">
                                      <p:cBhvr additive="base">
                                        <p:cTn id="7" dur="2000" fill="hold"/>
                                        <p:tgtEl>
                                          <p:spTgt spid="1025">
                                            <p:txEl>
                                              <p:pRg st="6" end="6"/>
                                            </p:txEl>
                                          </p:spTgt>
                                        </p:tgtEl>
                                        <p:attrNameLst>
                                          <p:attrName>ppt_x</p:attrName>
                                        </p:attrNameLst>
                                      </p:cBhvr>
                                      <p:tavLst>
                                        <p:tav tm="0">
                                          <p:val>
                                            <p:strVal val="#ppt_x"/>
                                          </p:val>
                                        </p:tav>
                                        <p:tav tm="100000">
                                          <p:val>
                                            <p:strVal val="#ppt_x"/>
                                          </p:val>
                                        </p:tav>
                                      </p:tavLst>
                                    </p:anim>
                                    <p:anim calcmode="lin" valueType="num">
                                      <p:cBhvr additive="base">
                                        <p:cTn id="8" dur="2000" fill="hold"/>
                                        <p:tgtEl>
                                          <p:spTgt spid="1025">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25">
                                            <p:txEl>
                                              <p:pRg st="7" end="7"/>
                                            </p:txEl>
                                          </p:spTgt>
                                        </p:tgtEl>
                                        <p:attrNameLst>
                                          <p:attrName>style.visibility</p:attrName>
                                        </p:attrNameLst>
                                      </p:cBhvr>
                                      <p:to>
                                        <p:strVal val="visible"/>
                                      </p:to>
                                    </p:set>
                                    <p:anim calcmode="lin" valueType="num">
                                      <p:cBhvr additive="base">
                                        <p:cTn id="13" dur="2000" fill="hold"/>
                                        <p:tgtEl>
                                          <p:spTgt spid="1025">
                                            <p:txEl>
                                              <p:pRg st="7" end="7"/>
                                            </p:txEl>
                                          </p:spTgt>
                                        </p:tgtEl>
                                        <p:attrNameLst>
                                          <p:attrName>ppt_x</p:attrName>
                                        </p:attrNameLst>
                                      </p:cBhvr>
                                      <p:tavLst>
                                        <p:tav tm="0">
                                          <p:val>
                                            <p:strVal val="#ppt_x"/>
                                          </p:val>
                                        </p:tav>
                                        <p:tav tm="100000">
                                          <p:val>
                                            <p:strVal val="#ppt_x"/>
                                          </p:val>
                                        </p:tav>
                                      </p:tavLst>
                                    </p:anim>
                                    <p:anim calcmode="lin" valueType="num">
                                      <p:cBhvr additive="base">
                                        <p:cTn id="14" dur="2000" fill="hold"/>
                                        <p:tgtEl>
                                          <p:spTgt spid="1025">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025">
                                            <p:txEl>
                                              <p:pRg st="8" end="8"/>
                                            </p:txEl>
                                          </p:spTgt>
                                        </p:tgtEl>
                                        <p:attrNameLst>
                                          <p:attrName>style.visibility</p:attrName>
                                        </p:attrNameLst>
                                      </p:cBhvr>
                                      <p:to>
                                        <p:strVal val="visible"/>
                                      </p:to>
                                    </p:set>
                                    <p:anim calcmode="lin" valueType="num">
                                      <p:cBhvr additive="base">
                                        <p:cTn id="19" dur="2000" fill="hold"/>
                                        <p:tgtEl>
                                          <p:spTgt spid="1025">
                                            <p:txEl>
                                              <p:pRg st="8" end="8"/>
                                            </p:txEl>
                                          </p:spTgt>
                                        </p:tgtEl>
                                        <p:attrNameLst>
                                          <p:attrName>ppt_x</p:attrName>
                                        </p:attrNameLst>
                                      </p:cBhvr>
                                      <p:tavLst>
                                        <p:tav tm="0">
                                          <p:val>
                                            <p:strVal val="#ppt_x"/>
                                          </p:val>
                                        </p:tav>
                                        <p:tav tm="100000">
                                          <p:val>
                                            <p:strVal val="#ppt_x"/>
                                          </p:val>
                                        </p:tav>
                                      </p:tavLst>
                                    </p:anim>
                                    <p:anim calcmode="lin" valueType="num">
                                      <p:cBhvr additive="base">
                                        <p:cTn id="20" dur="2000" fill="hold"/>
                                        <p:tgtEl>
                                          <p:spTgt spid="1025">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025">
                                            <p:txEl>
                                              <p:pRg st="9" end="9"/>
                                            </p:txEl>
                                          </p:spTgt>
                                        </p:tgtEl>
                                        <p:attrNameLst>
                                          <p:attrName>style.visibility</p:attrName>
                                        </p:attrNameLst>
                                      </p:cBhvr>
                                      <p:to>
                                        <p:strVal val="visible"/>
                                      </p:to>
                                    </p:set>
                                    <p:anim calcmode="lin" valueType="num">
                                      <p:cBhvr additive="base">
                                        <p:cTn id="25" dur="2000" fill="hold"/>
                                        <p:tgtEl>
                                          <p:spTgt spid="1025">
                                            <p:txEl>
                                              <p:pRg st="9" end="9"/>
                                            </p:txEl>
                                          </p:spTgt>
                                        </p:tgtEl>
                                        <p:attrNameLst>
                                          <p:attrName>ppt_x</p:attrName>
                                        </p:attrNameLst>
                                      </p:cBhvr>
                                      <p:tavLst>
                                        <p:tav tm="0">
                                          <p:val>
                                            <p:strVal val="#ppt_x"/>
                                          </p:val>
                                        </p:tav>
                                        <p:tav tm="100000">
                                          <p:val>
                                            <p:strVal val="#ppt_x"/>
                                          </p:val>
                                        </p:tav>
                                      </p:tavLst>
                                    </p:anim>
                                    <p:anim calcmode="lin" valueType="num">
                                      <p:cBhvr additive="base">
                                        <p:cTn id="26" dur="2000" fill="hold"/>
                                        <p:tgtEl>
                                          <p:spTgt spid="1025">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025">
                                            <p:txEl>
                                              <p:pRg st="10" end="10"/>
                                            </p:txEl>
                                          </p:spTgt>
                                        </p:tgtEl>
                                        <p:attrNameLst>
                                          <p:attrName>style.visibility</p:attrName>
                                        </p:attrNameLst>
                                      </p:cBhvr>
                                      <p:to>
                                        <p:strVal val="visible"/>
                                      </p:to>
                                    </p:set>
                                    <p:anim calcmode="lin" valueType="num">
                                      <p:cBhvr additive="base">
                                        <p:cTn id="31" dur="2000" fill="hold"/>
                                        <p:tgtEl>
                                          <p:spTgt spid="1025">
                                            <p:txEl>
                                              <p:pRg st="10" end="10"/>
                                            </p:txEl>
                                          </p:spTgt>
                                        </p:tgtEl>
                                        <p:attrNameLst>
                                          <p:attrName>ppt_x</p:attrName>
                                        </p:attrNameLst>
                                      </p:cBhvr>
                                      <p:tavLst>
                                        <p:tav tm="0">
                                          <p:val>
                                            <p:strVal val="#ppt_x"/>
                                          </p:val>
                                        </p:tav>
                                        <p:tav tm="100000">
                                          <p:val>
                                            <p:strVal val="#ppt_x"/>
                                          </p:val>
                                        </p:tav>
                                      </p:tavLst>
                                    </p:anim>
                                    <p:anim calcmode="lin" valueType="num">
                                      <p:cBhvr additive="base">
                                        <p:cTn id="32" dur="2000" fill="hold"/>
                                        <p:tgtEl>
                                          <p:spTgt spid="1025">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76672"/>
            <a:ext cx="8229600" cy="864096"/>
          </a:xfrm>
        </p:spPr>
        <p:txBody>
          <a:bodyPr/>
          <a:lstStyle/>
          <a:p>
            <a:pPr algn="ctr"/>
            <a:r>
              <a:rPr lang="en-US" b="1" dirty="0" smtClean="0"/>
              <a:t>PERSONAL TAKE OF CONFLICT</a:t>
            </a:r>
            <a:endParaRPr lang="en-US" b="1" dirty="0"/>
          </a:p>
        </p:txBody>
      </p:sp>
      <p:sp>
        <p:nvSpPr>
          <p:cNvPr id="3" name="Content Placeholder 2"/>
          <p:cNvSpPr>
            <a:spLocks noGrp="1"/>
          </p:cNvSpPr>
          <p:nvPr>
            <p:ph idx="1"/>
          </p:nvPr>
        </p:nvSpPr>
        <p:spPr>
          <a:xfrm>
            <a:off x="0" y="1196752"/>
            <a:ext cx="9144000" cy="5472608"/>
          </a:xfrm>
        </p:spPr>
        <p:txBody>
          <a:bodyPr>
            <a:normAutofit fontScale="92500" lnSpcReduction="10000"/>
          </a:bodyPr>
          <a:lstStyle/>
          <a:p>
            <a:pPr>
              <a:buNone/>
            </a:pPr>
            <a:r>
              <a:rPr lang="en-US" b="1" dirty="0" smtClean="0">
                <a:solidFill>
                  <a:srgbClr val="FF0000"/>
                </a:solidFill>
                <a:effectLst>
                  <a:outerShdw blurRad="38100" dist="38100" dir="2700000" algn="tl">
                    <a:srgbClr val="000000">
                      <a:alpha val="43137"/>
                    </a:srgbClr>
                  </a:outerShdw>
                </a:effectLst>
              </a:rPr>
              <a:t>We define conflict </a:t>
            </a:r>
            <a:r>
              <a:rPr lang="en-US" dirty="0" smtClean="0"/>
              <a:t>as </a:t>
            </a:r>
            <a:r>
              <a:rPr lang="en-US" b="1" dirty="0" smtClean="0"/>
              <a:t>a </a:t>
            </a:r>
            <a:r>
              <a:rPr lang="en-US" sz="3000" b="1" dirty="0" smtClean="0"/>
              <a:t>disagreement </a:t>
            </a:r>
            <a:r>
              <a:rPr lang="en-US" b="1" dirty="0" smtClean="0"/>
              <a:t>through which the parties involved perceive a </a:t>
            </a:r>
            <a:r>
              <a:rPr lang="en-US" sz="3500" b="1" dirty="0" smtClean="0">
                <a:solidFill>
                  <a:schemeClr val="accent2">
                    <a:lumMod val="75000"/>
                  </a:schemeClr>
                </a:solidFill>
                <a:effectLst>
                  <a:outerShdw blurRad="38100" dist="38100" dir="2700000" algn="tl">
                    <a:srgbClr val="000000">
                      <a:alpha val="43137"/>
                    </a:srgbClr>
                  </a:outerShdw>
                </a:effectLst>
              </a:rPr>
              <a:t>threat</a:t>
            </a:r>
            <a:r>
              <a:rPr lang="en-US" b="1" dirty="0" smtClean="0">
                <a:solidFill>
                  <a:srgbClr val="FF0000"/>
                </a:solidFill>
                <a:effectLst>
                  <a:outerShdw blurRad="38100" dist="38100" dir="2700000" algn="tl">
                    <a:srgbClr val="000000">
                      <a:alpha val="43137"/>
                    </a:srgbClr>
                  </a:outerShdw>
                </a:effectLst>
              </a:rPr>
              <a:t> </a:t>
            </a:r>
            <a:r>
              <a:rPr lang="en-US" b="1" dirty="0" smtClean="0"/>
              <a:t>to their </a:t>
            </a:r>
            <a:r>
              <a:rPr lang="en-US" b="1" dirty="0" smtClean="0">
                <a:solidFill>
                  <a:srgbClr val="FF0000"/>
                </a:solidFill>
                <a:effectLst>
                  <a:outerShdw blurRad="38100" dist="38100" dir="2700000" algn="tl">
                    <a:srgbClr val="000000">
                      <a:alpha val="43137"/>
                    </a:srgbClr>
                  </a:outerShdw>
                </a:effectLst>
              </a:rPr>
              <a:t>needs</a:t>
            </a:r>
            <a:r>
              <a:rPr lang="en-US" b="1" dirty="0" smtClean="0"/>
              <a:t>, </a:t>
            </a:r>
            <a:r>
              <a:rPr lang="en-US" b="1" dirty="0" smtClean="0">
                <a:solidFill>
                  <a:srgbClr val="FF0000"/>
                </a:solidFill>
                <a:effectLst>
                  <a:outerShdw blurRad="38100" dist="38100" dir="2700000" algn="tl">
                    <a:srgbClr val="000000">
                      <a:alpha val="43137"/>
                    </a:srgbClr>
                  </a:outerShdw>
                </a:effectLst>
              </a:rPr>
              <a:t>interests</a:t>
            </a:r>
            <a:r>
              <a:rPr lang="en-US" b="1" dirty="0" smtClean="0"/>
              <a:t> or </a:t>
            </a:r>
            <a:r>
              <a:rPr lang="en-US" b="1" dirty="0" smtClean="0">
                <a:solidFill>
                  <a:srgbClr val="FF0000"/>
                </a:solidFill>
                <a:effectLst>
                  <a:outerShdw blurRad="38100" dist="38100" dir="2700000" algn="tl">
                    <a:srgbClr val="000000">
                      <a:alpha val="43137"/>
                    </a:srgbClr>
                  </a:outerShdw>
                </a:effectLst>
              </a:rPr>
              <a:t>concerns</a:t>
            </a:r>
            <a:r>
              <a:rPr lang="en-US" dirty="0" smtClean="0">
                <a:solidFill>
                  <a:srgbClr val="FF0000"/>
                </a:solidFill>
                <a:effectLst>
                  <a:outerShdw blurRad="38100" dist="38100" dir="2700000" algn="tl">
                    <a:srgbClr val="000000">
                      <a:alpha val="43137"/>
                    </a:srgbClr>
                  </a:outerShdw>
                </a:effectLst>
              </a:rPr>
              <a:t>. </a:t>
            </a:r>
          </a:p>
          <a:p>
            <a:pPr>
              <a:buFont typeface="Wingdings" pitchFamily="2" charset="2"/>
              <a:buChar char="v"/>
            </a:pPr>
            <a:r>
              <a:rPr lang="en-US" b="1" dirty="0" smtClean="0">
                <a:solidFill>
                  <a:srgbClr val="FF0000"/>
                </a:solidFill>
                <a:effectLst>
                  <a:outerShdw blurRad="38100" dist="38100" dir="2700000" algn="tl">
                    <a:srgbClr val="000000">
                      <a:alpha val="43137"/>
                    </a:srgbClr>
                  </a:outerShdw>
                </a:effectLst>
              </a:rPr>
              <a:t>Disagreement</a:t>
            </a:r>
            <a:r>
              <a:rPr lang="en-US" dirty="0" smtClean="0"/>
              <a:t> - Generally, we are aware there is some level of difference in the positions of the </a:t>
            </a:r>
            <a:r>
              <a:rPr lang="en-US" b="1" dirty="0" smtClean="0"/>
              <a:t>two (or more) parties </a:t>
            </a:r>
            <a:r>
              <a:rPr lang="en-US" dirty="0" smtClean="0"/>
              <a:t>involved in the conflict. </a:t>
            </a:r>
          </a:p>
          <a:p>
            <a:pPr>
              <a:buFont typeface="Wingdings" pitchFamily="2" charset="2"/>
              <a:buChar char="v"/>
            </a:pPr>
            <a:r>
              <a:rPr lang="en-US" dirty="0" smtClean="0"/>
              <a:t>But the true disagreement versus the perceived disagreement may be quite different from one another. </a:t>
            </a:r>
          </a:p>
          <a:p>
            <a:pPr>
              <a:buFont typeface="Wingdings" pitchFamily="2" charset="2"/>
              <a:buChar char="v"/>
            </a:pPr>
            <a:r>
              <a:rPr lang="en-US" dirty="0" smtClean="0"/>
              <a:t>In fact, conflict tends to be accompanied by </a:t>
            </a:r>
            <a:r>
              <a:rPr lang="en-US" b="1" dirty="0" smtClean="0"/>
              <a:t>significant levels </a:t>
            </a:r>
            <a:r>
              <a:rPr lang="en-US" dirty="0" smtClean="0"/>
              <a:t>of misunderstanding that exaggerate the perceived disagreement considerably. </a:t>
            </a:r>
          </a:p>
          <a:p>
            <a:pPr>
              <a:buFont typeface="Wingdings" pitchFamily="2" charset="2"/>
              <a:buChar char="v"/>
            </a:pPr>
            <a:r>
              <a:rPr lang="en-US" dirty="0" smtClean="0"/>
              <a:t>If we can </a:t>
            </a:r>
            <a:r>
              <a:rPr lang="en-US" b="1" dirty="0" smtClean="0"/>
              <a:t>understand the true areas of disagreement</a:t>
            </a:r>
            <a:r>
              <a:rPr lang="en-US" dirty="0" smtClean="0"/>
              <a:t>, this will help us solve the right problems and manage the true needs of the parties. </a:t>
            </a:r>
          </a:p>
          <a:p>
            <a:pPr>
              <a:buNone/>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lide(fromBottom)">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slide(fromBottom)">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slide(fromBottom)">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slide(fromBottom)">
                                      <p:cBhvr>
                                        <p:cTn id="2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340768"/>
          </a:xfrm>
        </p:spPr>
        <p:txBody>
          <a:bodyPr/>
          <a:lstStyle/>
          <a:p>
            <a:pPr algn="ctr"/>
            <a:r>
              <a:rPr lang="en-US" b="1" dirty="0" smtClean="0"/>
              <a:t>PERSONAL TAKE OF CONFLICT</a:t>
            </a:r>
            <a:endParaRPr lang="en-US" b="1" dirty="0"/>
          </a:p>
        </p:txBody>
      </p:sp>
      <p:sp>
        <p:nvSpPr>
          <p:cNvPr id="3" name="Content Placeholder 2"/>
          <p:cNvSpPr>
            <a:spLocks noGrp="1"/>
          </p:cNvSpPr>
          <p:nvPr>
            <p:ph idx="1"/>
          </p:nvPr>
        </p:nvSpPr>
        <p:spPr>
          <a:xfrm>
            <a:off x="0" y="1196752"/>
            <a:ext cx="9144000" cy="5472608"/>
          </a:xfrm>
        </p:spPr>
        <p:txBody>
          <a:bodyPr>
            <a:normAutofit fontScale="92500" lnSpcReduction="10000"/>
          </a:bodyPr>
          <a:lstStyle/>
          <a:p>
            <a:pPr>
              <a:buFont typeface="Wingdings" pitchFamily="2" charset="2"/>
              <a:buChar char="v"/>
            </a:pPr>
            <a:r>
              <a:rPr lang="en-US" sz="3000" b="1" dirty="0" smtClean="0">
                <a:solidFill>
                  <a:srgbClr val="FF0000"/>
                </a:solidFill>
                <a:effectLst>
                  <a:outerShdw blurRad="38100" dist="38100" dir="2700000" algn="tl">
                    <a:srgbClr val="000000">
                      <a:alpha val="43137"/>
                    </a:srgbClr>
                  </a:outerShdw>
                </a:effectLst>
              </a:rPr>
              <a:t>Parties involved </a:t>
            </a:r>
            <a:r>
              <a:rPr lang="en-US" dirty="0" smtClean="0"/>
              <a:t>- There are often disparities in our sense of who is involved in the conflict. </a:t>
            </a:r>
          </a:p>
          <a:p>
            <a:pPr>
              <a:buFont typeface="Wingdings" pitchFamily="2" charset="2"/>
              <a:buChar char="v"/>
            </a:pPr>
            <a:r>
              <a:rPr lang="en-US" dirty="0" smtClean="0"/>
              <a:t>Sometimes, people are surprised to learn they are a party to the conflict, while other times we are shocked to learn we are not included in the disagreement. </a:t>
            </a:r>
          </a:p>
          <a:p>
            <a:pPr>
              <a:buFont typeface="Wingdings" pitchFamily="2" charset="2"/>
              <a:buChar char="v"/>
            </a:pPr>
            <a:r>
              <a:rPr lang="en-US" dirty="0" smtClean="0"/>
              <a:t>On many occasions, people who are seen as </a:t>
            </a:r>
            <a:r>
              <a:rPr lang="en-US" b="1" dirty="0" smtClean="0"/>
              <a:t>part of the social system</a:t>
            </a:r>
            <a:r>
              <a:rPr lang="en-US" dirty="0" smtClean="0"/>
              <a:t> </a:t>
            </a:r>
            <a:r>
              <a:rPr lang="en-US" b="1" dirty="0" smtClean="0">
                <a:solidFill>
                  <a:srgbClr val="FF0000"/>
                </a:solidFill>
              </a:rPr>
              <a:t>(e.g., work team, family, company) </a:t>
            </a:r>
            <a:r>
              <a:rPr lang="en-US" dirty="0" smtClean="0"/>
              <a:t>are influenced to participate in the dispute, whether they would personally define the situation in that way or not. </a:t>
            </a:r>
          </a:p>
          <a:p>
            <a:pPr>
              <a:buFont typeface="Wingdings" pitchFamily="2" charset="2"/>
              <a:buChar char="v"/>
            </a:pPr>
            <a:r>
              <a:rPr lang="en-US" dirty="0" smtClean="0"/>
              <a:t>In the above example, people very readily </a:t>
            </a:r>
            <a:r>
              <a:rPr lang="en-US" b="1" dirty="0" smtClean="0"/>
              <a:t>"take sides" </a:t>
            </a:r>
            <a:r>
              <a:rPr lang="en-US" dirty="0" smtClean="0"/>
              <a:t>based upon </a:t>
            </a:r>
            <a:r>
              <a:rPr lang="en-US" b="1" dirty="0" smtClean="0">
                <a:solidFill>
                  <a:srgbClr val="FF0000"/>
                </a:solidFill>
              </a:rPr>
              <a:t>current perceptions of the issues, past issues and relationships, roles within the organization, and other factors</a:t>
            </a:r>
            <a:r>
              <a:rPr lang="en-US" dirty="0" smtClean="0"/>
              <a:t>. </a:t>
            </a:r>
          </a:p>
          <a:p>
            <a:pPr>
              <a:buFont typeface="Wingdings" pitchFamily="2" charset="2"/>
              <a:buChar char="v"/>
            </a:pPr>
            <a:r>
              <a:rPr lang="en-US" dirty="0" smtClean="0"/>
              <a:t>The parties involved can become </a:t>
            </a:r>
            <a:r>
              <a:rPr lang="en-US" b="1" dirty="0" smtClean="0"/>
              <a:t>an elusive concept to define.</a:t>
            </a:r>
          </a:p>
          <a:p>
            <a:pPr>
              <a:buNone/>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Horizontal)">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6"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Horizontal)">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6"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Horizontal)">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6"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Horizontal)">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6"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Horizontal)">
                                      <p:cBhvr>
                                        <p:cTn id="2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76672"/>
            <a:ext cx="8229600" cy="864096"/>
          </a:xfrm>
        </p:spPr>
        <p:txBody>
          <a:bodyPr/>
          <a:lstStyle/>
          <a:p>
            <a:pPr algn="ctr"/>
            <a:r>
              <a:rPr lang="en-US" b="1" dirty="0" smtClean="0"/>
              <a:t>PERSONAL TAKE OF CONFLICT</a:t>
            </a:r>
            <a:endParaRPr lang="en-US" b="1" dirty="0"/>
          </a:p>
        </p:txBody>
      </p:sp>
      <p:sp>
        <p:nvSpPr>
          <p:cNvPr id="3" name="Content Placeholder 2"/>
          <p:cNvSpPr>
            <a:spLocks noGrp="1"/>
          </p:cNvSpPr>
          <p:nvPr>
            <p:ph idx="1"/>
          </p:nvPr>
        </p:nvSpPr>
        <p:spPr>
          <a:xfrm>
            <a:off x="0" y="1196752"/>
            <a:ext cx="9144000" cy="5472608"/>
          </a:xfrm>
        </p:spPr>
        <p:txBody>
          <a:bodyPr>
            <a:normAutofit/>
          </a:bodyPr>
          <a:lstStyle/>
          <a:p>
            <a:pPr>
              <a:buNone/>
            </a:pPr>
            <a:r>
              <a:rPr lang="en-US" sz="3200" b="1" dirty="0" smtClean="0">
                <a:solidFill>
                  <a:srgbClr val="FF0000"/>
                </a:solidFill>
                <a:effectLst>
                  <a:outerShdw blurRad="38100" dist="38100" dir="2700000" algn="tl">
                    <a:srgbClr val="000000">
                      <a:alpha val="43137"/>
                    </a:srgbClr>
                  </a:outerShdw>
                </a:effectLst>
              </a:rPr>
              <a:t>Perceived threat </a:t>
            </a:r>
            <a:r>
              <a:rPr lang="en-US" dirty="0" smtClean="0"/>
              <a:t>- People </a:t>
            </a:r>
            <a:r>
              <a:rPr lang="en-US" b="1" dirty="0" smtClean="0"/>
              <a:t>respond to the perceived threat</a:t>
            </a:r>
            <a:r>
              <a:rPr lang="en-US" dirty="0" smtClean="0"/>
              <a:t>, rather than the </a:t>
            </a:r>
            <a:r>
              <a:rPr lang="en-US" b="1" dirty="0" smtClean="0"/>
              <a:t>true threat, facing them</a:t>
            </a:r>
            <a:r>
              <a:rPr lang="en-US" dirty="0" smtClean="0"/>
              <a:t>. </a:t>
            </a:r>
          </a:p>
          <a:p>
            <a:pPr>
              <a:buNone/>
            </a:pPr>
            <a:endParaRPr lang="en-US" dirty="0" smtClean="0"/>
          </a:p>
          <a:p>
            <a:pPr>
              <a:buNone/>
            </a:pPr>
            <a:endParaRPr lang="en-US" dirty="0" smtClean="0"/>
          </a:p>
          <a:p>
            <a:pPr>
              <a:buNone/>
            </a:pPr>
            <a:endParaRPr lang="en-US" dirty="0" smtClean="0"/>
          </a:p>
          <a:p>
            <a:pPr>
              <a:buFont typeface="Wingdings" pitchFamily="2" charset="2"/>
              <a:buChar char="v"/>
            </a:pPr>
            <a:r>
              <a:rPr lang="en-US" dirty="0" smtClean="0"/>
              <a:t>Thus, while </a:t>
            </a:r>
            <a:r>
              <a:rPr lang="en-US" b="1" dirty="0" smtClean="0">
                <a:solidFill>
                  <a:srgbClr val="FF0000"/>
                </a:solidFill>
              </a:rPr>
              <a:t>perception</a:t>
            </a:r>
            <a:r>
              <a:rPr lang="en-US" dirty="0" smtClean="0"/>
              <a:t> doesn't become reality per se, people's </a:t>
            </a:r>
            <a:r>
              <a:rPr lang="en-US" b="1" dirty="0" smtClean="0"/>
              <a:t>behaviors</a:t>
            </a:r>
            <a:r>
              <a:rPr lang="en-US" dirty="0" smtClean="0"/>
              <a:t>, </a:t>
            </a:r>
            <a:r>
              <a:rPr lang="en-US" b="1" dirty="0" smtClean="0"/>
              <a:t>feelings</a:t>
            </a:r>
            <a:r>
              <a:rPr lang="en-US" dirty="0" smtClean="0"/>
              <a:t> and </a:t>
            </a:r>
            <a:r>
              <a:rPr lang="en-US" b="1" dirty="0" smtClean="0"/>
              <a:t>ongoing responses </a:t>
            </a:r>
            <a:r>
              <a:rPr lang="en-US" dirty="0" smtClean="0"/>
              <a:t>become modified by that </a:t>
            </a:r>
            <a:r>
              <a:rPr lang="en-US" b="1" dirty="0" smtClean="0">
                <a:solidFill>
                  <a:srgbClr val="FF0000"/>
                </a:solidFill>
              </a:rPr>
              <a:t>evolving sense of the threat </a:t>
            </a:r>
            <a:r>
              <a:rPr lang="en-US" dirty="0" smtClean="0"/>
              <a:t>they confront. </a:t>
            </a:r>
          </a:p>
          <a:p>
            <a:pPr>
              <a:buFont typeface="Wingdings" pitchFamily="2" charset="2"/>
              <a:buChar char="v"/>
            </a:pPr>
            <a:r>
              <a:rPr lang="en-US" dirty="0" smtClean="0"/>
              <a:t>If we can work to understand the true threat </a:t>
            </a:r>
            <a:r>
              <a:rPr lang="en-US" b="1" dirty="0" smtClean="0">
                <a:solidFill>
                  <a:srgbClr val="FF0000"/>
                </a:solidFill>
              </a:rPr>
              <a:t>(issues) </a:t>
            </a:r>
            <a:r>
              <a:rPr lang="en-US" dirty="0" smtClean="0"/>
              <a:t>and develop strategies </a:t>
            </a:r>
            <a:r>
              <a:rPr lang="en-US" b="1" dirty="0" smtClean="0">
                <a:solidFill>
                  <a:srgbClr val="FF0000"/>
                </a:solidFill>
              </a:rPr>
              <a:t>(solutions) </a:t>
            </a:r>
            <a:r>
              <a:rPr lang="en-US" dirty="0" smtClean="0"/>
              <a:t>that manage it </a:t>
            </a:r>
            <a:r>
              <a:rPr lang="en-US" b="1" dirty="0" smtClean="0">
                <a:solidFill>
                  <a:srgbClr val="FF0000"/>
                </a:solidFill>
              </a:rPr>
              <a:t>(agreement), </a:t>
            </a:r>
            <a:r>
              <a:rPr lang="en-US" dirty="0" smtClean="0"/>
              <a:t>we are acting </a:t>
            </a:r>
            <a:r>
              <a:rPr lang="en-US" b="1" dirty="0" smtClean="0"/>
              <a:t>constructively</a:t>
            </a:r>
            <a:r>
              <a:rPr lang="en-US" dirty="0" smtClean="0"/>
              <a:t> to manage the conflict.</a:t>
            </a:r>
          </a:p>
          <a:p>
            <a:pPr>
              <a:buNone/>
            </a:pPr>
            <a:endParaRPr lang="en-US" dirty="0"/>
          </a:p>
        </p:txBody>
      </p:sp>
      <p:pic>
        <p:nvPicPr>
          <p:cNvPr id="4" name="Picture 3" descr="self perception 1.jpg"/>
          <p:cNvPicPr>
            <a:picLocks noChangeAspect="1"/>
          </p:cNvPicPr>
          <p:nvPr/>
        </p:nvPicPr>
        <p:blipFill>
          <a:blip r:embed="rId3" cstate="print"/>
          <a:stretch>
            <a:fillRect/>
          </a:stretch>
        </p:blipFill>
        <p:spPr>
          <a:xfrm>
            <a:off x="3563888" y="2060848"/>
            <a:ext cx="2304256" cy="158417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plus(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2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 calcmode="lin" valueType="num">
                                      <p:cBhvr additive="base">
                                        <p:cTn id="18"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9" dur="20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 calcmode="lin" valueType="num">
                                      <p:cBhvr additive="base">
                                        <p:cTn id="24" dur="20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5" dur="20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76672"/>
            <a:ext cx="8229600" cy="864096"/>
          </a:xfrm>
        </p:spPr>
        <p:txBody>
          <a:bodyPr/>
          <a:lstStyle/>
          <a:p>
            <a:pPr algn="ctr"/>
            <a:r>
              <a:rPr lang="en-US" b="1" dirty="0" smtClean="0"/>
              <a:t>PERSONAL TAKE OF CONFLICT</a:t>
            </a:r>
            <a:endParaRPr lang="en-US" b="1" dirty="0"/>
          </a:p>
        </p:txBody>
      </p:sp>
      <p:sp>
        <p:nvSpPr>
          <p:cNvPr id="3" name="Content Placeholder 2"/>
          <p:cNvSpPr>
            <a:spLocks noGrp="1"/>
          </p:cNvSpPr>
          <p:nvPr>
            <p:ph idx="1"/>
          </p:nvPr>
        </p:nvSpPr>
        <p:spPr>
          <a:xfrm>
            <a:off x="0" y="1196752"/>
            <a:ext cx="9144000" cy="5472608"/>
          </a:xfrm>
        </p:spPr>
        <p:txBody>
          <a:bodyPr>
            <a:normAutofit lnSpcReduction="10000"/>
          </a:bodyPr>
          <a:lstStyle/>
          <a:p>
            <a:pPr>
              <a:buFont typeface="Wingdings" pitchFamily="2" charset="2"/>
              <a:buChar char="v"/>
            </a:pPr>
            <a:r>
              <a:rPr lang="en-US" sz="2800" b="1" dirty="0" smtClean="0">
                <a:solidFill>
                  <a:srgbClr val="FF0000"/>
                </a:solidFill>
                <a:effectLst>
                  <a:outerShdw blurRad="38100" dist="38100" dir="2700000" algn="tl">
                    <a:srgbClr val="000000">
                      <a:alpha val="43137"/>
                    </a:srgbClr>
                  </a:outerShdw>
                </a:effectLst>
              </a:rPr>
              <a:t>Needs, interests or concerns</a:t>
            </a:r>
            <a:r>
              <a:rPr lang="en-US" sz="2800" dirty="0" smtClean="0">
                <a:solidFill>
                  <a:srgbClr val="FF0000"/>
                </a:solidFill>
                <a:effectLst>
                  <a:outerShdw blurRad="38100" dist="38100" dir="2700000" algn="tl">
                    <a:srgbClr val="000000">
                      <a:alpha val="43137"/>
                    </a:srgbClr>
                  </a:outerShdw>
                </a:effectLst>
              </a:rPr>
              <a:t> - </a:t>
            </a:r>
            <a:r>
              <a:rPr lang="en-US" dirty="0" smtClean="0"/>
              <a:t>There is a tendency to narrowly define </a:t>
            </a:r>
            <a:r>
              <a:rPr lang="en-US" b="1" dirty="0" smtClean="0"/>
              <a:t>"the problem" </a:t>
            </a:r>
            <a:r>
              <a:rPr lang="en-US" dirty="0" smtClean="0"/>
              <a:t>as one of substance, task, and near-term viability. </a:t>
            </a:r>
          </a:p>
          <a:p>
            <a:pPr>
              <a:buFont typeface="Wingdings" pitchFamily="2" charset="2"/>
              <a:buChar char="v"/>
            </a:pPr>
            <a:r>
              <a:rPr lang="en-US" dirty="0" smtClean="0"/>
              <a:t>However, workplace conflicts tend to be far more complex than that, for </a:t>
            </a:r>
            <a:r>
              <a:rPr lang="en-US" b="1" dirty="0" smtClean="0"/>
              <a:t>they involve ongoing relationships </a:t>
            </a:r>
            <a:r>
              <a:rPr lang="en-US" dirty="0" smtClean="0"/>
              <a:t>with complex, emotional components. </a:t>
            </a:r>
          </a:p>
          <a:p>
            <a:pPr>
              <a:buFont typeface="Wingdings" pitchFamily="2" charset="2"/>
              <a:buChar char="v"/>
            </a:pPr>
            <a:r>
              <a:rPr lang="en-US" dirty="0" smtClean="0"/>
              <a:t>Simply stated, there are always </a:t>
            </a:r>
            <a:r>
              <a:rPr lang="en-US" b="1" dirty="0" smtClean="0"/>
              <a:t>procedural needs </a:t>
            </a:r>
            <a:r>
              <a:rPr lang="en-US" dirty="0" smtClean="0"/>
              <a:t>and </a:t>
            </a:r>
            <a:r>
              <a:rPr lang="en-US" b="1" dirty="0" smtClean="0"/>
              <a:t>psychological needs </a:t>
            </a:r>
            <a:r>
              <a:rPr lang="en-US" dirty="0" smtClean="0"/>
              <a:t>to be addressed within the conflict, in addition to the </a:t>
            </a:r>
            <a:r>
              <a:rPr lang="en-US" b="1" dirty="0" smtClean="0"/>
              <a:t>substantive needs </a:t>
            </a:r>
            <a:r>
              <a:rPr lang="en-US" dirty="0" smtClean="0"/>
              <a:t>that are generally presented. </a:t>
            </a:r>
          </a:p>
          <a:p>
            <a:pPr>
              <a:buFont typeface="Wingdings" pitchFamily="2" charset="2"/>
              <a:buChar char="v"/>
            </a:pPr>
            <a:r>
              <a:rPr lang="en-US" dirty="0" smtClean="0"/>
              <a:t>The durability of the interests and concerns of the parties transcends the immediate presenting situation. </a:t>
            </a:r>
          </a:p>
          <a:p>
            <a:pPr>
              <a:buFont typeface="Wingdings" pitchFamily="2" charset="2"/>
              <a:buChar char="v"/>
            </a:pPr>
            <a:r>
              <a:rPr lang="en-US" dirty="0" smtClean="0"/>
              <a:t>Any efforts to resolve conflicts effectively must take these points into account.</a:t>
            </a:r>
          </a:p>
          <a:p>
            <a:pPr>
              <a:buNone/>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ox(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ox(in)">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ox(in)">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ox(in)">
                                      <p:cBhvr>
                                        <p:cTn id="2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76672"/>
            <a:ext cx="8229600" cy="864096"/>
          </a:xfrm>
        </p:spPr>
        <p:txBody>
          <a:bodyPr/>
          <a:lstStyle/>
          <a:p>
            <a:pPr algn="ctr"/>
            <a:r>
              <a:rPr lang="en-US" b="1" dirty="0" smtClean="0"/>
              <a:t>POINTS TO CONSIDER</a:t>
            </a:r>
            <a:endParaRPr lang="en-US" b="1" dirty="0"/>
          </a:p>
        </p:txBody>
      </p:sp>
      <p:sp>
        <p:nvSpPr>
          <p:cNvPr id="3" name="Content Placeholder 2"/>
          <p:cNvSpPr>
            <a:spLocks noGrp="1"/>
          </p:cNvSpPr>
          <p:nvPr>
            <p:ph idx="1"/>
          </p:nvPr>
        </p:nvSpPr>
        <p:spPr>
          <a:xfrm>
            <a:off x="0" y="1340768"/>
            <a:ext cx="9144000" cy="5517232"/>
          </a:xfrm>
        </p:spPr>
        <p:txBody>
          <a:bodyPr>
            <a:normAutofit fontScale="40000" lnSpcReduction="20000"/>
          </a:bodyPr>
          <a:lstStyle/>
          <a:p>
            <a:pPr marL="514350" indent="-514350">
              <a:buFont typeface="Wingdings" pitchFamily="2" charset="2"/>
              <a:buChar char="Ø"/>
            </a:pPr>
            <a:r>
              <a:rPr lang="en-US" sz="4400" dirty="0" smtClean="0"/>
              <a:t>A conflict is </a:t>
            </a:r>
            <a:r>
              <a:rPr lang="en-US" sz="4400" b="1" dirty="0" smtClean="0"/>
              <a:t>more than a mere disagreement </a:t>
            </a:r>
            <a:r>
              <a:rPr lang="en-US" sz="4400" dirty="0" smtClean="0"/>
              <a:t>- </a:t>
            </a:r>
            <a:r>
              <a:rPr lang="en-US" sz="4400" b="1" dirty="0" smtClean="0"/>
              <a:t>it is a situation in which people </a:t>
            </a:r>
            <a:r>
              <a:rPr lang="en-US" sz="4400" b="1" dirty="0" smtClean="0">
                <a:solidFill>
                  <a:srgbClr val="FF0000"/>
                </a:solidFill>
              </a:rPr>
              <a:t>perceive a threat</a:t>
            </a:r>
            <a:r>
              <a:rPr lang="en-US" sz="4400" dirty="0" smtClean="0">
                <a:solidFill>
                  <a:srgbClr val="FF0000"/>
                </a:solidFill>
              </a:rPr>
              <a:t> </a:t>
            </a:r>
            <a:r>
              <a:rPr lang="en-US" sz="4400" b="1" dirty="0" smtClean="0"/>
              <a:t>(physical, emotional, power, status, etc.</a:t>
            </a:r>
            <a:r>
              <a:rPr lang="en-US" sz="4400" dirty="0" smtClean="0"/>
              <a:t>) </a:t>
            </a:r>
            <a:r>
              <a:rPr lang="en-US" sz="4400" b="1" dirty="0" smtClean="0"/>
              <a:t>to their well-being. As such, it is a meaningful experience in people's lives, not to be shrugged off by a mere, </a:t>
            </a:r>
            <a:r>
              <a:rPr lang="en-US" sz="4400" b="1" dirty="0" smtClean="0">
                <a:solidFill>
                  <a:srgbClr val="FF0000"/>
                </a:solidFill>
              </a:rPr>
              <a:t>"it will pass…" </a:t>
            </a:r>
          </a:p>
          <a:p>
            <a:pPr marL="514350" indent="-514350">
              <a:buNone/>
            </a:pPr>
            <a:r>
              <a:rPr lang="en-US" sz="4400" dirty="0" smtClean="0"/>
              <a:t/>
            </a:r>
            <a:br>
              <a:rPr lang="en-US" sz="4400" dirty="0" smtClean="0"/>
            </a:br>
            <a:endParaRPr lang="en-US" sz="4400" dirty="0" smtClean="0"/>
          </a:p>
          <a:p>
            <a:pPr marL="514350" indent="-514350">
              <a:buNone/>
            </a:pPr>
            <a:endParaRPr lang="en-US" sz="4400" dirty="0" smtClean="0"/>
          </a:p>
          <a:p>
            <a:pPr marL="514350" indent="-514350">
              <a:buNone/>
            </a:pPr>
            <a:endParaRPr lang="en-US" sz="4400" dirty="0" smtClean="0"/>
          </a:p>
          <a:p>
            <a:pPr marL="514350" indent="-514350">
              <a:buNone/>
            </a:pPr>
            <a:endParaRPr lang="en-US" sz="4400" dirty="0" smtClean="0"/>
          </a:p>
          <a:p>
            <a:pPr marL="514350" indent="-514350">
              <a:buNone/>
            </a:pPr>
            <a:endParaRPr lang="en-US" sz="4400" dirty="0" smtClean="0"/>
          </a:p>
          <a:p>
            <a:pPr marL="514350" indent="-514350">
              <a:buNone/>
            </a:pPr>
            <a:endParaRPr lang="en-US" sz="4400" dirty="0" smtClean="0"/>
          </a:p>
          <a:p>
            <a:pPr marL="514350" indent="-514350">
              <a:buNone/>
            </a:pPr>
            <a:endParaRPr lang="en-US" sz="4400" dirty="0" smtClean="0"/>
          </a:p>
          <a:p>
            <a:pPr marL="514350" indent="-514350">
              <a:buFont typeface="Wingdings" pitchFamily="2" charset="2"/>
              <a:buChar char="Ø"/>
            </a:pPr>
            <a:r>
              <a:rPr lang="en-US" sz="4400" b="1" dirty="0" smtClean="0"/>
              <a:t>Participants in conflicts tend to </a:t>
            </a:r>
            <a:r>
              <a:rPr lang="en-US" sz="4400" b="1" dirty="0" smtClean="0">
                <a:solidFill>
                  <a:srgbClr val="FF0000"/>
                </a:solidFill>
              </a:rPr>
              <a:t>respond on the basis of their perceptions of the situation, </a:t>
            </a:r>
            <a:r>
              <a:rPr lang="en-US" sz="4400" b="1" dirty="0" smtClean="0"/>
              <a:t>rather than an objective review of it. As such, people filter their perceptions (and reactions) through their values, culture, beliefs, information, experience, gender, and other variables. Conflict responses are both filled with ideas and feelings that can be very strong and powerful guides to our sense of possible solutions.</a:t>
            </a:r>
          </a:p>
          <a:p>
            <a:pPr marL="514350" indent="-514350">
              <a:buFont typeface="+mj-lt"/>
              <a:buAutoNum type="arabicPeriod"/>
            </a:pPr>
            <a:endParaRPr lang="en-US" sz="4400" dirty="0" smtClean="0"/>
          </a:p>
          <a:p>
            <a:pPr marL="514350" indent="-514350">
              <a:buNone/>
            </a:pPr>
            <a:endParaRPr lang="en-US" sz="4400" dirty="0" smtClean="0"/>
          </a:p>
          <a:p>
            <a:pPr marL="514350" indent="-514350">
              <a:buNone/>
            </a:pPr>
            <a:r>
              <a:rPr lang="en-US" dirty="0" smtClean="0"/>
              <a:t/>
            </a:r>
            <a:br>
              <a:rPr lang="en-US" dirty="0" smtClean="0"/>
            </a:br>
            <a:endParaRPr lang="en-US" dirty="0"/>
          </a:p>
        </p:txBody>
      </p:sp>
      <p:pic>
        <p:nvPicPr>
          <p:cNvPr id="4" name="Picture 3" descr="self perception 3.jpg"/>
          <p:cNvPicPr>
            <a:picLocks noChangeAspect="1"/>
          </p:cNvPicPr>
          <p:nvPr/>
        </p:nvPicPr>
        <p:blipFill>
          <a:blip r:embed="rId3" cstate="print"/>
          <a:stretch>
            <a:fillRect/>
          </a:stretch>
        </p:blipFill>
        <p:spPr>
          <a:xfrm>
            <a:off x="2051720" y="2492896"/>
            <a:ext cx="1512168" cy="1584176"/>
          </a:xfrm>
          <a:prstGeom prst="rect">
            <a:avLst/>
          </a:prstGeom>
        </p:spPr>
      </p:pic>
      <p:pic>
        <p:nvPicPr>
          <p:cNvPr id="5" name="Picture 4" descr="perception1.jpg"/>
          <p:cNvPicPr>
            <a:picLocks noChangeAspect="1"/>
          </p:cNvPicPr>
          <p:nvPr/>
        </p:nvPicPr>
        <p:blipFill>
          <a:blip r:embed="rId4" cstate="print"/>
          <a:stretch>
            <a:fillRect/>
          </a:stretch>
        </p:blipFill>
        <p:spPr>
          <a:xfrm>
            <a:off x="5148064" y="2132856"/>
            <a:ext cx="2160240" cy="20162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ircle(in)">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blinds(horizontal)">
                                      <p:cBhvr>
                                        <p:cTn id="17" dur="20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8" end="8"/>
                                            </p:txEl>
                                          </p:spTgt>
                                        </p:tgtEl>
                                        <p:attrNameLst>
                                          <p:attrName>style.visibility</p:attrName>
                                        </p:attrNameLst>
                                      </p:cBhvr>
                                      <p:to>
                                        <p:strVal val="visible"/>
                                      </p:to>
                                    </p:set>
                                    <p:animEffect transition="in" filter="blinds(horizontal)">
                                      <p:cBhvr>
                                        <p:cTn id="22" dur="2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8640"/>
            <a:ext cx="8229600" cy="1008112"/>
          </a:xfrm>
        </p:spPr>
        <p:txBody>
          <a:bodyPr/>
          <a:lstStyle/>
          <a:p>
            <a:pPr algn="ctr"/>
            <a:r>
              <a:rPr lang="en-US" b="1" dirty="0" smtClean="0"/>
              <a:t>POINTS TO CONSIDER</a:t>
            </a:r>
            <a:endParaRPr lang="en-US" b="1" dirty="0"/>
          </a:p>
        </p:txBody>
      </p:sp>
      <p:sp>
        <p:nvSpPr>
          <p:cNvPr id="3" name="Content Placeholder 2"/>
          <p:cNvSpPr>
            <a:spLocks noGrp="1"/>
          </p:cNvSpPr>
          <p:nvPr>
            <p:ph idx="1"/>
          </p:nvPr>
        </p:nvSpPr>
        <p:spPr>
          <a:xfrm>
            <a:off x="0" y="1412776"/>
            <a:ext cx="9144000" cy="5256584"/>
          </a:xfrm>
        </p:spPr>
        <p:txBody>
          <a:bodyPr>
            <a:normAutofit fontScale="85000" lnSpcReduction="20000"/>
          </a:bodyPr>
          <a:lstStyle/>
          <a:p>
            <a:pPr marL="514350" indent="-514350">
              <a:buFont typeface="Wingdings" pitchFamily="2" charset="2"/>
              <a:buChar char="Ø"/>
            </a:pPr>
            <a:r>
              <a:rPr lang="en-US" sz="2800" dirty="0" smtClean="0"/>
              <a:t>As in any problem, </a:t>
            </a:r>
            <a:r>
              <a:rPr lang="en-US" sz="2800" b="1" dirty="0" smtClean="0"/>
              <a:t>conflicts contain substantive, procedural, and psychological dimensions</a:t>
            </a:r>
            <a:r>
              <a:rPr lang="en-US" sz="2800" dirty="0" smtClean="0"/>
              <a:t> to be negotiated. In order to best understand the threat perceived by those engaged in a conflict, we need to consider all of these dimensions.</a:t>
            </a:r>
            <a:endParaRPr lang="en-US" dirty="0" smtClean="0"/>
          </a:p>
          <a:p>
            <a:pPr marL="514350" indent="-514350">
              <a:buFont typeface="Wingdings" pitchFamily="2" charset="2"/>
              <a:buChar char="Ø"/>
            </a:pPr>
            <a:r>
              <a:rPr lang="en-US" dirty="0" smtClean="0"/>
              <a:t>Conflicts are normal experiences within the work environment. They are also, to a large degree, </a:t>
            </a:r>
            <a:r>
              <a:rPr lang="en-US" b="1" dirty="0" smtClean="0">
                <a:solidFill>
                  <a:srgbClr val="FF0000"/>
                </a:solidFill>
                <a:effectLst>
                  <a:outerShdw blurRad="38100" dist="38100" dir="2700000" algn="tl">
                    <a:srgbClr val="000000">
                      <a:alpha val="43137"/>
                    </a:srgbClr>
                  </a:outerShdw>
                </a:effectLst>
              </a:rPr>
              <a:t>predictable and expectable situations that naturally arise</a:t>
            </a:r>
            <a:r>
              <a:rPr lang="en-US" dirty="0" smtClean="0">
                <a:solidFill>
                  <a:srgbClr val="FF0000"/>
                </a:solidFill>
                <a:effectLst>
                  <a:outerShdw blurRad="38100" dist="38100" dir="2700000" algn="tl">
                    <a:srgbClr val="000000">
                      <a:alpha val="43137"/>
                    </a:srgbClr>
                  </a:outerShdw>
                </a:effectLst>
              </a:rPr>
              <a:t> </a:t>
            </a:r>
            <a:r>
              <a:rPr lang="en-US" dirty="0" smtClean="0"/>
              <a:t>as we go about managing complex and stressful projects in which we are significantly invested. As such, if we develop procedures for identifying conflicts likely to arise, as well as systems through which we can constructively manage conflicts, we may be able to discover new opportunities to transform conflict into a productive learning experience.</a:t>
            </a:r>
            <a:br>
              <a:rPr lang="en-US" dirty="0" smtClean="0"/>
            </a:br>
            <a:endParaRPr lang="en-US" dirty="0" smtClean="0"/>
          </a:p>
          <a:p>
            <a:pPr>
              <a:buFont typeface="Wingdings" pitchFamily="2" charset="2"/>
              <a:buChar char="Ø"/>
            </a:pPr>
            <a:r>
              <a:rPr lang="en-US" b="1" dirty="0" smtClean="0"/>
              <a:t>Creative problem-solving strategies are essential</a:t>
            </a:r>
            <a:r>
              <a:rPr lang="en-US" dirty="0" smtClean="0"/>
              <a:t> to positive approaches to conflict management. We need to transform the situation from one in which it is </a:t>
            </a:r>
            <a:r>
              <a:rPr lang="en-US" b="1" dirty="0" smtClean="0"/>
              <a:t>'my way or the highway' </a:t>
            </a:r>
            <a:r>
              <a:rPr lang="en-US" dirty="0" smtClean="0"/>
              <a:t>into one in which we entertain </a:t>
            </a:r>
            <a:r>
              <a:rPr lang="en-US" b="1" dirty="0" smtClean="0">
                <a:effectLst>
                  <a:outerShdw blurRad="38100" dist="38100" dir="2700000" algn="tl">
                    <a:srgbClr val="000000">
                      <a:alpha val="43137"/>
                    </a:srgbClr>
                  </a:outerShdw>
                </a:effectLst>
              </a:rPr>
              <a:t>new possibilities </a:t>
            </a:r>
            <a:r>
              <a:rPr lang="en-US" dirty="0" smtClean="0"/>
              <a:t>that have been otherwise elusive.</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9144000" cy="1412776"/>
          </a:xfrm>
        </p:spPr>
        <p:txBody>
          <a:bodyPr/>
          <a:lstStyle/>
          <a:p>
            <a:pPr algn="ctr"/>
            <a:r>
              <a:rPr lang="en-US" b="1" dirty="0" smtClean="0">
                <a:effectLst>
                  <a:outerShdw blurRad="38100" dist="38100" dir="2700000" algn="tl">
                    <a:srgbClr val="000000">
                      <a:alpha val="43137"/>
                    </a:srgbClr>
                  </a:outerShdw>
                </a:effectLst>
              </a:rPr>
              <a:t>STAGES OF CONFLICT</a:t>
            </a:r>
            <a:endParaRPr lang="en-US" b="1" dirty="0">
              <a:effectLst>
                <a:outerShdw blurRad="38100" dist="38100" dir="2700000" algn="tl">
                  <a:srgbClr val="000000">
                    <a:alpha val="43137"/>
                  </a:srgbClr>
                </a:outerShdw>
              </a:effectLst>
            </a:endParaRPr>
          </a:p>
        </p:txBody>
      </p:sp>
      <p:sp>
        <p:nvSpPr>
          <p:cNvPr id="5" name="Content Placeholder 4"/>
          <p:cNvSpPr>
            <a:spLocks noGrp="1"/>
          </p:cNvSpPr>
          <p:nvPr>
            <p:ph sz="half" idx="1"/>
          </p:nvPr>
        </p:nvSpPr>
        <p:spPr>
          <a:xfrm>
            <a:off x="0" y="1412776"/>
            <a:ext cx="4644008" cy="5445224"/>
          </a:xfrm>
        </p:spPr>
        <p:txBody>
          <a:bodyPr>
            <a:normAutofit fontScale="92500"/>
          </a:bodyPr>
          <a:lstStyle/>
          <a:p>
            <a:pPr marL="514350" indent="-514350">
              <a:buAutoNum type="arabicPeriod"/>
            </a:pPr>
            <a:r>
              <a:rPr lang="en-US" b="1" dirty="0" smtClean="0">
                <a:solidFill>
                  <a:srgbClr val="FF0000"/>
                </a:solidFill>
                <a:effectLst>
                  <a:outerShdw blurRad="38100" dist="38100" dir="2700000" algn="tl">
                    <a:srgbClr val="000000">
                      <a:alpha val="43137"/>
                    </a:srgbClr>
                  </a:outerShdw>
                </a:effectLst>
              </a:rPr>
              <a:t>Discomfort:</a:t>
            </a:r>
          </a:p>
          <a:p>
            <a:pPr marL="514350" indent="-514350">
              <a:buNone/>
            </a:pPr>
            <a:r>
              <a:rPr lang="en-US" sz="1600" b="1" dirty="0" smtClean="0"/>
              <a:t>John feels that his manager, Gerard, does not</a:t>
            </a:r>
          </a:p>
          <a:p>
            <a:pPr marL="514350" indent="-514350">
              <a:buNone/>
            </a:pPr>
            <a:r>
              <a:rPr lang="en-US" sz="1600" b="1" dirty="0" smtClean="0"/>
              <a:t>keep him informed of what is happening in </a:t>
            </a:r>
          </a:p>
          <a:p>
            <a:pPr marL="514350" indent="-514350">
              <a:buNone/>
            </a:pPr>
            <a:r>
              <a:rPr lang="en-US" sz="1600" b="1" dirty="0" smtClean="0"/>
              <a:t>the business. John works primarily offsite with </a:t>
            </a:r>
          </a:p>
          <a:p>
            <a:pPr marL="514350" indent="-514350">
              <a:buNone/>
            </a:pPr>
            <a:r>
              <a:rPr lang="en-US" sz="1600" b="1" dirty="0" smtClean="0"/>
              <a:t>customers and can be away for long periods of </a:t>
            </a:r>
          </a:p>
          <a:p>
            <a:pPr marL="514350" indent="-514350">
              <a:buNone/>
            </a:pPr>
            <a:r>
              <a:rPr lang="en-US" sz="1600" b="1" dirty="0" smtClean="0"/>
              <a:t>time. </a:t>
            </a:r>
          </a:p>
          <a:p>
            <a:pPr marL="514350" indent="-514350">
              <a:buNone/>
            </a:pPr>
            <a:endParaRPr lang="en-US" sz="1600" b="1" dirty="0" smtClean="0"/>
          </a:p>
          <a:p>
            <a:pPr>
              <a:buNone/>
            </a:pPr>
            <a:r>
              <a:rPr lang="en-US" sz="2800" dirty="0" smtClean="0">
                <a:solidFill>
                  <a:srgbClr val="FF0000"/>
                </a:solidFill>
                <a:effectLst>
                  <a:outerShdw blurRad="38100" dist="38100" dir="2700000" algn="tl">
                    <a:srgbClr val="000000">
                      <a:alpha val="43137"/>
                    </a:srgbClr>
                  </a:outerShdw>
                </a:effectLst>
              </a:rPr>
              <a:t>2.</a:t>
            </a:r>
            <a:r>
              <a:rPr lang="en-US" sz="2800" b="1" dirty="0" smtClean="0">
                <a:solidFill>
                  <a:srgbClr val="FF0000"/>
                </a:solidFill>
                <a:effectLst>
                  <a:outerShdw blurRad="38100" dist="38100" dir="2700000" algn="tl">
                    <a:srgbClr val="000000">
                      <a:alpha val="43137"/>
                    </a:srgbClr>
                  </a:outerShdw>
                </a:effectLst>
              </a:rPr>
              <a:t> Incident:</a:t>
            </a:r>
          </a:p>
          <a:p>
            <a:pPr>
              <a:buNone/>
            </a:pPr>
            <a:r>
              <a:rPr lang="en-US" sz="1600" b="1" dirty="0" smtClean="0"/>
              <a:t>Gerard promotes Ann, John's colleague, based </a:t>
            </a:r>
          </a:p>
          <a:p>
            <a:pPr>
              <a:buNone/>
            </a:pPr>
            <a:r>
              <a:rPr lang="en-US" sz="1600" b="1" dirty="0" smtClean="0"/>
              <a:t>on her qualifications and experience. </a:t>
            </a:r>
          </a:p>
          <a:p>
            <a:pPr>
              <a:buNone/>
            </a:pPr>
            <a:endParaRPr lang="en-US" sz="1600" b="1" dirty="0" smtClean="0"/>
          </a:p>
          <a:p>
            <a:pPr>
              <a:buNone/>
            </a:pPr>
            <a:r>
              <a:rPr lang="en-US" sz="2400" b="1" dirty="0" smtClean="0">
                <a:solidFill>
                  <a:srgbClr val="FF0000"/>
                </a:solidFill>
                <a:effectLst>
                  <a:outerShdw blurRad="38100" dist="38100" dir="2700000" algn="tl">
                    <a:srgbClr val="000000">
                      <a:alpha val="43137"/>
                    </a:srgbClr>
                  </a:outerShdw>
                </a:effectLst>
              </a:rPr>
              <a:t>3. Misunderstanding:</a:t>
            </a:r>
          </a:p>
          <a:p>
            <a:pPr>
              <a:buNone/>
            </a:pPr>
            <a:r>
              <a:rPr lang="en-US" sz="1600" b="1" dirty="0" smtClean="0"/>
              <a:t>John feels he missed out on the promotion he was </a:t>
            </a:r>
          </a:p>
          <a:p>
            <a:pPr>
              <a:buNone/>
            </a:pPr>
            <a:r>
              <a:rPr lang="en-US" sz="1600" b="1" dirty="0" smtClean="0"/>
              <a:t>expecting. He believes that this is because he is </a:t>
            </a:r>
          </a:p>
          <a:p>
            <a:pPr>
              <a:buNone/>
            </a:pPr>
            <a:r>
              <a:rPr lang="en-US" sz="1600" b="1" dirty="0" smtClean="0"/>
              <a:t>not based in the home office on a full time basis </a:t>
            </a:r>
          </a:p>
          <a:p>
            <a:pPr>
              <a:buNone/>
            </a:pPr>
            <a:r>
              <a:rPr lang="en-US" sz="1600" b="1" dirty="0" smtClean="0"/>
              <a:t>and he has been treated unfairly. He becomes </a:t>
            </a:r>
          </a:p>
          <a:p>
            <a:pPr>
              <a:buNone/>
            </a:pPr>
            <a:r>
              <a:rPr lang="en-US" sz="1600" b="1" dirty="0" smtClean="0"/>
              <a:t>mistrustful and negative towards his manager. </a:t>
            </a:r>
          </a:p>
          <a:p>
            <a:pPr>
              <a:buNone/>
            </a:pPr>
            <a:endParaRPr lang="en-US" sz="1600" b="1" dirty="0" smtClean="0"/>
          </a:p>
          <a:p>
            <a:pPr>
              <a:buNone/>
            </a:pPr>
            <a:endParaRPr lang="en-US" sz="1600" b="1" dirty="0" smtClean="0"/>
          </a:p>
          <a:p>
            <a:pPr>
              <a:buNone/>
            </a:pPr>
            <a:endParaRPr lang="en-US" sz="1600" b="1" dirty="0" smtClean="0"/>
          </a:p>
          <a:p>
            <a:pPr>
              <a:buNone/>
            </a:pPr>
            <a:endParaRPr lang="en-US" sz="1600" b="1" dirty="0" smtClean="0">
              <a:solidFill>
                <a:srgbClr val="FF0000"/>
              </a:solidFill>
              <a:effectLst>
                <a:outerShdw blurRad="38100" dist="38100" dir="2700000" algn="tl">
                  <a:srgbClr val="000000">
                    <a:alpha val="43137"/>
                  </a:srgbClr>
                </a:outerShdw>
              </a:effectLst>
            </a:endParaRPr>
          </a:p>
          <a:p>
            <a:pPr>
              <a:buNone/>
            </a:pPr>
            <a:endParaRPr lang="en-US" sz="2400" dirty="0" smtClean="0">
              <a:solidFill>
                <a:srgbClr val="FF0000"/>
              </a:solidFill>
              <a:effectLst>
                <a:outerShdw blurRad="38100" dist="38100" dir="2700000" algn="tl">
                  <a:srgbClr val="000000">
                    <a:alpha val="43137"/>
                  </a:srgbClr>
                </a:outerShdw>
              </a:effectLst>
            </a:endParaRPr>
          </a:p>
          <a:p>
            <a:pPr>
              <a:buNone/>
            </a:pPr>
            <a:endParaRPr lang="en-US" sz="2800" b="1" dirty="0" smtClean="0"/>
          </a:p>
          <a:p>
            <a:pPr>
              <a:buNone/>
            </a:pPr>
            <a:endParaRPr lang="en-US" sz="1600" b="1" dirty="0" smtClean="0"/>
          </a:p>
          <a:p>
            <a:pPr>
              <a:buNone/>
            </a:pPr>
            <a:endParaRPr lang="en-US" sz="2800" b="1" dirty="0" smtClean="0">
              <a:solidFill>
                <a:srgbClr val="FF0000"/>
              </a:solidFill>
              <a:effectLst>
                <a:outerShdw blurRad="38100" dist="38100" dir="2700000" algn="tl">
                  <a:srgbClr val="000000">
                    <a:alpha val="43137"/>
                  </a:srgbClr>
                </a:outerShdw>
              </a:effectLst>
            </a:endParaRPr>
          </a:p>
          <a:p>
            <a:pPr marL="514350" indent="-514350">
              <a:buNone/>
            </a:pPr>
            <a:endParaRPr lang="en-US" b="1" dirty="0" smtClean="0"/>
          </a:p>
          <a:p>
            <a:endParaRPr lang="en-US" dirty="0"/>
          </a:p>
        </p:txBody>
      </p:sp>
      <p:sp>
        <p:nvSpPr>
          <p:cNvPr id="6" name="Content Placeholder 5"/>
          <p:cNvSpPr>
            <a:spLocks noGrp="1"/>
          </p:cNvSpPr>
          <p:nvPr>
            <p:ph sz="half" idx="2"/>
          </p:nvPr>
        </p:nvSpPr>
        <p:spPr>
          <a:xfrm>
            <a:off x="4648200" y="1340768"/>
            <a:ext cx="4244280" cy="5517232"/>
          </a:xfrm>
        </p:spPr>
        <p:txBody>
          <a:bodyPr>
            <a:normAutofit fontScale="92500"/>
          </a:bodyPr>
          <a:lstStyle/>
          <a:p>
            <a:pPr>
              <a:buNone/>
            </a:pPr>
            <a:r>
              <a:rPr lang="en-US" b="1" dirty="0" smtClean="0">
                <a:solidFill>
                  <a:srgbClr val="FF0000"/>
                </a:solidFill>
                <a:effectLst>
                  <a:outerShdw blurRad="38100" dist="38100" dir="2700000" algn="tl">
                    <a:srgbClr val="000000">
                      <a:alpha val="43137"/>
                    </a:srgbClr>
                  </a:outerShdw>
                </a:effectLst>
              </a:rPr>
              <a:t>4. Tension:</a:t>
            </a:r>
          </a:p>
          <a:p>
            <a:pPr>
              <a:buNone/>
            </a:pPr>
            <a:r>
              <a:rPr lang="en-US" sz="1600" b="1" dirty="0" smtClean="0"/>
              <a:t>John's enthusiasm for the job starts to </a:t>
            </a:r>
          </a:p>
          <a:p>
            <a:pPr>
              <a:buNone/>
            </a:pPr>
            <a:r>
              <a:rPr lang="en-US" sz="1600" b="1" dirty="0" smtClean="0"/>
              <a:t>decrease. He does "what is necessary" to get </a:t>
            </a:r>
          </a:p>
          <a:p>
            <a:pPr>
              <a:buNone/>
            </a:pPr>
            <a:r>
              <a:rPr lang="en-US" sz="1600" b="1" dirty="0" smtClean="0"/>
              <a:t>by at work. His commitment to the business </a:t>
            </a:r>
          </a:p>
          <a:p>
            <a:pPr>
              <a:buNone/>
            </a:pPr>
            <a:r>
              <a:rPr lang="en-US" sz="1600" b="1" dirty="0" smtClean="0"/>
              <a:t>is diminished. Gerard becomes increasingly </a:t>
            </a:r>
          </a:p>
          <a:p>
            <a:pPr>
              <a:buNone/>
            </a:pPr>
            <a:r>
              <a:rPr lang="en-US" sz="1600" b="1" dirty="0" smtClean="0"/>
              <a:t>frustrated by John's attitude.</a:t>
            </a:r>
          </a:p>
          <a:p>
            <a:pPr>
              <a:buNone/>
            </a:pPr>
            <a:endParaRPr lang="en-US" sz="1600" b="1" dirty="0" smtClean="0"/>
          </a:p>
          <a:p>
            <a:pPr>
              <a:buNone/>
            </a:pPr>
            <a:r>
              <a:rPr lang="en-US" b="1" dirty="0" smtClean="0">
                <a:solidFill>
                  <a:srgbClr val="FF0000"/>
                </a:solidFill>
                <a:effectLst>
                  <a:outerShdw blurRad="38100" dist="38100" dir="2700000" algn="tl">
                    <a:srgbClr val="000000">
                      <a:alpha val="43137"/>
                    </a:srgbClr>
                  </a:outerShdw>
                </a:effectLst>
              </a:rPr>
              <a:t>5. Crisis:</a:t>
            </a:r>
          </a:p>
          <a:p>
            <a:pPr>
              <a:buNone/>
            </a:pPr>
            <a:r>
              <a:rPr lang="en-US" sz="1600" b="1" dirty="0" smtClean="0"/>
              <a:t>Gerard challenges John over a customer </a:t>
            </a:r>
          </a:p>
          <a:p>
            <a:pPr>
              <a:buNone/>
            </a:pPr>
            <a:r>
              <a:rPr lang="en-US" sz="1600" b="1" dirty="0" smtClean="0"/>
              <a:t>complaint, words are exchanged and tempers </a:t>
            </a:r>
          </a:p>
          <a:p>
            <a:pPr>
              <a:buNone/>
            </a:pPr>
            <a:r>
              <a:rPr lang="en-US" sz="1600" b="1" dirty="0" smtClean="0"/>
              <a:t>flare. </a:t>
            </a:r>
          </a:p>
          <a:p>
            <a:pPr>
              <a:buNone/>
            </a:pPr>
            <a:endParaRPr lang="en-US" sz="1600" b="1" dirty="0" smtClean="0"/>
          </a:p>
          <a:p>
            <a:r>
              <a:rPr lang="en-US" sz="1700" b="1" dirty="0" smtClean="0"/>
              <a:t>When conflict reaches a crisis stage, a lot of time and effort is needed to get it resolved. Too often we avoid dealing with situations at the discomfort stage. We bury our feelings and don't discuss what is on our mind, hoping that the situation will resolve itself</a:t>
            </a:r>
            <a:r>
              <a:rPr lang="en-US" sz="1400" dirty="0" smtClean="0"/>
              <a:t>. </a:t>
            </a:r>
          </a:p>
          <a:p>
            <a:pPr>
              <a:buNone/>
            </a:pPr>
            <a:endParaRPr lang="en-US" sz="1700" b="1" dirty="0" smtClean="0">
              <a:solidFill>
                <a:srgbClr val="FF0000"/>
              </a:solidFill>
              <a:effectLst>
                <a:outerShdw blurRad="38100" dist="38100" dir="2700000" algn="tl">
                  <a:srgbClr val="000000">
                    <a:alpha val="43137"/>
                  </a:srgbClr>
                </a:outerShdw>
              </a:effectLst>
            </a:endParaRPr>
          </a:p>
          <a:p>
            <a:pPr>
              <a:buNone/>
            </a:pPr>
            <a:endParaRPr lang="en-US" sz="1600" b="1" dirty="0" smtClean="0"/>
          </a:p>
          <a:p>
            <a:pPr>
              <a:buNone/>
            </a:pPr>
            <a:endParaRPr lang="en-US" sz="1600" b="1" dirty="0" smtClean="0"/>
          </a:p>
          <a:p>
            <a:pPr>
              <a:buNone/>
            </a:pPr>
            <a:endParaRPr lang="en-US" sz="1600" b="1" dirty="0" smtClean="0"/>
          </a:p>
          <a:p>
            <a:pPr>
              <a:buNone/>
            </a:pPr>
            <a:endParaRPr lang="en-US" sz="1700" dirty="0">
              <a:solidFill>
                <a:srgbClr val="FF0000"/>
              </a:solidFill>
              <a:effectLst>
                <a:outerShdw blurRad="38100" dist="38100" dir="2700000" algn="tl">
                  <a:srgbClr val="000000">
                    <a:alpha val="43137"/>
                  </a:srgbClr>
                </a:outerShdw>
              </a:effectLst>
            </a:endParaRPr>
          </a:p>
        </p:txBody>
      </p:sp>
      <p:pic>
        <p:nvPicPr>
          <p:cNvPr id="8" name="Picture 7" descr="escalated aggression"/>
          <p:cNvPicPr/>
          <p:nvPr/>
        </p:nvPicPr>
        <p:blipFill>
          <a:blip r:embed="rId2" cstate="print"/>
          <a:srcRect/>
          <a:stretch>
            <a:fillRect/>
          </a:stretch>
        </p:blipFill>
        <p:spPr bwMode="auto">
          <a:xfrm>
            <a:off x="0" y="548680"/>
            <a:ext cx="1763688" cy="936104"/>
          </a:xfrm>
          <a:prstGeom prst="rect">
            <a:avLst/>
          </a:prstGeom>
          <a:noFill/>
          <a:ln w="9525">
            <a:noFill/>
            <a:miter lim="800000"/>
            <a:headEnd/>
            <a:tailEnd/>
          </a:ln>
        </p:spPr>
      </p:pic>
      <p:pic>
        <p:nvPicPr>
          <p:cNvPr id="9" name="Picture 8" descr="escalated aggression"/>
          <p:cNvPicPr/>
          <p:nvPr/>
        </p:nvPicPr>
        <p:blipFill>
          <a:blip r:embed="rId2" cstate="print"/>
          <a:srcRect/>
          <a:stretch>
            <a:fillRect/>
          </a:stretch>
        </p:blipFill>
        <p:spPr bwMode="auto">
          <a:xfrm>
            <a:off x="7380312" y="0"/>
            <a:ext cx="1763688" cy="134076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32"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diamond(out)">
                                      <p:cBhvr>
                                        <p:cTn id="7" dur="2000"/>
                                        <p:tgtEl>
                                          <p:spTgt spid="5">
                                            <p:txEl>
                                              <p:pRg st="0" end="0"/>
                                            </p:txEl>
                                          </p:spTgt>
                                        </p:tgtEl>
                                      </p:cBhvr>
                                    </p:animEffect>
                                  </p:childTnLst>
                                </p:cTn>
                              </p:par>
                              <p:par>
                                <p:cTn id="8" presetID="8" presetClass="entr" presetSubtype="32" fill="hold"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diamond(out)">
                                      <p:cBhvr>
                                        <p:cTn id="10" dur="2000"/>
                                        <p:tgtEl>
                                          <p:spTgt spid="5">
                                            <p:txEl>
                                              <p:pRg st="1" end="1"/>
                                            </p:txEl>
                                          </p:spTgt>
                                        </p:tgtEl>
                                      </p:cBhvr>
                                    </p:animEffect>
                                  </p:childTnLst>
                                </p:cTn>
                              </p:par>
                              <p:par>
                                <p:cTn id="11" presetID="8" presetClass="entr" presetSubtype="32" fill="hold"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Effect transition="in" filter="diamond(out)">
                                      <p:cBhvr>
                                        <p:cTn id="13" dur="2000"/>
                                        <p:tgtEl>
                                          <p:spTgt spid="5">
                                            <p:txEl>
                                              <p:pRg st="2" end="2"/>
                                            </p:txEl>
                                          </p:spTgt>
                                        </p:tgtEl>
                                      </p:cBhvr>
                                    </p:animEffect>
                                  </p:childTnLst>
                                </p:cTn>
                              </p:par>
                              <p:par>
                                <p:cTn id="14" presetID="8" presetClass="entr" presetSubtype="32" fill="hold" nodeType="withEffect">
                                  <p:stCondLst>
                                    <p:cond delay="0"/>
                                  </p:stCondLst>
                                  <p:childTnLst>
                                    <p:set>
                                      <p:cBhvr>
                                        <p:cTn id="15" dur="1" fill="hold">
                                          <p:stCondLst>
                                            <p:cond delay="0"/>
                                          </p:stCondLst>
                                        </p:cTn>
                                        <p:tgtEl>
                                          <p:spTgt spid="5">
                                            <p:txEl>
                                              <p:pRg st="3" end="3"/>
                                            </p:txEl>
                                          </p:spTgt>
                                        </p:tgtEl>
                                        <p:attrNameLst>
                                          <p:attrName>style.visibility</p:attrName>
                                        </p:attrNameLst>
                                      </p:cBhvr>
                                      <p:to>
                                        <p:strVal val="visible"/>
                                      </p:to>
                                    </p:set>
                                    <p:animEffect transition="in" filter="diamond(out)">
                                      <p:cBhvr>
                                        <p:cTn id="16" dur="2000"/>
                                        <p:tgtEl>
                                          <p:spTgt spid="5">
                                            <p:txEl>
                                              <p:pRg st="3" end="3"/>
                                            </p:txEl>
                                          </p:spTgt>
                                        </p:tgtEl>
                                      </p:cBhvr>
                                    </p:animEffect>
                                  </p:childTnLst>
                                </p:cTn>
                              </p:par>
                              <p:par>
                                <p:cTn id="17" presetID="8" presetClass="entr" presetSubtype="32" fill="hold" nodeType="with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animEffect transition="in" filter="diamond(out)">
                                      <p:cBhvr>
                                        <p:cTn id="19" dur="2000"/>
                                        <p:tgtEl>
                                          <p:spTgt spid="5">
                                            <p:txEl>
                                              <p:pRg st="4" end="4"/>
                                            </p:txEl>
                                          </p:spTgt>
                                        </p:tgtEl>
                                      </p:cBhvr>
                                    </p:animEffect>
                                  </p:childTnLst>
                                </p:cTn>
                              </p:par>
                              <p:par>
                                <p:cTn id="20" presetID="8" presetClass="entr" presetSubtype="32" fill="hold" nodeType="withEffect">
                                  <p:stCondLst>
                                    <p:cond delay="0"/>
                                  </p:stCondLst>
                                  <p:childTnLst>
                                    <p:set>
                                      <p:cBhvr>
                                        <p:cTn id="21" dur="1" fill="hold">
                                          <p:stCondLst>
                                            <p:cond delay="0"/>
                                          </p:stCondLst>
                                        </p:cTn>
                                        <p:tgtEl>
                                          <p:spTgt spid="5">
                                            <p:txEl>
                                              <p:pRg st="5" end="5"/>
                                            </p:txEl>
                                          </p:spTgt>
                                        </p:tgtEl>
                                        <p:attrNameLst>
                                          <p:attrName>style.visibility</p:attrName>
                                        </p:attrNameLst>
                                      </p:cBhvr>
                                      <p:to>
                                        <p:strVal val="visible"/>
                                      </p:to>
                                    </p:set>
                                    <p:animEffect transition="in" filter="diamond(out)">
                                      <p:cBhvr>
                                        <p:cTn id="22" dur="2000"/>
                                        <p:tgtEl>
                                          <p:spTgt spid="5">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8" presetClass="entr" presetSubtype="32" fill="hold" nodeType="clickEffect">
                                  <p:stCondLst>
                                    <p:cond delay="0"/>
                                  </p:stCondLst>
                                  <p:childTnLst>
                                    <p:set>
                                      <p:cBhvr>
                                        <p:cTn id="26" dur="1" fill="hold">
                                          <p:stCondLst>
                                            <p:cond delay="0"/>
                                          </p:stCondLst>
                                        </p:cTn>
                                        <p:tgtEl>
                                          <p:spTgt spid="5">
                                            <p:txEl>
                                              <p:pRg st="7" end="7"/>
                                            </p:txEl>
                                          </p:spTgt>
                                        </p:tgtEl>
                                        <p:attrNameLst>
                                          <p:attrName>style.visibility</p:attrName>
                                        </p:attrNameLst>
                                      </p:cBhvr>
                                      <p:to>
                                        <p:strVal val="visible"/>
                                      </p:to>
                                    </p:set>
                                    <p:animEffect transition="in" filter="diamond(out)">
                                      <p:cBhvr>
                                        <p:cTn id="27" dur="2000"/>
                                        <p:tgtEl>
                                          <p:spTgt spid="5">
                                            <p:txEl>
                                              <p:pRg st="7" end="7"/>
                                            </p:txEl>
                                          </p:spTgt>
                                        </p:tgtEl>
                                      </p:cBhvr>
                                    </p:animEffect>
                                  </p:childTnLst>
                                </p:cTn>
                              </p:par>
                              <p:par>
                                <p:cTn id="28" presetID="8" presetClass="entr" presetSubtype="32" fill="hold" nodeType="withEffect">
                                  <p:stCondLst>
                                    <p:cond delay="0"/>
                                  </p:stCondLst>
                                  <p:childTnLst>
                                    <p:set>
                                      <p:cBhvr>
                                        <p:cTn id="29" dur="1" fill="hold">
                                          <p:stCondLst>
                                            <p:cond delay="0"/>
                                          </p:stCondLst>
                                        </p:cTn>
                                        <p:tgtEl>
                                          <p:spTgt spid="5">
                                            <p:txEl>
                                              <p:pRg st="8" end="8"/>
                                            </p:txEl>
                                          </p:spTgt>
                                        </p:tgtEl>
                                        <p:attrNameLst>
                                          <p:attrName>style.visibility</p:attrName>
                                        </p:attrNameLst>
                                      </p:cBhvr>
                                      <p:to>
                                        <p:strVal val="visible"/>
                                      </p:to>
                                    </p:set>
                                    <p:animEffect transition="in" filter="diamond(out)">
                                      <p:cBhvr>
                                        <p:cTn id="30" dur="2000"/>
                                        <p:tgtEl>
                                          <p:spTgt spid="5">
                                            <p:txEl>
                                              <p:pRg st="8" end="8"/>
                                            </p:txEl>
                                          </p:spTgt>
                                        </p:tgtEl>
                                      </p:cBhvr>
                                    </p:animEffect>
                                  </p:childTnLst>
                                </p:cTn>
                              </p:par>
                              <p:par>
                                <p:cTn id="31" presetID="8" presetClass="entr" presetSubtype="32" fill="hold" nodeType="withEffect">
                                  <p:stCondLst>
                                    <p:cond delay="0"/>
                                  </p:stCondLst>
                                  <p:childTnLst>
                                    <p:set>
                                      <p:cBhvr>
                                        <p:cTn id="32" dur="1" fill="hold">
                                          <p:stCondLst>
                                            <p:cond delay="0"/>
                                          </p:stCondLst>
                                        </p:cTn>
                                        <p:tgtEl>
                                          <p:spTgt spid="5">
                                            <p:txEl>
                                              <p:pRg st="9" end="9"/>
                                            </p:txEl>
                                          </p:spTgt>
                                        </p:tgtEl>
                                        <p:attrNameLst>
                                          <p:attrName>style.visibility</p:attrName>
                                        </p:attrNameLst>
                                      </p:cBhvr>
                                      <p:to>
                                        <p:strVal val="visible"/>
                                      </p:to>
                                    </p:set>
                                    <p:animEffect transition="in" filter="diamond(out)">
                                      <p:cBhvr>
                                        <p:cTn id="33" dur="2000"/>
                                        <p:tgtEl>
                                          <p:spTgt spid="5">
                                            <p:txEl>
                                              <p:pRg st="9" end="9"/>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8" presetClass="entr" presetSubtype="32" fill="hold" nodeType="clickEffect">
                                  <p:stCondLst>
                                    <p:cond delay="0"/>
                                  </p:stCondLst>
                                  <p:childTnLst>
                                    <p:set>
                                      <p:cBhvr>
                                        <p:cTn id="37" dur="1" fill="hold">
                                          <p:stCondLst>
                                            <p:cond delay="0"/>
                                          </p:stCondLst>
                                        </p:cTn>
                                        <p:tgtEl>
                                          <p:spTgt spid="5">
                                            <p:txEl>
                                              <p:pRg st="11" end="11"/>
                                            </p:txEl>
                                          </p:spTgt>
                                        </p:tgtEl>
                                        <p:attrNameLst>
                                          <p:attrName>style.visibility</p:attrName>
                                        </p:attrNameLst>
                                      </p:cBhvr>
                                      <p:to>
                                        <p:strVal val="visible"/>
                                      </p:to>
                                    </p:set>
                                    <p:animEffect transition="in" filter="diamond(out)">
                                      <p:cBhvr>
                                        <p:cTn id="38" dur="2000"/>
                                        <p:tgtEl>
                                          <p:spTgt spid="5">
                                            <p:txEl>
                                              <p:pRg st="11" end="11"/>
                                            </p:txEl>
                                          </p:spTgt>
                                        </p:tgtEl>
                                      </p:cBhvr>
                                    </p:animEffect>
                                  </p:childTnLst>
                                </p:cTn>
                              </p:par>
                              <p:par>
                                <p:cTn id="39" presetID="8" presetClass="entr" presetSubtype="32" fill="hold" nodeType="withEffect">
                                  <p:stCondLst>
                                    <p:cond delay="0"/>
                                  </p:stCondLst>
                                  <p:childTnLst>
                                    <p:set>
                                      <p:cBhvr>
                                        <p:cTn id="40" dur="1" fill="hold">
                                          <p:stCondLst>
                                            <p:cond delay="0"/>
                                          </p:stCondLst>
                                        </p:cTn>
                                        <p:tgtEl>
                                          <p:spTgt spid="5">
                                            <p:txEl>
                                              <p:pRg st="12" end="12"/>
                                            </p:txEl>
                                          </p:spTgt>
                                        </p:tgtEl>
                                        <p:attrNameLst>
                                          <p:attrName>style.visibility</p:attrName>
                                        </p:attrNameLst>
                                      </p:cBhvr>
                                      <p:to>
                                        <p:strVal val="visible"/>
                                      </p:to>
                                    </p:set>
                                    <p:animEffect transition="in" filter="diamond(out)">
                                      <p:cBhvr>
                                        <p:cTn id="41" dur="2000"/>
                                        <p:tgtEl>
                                          <p:spTgt spid="5">
                                            <p:txEl>
                                              <p:pRg st="12" end="12"/>
                                            </p:txEl>
                                          </p:spTgt>
                                        </p:tgtEl>
                                      </p:cBhvr>
                                    </p:animEffect>
                                  </p:childTnLst>
                                </p:cTn>
                              </p:par>
                              <p:par>
                                <p:cTn id="42" presetID="8" presetClass="entr" presetSubtype="32" fill="hold" nodeType="withEffect">
                                  <p:stCondLst>
                                    <p:cond delay="0"/>
                                  </p:stCondLst>
                                  <p:childTnLst>
                                    <p:set>
                                      <p:cBhvr>
                                        <p:cTn id="43" dur="1" fill="hold">
                                          <p:stCondLst>
                                            <p:cond delay="0"/>
                                          </p:stCondLst>
                                        </p:cTn>
                                        <p:tgtEl>
                                          <p:spTgt spid="5">
                                            <p:txEl>
                                              <p:pRg st="13" end="13"/>
                                            </p:txEl>
                                          </p:spTgt>
                                        </p:tgtEl>
                                        <p:attrNameLst>
                                          <p:attrName>style.visibility</p:attrName>
                                        </p:attrNameLst>
                                      </p:cBhvr>
                                      <p:to>
                                        <p:strVal val="visible"/>
                                      </p:to>
                                    </p:set>
                                    <p:animEffect transition="in" filter="diamond(out)">
                                      <p:cBhvr>
                                        <p:cTn id="44" dur="2000"/>
                                        <p:tgtEl>
                                          <p:spTgt spid="5">
                                            <p:txEl>
                                              <p:pRg st="13" end="13"/>
                                            </p:txEl>
                                          </p:spTgt>
                                        </p:tgtEl>
                                      </p:cBhvr>
                                    </p:animEffect>
                                  </p:childTnLst>
                                </p:cTn>
                              </p:par>
                              <p:par>
                                <p:cTn id="45" presetID="8" presetClass="entr" presetSubtype="32" fill="hold" nodeType="withEffect">
                                  <p:stCondLst>
                                    <p:cond delay="0"/>
                                  </p:stCondLst>
                                  <p:childTnLst>
                                    <p:set>
                                      <p:cBhvr>
                                        <p:cTn id="46" dur="1" fill="hold">
                                          <p:stCondLst>
                                            <p:cond delay="0"/>
                                          </p:stCondLst>
                                        </p:cTn>
                                        <p:tgtEl>
                                          <p:spTgt spid="5">
                                            <p:txEl>
                                              <p:pRg st="14" end="14"/>
                                            </p:txEl>
                                          </p:spTgt>
                                        </p:tgtEl>
                                        <p:attrNameLst>
                                          <p:attrName>style.visibility</p:attrName>
                                        </p:attrNameLst>
                                      </p:cBhvr>
                                      <p:to>
                                        <p:strVal val="visible"/>
                                      </p:to>
                                    </p:set>
                                    <p:animEffect transition="in" filter="diamond(out)">
                                      <p:cBhvr>
                                        <p:cTn id="47" dur="2000"/>
                                        <p:tgtEl>
                                          <p:spTgt spid="5">
                                            <p:txEl>
                                              <p:pRg st="14" end="14"/>
                                            </p:txEl>
                                          </p:spTgt>
                                        </p:tgtEl>
                                      </p:cBhvr>
                                    </p:animEffect>
                                  </p:childTnLst>
                                </p:cTn>
                              </p:par>
                              <p:par>
                                <p:cTn id="48" presetID="8" presetClass="entr" presetSubtype="32" fill="hold" nodeType="withEffect">
                                  <p:stCondLst>
                                    <p:cond delay="0"/>
                                  </p:stCondLst>
                                  <p:childTnLst>
                                    <p:set>
                                      <p:cBhvr>
                                        <p:cTn id="49" dur="1" fill="hold">
                                          <p:stCondLst>
                                            <p:cond delay="0"/>
                                          </p:stCondLst>
                                        </p:cTn>
                                        <p:tgtEl>
                                          <p:spTgt spid="5">
                                            <p:txEl>
                                              <p:pRg st="15" end="15"/>
                                            </p:txEl>
                                          </p:spTgt>
                                        </p:tgtEl>
                                        <p:attrNameLst>
                                          <p:attrName>style.visibility</p:attrName>
                                        </p:attrNameLst>
                                      </p:cBhvr>
                                      <p:to>
                                        <p:strVal val="visible"/>
                                      </p:to>
                                    </p:set>
                                    <p:animEffect transition="in" filter="diamond(out)">
                                      <p:cBhvr>
                                        <p:cTn id="50" dur="2000"/>
                                        <p:tgtEl>
                                          <p:spTgt spid="5">
                                            <p:txEl>
                                              <p:pRg st="15" end="15"/>
                                            </p:txEl>
                                          </p:spTgt>
                                        </p:tgtEl>
                                      </p:cBhvr>
                                    </p:animEffect>
                                  </p:childTnLst>
                                </p:cTn>
                              </p:par>
                              <p:par>
                                <p:cTn id="51" presetID="8" presetClass="entr" presetSubtype="32" fill="hold" nodeType="withEffect">
                                  <p:stCondLst>
                                    <p:cond delay="0"/>
                                  </p:stCondLst>
                                  <p:childTnLst>
                                    <p:set>
                                      <p:cBhvr>
                                        <p:cTn id="52" dur="1" fill="hold">
                                          <p:stCondLst>
                                            <p:cond delay="0"/>
                                          </p:stCondLst>
                                        </p:cTn>
                                        <p:tgtEl>
                                          <p:spTgt spid="5">
                                            <p:txEl>
                                              <p:pRg st="16" end="16"/>
                                            </p:txEl>
                                          </p:spTgt>
                                        </p:tgtEl>
                                        <p:attrNameLst>
                                          <p:attrName>style.visibility</p:attrName>
                                        </p:attrNameLst>
                                      </p:cBhvr>
                                      <p:to>
                                        <p:strVal val="visible"/>
                                      </p:to>
                                    </p:set>
                                    <p:animEffect transition="in" filter="diamond(out)">
                                      <p:cBhvr>
                                        <p:cTn id="53" dur="2000"/>
                                        <p:tgtEl>
                                          <p:spTgt spid="5">
                                            <p:txEl>
                                              <p:pRg st="16" end="16"/>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8" presetClass="entr" presetSubtype="16" fill="hold" nodeType="clickEffect">
                                  <p:stCondLst>
                                    <p:cond delay="0"/>
                                  </p:stCondLst>
                                  <p:childTnLst>
                                    <p:set>
                                      <p:cBhvr>
                                        <p:cTn id="57" dur="1" fill="hold">
                                          <p:stCondLst>
                                            <p:cond delay="0"/>
                                          </p:stCondLst>
                                        </p:cTn>
                                        <p:tgtEl>
                                          <p:spTgt spid="6">
                                            <p:txEl>
                                              <p:pRg st="0" end="0"/>
                                            </p:txEl>
                                          </p:spTgt>
                                        </p:tgtEl>
                                        <p:attrNameLst>
                                          <p:attrName>style.visibility</p:attrName>
                                        </p:attrNameLst>
                                      </p:cBhvr>
                                      <p:to>
                                        <p:strVal val="visible"/>
                                      </p:to>
                                    </p:set>
                                    <p:animEffect transition="in" filter="diamond(in)">
                                      <p:cBhvr>
                                        <p:cTn id="58" dur="2000"/>
                                        <p:tgtEl>
                                          <p:spTgt spid="6">
                                            <p:txEl>
                                              <p:pRg st="0" end="0"/>
                                            </p:txEl>
                                          </p:spTgt>
                                        </p:tgtEl>
                                      </p:cBhvr>
                                    </p:animEffect>
                                  </p:childTnLst>
                                </p:cTn>
                              </p:par>
                              <p:par>
                                <p:cTn id="59" presetID="8" presetClass="entr" presetSubtype="16" fill="hold" nodeType="withEffect">
                                  <p:stCondLst>
                                    <p:cond delay="0"/>
                                  </p:stCondLst>
                                  <p:childTnLst>
                                    <p:set>
                                      <p:cBhvr>
                                        <p:cTn id="60" dur="1" fill="hold">
                                          <p:stCondLst>
                                            <p:cond delay="0"/>
                                          </p:stCondLst>
                                        </p:cTn>
                                        <p:tgtEl>
                                          <p:spTgt spid="6">
                                            <p:txEl>
                                              <p:pRg st="1" end="1"/>
                                            </p:txEl>
                                          </p:spTgt>
                                        </p:tgtEl>
                                        <p:attrNameLst>
                                          <p:attrName>style.visibility</p:attrName>
                                        </p:attrNameLst>
                                      </p:cBhvr>
                                      <p:to>
                                        <p:strVal val="visible"/>
                                      </p:to>
                                    </p:set>
                                    <p:animEffect transition="in" filter="diamond(in)">
                                      <p:cBhvr>
                                        <p:cTn id="61" dur="2000"/>
                                        <p:tgtEl>
                                          <p:spTgt spid="6">
                                            <p:txEl>
                                              <p:pRg st="1" end="1"/>
                                            </p:txEl>
                                          </p:spTgt>
                                        </p:tgtEl>
                                      </p:cBhvr>
                                    </p:animEffect>
                                  </p:childTnLst>
                                </p:cTn>
                              </p:par>
                              <p:par>
                                <p:cTn id="62" presetID="8" presetClass="entr" presetSubtype="16" fill="hold" nodeType="withEffect">
                                  <p:stCondLst>
                                    <p:cond delay="0"/>
                                  </p:stCondLst>
                                  <p:childTnLst>
                                    <p:set>
                                      <p:cBhvr>
                                        <p:cTn id="63" dur="1" fill="hold">
                                          <p:stCondLst>
                                            <p:cond delay="0"/>
                                          </p:stCondLst>
                                        </p:cTn>
                                        <p:tgtEl>
                                          <p:spTgt spid="6">
                                            <p:txEl>
                                              <p:pRg st="2" end="2"/>
                                            </p:txEl>
                                          </p:spTgt>
                                        </p:tgtEl>
                                        <p:attrNameLst>
                                          <p:attrName>style.visibility</p:attrName>
                                        </p:attrNameLst>
                                      </p:cBhvr>
                                      <p:to>
                                        <p:strVal val="visible"/>
                                      </p:to>
                                    </p:set>
                                    <p:animEffect transition="in" filter="diamond(in)">
                                      <p:cBhvr>
                                        <p:cTn id="64" dur="2000"/>
                                        <p:tgtEl>
                                          <p:spTgt spid="6">
                                            <p:txEl>
                                              <p:pRg st="2" end="2"/>
                                            </p:txEl>
                                          </p:spTgt>
                                        </p:tgtEl>
                                      </p:cBhvr>
                                    </p:animEffect>
                                  </p:childTnLst>
                                </p:cTn>
                              </p:par>
                              <p:par>
                                <p:cTn id="65" presetID="8" presetClass="entr" presetSubtype="16" fill="hold" nodeType="withEffect">
                                  <p:stCondLst>
                                    <p:cond delay="0"/>
                                  </p:stCondLst>
                                  <p:childTnLst>
                                    <p:set>
                                      <p:cBhvr>
                                        <p:cTn id="66" dur="1" fill="hold">
                                          <p:stCondLst>
                                            <p:cond delay="0"/>
                                          </p:stCondLst>
                                        </p:cTn>
                                        <p:tgtEl>
                                          <p:spTgt spid="6">
                                            <p:txEl>
                                              <p:pRg st="3" end="3"/>
                                            </p:txEl>
                                          </p:spTgt>
                                        </p:tgtEl>
                                        <p:attrNameLst>
                                          <p:attrName>style.visibility</p:attrName>
                                        </p:attrNameLst>
                                      </p:cBhvr>
                                      <p:to>
                                        <p:strVal val="visible"/>
                                      </p:to>
                                    </p:set>
                                    <p:animEffect transition="in" filter="diamond(in)">
                                      <p:cBhvr>
                                        <p:cTn id="67" dur="2000"/>
                                        <p:tgtEl>
                                          <p:spTgt spid="6">
                                            <p:txEl>
                                              <p:pRg st="3" end="3"/>
                                            </p:txEl>
                                          </p:spTgt>
                                        </p:tgtEl>
                                      </p:cBhvr>
                                    </p:animEffect>
                                  </p:childTnLst>
                                </p:cTn>
                              </p:par>
                              <p:par>
                                <p:cTn id="68" presetID="8" presetClass="entr" presetSubtype="16" fill="hold" nodeType="withEffect">
                                  <p:stCondLst>
                                    <p:cond delay="0"/>
                                  </p:stCondLst>
                                  <p:childTnLst>
                                    <p:set>
                                      <p:cBhvr>
                                        <p:cTn id="69" dur="1" fill="hold">
                                          <p:stCondLst>
                                            <p:cond delay="0"/>
                                          </p:stCondLst>
                                        </p:cTn>
                                        <p:tgtEl>
                                          <p:spTgt spid="6">
                                            <p:txEl>
                                              <p:pRg st="4" end="4"/>
                                            </p:txEl>
                                          </p:spTgt>
                                        </p:tgtEl>
                                        <p:attrNameLst>
                                          <p:attrName>style.visibility</p:attrName>
                                        </p:attrNameLst>
                                      </p:cBhvr>
                                      <p:to>
                                        <p:strVal val="visible"/>
                                      </p:to>
                                    </p:set>
                                    <p:animEffect transition="in" filter="diamond(in)">
                                      <p:cBhvr>
                                        <p:cTn id="70" dur="2000"/>
                                        <p:tgtEl>
                                          <p:spTgt spid="6">
                                            <p:txEl>
                                              <p:pRg st="4" end="4"/>
                                            </p:txEl>
                                          </p:spTgt>
                                        </p:tgtEl>
                                      </p:cBhvr>
                                    </p:animEffect>
                                  </p:childTnLst>
                                </p:cTn>
                              </p:par>
                              <p:par>
                                <p:cTn id="71" presetID="8" presetClass="entr" presetSubtype="16" fill="hold" nodeType="withEffect">
                                  <p:stCondLst>
                                    <p:cond delay="0"/>
                                  </p:stCondLst>
                                  <p:childTnLst>
                                    <p:set>
                                      <p:cBhvr>
                                        <p:cTn id="72" dur="1" fill="hold">
                                          <p:stCondLst>
                                            <p:cond delay="0"/>
                                          </p:stCondLst>
                                        </p:cTn>
                                        <p:tgtEl>
                                          <p:spTgt spid="6">
                                            <p:txEl>
                                              <p:pRg st="5" end="5"/>
                                            </p:txEl>
                                          </p:spTgt>
                                        </p:tgtEl>
                                        <p:attrNameLst>
                                          <p:attrName>style.visibility</p:attrName>
                                        </p:attrNameLst>
                                      </p:cBhvr>
                                      <p:to>
                                        <p:strVal val="visible"/>
                                      </p:to>
                                    </p:set>
                                    <p:animEffect transition="in" filter="diamond(in)">
                                      <p:cBhvr>
                                        <p:cTn id="73" dur="2000"/>
                                        <p:tgtEl>
                                          <p:spTgt spid="6">
                                            <p:txEl>
                                              <p:pRg st="5" end="5"/>
                                            </p:txEl>
                                          </p:spTgt>
                                        </p:tgtEl>
                                      </p:cBhvr>
                                    </p:animEffect>
                                  </p:childTnLst>
                                </p:cTn>
                              </p:par>
                            </p:childTnLst>
                          </p:cTn>
                        </p:par>
                      </p:childTnLst>
                    </p:cTn>
                  </p:par>
                  <p:par>
                    <p:cTn id="74" fill="hold">
                      <p:stCondLst>
                        <p:cond delay="indefinite"/>
                      </p:stCondLst>
                      <p:childTnLst>
                        <p:par>
                          <p:cTn id="75" fill="hold">
                            <p:stCondLst>
                              <p:cond delay="0"/>
                            </p:stCondLst>
                            <p:childTnLst>
                              <p:par>
                                <p:cTn id="76" presetID="8" presetClass="entr" presetSubtype="16" fill="hold" nodeType="clickEffect">
                                  <p:stCondLst>
                                    <p:cond delay="0"/>
                                  </p:stCondLst>
                                  <p:childTnLst>
                                    <p:set>
                                      <p:cBhvr>
                                        <p:cTn id="77" dur="1" fill="hold">
                                          <p:stCondLst>
                                            <p:cond delay="0"/>
                                          </p:stCondLst>
                                        </p:cTn>
                                        <p:tgtEl>
                                          <p:spTgt spid="6">
                                            <p:txEl>
                                              <p:pRg st="7" end="7"/>
                                            </p:txEl>
                                          </p:spTgt>
                                        </p:tgtEl>
                                        <p:attrNameLst>
                                          <p:attrName>style.visibility</p:attrName>
                                        </p:attrNameLst>
                                      </p:cBhvr>
                                      <p:to>
                                        <p:strVal val="visible"/>
                                      </p:to>
                                    </p:set>
                                    <p:animEffect transition="in" filter="diamond(in)">
                                      <p:cBhvr>
                                        <p:cTn id="78" dur="2000"/>
                                        <p:tgtEl>
                                          <p:spTgt spid="6">
                                            <p:txEl>
                                              <p:pRg st="7" end="7"/>
                                            </p:txEl>
                                          </p:spTgt>
                                        </p:tgtEl>
                                      </p:cBhvr>
                                    </p:animEffect>
                                  </p:childTnLst>
                                </p:cTn>
                              </p:par>
                              <p:par>
                                <p:cTn id="79" presetID="8" presetClass="entr" presetSubtype="16" fill="hold" nodeType="withEffect">
                                  <p:stCondLst>
                                    <p:cond delay="0"/>
                                  </p:stCondLst>
                                  <p:childTnLst>
                                    <p:set>
                                      <p:cBhvr>
                                        <p:cTn id="80" dur="1" fill="hold">
                                          <p:stCondLst>
                                            <p:cond delay="0"/>
                                          </p:stCondLst>
                                        </p:cTn>
                                        <p:tgtEl>
                                          <p:spTgt spid="6">
                                            <p:txEl>
                                              <p:pRg st="8" end="8"/>
                                            </p:txEl>
                                          </p:spTgt>
                                        </p:tgtEl>
                                        <p:attrNameLst>
                                          <p:attrName>style.visibility</p:attrName>
                                        </p:attrNameLst>
                                      </p:cBhvr>
                                      <p:to>
                                        <p:strVal val="visible"/>
                                      </p:to>
                                    </p:set>
                                    <p:animEffect transition="in" filter="diamond(in)">
                                      <p:cBhvr>
                                        <p:cTn id="81" dur="2000"/>
                                        <p:tgtEl>
                                          <p:spTgt spid="6">
                                            <p:txEl>
                                              <p:pRg st="8" end="8"/>
                                            </p:txEl>
                                          </p:spTgt>
                                        </p:tgtEl>
                                      </p:cBhvr>
                                    </p:animEffect>
                                  </p:childTnLst>
                                </p:cTn>
                              </p:par>
                              <p:par>
                                <p:cTn id="82" presetID="8" presetClass="entr" presetSubtype="16" fill="hold" nodeType="withEffect">
                                  <p:stCondLst>
                                    <p:cond delay="0"/>
                                  </p:stCondLst>
                                  <p:childTnLst>
                                    <p:set>
                                      <p:cBhvr>
                                        <p:cTn id="83" dur="1" fill="hold">
                                          <p:stCondLst>
                                            <p:cond delay="0"/>
                                          </p:stCondLst>
                                        </p:cTn>
                                        <p:tgtEl>
                                          <p:spTgt spid="6">
                                            <p:txEl>
                                              <p:pRg st="9" end="9"/>
                                            </p:txEl>
                                          </p:spTgt>
                                        </p:tgtEl>
                                        <p:attrNameLst>
                                          <p:attrName>style.visibility</p:attrName>
                                        </p:attrNameLst>
                                      </p:cBhvr>
                                      <p:to>
                                        <p:strVal val="visible"/>
                                      </p:to>
                                    </p:set>
                                    <p:animEffect transition="in" filter="diamond(in)">
                                      <p:cBhvr>
                                        <p:cTn id="84" dur="2000"/>
                                        <p:tgtEl>
                                          <p:spTgt spid="6">
                                            <p:txEl>
                                              <p:pRg st="9" end="9"/>
                                            </p:txEl>
                                          </p:spTgt>
                                        </p:tgtEl>
                                      </p:cBhvr>
                                    </p:animEffect>
                                  </p:childTnLst>
                                </p:cTn>
                              </p:par>
                              <p:par>
                                <p:cTn id="85" presetID="8" presetClass="entr" presetSubtype="16" fill="hold" nodeType="withEffect">
                                  <p:stCondLst>
                                    <p:cond delay="0"/>
                                  </p:stCondLst>
                                  <p:childTnLst>
                                    <p:set>
                                      <p:cBhvr>
                                        <p:cTn id="86" dur="1" fill="hold">
                                          <p:stCondLst>
                                            <p:cond delay="0"/>
                                          </p:stCondLst>
                                        </p:cTn>
                                        <p:tgtEl>
                                          <p:spTgt spid="6">
                                            <p:txEl>
                                              <p:pRg st="10" end="10"/>
                                            </p:txEl>
                                          </p:spTgt>
                                        </p:tgtEl>
                                        <p:attrNameLst>
                                          <p:attrName>style.visibility</p:attrName>
                                        </p:attrNameLst>
                                      </p:cBhvr>
                                      <p:to>
                                        <p:strVal val="visible"/>
                                      </p:to>
                                    </p:set>
                                    <p:animEffect transition="in" filter="diamond(in)">
                                      <p:cBhvr>
                                        <p:cTn id="87" dur="2000"/>
                                        <p:tgtEl>
                                          <p:spTgt spid="6">
                                            <p:txEl>
                                              <p:pRg st="10" end="10"/>
                                            </p:txEl>
                                          </p:spTgt>
                                        </p:tgtEl>
                                      </p:cBhvr>
                                    </p:animEffect>
                                  </p:childTnLst>
                                </p:cTn>
                              </p:par>
                            </p:childTnLst>
                          </p:cTn>
                        </p:par>
                      </p:childTnLst>
                    </p:cTn>
                  </p:par>
                  <p:par>
                    <p:cTn id="88" fill="hold">
                      <p:stCondLst>
                        <p:cond delay="indefinite"/>
                      </p:stCondLst>
                      <p:childTnLst>
                        <p:par>
                          <p:cTn id="89" fill="hold">
                            <p:stCondLst>
                              <p:cond delay="0"/>
                            </p:stCondLst>
                            <p:childTnLst>
                              <p:par>
                                <p:cTn id="90" presetID="13" presetClass="entr" presetSubtype="16" fill="hold" nodeType="clickEffect">
                                  <p:stCondLst>
                                    <p:cond delay="0"/>
                                  </p:stCondLst>
                                  <p:childTnLst>
                                    <p:set>
                                      <p:cBhvr>
                                        <p:cTn id="91" dur="1" fill="hold">
                                          <p:stCondLst>
                                            <p:cond delay="0"/>
                                          </p:stCondLst>
                                        </p:cTn>
                                        <p:tgtEl>
                                          <p:spTgt spid="6">
                                            <p:txEl>
                                              <p:pRg st="12" end="12"/>
                                            </p:txEl>
                                          </p:spTgt>
                                        </p:tgtEl>
                                        <p:attrNameLst>
                                          <p:attrName>style.visibility</p:attrName>
                                        </p:attrNameLst>
                                      </p:cBhvr>
                                      <p:to>
                                        <p:strVal val="visible"/>
                                      </p:to>
                                    </p:set>
                                    <p:animEffect transition="in" filter="plus(in)">
                                      <p:cBhvr>
                                        <p:cTn id="92" dur="2000"/>
                                        <p:tgtEl>
                                          <p:spTgt spid="6">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onflict 15.jpg"/>
          <p:cNvPicPr>
            <a:picLocks noChangeAspect="1"/>
          </p:cNvPicPr>
          <p:nvPr/>
        </p:nvPicPr>
        <p:blipFill>
          <a:blip r:embed="rId2" cstate="print"/>
          <a:stretch>
            <a:fillRect/>
          </a:stretch>
        </p:blipFill>
        <p:spPr>
          <a:xfrm>
            <a:off x="467544" y="764704"/>
            <a:ext cx="2592288" cy="1944216"/>
          </a:xfrm>
          <a:prstGeom prst="rect">
            <a:avLst/>
          </a:prstGeom>
        </p:spPr>
      </p:pic>
      <p:sp>
        <p:nvSpPr>
          <p:cNvPr id="7" name="TextBox 6"/>
          <p:cNvSpPr txBox="1"/>
          <p:nvPr/>
        </p:nvSpPr>
        <p:spPr>
          <a:xfrm>
            <a:off x="323528" y="2420888"/>
            <a:ext cx="2160240" cy="923330"/>
          </a:xfrm>
          <a:prstGeom prst="rect">
            <a:avLst/>
          </a:prstGeom>
          <a:noFill/>
        </p:spPr>
        <p:txBody>
          <a:bodyPr wrap="square" rtlCol="0">
            <a:spAutoFit/>
          </a:bodyPr>
          <a:lstStyle/>
          <a:p>
            <a:r>
              <a:rPr lang="en-US" dirty="0" smtClean="0"/>
              <a:t> </a:t>
            </a:r>
          </a:p>
          <a:p>
            <a:r>
              <a:rPr lang="en-US" b="1" dirty="0" smtClean="0">
                <a:solidFill>
                  <a:srgbClr val="FF0000"/>
                </a:solidFill>
                <a:effectLst>
                  <a:outerShdw blurRad="38100" dist="38100" dir="2700000" algn="tl">
                    <a:srgbClr val="000000">
                      <a:alpha val="43137"/>
                    </a:srgbClr>
                  </a:outerShdw>
                </a:effectLst>
              </a:rPr>
              <a:t>DISCOMFORT STAGE</a:t>
            </a:r>
            <a:endParaRPr lang="en-US" b="1" dirty="0">
              <a:solidFill>
                <a:srgbClr val="FF0000"/>
              </a:solidFill>
              <a:effectLst>
                <a:outerShdw blurRad="38100" dist="38100" dir="2700000" algn="tl">
                  <a:srgbClr val="000000">
                    <a:alpha val="43137"/>
                  </a:srgbClr>
                </a:outerShdw>
              </a:effectLst>
            </a:endParaRPr>
          </a:p>
        </p:txBody>
      </p:sp>
      <p:pic>
        <p:nvPicPr>
          <p:cNvPr id="8" name="Picture 7" descr="conflict 1.jpg"/>
          <p:cNvPicPr>
            <a:picLocks noChangeAspect="1"/>
          </p:cNvPicPr>
          <p:nvPr/>
        </p:nvPicPr>
        <p:blipFill>
          <a:blip r:embed="rId3" cstate="print"/>
          <a:stretch>
            <a:fillRect/>
          </a:stretch>
        </p:blipFill>
        <p:spPr>
          <a:xfrm>
            <a:off x="3347864" y="692696"/>
            <a:ext cx="2664296" cy="2088232"/>
          </a:xfrm>
          <a:prstGeom prst="rect">
            <a:avLst/>
          </a:prstGeom>
        </p:spPr>
      </p:pic>
      <p:sp>
        <p:nvSpPr>
          <p:cNvPr id="9" name="TextBox 8"/>
          <p:cNvSpPr txBox="1"/>
          <p:nvPr/>
        </p:nvSpPr>
        <p:spPr>
          <a:xfrm>
            <a:off x="3491880" y="2780928"/>
            <a:ext cx="2592288" cy="369332"/>
          </a:xfrm>
          <a:prstGeom prst="rect">
            <a:avLst/>
          </a:prstGeom>
          <a:noFill/>
        </p:spPr>
        <p:txBody>
          <a:bodyPr wrap="square" rtlCol="0">
            <a:spAutoFit/>
          </a:bodyPr>
          <a:lstStyle/>
          <a:p>
            <a:r>
              <a:rPr lang="en-US" dirty="0" smtClean="0"/>
              <a:t> </a:t>
            </a:r>
            <a:r>
              <a:rPr lang="en-US" b="1" dirty="0" smtClean="0">
                <a:solidFill>
                  <a:srgbClr val="FF0000"/>
                </a:solidFill>
                <a:effectLst>
                  <a:outerShdw blurRad="38100" dist="38100" dir="2700000" algn="tl">
                    <a:srgbClr val="000000">
                      <a:alpha val="43137"/>
                    </a:srgbClr>
                  </a:outerShdw>
                </a:effectLst>
              </a:rPr>
              <a:t>INCIDENT STAGE</a:t>
            </a:r>
            <a:endParaRPr lang="en-US" b="1" dirty="0">
              <a:solidFill>
                <a:srgbClr val="FF0000"/>
              </a:solidFill>
              <a:effectLst>
                <a:outerShdw blurRad="38100" dist="38100" dir="2700000" algn="tl">
                  <a:srgbClr val="000000">
                    <a:alpha val="43137"/>
                  </a:srgbClr>
                </a:outerShdw>
              </a:effectLst>
            </a:endParaRPr>
          </a:p>
        </p:txBody>
      </p:sp>
      <p:sp>
        <p:nvSpPr>
          <p:cNvPr id="11" name="TextBox 10"/>
          <p:cNvSpPr txBox="1"/>
          <p:nvPr/>
        </p:nvSpPr>
        <p:spPr>
          <a:xfrm>
            <a:off x="6228184" y="2924944"/>
            <a:ext cx="2915816" cy="646331"/>
          </a:xfrm>
          <a:prstGeom prst="rect">
            <a:avLst/>
          </a:prstGeom>
          <a:noFill/>
        </p:spPr>
        <p:txBody>
          <a:bodyPr wrap="square" rtlCol="0">
            <a:spAutoFit/>
          </a:bodyPr>
          <a:lstStyle/>
          <a:p>
            <a:r>
              <a:rPr lang="en-US" b="1" dirty="0" smtClean="0">
                <a:solidFill>
                  <a:srgbClr val="FF0000"/>
                </a:solidFill>
                <a:effectLst>
                  <a:outerShdw blurRad="38100" dist="38100" dir="2700000" algn="tl">
                    <a:srgbClr val="000000">
                      <a:alpha val="43137"/>
                    </a:srgbClr>
                  </a:outerShdw>
                </a:effectLst>
              </a:rPr>
              <a:t>MISUNDERSTANDING STAGE</a:t>
            </a:r>
            <a:endParaRPr lang="en-US" b="1" dirty="0">
              <a:solidFill>
                <a:srgbClr val="FF0000"/>
              </a:solidFill>
              <a:effectLst>
                <a:outerShdw blurRad="38100" dist="38100" dir="2700000" algn="tl">
                  <a:srgbClr val="000000">
                    <a:alpha val="43137"/>
                  </a:srgbClr>
                </a:outerShdw>
              </a:effectLst>
            </a:endParaRPr>
          </a:p>
        </p:txBody>
      </p:sp>
      <p:pic>
        <p:nvPicPr>
          <p:cNvPr id="12" name="Picture 11" descr="conflict 4.jpg"/>
          <p:cNvPicPr>
            <a:picLocks noChangeAspect="1"/>
          </p:cNvPicPr>
          <p:nvPr/>
        </p:nvPicPr>
        <p:blipFill>
          <a:blip r:embed="rId4" cstate="print"/>
          <a:stretch>
            <a:fillRect/>
          </a:stretch>
        </p:blipFill>
        <p:spPr>
          <a:xfrm>
            <a:off x="6228184" y="692696"/>
            <a:ext cx="2736304" cy="2016224"/>
          </a:xfrm>
          <a:prstGeom prst="rect">
            <a:avLst/>
          </a:prstGeom>
        </p:spPr>
      </p:pic>
      <p:pic>
        <p:nvPicPr>
          <p:cNvPr id="13" name="Picture 12" descr="conflict 18.jpg"/>
          <p:cNvPicPr>
            <a:picLocks noChangeAspect="1"/>
          </p:cNvPicPr>
          <p:nvPr/>
        </p:nvPicPr>
        <p:blipFill>
          <a:blip r:embed="rId5" cstate="print"/>
          <a:stretch>
            <a:fillRect/>
          </a:stretch>
        </p:blipFill>
        <p:spPr>
          <a:xfrm>
            <a:off x="611560" y="3501008"/>
            <a:ext cx="1152128" cy="1728192"/>
          </a:xfrm>
          <a:prstGeom prst="rect">
            <a:avLst/>
          </a:prstGeom>
        </p:spPr>
      </p:pic>
      <p:pic>
        <p:nvPicPr>
          <p:cNvPr id="14" name="Picture 13" descr="conflict 2.jpg"/>
          <p:cNvPicPr>
            <a:picLocks noChangeAspect="1"/>
          </p:cNvPicPr>
          <p:nvPr/>
        </p:nvPicPr>
        <p:blipFill>
          <a:blip r:embed="rId6" cstate="print"/>
          <a:stretch>
            <a:fillRect/>
          </a:stretch>
        </p:blipFill>
        <p:spPr>
          <a:xfrm>
            <a:off x="1835696" y="3501008"/>
            <a:ext cx="1224136" cy="1728192"/>
          </a:xfrm>
          <a:prstGeom prst="rect">
            <a:avLst/>
          </a:prstGeom>
        </p:spPr>
      </p:pic>
      <p:sp>
        <p:nvSpPr>
          <p:cNvPr id="15" name="TextBox 14"/>
          <p:cNvSpPr txBox="1"/>
          <p:nvPr/>
        </p:nvSpPr>
        <p:spPr>
          <a:xfrm>
            <a:off x="611560" y="5733256"/>
            <a:ext cx="2232248" cy="646331"/>
          </a:xfrm>
          <a:prstGeom prst="rect">
            <a:avLst/>
          </a:prstGeom>
          <a:noFill/>
        </p:spPr>
        <p:txBody>
          <a:bodyPr wrap="square" rtlCol="0">
            <a:spAutoFit/>
          </a:bodyPr>
          <a:lstStyle/>
          <a:p>
            <a:r>
              <a:rPr lang="en-US" b="1" dirty="0" smtClean="0">
                <a:solidFill>
                  <a:srgbClr val="FF0000"/>
                </a:solidFill>
                <a:effectLst>
                  <a:outerShdw blurRad="38100" dist="38100" dir="2700000" algn="tl">
                    <a:srgbClr val="000000">
                      <a:alpha val="43137"/>
                    </a:srgbClr>
                  </a:outerShdw>
                </a:effectLst>
              </a:rPr>
              <a:t>TENSION  BUILDING STAGE</a:t>
            </a:r>
            <a:endParaRPr lang="en-US" b="1" dirty="0">
              <a:solidFill>
                <a:srgbClr val="FF0000"/>
              </a:solidFill>
              <a:effectLst>
                <a:outerShdw blurRad="38100" dist="38100" dir="2700000" algn="tl">
                  <a:srgbClr val="000000">
                    <a:alpha val="43137"/>
                  </a:srgbClr>
                </a:outerShdw>
              </a:effectLst>
            </a:endParaRPr>
          </a:p>
        </p:txBody>
      </p:sp>
      <p:pic>
        <p:nvPicPr>
          <p:cNvPr id="16" name="Picture 15" descr="conflict 11.jpg"/>
          <p:cNvPicPr>
            <a:picLocks noChangeAspect="1"/>
          </p:cNvPicPr>
          <p:nvPr/>
        </p:nvPicPr>
        <p:blipFill>
          <a:blip r:embed="rId7" cstate="print"/>
          <a:stretch>
            <a:fillRect/>
          </a:stretch>
        </p:blipFill>
        <p:spPr>
          <a:xfrm>
            <a:off x="3707904" y="3501008"/>
            <a:ext cx="2088232" cy="1800200"/>
          </a:xfrm>
          <a:prstGeom prst="rect">
            <a:avLst/>
          </a:prstGeom>
        </p:spPr>
      </p:pic>
      <p:pic>
        <p:nvPicPr>
          <p:cNvPr id="17" name="Picture 16" descr="conflict 14.jpg"/>
          <p:cNvPicPr>
            <a:picLocks noChangeAspect="1"/>
          </p:cNvPicPr>
          <p:nvPr/>
        </p:nvPicPr>
        <p:blipFill>
          <a:blip r:embed="rId8" cstate="print"/>
          <a:stretch>
            <a:fillRect/>
          </a:stretch>
        </p:blipFill>
        <p:spPr>
          <a:xfrm>
            <a:off x="5796136" y="3501008"/>
            <a:ext cx="2304256" cy="1800200"/>
          </a:xfrm>
          <a:prstGeom prst="rect">
            <a:avLst/>
          </a:prstGeom>
        </p:spPr>
      </p:pic>
      <p:sp>
        <p:nvSpPr>
          <p:cNvPr id="18" name="TextBox 17"/>
          <p:cNvSpPr txBox="1"/>
          <p:nvPr/>
        </p:nvSpPr>
        <p:spPr>
          <a:xfrm>
            <a:off x="4427984" y="5733256"/>
            <a:ext cx="3240360" cy="400110"/>
          </a:xfrm>
          <a:prstGeom prst="rect">
            <a:avLst/>
          </a:prstGeom>
          <a:noFill/>
        </p:spPr>
        <p:txBody>
          <a:bodyPr wrap="square" rtlCol="0">
            <a:spAutoFit/>
          </a:bodyPr>
          <a:lstStyle/>
          <a:p>
            <a:r>
              <a:rPr lang="en-US" sz="2000" b="1" dirty="0" smtClean="0">
                <a:solidFill>
                  <a:srgbClr val="FF0000"/>
                </a:solidFill>
                <a:effectLst>
                  <a:outerShdw blurRad="38100" dist="38100" dir="2700000" algn="tl">
                    <a:srgbClr val="000000">
                      <a:alpha val="43137"/>
                    </a:srgbClr>
                  </a:outerShdw>
                </a:effectLst>
              </a:rPr>
              <a:t>CRISIS STAGE</a:t>
            </a:r>
            <a:endParaRPr lang="en-US" sz="2000" b="1" dirty="0">
              <a:solidFill>
                <a:srgbClr val="FF000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edge">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edge">
                                      <p:cBhvr>
                                        <p:cTn id="12" dur="20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0" presetClass="entr" presetSubtype="0" fill="hold" nodeType="clickEffect">
                                  <p:stCondLst>
                                    <p:cond delay="0"/>
                                  </p:stCondLst>
                                  <p:childTnLst>
                                    <p:set>
                                      <p:cBhvr>
                                        <p:cTn id="16" dur="1" fill="hold">
                                          <p:stCondLst>
                                            <p:cond delay="0"/>
                                          </p:stCondLst>
                                        </p:cTn>
                                        <p:tgtEl>
                                          <p:spTgt spid="11">
                                            <p:txEl>
                                              <p:pRg st="0" end="0"/>
                                            </p:txEl>
                                          </p:spTgt>
                                        </p:tgtEl>
                                        <p:attrNameLst>
                                          <p:attrName>style.visibility</p:attrName>
                                        </p:attrNameLst>
                                      </p:cBhvr>
                                      <p:to>
                                        <p:strVal val="visible"/>
                                      </p:to>
                                    </p:set>
                                    <p:animEffect transition="in" filter="wedge">
                                      <p:cBhvr>
                                        <p:cTn id="17" dur="2000"/>
                                        <p:tgtEl>
                                          <p:spTgt spid="11">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0" presetClass="entr" presetSubtype="0"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wedge">
                                      <p:cBhvr>
                                        <p:cTn id="22" dur="20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20" presetClass="entr" presetSubtype="0"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edge">
                                      <p:cBhvr>
                                        <p:cTn id="27"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5" grpId="0"/>
      <p:bldP spid="1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847088"/>
          </a:xfrm>
        </p:spPr>
        <p:txBody>
          <a:bodyPr/>
          <a:lstStyle/>
          <a:p>
            <a:pPr algn="ctr"/>
            <a:r>
              <a:rPr lang="en-US" b="1" dirty="0" smtClean="0">
                <a:effectLst>
                  <a:outerShdw blurRad="38100" dist="38100" dir="2700000" algn="tl">
                    <a:srgbClr val="000000">
                      <a:alpha val="43137"/>
                    </a:srgbClr>
                  </a:outerShdw>
                </a:effectLst>
              </a:rPr>
              <a:t>HOW TO MANAGE CONCLICT</a:t>
            </a:r>
            <a:endParaRPr lang="en-US" b="1" dirty="0">
              <a:effectLst>
                <a:outerShdw blurRad="38100" dist="38100" dir="2700000" algn="tl">
                  <a:srgbClr val="000000">
                    <a:alpha val="43137"/>
                  </a:srgbClr>
                </a:outerShdw>
              </a:effectLst>
            </a:endParaRPr>
          </a:p>
        </p:txBody>
      </p:sp>
      <p:sp>
        <p:nvSpPr>
          <p:cNvPr id="3" name="Text Placeholder 2"/>
          <p:cNvSpPr>
            <a:spLocks noGrp="1"/>
          </p:cNvSpPr>
          <p:nvPr>
            <p:ph type="body" idx="1"/>
          </p:nvPr>
        </p:nvSpPr>
        <p:spPr/>
        <p:txBody>
          <a:bodyPr/>
          <a:lstStyle/>
          <a:p>
            <a:r>
              <a:rPr lang="en-US" dirty="0" smtClean="0">
                <a:effectLst>
                  <a:outerShdw blurRad="38100" dist="38100" dir="2700000" algn="tl">
                    <a:srgbClr val="000000">
                      <a:alpha val="43137"/>
                    </a:srgbClr>
                  </a:outerShdw>
                </a:effectLst>
              </a:rPr>
              <a:t>CAUSES OF CONFLICT</a:t>
            </a:r>
            <a:endParaRPr lang="en-US" dirty="0">
              <a:effectLst>
                <a:outerShdw blurRad="38100" dist="38100" dir="2700000" algn="tl">
                  <a:srgbClr val="000000">
                    <a:alpha val="43137"/>
                  </a:srgbClr>
                </a:outerShdw>
              </a:effectLst>
            </a:endParaRPr>
          </a:p>
        </p:txBody>
      </p:sp>
      <p:sp>
        <p:nvSpPr>
          <p:cNvPr id="4" name="Text Placeholder 3"/>
          <p:cNvSpPr>
            <a:spLocks noGrp="1"/>
          </p:cNvSpPr>
          <p:nvPr>
            <p:ph type="body" sz="half" idx="3"/>
          </p:nvPr>
        </p:nvSpPr>
        <p:spPr/>
        <p:txBody>
          <a:bodyPr>
            <a:normAutofit fontScale="92500"/>
          </a:bodyPr>
          <a:lstStyle/>
          <a:p>
            <a:r>
              <a:rPr lang="en-US" dirty="0" smtClean="0">
                <a:effectLst>
                  <a:outerShdw blurRad="38100" dist="38100" dir="2700000" algn="tl">
                    <a:srgbClr val="000000">
                      <a:alpha val="43137"/>
                    </a:srgbClr>
                  </a:outerShdw>
                </a:effectLst>
              </a:rPr>
              <a:t>HOW TO MANAGE CONFLICT</a:t>
            </a:r>
            <a:endParaRPr lang="en-US" dirty="0">
              <a:effectLst>
                <a:outerShdw blurRad="38100" dist="38100" dir="2700000" algn="tl">
                  <a:srgbClr val="000000">
                    <a:alpha val="43137"/>
                  </a:srgbClr>
                </a:outerShdw>
              </a:effectLst>
            </a:endParaRPr>
          </a:p>
        </p:txBody>
      </p:sp>
      <p:sp>
        <p:nvSpPr>
          <p:cNvPr id="5" name="Content Placeholder 4"/>
          <p:cNvSpPr>
            <a:spLocks noGrp="1"/>
          </p:cNvSpPr>
          <p:nvPr>
            <p:ph sz="quarter" idx="2"/>
          </p:nvPr>
        </p:nvSpPr>
        <p:spPr/>
        <p:txBody>
          <a:bodyPr/>
          <a:lstStyle/>
          <a:p>
            <a:pPr>
              <a:buNone/>
            </a:pPr>
            <a:r>
              <a:rPr lang="en-US" b="1" dirty="0" smtClean="0">
                <a:solidFill>
                  <a:srgbClr val="FF0000"/>
                </a:solidFill>
                <a:effectLst>
                  <a:outerShdw blurRad="38100" dist="38100" dir="2700000" algn="tl">
                    <a:srgbClr val="000000">
                      <a:alpha val="43137"/>
                    </a:srgbClr>
                  </a:outerShdw>
                </a:effectLst>
              </a:rPr>
              <a:t>Conflict arises due to many </a:t>
            </a:r>
          </a:p>
          <a:p>
            <a:pPr>
              <a:buNone/>
            </a:pPr>
            <a:r>
              <a:rPr lang="en-US" b="1" dirty="0" smtClean="0">
                <a:solidFill>
                  <a:srgbClr val="FF0000"/>
                </a:solidFill>
                <a:effectLst>
                  <a:outerShdw blurRad="38100" dist="38100" dir="2700000" algn="tl">
                    <a:srgbClr val="000000">
                      <a:alpha val="43137"/>
                    </a:srgbClr>
                  </a:outerShdw>
                </a:effectLst>
              </a:rPr>
              <a:t>variables.  Some include:</a:t>
            </a:r>
          </a:p>
          <a:p>
            <a:pPr lvl="0"/>
            <a:r>
              <a:rPr lang="en-US" sz="2400" b="1" dirty="0" smtClean="0">
                <a:effectLst>
                  <a:outerShdw blurRad="38100" dist="38100" dir="2700000" algn="tl">
                    <a:srgbClr val="000000">
                      <a:alpha val="43137"/>
                    </a:srgbClr>
                  </a:outerShdw>
                </a:effectLst>
              </a:rPr>
              <a:t>Ineffective communication</a:t>
            </a:r>
          </a:p>
          <a:p>
            <a:pPr lvl="0"/>
            <a:r>
              <a:rPr lang="en-US" sz="2400" b="1" dirty="0" smtClean="0">
                <a:effectLst>
                  <a:outerShdw blurRad="38100" dist="38100" dir="2700000" algn="tl">
                    <a:srgbClr val="000000">
                      <a:alpha val="43137"/>
                    </a:srgbClr>
                  </a:outerShdw>
                </a:effectLst>
              </a:rPr>
              <a:t>Power seeking</a:t>
            </a:r>
          </a:p>
          <a:p>
            <a:pPr lvl="0"/>
            <a:r>
              <a:rPr lang="en-US" sz="2400" b="1" dirty="0" smtClean="0">
                <a:effectLst>
                  <a:outerShdw blurRad="38100" dist="38100" dir="2700000" algn="tl">
                    <a:srgbClr val="000000">
                      <a:alpha val="43137"/>
                    </a:srgbClr>
                  </a:outerShdw>
                </a:effectLst>
              </a:rPr>
              <a:t>Weak leadership</a:t>
            </a:r>
          </a:p>
          <a:p>
            <a:pPr lvl="0"/>
            <a:r>
              <a:rPr lang="en-US" sz="2400" b="1" dirty="0" smtClean="0">
                <a:effectLst>
                  <a:outerShdw blurRad="38100" dist="38100" dir="2700000" algn="tl">
                    <a:srgbClr val="000000">
                      <a:alpha val="43137"/>
                    </a:srgbClr>
                  </a:outerShdw>
                </a:effectLst>
              </a:rPr>
              <a:t>Different conflict styles</a:t>
            </a:r>
          </a:p>
          <a:p>
            <a:pPr lvl="0"/>
            <a:r>
              <a:rPr lang="en-US" sz="2400" b="1" dirty="0" smtClean="0">
                <a:effectLst>
                  <a:outerShdw blurRad="38100" dist="38100" dir="2700000" algn="tl">
                    <a:srgbClr val="000000">
                      <a:alpha val="43137"/>
                    </a:srgbClr>
                  </a:outerShdw>
                </a:effectLst>
              </a:rPr>
              <a:t>Lack of clear goals</a:t>
            </a:r>
          </a:p>
          <a:p>
            <a:endParaRPr lang="en-US" dirty="0"/>
          </a:p>
        </p:txBody>
      </p:sp>
      <p:sp>
        <p:nvSpPr>
          <p:cNvPr id="6" name="Content Placeholder 5"/>
          <p:cNvSpPr>
            <a:spLocks noGrp="1"/>
          </p:cNvSpPr>
          <p:nvPr>
            <p:ph sz="quarter" idx="4"/>
          </p:nvPr>
        </p:nvSpPr>
        <p:spPr>
          <a:xfrm>
            <a:off x="4427985" y="2514600"/>
            <a:ext cx="4716016" cy="3845720"/>
          </a:xfrm>
        </p:spPr>
        <p:txBody>
          <a:bodyPr>
            <a:normAutofit lnSpcReduction="10000"/>
          </a:bodyPr>
          <a:lstStyle/>
          <a:p>
            <a:pPr>
              <a:buNone/>
            </a:pPr>
            <a:r>
              <a:rPr lang="en-US" sz="2400" b="1" dirty="0" smtClean="0">
                <a:solidFill>
                  <a:srgbClr val="FF0000"/>
                </a:solidFill>
                <a:effectLst>
                  <a:outerShdw blurRad="38100" dist="38100" dir="2700000" algn="tl">
                    <a:srgbClr val="000000">
                      <a:alpha val="43137"/>
                    </a:srgbClr>
                  </a:outerShdw>
                </a:effectLst>
              </a:rPr>
              <a:t>What is in it for you to </a:t>
            </a:r>
          </a:p>
          <a:p>
            <a:pPr>
              <a:buNone/>
            </a:pPr>
            <a:r>
              <a:rPr lang="en-US" sz="2400" b="1" dirty="0" smtClean="0">
                <a:solidFill>
                  <a:srgbClr val="FF0000"/>
                </a:solidFill>
                <a:effectLst>
                  <a:outerShdw blurRad="38100" dist="38100" dir="2700000" algn="tl">
                    <a:srgbClr val="000000">
                      <a:alpha val="43137"/>
                    </a:srgbClr>
                  </a:outerShdw>
                </a:effectLst>
              </a:rPr>
              <a:t>manage conflict more </a:t>
            </a:r>
          </a:p>
          <a:p>
            <a:pPr>
              <a:buNone/>
            </a:pPr>
            <a:r>
              <a:rPr lang="en-US" sz="2400" b="1" dirty="0" smtClean="0">
                <a:solidFill>
                  <a:srgbClr val="FF0000"/>
                </a:solidFill>
                <a:effectLst>
                  <a:outerShdw blurRad="38100" dist="38100" dir="2700000" algn="tl">
                    <a:srgbClr val="000000">
                      <a:alpha val="43137"/>
                    </a:srgbClr>
                  </a:outerShdw>
                </a:effectLst>
              </a:rPr>
              <a:t>effectively?</a:t>
            </a:r>
            <a:endParaRPr lang="en-US" sz="2400" dirty="0" smtClean="0">
              <a:solidFill>
                <a:srgbClr val="FF0000"/>
              </a:solidFill>
              <a:effectLst>
                <a:outerShdw blurRad="38100" dist="38100" dir="2700000" algn="tl">
                  <a:srgbClr val="000000">
                    <a:alpha val="43137"/>
                  </a:srgbClr>
                </a:outerShdw>
              </a:effectLst>
            </a:endParaRPr>
          </a:p>
          <a:p>
            <a:pPr lvl="0"/>
            <a:r>
              <a:rPr lang="en-US" sz="2400" b="1" dirty="0" smtClean="0">
                <a:effectLst>
                  <a:outerShdw blurRad="38100" dist="38100" dir="2700000" algn="tl">
                    <a:srgbClr val="000000">
                      <a:alpha val="43137"/>
                    </a:srgbClr>
                  </a:outerShdw>
                </a:effectLst>
              </a:rPr>
              <a:t>Improved communication</a:t>
            </a:r>
          </a:p>
          <a:p>
            <a:pPr lvl="0"/>
            <a:r>
              <a:rPr lang="en-US" sz="2400" b="1" dirty="0" smtClean="0">
                <a:effectLst>
                  <a:outerShdw blurRad="38100" dist="38100" dir="2700000" algn="tl">
                    <a:srgbClr val="000000">
                      <a:alpha val="43137"/>
                    </a:srgbClr>
                  </a:outerShdw>
                </a:effectLst>
              </a:rPr>
              <a:t>Increased morale and engagement</a:t>
            </a:r>
          </a:p>
          <a:p>
            <a:pPr lvl="0"/>
            <a:r>
              <a:rPr lang="en-US" sz="2400" b="1" dirty="0" smtClean="0">
                <a:effectLst>
                  <a:outerShdw blurRad="38100" dist="38100" dir="2700000" algn="tl">
                    <a:srgbClr val="000000">
                      <a:alpha val="43137"/>
                    </a:srgbClr>
                  </a:outerShdw>
                </a:effectLst>
              </a:rPr>
              <a:t>Greater results through improved collaboration</a:t>
            </a:r>
          </a:p>
          <a:p>
            <a:pPr lvl="0"/>
            <a:r>
              <a:rPr lang="en-US" sz="2400" b="1" dirty="0" smtClean="0">
                <a:effectLst>
                  <a:outerShdw blurRad="38100" dist="38100" dir="2700000" algn="tl">
                    <a:srgbClr val="000000">
                      <a:alpha val="43137"/>
                    </a:srgbClr>
                  </a:outerShdw>
                </a:effectLst>
              </a:rPr>
              <a:t>More focused attention on what is most important</a:t>
            </a:r>
          </a:p>
          <a:p>
            <a:endParaRPr lang="en-US" dirty="0"/>
          </a:p>
        </p:txBody>
      </p:sp>
      <p:pic>
        <p:nvPicPr>
          <p:cNvPr id="7" name="Picture 6" descr="causesd of conflict.jpg"/>
          <p:cNvPicPr>
            <a:picLocks noChangeAspect="1"/>
          </p:cNvPicPr>
          <p:nvPr/>
        </p:nvPicPr>
        <p:blipFill>
          <a:blip r:embed="rId2" cstate="print"/>
          <a:stretch>
            <a:fillRect/>
          </a:stretch>
        </p:blipFill>
        <p:spPr>
          <a:xfrm>
            <a:off x="0" y="0"/>
            <a:ext cx="2880320" cy="1185714"/>
          </a:xfrm>
          <a:prstGeom prst="rect">
            <a:avLst/>
          </a:prstGeom>
        </p:spPr>
      </p:pic>
      <p:pic>
        <p:nvPicPr>
          <p:cNvPr id="8" name="Picture 7" descr="methods for conflict.jpg"/>
          <p:cNvPicPr>
            <a:picLocks noChangeAspect="1"/>
          </p:cNvPicPr>
          <p:nvPr/>
        </p:nvPicPr>
        <p:blipFill>
          <a:blip r:embed="rId3" cstate="print"/>
          <a:stretch>
            <a:fillRect/>
          </a:stretch>
        </p:blipFill>
        <p:spPr>
          <a:xfrm>
            <a:off x="6084168" y="0"/>
            <a:ext cx="2664296" cy="117157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checkerboard(across)">
                                      <p:cBhvr>
                                        <p:cTn id="12" dur="2000"/>
                                        <p:tgtEl>
                                          <p:spTgt spid="5">
                                            <p:txEl>
                                              <p:pRg st="0" end="0"/>
                                            </p:txEl>
                                          </p:spTgt>
                                        </p:tgtEl>
                                      </p:cBhvr>
                                    </p:animEffect>
                                  </p:childTnLst>
                                </p:cTn>
                              </p:par>
                              <p:par>
                                <p:cTn id="13" presetID="5" presetClass="entr" presetSubtype="10" fill="hold" nodeType="with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animEffect transition="in" filter="checkerboard(across)">
                                      <p:cBhvr>
                                        <p:cTn id="15" dur="2000"/>
                                        <p:tgtEl>
                                          <p:spTgt spid="5">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3" presetClass="entr" presetSubtype="16" fill="hold" nodeType="clickEffect">
                                  <p:stCondLst>
                                    <p:cond delay="0"/>
                                  </p:stCondLst>
                                  <p:childTnLst>
                                    <p:set>
                                      <p:cBhvr>
                                        <p:cTn id="19" dur="1" fill="hold">
                                          <p:stCondLst>
                                            <p:cond delay="0"/>
                                          </p:stCondLst>
                                        </p:cTn>
                                        <p:tgtEl>
                                          <p:spTgt spid="5">
                                            <p:txEl>
                                              <p:pRg st="2" end="2"/>
                                            </p:txEl>
                                          </p:spTgt>
                                        </p:tgtEl>
                                        <p:attrNameLst>
                                          <p:attrName>style.visibility</p:attrName>
                                        </p:attrNameLst>
                                      </p:cBhvr>
                                      <p:to>
                                        <p:strVal val="visible"/>
                                      </p:to>
                                    </p:set>
                                    <p:animEffect transition="in" filter="plus(in)">
                                      <p:cBhvr>
                                        <p:cTn id="20" dur="2000"/>
                                        <p:tgtEl>
                                          <p:spTgt spid="5">
                                            <p:txEl>
                                              <p:pRg st="2" end="2"/>
                                            </p:txEl>
                                          </p:spTgt>
                                        </p:tgtEl>
                                      </p:cBhvr>
                                    </p:animEffect>
                                  </p:childTnLst>
                                </p:cTn>
                              </p:par>
                              <p:par>
                                <p:cTn id="21" presetID="13" presetClass="entr" presetSubtype="16" fill="hold" nodeType="withEffect">
                                  <p:stCondLst>
                                    <p:cond delay="0"/>
                                  </p:stCondLst>
                                  <p:childTnLst>
                                    <p:set>
                                      <p:cBhvr>
                                        <p:cTn id="22" dur="1" fill="hold">
                                          <p:stCondLst>
                                            <p:cond delay="0"/>
                                          </p:stCondLst>
                                        </p:cTn>
                                        <p:tgtEl>
                                          <p:spTgt spid="5">
                                            <p:txEl>
                                              <p:pRg st="3" end="3"/>
                                            </p:txEl>
                                          </p:spTgt>
                                        </p:tgtEl>
                                        <p:attrNameLst>
                                          <p:attrName>style.visibility</p:attrName>
                                        </p:attrNameLst>
                                      </p:cBhvr>
                                      <p:to>
                                        <p:strVal val="visible"/>
                                      </p:to>
                                    </p:set>
                                    <p:animEffect transition="in" filter="plus(in)">
                                      <p:cBhvr>
                                        <p:cTn id="23" dur="2000"/>
                                        <p:tgtEl>
                                          <p:spTgt spid="5">
                                            <p:txEl>
                                              <p:pRg st="3" end="3"/>
                                            </p:txEl>
                                          </p:spTgt>
                                        </p:tgtEl>
                                      </p:cBhvr>
                                    </p:animEffect>
                                  </p:childTnLst>
                                </p:cTn>
                              </p:par>
                              <p:par>
                                <p:cTn id="24" presetID="13" presetClass="entr" presetSubtype="16" fill="hold" nodeType="withEffect">
                                  <p:stCondLst>
                                    <p:cond delay="0"/>
                                  </p:stCondLst>
                                  <p:childTnLst>
                                    <p:set>
                                      <p:cBhvr>
                                        <p:cTn id="25" dur="1" fill="hold">
                                          <p:stCondLst>
                                            <p:cond delay="0"/>
                                          </p:stCondLst>
                                        </p:cTn>
                                        <p:tgtEl>
                                          <p:spTgt spid="5">
                                            <p:txEl>
                                              <p:pRg st="4" end="4"/>
                                            </p:txEl>
                                          </p:spTgt>
                                        </p:tgtEl>
                                        <p:attrNameLst>
                                          <p:attrName>style.visibility</p:attrName>
                                        </p:attrNameLst>
                                      </p:cBhvr>
                                      <p:to>
                                        <p:strVal val="visible"/>
                                      </p:to>
                                    </p:set>
                                    <p:animEffect transition="in" filter="plus(in)">
                                      <p:cBhvr>
                                        <p:cTn id="26" dur="2000"/>
                                        <p:tgtEl>
                                          <p:spTgt spid="5">
                                            <p:txEl>
                                              <p:pRg st="4" end="4"/>
                                            </p:txEl>
                                          </p:spTgt>
                                        </p:tgtEl>
                                      </p:cBhvr>
                                    </p:animEffect>
                                  </p:childTnLst>
                                </p:cTn>
                              </p:par>
                              <p:par>
                                <p:cTn id="27" presetID="13" presetClass="entr" presetSubtype="16" fill="hold" nodeType="withEffect">
                                  <p:stCondLst>
                                    <p:cond delay="0"/>
                                  </p:stCondLst>
                                  <p:childTnLst>
                                    <p:set>
                                      <p:cBhvr>
                                        <p:cTn id="28" dur="1" fill="hold">
                                          <p:stCondLst>
                                            <p:cond delay="0"/>
                                          </p:stCondLst>
                                        </p:cTn>
                                        <p:tgtEl>
                                          <p:spTgt spid="5">
                                            <p:txEl>
                                              <p:pRg st="5" end="5"/>
                                            </p:txEl>
                                          </p:spTgt>
                                        </p:tgtEl>
                                        <p:attrNameLst>
                                          <p:attrName>style.visibility</p:attrName>
                                        </p:attrNameLst>
                                      </p:cBhvr>
                                      <p:to>
                                        <p:strVal val="visible"/>
                                      </p:to>
                                    </p:set>
                                    <p:animEffect transition="in" filter="plus(in)">
                                      <p:cBhvr>
                                        <p:cTn id="29" dur="2000"/>
                                        <p:tgtEl>
                                          <p:spTgt spid="5">
                                            <p:txEl>
                                              <p:pRg st="5" end="5"/>
                                            </p:txEl>
                                          </p:spTgt>
                                        </p:tgtEl>
                                      </p:cBhvr>
                                    </p:animEffect>
                                  </p:childTnLst>
                                </p:cTn>
                              </p:par>
                              <p:par>
                                <p:cTn id="30" presetID="13" presetClass="entr" presetSubtype="16" fill="hold" nodeType="withEffect">
                                  <p:stCondLst>
                                    <p:cond delay="0"/>
                                  </p:stCondLst>
                                  <p:childTnLst>
                                    <p:set>
                                      <p:cBhvr>
                                        <p:cTn id="31" dur="1" fill="hold">
                                          <p:stCondLst>
                                            <p:cond delay="0"/>
                                          </p:stCondLst>
                                        </p:cTn>
                                        <p:tgtEl>
                                          <p:spTgt spid="5">
                                            <p:txEl>
                                              <p:pRg st="6" end="6"/>
                                            </p:txEl>
                                          </p:spTgt>
                                        </p:tgtEl>
                                        <p:attrNameLst>
                                          <p:attrName>style.visibility</p:attrName>
                                        </p:attrNameLst>
                                      </p:cBhvr>
                                      <p:to>
                                        <p:strVal val="visible"/>
                                      </p:to>
                                    </p:set>
                                    <p:animEffect transition="in" filter="plus(in)">
                                      <p:cBhvr>
                                        <p:cTn id="32" dur="2000"/>
                                        <p:tgtEl>
                                          <p:spTgt spid="5">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nodeType="clickEffect">
                                  <p:stCondLst>
                                    <p:cond delay="0"/>
                                  </p:stCondLst>
                                  <p:childTnLst>
                                    <p:set>
                                      <p:cBhvr>
                                        <p:cTn id="36" dur="1" fill="hold">
                                          <p:stCondLst>
                                            <p:cond delay="0"/>
                                          </p:stCondLst>
                                        </p:cTn>
                                        <p:tgtEl>
                                          <p:spTgt spid="4">
                                            <p:txEl>
                                              <p:pRg st="0" end="0"/>
                                            </p:txEl>
                                          </p:spTgt>
                                        </p:tgtEl>
                                        <p:attrNameLst>
                                          <p:attrName>style.visibility</p:attrName>
                                        </p:attrNameLst>
                                      </p:cBhvr>
                                      <p:to>
                                        <p:strVal val="visible"/>
                                      </p:to>
                                    </p:set>
                                    <p:animEffect transition="in" filter="checkerboard(across)">
                                      <p:cBhvr>
                                        <p:cTn id="37" dur="2000"/>
                                        <p:tgtEl>
                                          <p:spTgt spid="4">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 presetClass="entr" presetSubtype="10" fill="hold" nodeType="clickEffect">
                                  <p:stCondLst>
                                    <p:cond delay="0"/>
                                  </p:stCondLst>
                                  <p:childTnLst>
                                    <p:set>
                                      <p:cBhvr>
                                        <p:cTn id="41" dur="1" fill="hold">
                                          <p:stCondLst>
                                            <p:cond delay="0"/>
                                          </p:stCondLst>
                                        </p:cTn>
                                        <p:tgtEl>
                                          <p:spTgt spid="6">
                                            <p:txEl>
                                              <p:pRg st="0" end="0"/>
                                            </p:txEl>
                                          </p:spTgt>
                                        </p:tgtEl>
                                        <p:attrNameLst>
                                          <p:attrName>style.visibility</p:attrName>
                                        </p:attrNameLst>
                                      </p:cBhvr>
                                      <p:to>
                                        <p:strVal val="visible"/>
                                      </p:to>
                                    </p:set>
                                    <p:animEffect transition="in" filter="checkerboard(across)">
                                      <p:cBhvr>
                                        <p:cTn id="42" dur="2000"/>
                                        <p:tgtEl>
                                          <p:spTgt spid="6">
                                            <p:txEl>
                                              <p:pRg st="0" end="0"/>
                                            </p:txEl>
                                          </p:spTgt>
                                        </p:tgtEl>
                                      </p:cBhvr>
                                    </p:animEffect>
                                  </p:childTnLst>
                                </p:cTn>
                              </p:par>
                              <p:par>
                                <p:cTn id="43" presetID="5" presetClass="entr" presetSubtype="10" fill="hold" nodeType="withEffect">
                                  <p:stCondLst>
                                    <p:cond delay="0"/>
                                  </p:stCondLst>
                                  <p:childTnLst>
                                    <p:set>
                                      <p:cBhvr>
                                        <p:cTn id="44" dur="1" fill="hold">
                                          <p:stCondLst>
                                            <p:cond delay="0"/>
                                          </p:stCondLst>
                                        </p:cTn>
                                        <p:tgtEl>
                                          <p:spTgt spid="6">
                                            <p:txEl>
                                              <p:pRg st="1" end="1"/>
                                            </p:txEl>
                                          </p:spTgt>
                                        </p:tgtEl>
                                        <p:attrNameLst>
                                          <p:attrName>style.visibility</p:attrName>
                                        </p:attrNameLst>
                                      </p:cBhvr>
                                      <p:to>
                                        <p:strVal val="visible"/>
                                      </p:to>
                                    </p:set>
                                    <p:animEffect transition="in" filter="checkerboard(across)">
                                      <p:cBhvr>
                                        <p:cTn id="45" dur="2000"/>
                                        <p:tgtEl>
                                          <p:spTgt spid="6">
                                            <p:txEl>
                                              <p:pRg st="1" end="1"/>
                                            </p:txEl>
                                          </p:spTgt>
                                        </p:tgtEl>
                                      </p:cBhvr>
                                    </p:animEffect>
                                  </p:childTnLst>
                                </p:cTn>
                              </p:par>
                              <p:par>
                                <p:cTn id="46" presetID="5" presetClass="entr" presetSubtype="10" fill="hold" nodeType="withEffect">
                                  <p:stCondLst>
                                    <p:cond delay="0"/>
                                  </p:stCondLst>
                                  <p:childTnLst>
                                    <p:set>
                                      <p:cBhvr>
                                        <p:cTn id="47" dur="1" fill="hold">
                                          <p:stCondLst>
                                            <p:cond delay="0"/>
                                          </p:stCondLst>
                                        </p:cTn>
                                        <p:tgtEl>
                                          <p:spTgt spid="6">
                                            <p:txEl>
                                              <p:pRg st="2" end="2"/>
                                            </p:txEl>
                                          </p:spTgt>
                                        </p:tgtEl>
                                        <p:attrNameLst>
                                          <p:attrName>style.visibility</p:attrName>
                                        </p:attrNameLst>
                                      </p:cBhvr>
                                      <p:to>
                                        <p:strVal val="visible"/>
                                      </p:to>
                                    </p:set>
                                    <p:animEffect transition="in" filter="checkerboard(across)">
                                      <p:cBhvr>
                                        <p:cTn id="48" dur="2000"/>
                                        <p:tgtEl>
                                          <p:spTgt spid="6">
                                            <p:txEl>
                                              <p:pRg st="2" end="2"/>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13" presetClass="entr" presetSubtype="16" fill="hold" nodeType="clickEffect">
                                  <p:stCondLst>
                                    <p:cond delay="0"/>
                                  </p:stCondLst>
                                  <p:childTnLst>
                                    <p:set>
                                      <p:cBhvr>
                                        <p:cTn id="52" dur="1" fill="hold">
                                          <p:stCondLst>
                                            <p:cond delay="0"/>
                                          </p:stCondLst>
                                        </p:cTn>
                                        <p:tgtEl>
                                          <p:spTgt spid="6">
                                            <p:txEl>
                                              <p:pRg st="3" end="3"/>
                                            </p:txEl>
                                          </p:spTgt>
                                        </p:tgtEl>
                                        <p:attrNameLst>
                                          <p:attrName>style.visibility</p:attrName>
                                        </p:attrNameLst>
                                      </p:cBhvr>
                                      <p:to>
                                        <p:strVal val="visible"/>
                                      </p:to>
                                    </p:set>
                                    <p:animEffect transition="in" filter="plus(in)">
                                      <p:cBhvr>
                                        <p:cTn id="53" dur="2000"/>
                                        <p:tgtEl>
                                          <p:spTgt spid="6">
                                            <p:txEl>
                                              <p:pRg st="3" end="3"/>
                                            </p:txEl>
                                          </p:spTgt>
                                        </p:tgtEl>
                                      </p:cBhvr>
                                    </p:animEffect>
                                  </p:childTnLst>
                                </p:cTn>
                              </p:par>
                              <p:par>
                                <p:cTn id="54" presetID="13" presetClass="entr" presetSubtype="16" fill="hold" nodeType="withEffect">
                                  <p:stCondLst>
                                    <p:cond delay="0"/>
                                  </p:stCondLst>
                                  <p:childTnLst>
                                    <p:set>
                                      <p:cBhvr>
                                        <p:cTn id="55" dur="1" fill="hold">
                                          <p:stCondLst>
                                            <p:cond delay="0"/>
                                          </p:stCondLst>
                                        </p:cTn>
                                        <p:tgtEl>
                                          <p:spTgt spid="6">
                                            <p:txEl>
                                              <p:pRg st="4" end="4"/>
                                            </p:txEl>
                                          </p:spTgt>
                                        </p:tgtEl>
                                        <p:attrNameLst>
                                          <p:attrName>style.visibility</p:attrName>
                                        </p:attrNameLst>
                                      </p:cBhvr>
                                      <p:to>
                                        <p:strVal val="visible"/>
                                      </p:to>
                                    </p:set>
                                    <p:animEffect transition="in" filter="plus(in)">
                                      <p:cBhvr>
                                        <p:cTn id="56" dur="2000"/>
                                        <p:tgtEl>
                                          <p:spTgt spid="6">
                                            <p:txEl>
                                              <p:pRg st="4" end="4"/>
                                            </p:txEl>
                                          </p:spTgt>
                                        </p:tgtEl>
                                      </p:cBhvr>
                                    </p:animEffect>
                                  </p:childTnLst>
                                </p:cTn>
                              </p:par>
                              <p:par>
                                <p:cTn id="57" presetID="13" presetClass="entr" presetSubtype="16" fill="hold" nodeType="withEffect">
                                  <p:stCondLst>
                                    <p:cond delay="0"/>
                                  </p:stCondLst>
                                  <p:childTnLst>
                                    <p:set>
                                      <p:cBhvr>
                                        <p:cTn id="58" dur="1" fill="hold">
                                          <p:stCondLst>
                                            <p:cond delay="0"/>
                                          </p:stCondLst>
                                        </p:cTn>
                                        <p:tgtEl>
                                          <p:spTgt spid="6">
                                            <p:txEl>
                                              <p:pRg st="5" end="5"/>
                                            </p:txEl>
                                          </p:spTgt>
                                        </p:tgtEl>
                                        <p:attrNameLst>
                                          <p:attrName>style.visibility</p:attrName>
                                        </p:attrNameLst>
                                      </p:cBhvr>
                                      <p:to>
                                        <p:strVal val="visible"/>
                                      </p:to>
                                    </p:set>
                                    <p:animEffect transition="in" filter="plus(in)">
                                      <p:cBhvr>
                                        <p:cTn id="59" dur="2000"/>
                                        <p:tgtEl>
                                          <p:spTgt spid="6">
                                            <p:txEl>
                                              <p:pRg st="5" end="5"/>
                                            </p:txEl>
                                          </p:spTgt>
                                        </p:tgtEl>
                                      </p:cBhvr>
                                    </p:animEffect>
                                  </p:childTnLst>
                                </p:cTn>
                              </p:par>
                              <p:par>
                                <p:cTn id="60" presetID="13" presetClass="entr" presetSubtype="16" fill="hold" nodeType="withEffect">
                                  <p:stCondLst>
                                    <p:cond delay="0"/>
                                  </p:stCondLst>
                                  <p:childTnLst>
                                    <p:set>
                                      <p:cBhvr>
                                        <p:cTn id="61" dur="1" fill="hold">
                                          <p:stCondLst>
                                            <p:cond delay="0"/>
                                          </p:stCondLst>
                                        </p:cTn>
                                        <p:tgtEl>
                                          <p:spTgt spid="6">
                                            <p:txEl>
                                              <p:pRg st="6" end="6"/>
                                            </p:txEl>
                                          </p:spTgt>
                                        </p:tgtEl>
                                        <p:attrNameLst>
                                          <p:attrName>style.visibility</p:attrName>
                                        </p:attrNameLst>
                                      </p:cBhvr>
                                      <p:to>
                                        <p:strVal val="visible"/>
                                      </p:to>
                                    </p:set>
                                    <p:animEffect transition="in" filter="plus(in)">
                                      <p:cBhvr>
                                        <p:cTn id="62" dur="20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548680"/>
            <a:ext cx="8229600" cy="1298408"/>
          </a:xfrm>
        </p:spPr>
        <p:txBody>
          <a:bodyPr>
            <a:normAutofit fontScale="90000"/>
          </a:bodyPr>
          <a:lstStyle/>
          <a:p>
            <a:pPr algn="ctr"/>
            <a:r>
              <a:rPr lang="en-US" b="1" dirty="0" smtClean="0">
                <a:effectLst>
                  <a:outerShdw blurRad="38100" dist="38100" dir="2700000" algn="tl">
                    <a:srgbClr val="000000">
                      <a:alpha val="43137"/>
                    </a:srgbClr>
                  </a:outerShdw>
                </a:effectLst>
              </a:rPr>
              <a:t>Understanding Relationship in conflict Management.</a:t>
            </a:r>
            <a:endParaRPr lang="en-US" b="1" dirty="0">
              <a:effectLst>
                <a:outerShdw blurRad="38100" dist="38100" dir="2700000" algn="tl">
                  <a:srgbClr val="000000">
                    <a:alpha val="43137"/>
                  </a:srgbClr>
                </a:outerShdw>
              </a:effectLst>
            </a:endParaRPr>
          </a:p>
        </p:txBody>
      </p:sp>
      <p:sp>
        <p:nvSpPr>
          <p:cNvPr id="8" name="Content Placeholder 7"/>
          <p:cNvSpPr>
            <a:spLocks noGrp="1"/>
          </p:cNvSpPr>
          <p:nvPr>
            <p:ph sz="half" idx="1"/>
          </p:nvPr>
        </p:nvSpPr>
        <p:spPr>
          <a:xfrm>
            <a:off x="0" y="1916832"/>
            <a:ext cx="4644008" cy="4941168"/>
          </a:xfrm>
        </p:spPr>
        <p:txBody>
          <a:bodyPr>
            <a:normAutofit fontScale="77500" lnSpcReduction="20000"/>
          </a:bodyPr>
          <a:lstStyle/>
          <a:p>
            <a:pPr>
              <a:buNone/>
            </a:pPr>
            <a:r>
              <a:rPr lang="en-GB" sz="3400" b="1" dirty="0" smtClean="0">
                <a:solidFill>
                  <a:srgbClr val="FF0000"/>
                </a:solidFill>
                <a:effectLst>
                  <a:outerShdw blurRad="38100" dist="38100" dir="2700000" algn="tl">
                    <a:srgbClr val="000000">
                      <a:alpha val="43137"/>
                    </a:srgbClr>
                  </a:outerShdw>
                </a:effectLst>
              </a:rPr>
              <a:t>Conflict Management Is to…</a:t>
            </a:r>
            <a:endParaRPr lang="en-US" sz="3400" b="1" dirty="0" smtClean="0">
              <a:solidFill>
                <a:srgbClr val="FF0000"/>
              </a:solidFill>
              <a:effectLst>
                <a:outerShdw blurRad="38100" dist="38100" dir="2700000" algn="tl">
                  <a:srgbClr val="000000">
                    <a:alpha val="43137"/>
                  </a:srgbClr>
                </a:outerShdw>
              </a:effectLst>
            </a:endParaRPr>
          </a:p>
          <a:p>
            <a:pPr lvl="0"/>
            <a:r>
              <a:rPr lang="en-GB" b="1" dirty="0" smtClean="0">
                <a:effectLst>
                  <a:outerShdw blurRad="38100" dist="38100" dir="2700000" algn="tl">
                    <a:srgbClr val="000000">
                      <a:alpha val="43137"/>
                    </a:srgbClr>
                  </a:outerShdw>
                </a:effectLst>
              </a:rPr>
              <a:t>Have an awareness of what conflict is and how it feels to be involved in it</a:t>
            </a:r>
            <a:endParaRPr lang="en-US" b="1" dirty="0" smtClean="0">
              <a:effectLst>
                <a:outerShdw blurRad="38100" dist="38100" dir="2700000" algn="tl">
                  <a:srgbClr val="000000">
                    <a:alpha val="43137"/>
                  </a:srgbClr>
                </a:outerShdw>
              </a:effectLst>
            </a:endParaRPr>
          </a:p>
          <a:p>
            <a:pPr lvl="0"/>
            <a:r>
              <a:rPr lang="en-GB" b="1" dirty="0" smtClean="0">
                <a:effectLst>
                  <a:outerShdw blurRad="38100" dist="38100" dir="2700000" algn="tl">
                    <a:srgbClr val="000000">
                      <a:alpha val="43137"/>
                    </a:srgbClr>
                  </a:outerShdw>
                </a:effectLst>
              </a:rPr>
              <a:t>Decide </a:t>
            </a:r>
            <a:r>
              <a:rPr lang="en-GB" b="1" dirty="0" smtClean="0">
                <a:solidFill>
                  <a:srgbClr val="FF0000"/>
                </a:solidFill>
                <a:effectLst>
                  <a:outerShdw blurRad="38100" dist="38100" dir="2700000" algn="tl">
                    <a:srgbClr val="000000">
                      <a:alpha val="43137"/>
                    </a:srgbClr>
                  </a:outerShdw>
                </a:effectLst>
              </a:rPr>
              <a:t>what your values </a:t>
            </a:r>
            <a:r>
              <a:rPr lang="en-GB" b="1" dirty="0" smtClean="0">
                <a:effectLst>
                  <a:outerShdw blurRad="38100" dist="38100" dir="2700000" algn="tl">
                    <a:srgbClr val="000000">
                      <a:alpha val="43137"/>
                    </a:srgbClr>
                  </a:outerShdw>
                </a:effectLst>
              </a:rPr>
              <a:t>are and how you will respond to the conflict</a:t>
            </a:r>
            <a:endParaRPr lang="en-US" b="1" dirty="0" smtClean="0">
              <a:effectLst>
                <a:outerShdw blurRad="38100" dist="38100" dir="2700000" algn="tl">
                  <a:srgbClr val="000000">
                    <a:alpha val="43137"/>
                  </a:srgbClr>
                </a:outerShdw>
              </a:effectLst>
            </a:endParaRPr>
          </a:p>
          <a:p>
            <a:pPr lvl="0"/>
            <a:r>
              <a:rPr lang="en-GB" b="1" dirty="0" smtClean="0">
                <a:effectLst>
                  <a:outerShdw blurRad="38100" dist="38100" dir="2700000" algn="tl">
                    <a:srgbClr val="000000">
                      <a:alpha val="43137"/>
                    </a:srgbClr>
                  </a:outerShdw>
                </a:effectLst>
              </a:rPr>
              <a:t>Choose the </a:t>
            </a:r>
            <a:r>
              <a:rPr lang="en-GB" b="1" dirty="0" smtClean="0">
                <a:solidFill>
                  <a:srgbClr val="FF0000"/>
                </a:solidFill>
                <a:effectLst>
                  <a:outerShdw blurRad="38100" dist="38100" dir="2700000" algn="tl">
                    <a:srgbClr val="000000">
                      <a:alpha val="43137"/>
                    </a:srgbClr>
                  </a:outerShdw>
                </a:effectLst>
              </a:rPr>
              <a:t>limits and boundaries </a:t>
            </a:r>
            <a:r>
              <a:rPr lang="en-GB" b="1" dirty="0" smtClean="0">
                <a:effectLst>
                  <a:outerShdw blurRad="38100" dist="38100" dir="2700000" algn="tl">
                    <a:srgbClr val="000000">
                      <a:alpha val="43137"/>
                    </a:srgbClr>
                  </a:outerShdw>
                </a:effectLst>
              </a:rPr>
              <a:t>you want to set to help you determine how you want to be treated</a:t>
            </a:r>
            <a:endParaRPr lang="en-US" b="1" dirty="0" smtClean="0">
              <a:effectLst>
                <a:outerShdw blurRad="38100" dist="38100" dir="2700000" algn="tl">
                  <a:srgbClr val="000000">
                    <a:alpha val="43137"/>
                  </a:srgbClr>
                </a:outerShdw>
              </a:effectLst>
            </a:endParaRPr>
          </a:p>
          <a:p>
            <a:pPr lvl="0"/>
            <a:r>
              <a:rPr lang="en-GB" b="1" dirty="0" smtClean="0">
                <a:effectLst>
                  <a:outerShdw blurRad="38100" dist="38100" dir="2700000" algn="tl">
                    <a:srgbClr val="000000">
                      <a:alpha val="43137"/>
                    </a:srgbClr>
                  </a:outerShdw>
                </a:effectLst>
              </a:rPr>
              <a:t>Address incidences and relationships </a:t>
            </a:r>
            <a:r>
              <a:rPr lang="en-GB" b="1" dirty="0" smtClean="0">
                <a:solidFill>
                  <a:srgbClr val="FF0000"/>
                </a:solidFill>
                <a:effectLst>
                  <a:outerShdw blurRad="38100" dist="38100" dir="2700000" algn="tl">
                    <a:srgbClr val="000000">
                      <a:alpha val="43137"/>
                    </a:srgbClr>
                  </a:outerShdw>
                </a:effectLst>
              </a:rPr>
              <a:t>with dignity</a:t>
            </a:r>
            <a:endParaRPr lang="en-US" b="1" dirty="0" smtClean="0">
              <a:solidFill>
                <a:srgbClr val="FF0000"/>
              </a:solidFill>
              <a:effectLst>
                <a:outerShdw blurRad="38100" dist="38100" dir="2700000" algn="tl">
                  <a:srgbClr val="000000">
                    <a:alpha val="43137"/>
                  </a:srgbClr>
                </a:outerShdw>
              </a:effectLst>
            </a:endParaRPr>
          </a:p>
          <a:p>
            <a:r>
              <a:rPr lang="en-GB" b="1" dirty="0" smtClean="0">
                <a:solidFill>
                  <a:srgbClr val="FF0000"/>
                </a:solidFill>
                <a:effectLst>
                  <a:outerShdw blurRad="38100" dist="38100" dir="2700000" algn="tl">
                    <a:srgbClr val="000000">
                      <a:alpha val="43137"/>
                    </a:srgbClr>
                  </a:outerShdw>
                </a:effectLst>
              </a:rPr>
              <a:t>Value yourself and others </a:t>
            </a:r>
            <a:r>
              <a:rPr lang="en-GB" b="1" dirty="0" smtClean="0">
                <a:effectLst>
                  <a:outerShdw blurRad="38100" dist="38100" dir="2700000" algn="tl">
                    <a:srgbClr val="000000">
                      <a:alpha val="43137"/>
                    </a:srgbClr>
                  </a:outerShdw>
                </a:effectLst>
              </a:rPr>
              <a:t>when those limits and boundaries are not being respected</a:t>
            </a:r>
            <a:endParaRPr lang="en-US" b="1" dirty="0">
              <a:effectLst>
                <a:outerShdw blurRad="38100" dist="38100" dir="2700000" algn="tl">
                  <a:srgbClr val="000000">
                    <a:alpha val="43137"/>
                  </a:srgbClr>
                </a:outerShdw>
              </a:effectLst>
            </a:endParaRPr>
          </a:p>
        </p:txBody>
      </p:sp>
      <p:sp>
        <p:nvSpPr>
          <p:cNvPr id="9" name="Content Placeholder 8"/>
          <p:cNvSpPr>
            <a:spLocks noGrp="1"/>
          </p:cNvSpPr>
          <p:nvPr>
            <p:ph sz="half" idx="2"/>
          </p:nvPr>
        </p:nvSpPr>
        <p:spPr>
          <a:xfrm>
            <a:off x="4788024" y="1920084"/>
            <a:ext cx="4355976" cy="4937915"/>
          </a:xfrm>
        </p:spPr>
        <p:txBody>
          <a:bodyPr>
            <a:normAutofit fontScale="77500" lnSpcReduction="20000"/>
          </a:bodyPr>
          <a:lstStyle/>
          <a:p>
            <a:pPr>
              <a:buNone/>
            </a:pPr>
            <a:r>
              <a:rPr lang="en-GB" sz="4000" b="1" dirty="0" smtClean="0">
                <a:solidFill>
                  <a:srgbClr val="FF0000"/>
                </a:solidFill>
                <a:effectLst>
                  <a:outerShdw blurRad="38100" dist="38100" dir="2700000" algn="tl">
                    <a:srgbClr val="000000">
                      <a:alpha val="43137"/>
                    </a:srgbClr>
                  </a:outerShdw>
                </a:effectLst>
              </a:rPr>
              <a:t>Conflict Resolution Requires Us to </a:t>
            </a:r>
            <a:r>
              <a:rPr lang="en-GB" b="1" dirty="0" smtClean="0"/>
              <a:t>…</a:t>
            </a:r>
            <a:endParaRPr lang="en-US" dirty="0" smtClean="0"/>
          </a:p>
          <a:p>
            <a:pPr lvl="0"/>
            <a:r>
              <a:rPr lang="en-GB" sz="3400" b="1" dirty="0" smtClean="0">
                <a:effectLst>
                  <a:outerShdw blurRad="38100" dist="38100" dir="2700000" algn="tl">
                    <a:srgbClr val="000000">
                      <a:alpha val="43137"/>
                    </a:srgbClr>
                  </a:outerShdw>
                </a:effectLst>
              </a:rPr>
              <a:t>Understand the differences between healthy and unhealthy communication skills that lead to conflict.</a:t>
            </a:r>
          </a:p>
          <a:p>
            <a:pPr lvl="0">
              <a:buNone/>
            </a:pPr>
            <a:endParaRPr lang="en-US" sz="3400" b="1" dirty="0" smtClean="0">
              <a:effectLst>
                <a:outerShdw blurRad="38100" dist="38100" dir="2700000" algn="tl">
                  <a:srgbClr val="000000">
                    <a:alpha val="43137"/>
                  </a:srgbClr>
                </a:outerShdw>
              </a:effectLst>
            </a:endParaRPr>
          </a:p>
          <a:p>
            <a:pPr lvl="0"/>
            <a:r>
              <a:rPr lang="en-GB" sz="3400" b="1" dirty="0" smtClean="0">
                <a:effectLst>
                  <a:outerShdw blurRad="38100" dist="38100" dir="2700000" algn="tl">
                    <a:srgbClr val="000000">
                      <a:alpha val="43137"/>
                    </a:srgbClr>
                  </a:outerShdw>
                </a:effectLst>
              </a:rPr>
              <a:t>Practise healthy communication and listening skills</a:t>
            </a:r>
            <a:endParaRPr lang="en-US" sz="3400" b="1" dirty="0" smtClean="0">
              <a:effectLst>
                <a:outerShdw blurRad="38100" dist="38100" dir="2700000" algn="tl">
                  <a:srgbClr val="000000">
                    <a:alpha val="43137"/>
                  </a:srgbClr>
                </a:outerShdw>
              </a:effectLst>
            </a:endParaRPr>
          </a:p>
          <a:p>
            <a:pPr>
              <a:buNone/>
            </a:pPr>
            <a:endParaRPr lang="en-US" dirty="0" smtClean="0"/>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wheel(4)">
                                      <p:cBhvr>
                                        <p:cTn id="7" dur="20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 calcmode="lin" valueType="num">
                                      <p:cBhvr additive="base">
                                        <p:cTn id="12" dur="20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13" dur="20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8">
                                            <p:txEl>
                                              <p:pRg st="2" end="2"/>
                                            </p:txEl>
                                          </p:spTgt>
                                        </p:tgtEl>
                                        <p:attrNameLst>
                                          <p:attrName>style.visibility</p:attrName>
                                        </p:attrNameLst>
                                      </p:cBhvr>
                                      <p:to>
                                        <p:strVal val="visible"/>
                                      </p:to>
                                    </p:set>
                                    <p:anim calcmode="lin" valueType="num">
                                      <p:cBhvr additive="base">
                                        <p:cTn id="18" dur="20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19" dur="2000" fill="hold"/>
                                        <p:tgtEl>
                                          <p:spTgt spid="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8">
                                            <p:txEl>
                                              <p:pRg st="3" end="3"/>
                                            </p:txEl>
                                          </p:spTgt>
                                        </p:tgtEl>
                                        <p:attrNameLst>
                                          <p:attrName>style.visibility</p:attrName>
                                        </p:attrNameLst>
                                      </p:cBhvr>
                                      <p:to>
                                        <p:strVal val="visible"/>
                                      </p:to>
                                    </p:set>
                                    <p:anim calcmode="lin" valueType="num">
                                      <p:cBhvr additive="base">
                                        <p:cTn id="24" dur="2000" fill="hold"/>
                                        <p:tgtEl>
                                          <p:spTgt spid="8">
                                            <p:txEl>
                                              <p:pRg st="3" end="3"/>
                                            </p:txEl>
                                          </p:spTgt>
                                        </p:tgtEl>
                                        <p:attrNameLst>
                                          <p:attrName>ppt_x</p:attrName>
                                        </p:attrNameLst>
                                      </p:cBhvr>
                                      <p:tavLst>
                                        <p:tav tm="0">
                                          <p:val>
                                            <p:strVal val="#ppt_x"/>
                                          </p:val>
                                        </p:tav>
                                        <p:tav tm="100000">
                                          <p:val>
                                            <p:strVal val="#ppt_x"/>
                                          </p:val>
                                        </p:tav>
                                      </p:tavLst>
                                    </p:anim>
                                    <p:anim calcmode="lin" valueType="num">
                                      <p:cBhvr additive="base">
                                        <p:cTn id="25" dur="2000" fill="hold"/>
                                        <p:tgtEl>
                                          <p:spTgt spid="8">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8">
                                            <p:txEl>
                                              <p:pRg st="4" end="4"/>
                                            </p:txEl>
                                          </p:spTgt>
                                        </p:tgtEl>
                                        <p:attrNameLst>
                                          <p:attrName>style.visibility</p:attrName>
                                        </p:attrNameLst>
                                      </p:cBhvr>
                                      <p:to>
                                        <p:strVal val="visible"/>
                                      </p:to>
                                    </p:set>
                                    <p:anim calcmode="lin" valueType="num">
                                      <p:cBhvr additive="base">
                                        <p:cTn id="30" dur="2000" fill="hold"/>
                                        <p:tgtEl>
                                          <p:spTgt spid="8">
                                            <p:txEl>
                                              <p:pRg st="4" end="4"/>
                                            </p:txEl>
                                          </p:spTgt>
                                        </p:tgtEl>
                                        <p:attrNameLst>
                                          <p:attrName>ppt_x</p:attrName>
                                        </p:attrNameLst>
                                      </p:cBhvr>
                                      <p:tavLst>
                                        <p:tav tm="0">
                                          <p:val>
                                            <p:strVal val="#ppt_x"/>
                                          </p:val>
                                        </p:tav>
                                        <p:tav tm="100000">
                                          <p:val>
                                            <p:strVal val="#ppt_x"/>
                                          </p:val>
                                        </p:tav>
                                      </p:tavLst>
                                    </p:anim>
                                    <p:anim calcmode="lin" valueType="num">
                                      <p:cBhvr additive="base">
                                        <p:cTn id="31" dur="2000" fill="hold"/>
                                        <p:tgtEl>
                                          <p:spTgt spid="8">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8">
                                            <p:txEl>
                                              <p:pRg st="5" end="5"/>
                                            </p:txEl>
                                          </p:spTgt>
                                        </p:tgtEl>
                                        <p:attrNameLst>
                                          <p:attrName>style.visibility</p:attrName>
                                        </p:attrNameLst>
                                      </p:cBhvr>
                                      <p:to>
                                        <p:strVal val="visible"/>
                                      </p:to>
                                    </p:set>
                                    <p:anim calcmode="lin" valueType="num">
                                      <p:cBhvr additive="base">
                                        <p:cTn id="36" dur="2000" fill="hold"/>
                                        <p:tgtEl>
                                          <p:spTgt spid="8">
                                            <p:txEl>
                                              <p:pRg st="5" end="5"/>
                                            </p:txEl>
                                          </p:spTgt>
                                        </p:tgtEl>
                                        <p:attrNameLst>
                                          <p:attrName>ppt_x</p:attrName>
                                        </p:attrNameLst>
                                      </p:cBhvr>
                                      <p:tavLst>
                                        <p:tav tm="0">
                                          <p:val>
                                            <p:strVal val="#ppt_x"/>
                                          </p:val>
                                        </p:tav>
                                        <p:tav tm="100000">
                                          <p:val>
                                            <p:strVal val="#ppt_x"/>
                                          </p:val>
                                        </p:tav>
                                      </p:tavLst>
                                    </p:anim>
                                    <p:anim calcmode="lin" valueType="num">
                                      <p:cBhvr additive="base">
                                        <p:cTn id="37" dur="2000" fill="hold"/>
                                        <p:tgtEl>
                                          <p:spTgt spid="8">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0" presetClass="entr" presetSubtype="0" fill="hold" nodeType="clickEffect">
                                  <p:stCondLst>
                                    <p:cond delay="0"/>
                                  </p:stCondLst>
                                  <p:childTnLst>
                                    <p:set>
                                      <p:cBhvr>
                                        <p:cTn id="41" dur="1" fill="hold">
                                          <p:stCondLst>
                                            <p:cond delay="0"/>
                                          </p:stCondLst>
                                        </p:cTn>
                                        <p:tgtEl>
                                          <p:spTgt spid="9">
                                            <p:txEl>
                                              <p:pRg st="0" end="0"/>
                                            </p:txEl>
                                          </p:spTgt>
                                        </p:tgtEl>
                                        <p:attrNameLst>
                                          <p:attrName>style.visibility</p:attrName>
                                        </p:attrNameLst>
                                      </p:cBhvr>
                                      <p:to>
                                        <p:strVal val="visible"/>
                                      </p:to>
                                    </p:set>
                                    <p:animEffect transition="in" filter="wedge">
                                      <p:cBhvr>
                                        <p:cTn id="42" dur="2000"/>
                                        <p:tgtEl>
                                          <p:spTgt spid="9">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9">
                                            <p:txEl>
                                              <p:pRg st="1" end="1"/>
                                            </p:txEl>
                                          </p:spTgt>
                                        </p:tgtEl>
                                        <p:attrNameLst>
                                          <p:attrName>style.visibility</p:attrName>
                                        </p:attrNameLst>
                                      </p:cBhvr>
                                      <p:to>
                                        <p:strVal val="visible"/>
                                      </p:to>
                                    </p:set>
                                    <p:anim calcmode="lin" valueType="num">
                                      <p:cBhvr additive="base">
                                        <p:cTn id="47" dur="2000" fill="hold"/>
                                        <p:tgtEl>
                                          <p:spTgt spid="9">
                                            <p:txEl>
                                              <p:pRg st="1" end="1"/>
                                            </p:txEl>
                                          </p:spTgt>
                                        </p:tgtEl>
                                        <p:attrNameLst>
                                          <p:attrName>ppt_x</p:attrName>
                                        </p:attrNameLst>
                                      </p:cBhvr>
                                      <p:tavLst>
                                        <p:tav tm="0">
                                          <p:val>
                                            <p:strVal val="#ppt_x"/>
                                          </p:val>
                                        </p:tav>
                                        <p:tav tm="100000">
                                          <p:val>
                                            <p:strVal val="#ppt_x"/>
                                          </p:val>
                                        </p:tav>
                                      </p:tavLst>
                                    </p:anim>
                                    <p:anim calcmode="lin" valueType="num">
                                      <p:cBhvr additive="base">
                                        <p:cTn id="48" dur="2000" fill="hold"/>
                                        <p:tgtEl>
                                          <p:spTgt spid="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9">
                                            <p:txEl>
                                              <p:pRg st="3" end="3"/>
                                            </p:txEl>
                                          </p:spTgt>
                                        </p:tgtEl>
                                        <p:attrNameLst>
                                          <p:attrName>style.visibility</p:attrName>
                                        </p:attrNameLst>
                                      </p:cBhvr>
                                      <p:to>
                                        <p:strVal val="visible"/>
                                      </p:to>
                                    </p:set>
                                    <p:anim calcmode="lin" valueType="num">
                                      <p:cBhvr additive="base">
                                        <p:cTn id="53" dur="500" fill="hold"/>
                                        <p:tgtEl>
                                          <p:spTgt spid="9">
                                            <p:txEl>
                                              <p:pRg st="3" end="3"/>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9">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0" y="0"/>
            <a:ext cx="9144000" cy="2132856"/>
          </a:xfrm>
        </p:spPr>
        <p:txBody>
          <a:bodyPr>
            <a:normAutofit fontScale="90000"/>
          </a:bodyPr>
          <a:lstStyle/>
          <a:p>
            <a:pPr algn="ctr"/>
            <a:r>
              <a:rPr lang="en-GB" b="1" dirty="0" smtClean="0"/>
              <a:t/>
            </a:r>
            <a:br>
              <a:rPr lang="en-GB" b="1" dirty="0" smtClean="0"/>
            </a:br>
            <a:r>
              <a:rPr lang="en-GB" b="1" dirty="0" smtClean="0"/>
              <a:t/>
            </a:r>
            <a:br>
              <a:rPr lang="en-GB" b="1" dirty="0" smtClean="0"/>
            </a:br>
            <a:r>
              <a:rPr lang="en-GB" b="1" dirty="0" smtClean="0"/>
              <a:t/>
            </a:r>
            <a:br>
              <a:rPr lang="en-GB" b="1" dirty="0" smtClean="0"/>
            </a:br>
            <a:r>
              <a:rPr lang="en-GB" b="1" dirty="0" smtClean="0"/>
              <a:t/>
            </a:r>
            <a:br>
              <a:rPr lang="en-GB" b="1" dirty="0" smtClean="0"/>
            </a:br>
            <a:r>
              <a:rPr lang="en-GB" sz="4000" b="1" dirty="0" smtClean="0"/>
              <a:t>Unhealthy Communication and Actions: </a:t>
            </a:r>
            <a:r>
              <a:rPr lang="en-GB" sz="4400" b="1" dirty="0" smtClean="0">
                <a:solidFill>
                  <a:srgbClr val="FF0000"/>
                </a:solidFill>
              </a:rPr>
              <a:t>Understanding Abuse</a:t>
            </a:r>
            <a:r>
              <a:rPr lang="en-US" dirty="0" smtClean="0"/>
              <a:t/>
            </a:r>
            <a:br>
              <a:rPr lang="en-US" dirty="0" smtClean="0"/>
            </a:br>
            <a:endParaRPr lang="en-US" dirty="0"/>
          </a:p>
        </p:txBody>
      </p:sp>
      <p:sp>
        <p:nvSpPr>
          <p:cNvPr id="6" name="Content Placeholder 5"/>
          <p:cNvSpPr>
            <a:spLocks noGrp="1"/>
          </p:cNvSpPr>
          <p:nvPr>
            <p:ph idx="1"/>
          </p:nvPr>
        </p:nvSpPr>
        <p:spPr>
          <a:xfrm>
            <a:off x="179512" y="2132856"/>
            <a:ext cx="8964488" cy="4725144"/>
          </a:xfrm>
        </p:spPr>
        <p:txBody>
          <a:bodyPr>
            <a:normAutofit fontScale="77500" lnSpcReduction="20000"/>
          </a:bodyPr>
          <a:lstStyle/>
          <a:p>
            <a:pPr>
              <a:buNone/>
            </a:pPr>
            <a:r>
              <a:rPr lang="en-GB" b="1" dirty="0" smtClean="0">
                <a:solidFill>
                  <a:srgbClr val="FF0000"/>
                </a:solidFill>
                <a:effectLst>
                  <a:outerShdw blurRad="38100" dist="38100" dir="2700000" algn="tl">
                    <a:srgbClr val="000000">
                      <a:alpha val="43137"/>
                    </a:srgbClr>
                  </a:outerShdw>
                </a:effectLst>
              </a:rPr>
              <a:t>Abuse is</a:t>
            </a:r>
            <a:r>
              <a:rPr lang="en-GB" dirty="0" smtClean="0">
                <a:solidFill>
                  <a:srgbClr val="FF0000"/>
                </a:solidFill>
                <a:effectLst>
                  <a:outerShdw blurRad="38100" dist="38100" dir="2700000" algn="tl">
                    <a:srgbClr val="000000">
                      <a:alpha val="43137"/>
                    </a:srgbClr>
                  </a:outerShdw>
                </a:effectLst>
              </a:rPr>
              <a:t> </a:t>
            </a:r>
            <a:r>
              <a:rPr lang="en-GB" b="1" dirty="0" smtClean="0"/>
              <a:t>any attempt to gain power or control over </a:t>
            </a:r>
            <a:r>
              <a:rPr lang="en-GB" b="1" dirty="0" smtClean="0"/>
              <a:t>another person </a:t>
            </a:r>
            <a:r>
              <a:rPr lang="en-GB" b="1" dirty="0" smtClean="0"/>
              <a:t>using </a:t>
            </a:r>
            <a:endParaRPr lang="en-GB" b="1" dirty="0" smtClean="0"/>
          </a:p>
          <a:p>
            <a:pPr>
              <a:buNone/>
            </a:pPr>
            <a:r>
              <a:rPr lang="en-GB" b="1" dirty="0" smtClean="0"/>
              <a:t>physical</a:t>
            </a:r>
            <a:r>
              <a:rPr lang="en-GB" b="1" dirty="0" smtClean="0"/>
              <a:t>, emotional, financial or </a:t>
            </a:r>
            <a:r>
              <a:rPr lang="en-GB" b="1" dirty="0" smtClean="0"/>
              <a:t>sexual tactics.</a:t>
            </a:r>
            <a:endParaRPr lang="en-GB" b="1" dirty="0" smtClean="0"/>
          </a:p>
          <a:p>
            <a:pPr>
              <a:buNone/>
            </a:pPr>
            <a:endParaRPr lang="en-GB" b="1" dirty="0" smtClean="0"/>
          </a:p>
          <a:p>
            <a:r>
              <a:rPr lang="en-GB" b="1" dirty="0" smtClean="0">
                <a:solidFill>
                  <a:srgbClr val="FF0000"/>
                </a:solidFill>
              </a:rPr>
              <a:t>Physical </a:t>
            </a:r>
            <a:r>
              <a:rPr lang="en-GB" b="1" dirty="0" smtClean="0">
                <a:solidFill>
                  <a:srgbClr val="FF0000"/>
                </a:solidFill>
              </a:rPr>
              <a:t>abuse </a:t>
            </a:r>
            <a:r>
              <a:rPr lang="en-GB" b="1" dirty="0" smtClean="0"/>
              <a:t>is</a:t>
            </a:r>
            <a:r>
              <a:rPr lang="en-GB" dirty="0" smtClean="0"/>
              <a:t> any behaviour that is meant to control or cause harm to another person’s physical freedom, using physical force or physical presence to intimidate.</a:t>
            </a:r>
            <a:endParaRPr lang="en-US" dirty="0" smtClean="0"/>
          </a:p>
          <a:p>
            <a:r>
              <a:rPr lang="en-GB" b="1" dirty="0" smtClean="0">
                <a:solidFill>
                  <a:srgbClr val="FF0000"/>
                </a:solidFill>
              </a:rPr>
              <a:t>Emotional abuse </a:t>
            </a:r>
            <a:r>
              <a:rPr lang="en-GB" b="1" dirty="0" smtClean="0"/>
              <a:t>is</a:t>
            </a:r>
            <a:r>
              <a:rPr lang="en-GB" dirty="0" smtClean="0"/>
              <a:t> the intentional manipulation of another person’s feelings or thoughts in order to gain power over them.</a:t>
            </a:r>
            <a:endParaRPr lang="en-US" dirty="0" smtClean="0"/>
          </a:p>
          <a:p>
            <a:r>
              <a:rPr lang="en-GB" b="1" dirty="0" smtClean="0">
                <a:solidFill>
                  <a:srgbClr val="FF0000"/>
                </a:solidFill>
              </a:rPr>
              <a:t>Sexual abuse </a:t>
            </a:r>
            <a:r>
              <a:rPr lang="en-GB" b="1" dirty="0" smtClean="0"/>
              <a:t>involves</a:t>
            </a:r>
            <a:r>
              <a:rPr lang="en-GB" dirty="0" smtClean="0"/>
              <a:t> both a physical and emotional component. It is any unwanted sexual contact that is forced on, or manipulated from someone else. It may include physical contact or the suggestion of sexual contact.</a:t>
            </a:r>
            <a:endParaRPr lang="en-US" dirty="0" smtClean="0"/>
          </a:p>
          <a:p>
            <a:r>
              <a:rPr lang="en-US" b="1" dirty="0" smtClean="0">
                <a:solidFill>
                  <a:srgbClr val="FF0000"/>
                </a:solidFill>
              </a:rPr>
              <a:t>Economic </a:t>
            </a:r>
            <a:r>
              <a:rPr lang="en-US" b="1" dirty="0" smtClean="0">
                <a:solidFill>
                  <a:srgbClr val="FF0000"/>
                </a:solidFill>
              </a:rPr>
              <a:t>Abuse </a:t>
            </a:r>
            <a:r>
              <a:rPr lang="en-US" b="1" dirty="0" smtClean="0">
                <a:solidFill>
                  <a:srgbClr val="FF0000"/>
                </a:solidFill>
              </a:rPr>
              <a:t>is </a:t>
            </a:r>
            <a:r>
              <a:rPr lang="en-US" dirty="0" smtClean="0"/>
              <a:t>w</a:t>
            </a:r>
            <a:r>
              <a:rPr lang="en-US" dirty="0" smtClean="0"/>
              <a:t>ithholding </a:t>
            </a:r>
            <a:r>
              <a:rPr lang="en-US" dirty="0" smtClean="0"/>
              <a:t>money, opening up a joint account but you don’t have access, forcing you to leave your job, forcing you to get fired, shaming you for how you spend your money, not allowing you to work or get an education, </a:t>
            </a:r>
            <a:endParaRPr lang="en-US" b="1" dirty="0">
              <a:solidFill>
                <a:srgbClr val="FF0000"/>
              </a:solidFill>
            </a:endParaRPr>
          </a:p>
        </p:txBody>
      </p:sp>
      <p:pic>
        <p:nvPicPr>
          <p:cNvPr id="7" name="Picture 6" descr="conflict 12.jpg"/>
          <p:cNvPicPr>
            <a:picLocks noChangeAspect="1"/>
          </p:cNvPicPr>
          <p:nvPr/>
        </p:nvPicPr>
        <p:blipFill>
          <a:blip r:embed="rId2" cstate="print"/>
          <a:stretch>
            <a:fillRect/>
          </a:stretch>
        </p:blipFill>
        <p:spPr>
          <a:xfrm>
            <a:off x="395536" y="1052736"/>
            <a:ext cx="1728192" cy="108012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edge">
                                      <p:cBhvr>
                                        <p:cTn id="7" dur="2000"/>
                                        <p:tgtEl>
                                          <p:spTgt spid="6">
                                            <p:txEl>
                                              <p:pRg st="0" end="0"/>
                                            </p:txEl>
                                          </p:spTgt>
                                        </p:tgtEl>
                                      </p:cBhvr>
                                    </p:animEffect>
                                  </p:childTnLst>
                                </p:cTn>
                              </p:par>
                              <p:par>
                                <p:cTn id="8" presetID="20" presetClass="entr" presetSubtype="0" fill="hold" nodeType="with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animEffect transition="in" filter="wedge">
                                      <p:cBhvr>
                                        <p:cTn id="10" dur="2000"/>
                                        <p:tgtEl>
                                          <p:spTgt spid="6">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5" presetClass="entr" presetSubtype="10" fill="hold"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animEffect transition="in" filter="checkerboard(across)">
                                      <p:cBhvr>
                                        <p:cTn id="15" dur="2000"/>
                                        <p:tgtEl>
                                          <p:spTgt spid="6">
                                            <p:txEl>
                                              <p:pRg st="3" end="3"/>
                                            </p:txEl>
                                          </p:spTgt>
                                        </p:tgtEl>
                                      </p:cBhvr>
                                    </p:animEffect>
                                  </p:childTnLst>
                                </p:cTn>
                              </p:par>
                              <p:par>
                                <p:cTn id="16" presetID="5" presetClass="entr" presetSubtype="10" fill="hold" nodeType="withEffect">
                                  <p:stCondLst>
                                    <p:cond delay="0"/>
                                  </p:stCondLst>
                                  <p:childTnLst>
                                    <p:set>
                                      <p:cBhvr>
                                        <p:cTn id="17" dur="1" fill="hold">
                                          <p:stCondLst>
                                            <p:cond delay="0"/>
                                          </p:stCondLst>
                                        </p:cTn>
                                        <p:tgtEl>
                                          <p:spTgt spid="6">
                                            <p:txEl>
                                              <p:pRg st="4" end="4"/>
                                            </p:txEl>
                                          </p:spTgt>
                                        </p:tgtEl>
                                        <p:attrNameLst>
                                          <p:attrName>style.visibility</p:attrName>
                                        </p:attrNameLst>
                                      </p:cBhvr>
                                      <p:to>
                                        <p:strVal val="visible"/>
                                      </p:to>
                                    </p:set>
                                    <p:animEffect transition="in" filter="checkerboard(across)">
                                      <p:cBhvr>
                                        <p:cTn id="18" dur="2000"/>
                                        <p:tgtEl>
                                          <p:spTgt spid="6">
                                            <p:txEl>
                                              <p:pRg st="4" end="4"/>
                                            </p:txEl>
                                          </p:spTgt>
                                        </p:tgtEl>
                                      </p:cBhvr>
                                    </p:animEffect>
                                  </p:childTnLst>
                                </p:cTn>
                              </p:par>
                              <p:par>
                                <p:cTn id="19" presetID="5" presetClass="entr" presetSubtype="10" fill="hold" nodeType="withEffect">
                                  <p:stCondLst>
                                    <p:cond delay="0"/>
                                  </p:stCondLst>
                                  <p:childTnLst>
                                    <p:set>
                                      <p:cBhvr>
                                        <p:cTn id="20" dur="1" fill="hold">
                                          <p:stCondLst>
                                            <p:cond delay="0"/>
                                          </p:stCondLst>
                                        </p:cTn>
                                        <p:tgtEl>
                                          <p:spTgt spid="6">
                                            <p:txEl>
                                              <p:pRg st="5" end="5"/>
                                            </p:txEl>
                                          </p:spTgt>
                                        </p:tgtEl>
                                        <p:attrNameLst>
                                          <p:attrName>style.visibility</p:attrName>
                                        </p:attrNameLst>
                                      </p:cBhvr>
                                      <p:to>
                                        <p:strVal val="visible"/>
                                      </p:to>
                                    </p:set>
                                    <p:animEffect transition="in" filter="checkerboard(across)">
                                      <p:cBhvr>
                                        <p:cTn id="21" dur="2000"/>
                                        <p:tgtEl>
                                          <p:spTgt spid="6">
                                            <p:txEl>
                                              <p:pRg st="5" end="5"/>
                                            </p:txEl>
                                          </p:spTgt>
                                        </p:tgtEl>
                                      </p:cBhvr>
                                    </p:animEffect>
                                  </p:childTnLst>
                                </p:cTn>
                              </p:par>
                              <p:par>
                                <p:cTn id="22" presetID="5" presetClass="entr" presetSubtype="10" fill="hold" nodeType="withEffect">
                                  <p:stCondLst>
                                    <p:cond delay="0"/>
                                  </p:stCondLst>
                                  <p:childTnLst>
                                    <p:set>
                                      <p:cBhvr>
                                        <p:cTn id="23" dur="1" fill="hold">
                                          <p:stCondLst>
                                            <p:cond delay="0"/>
                                          </p:stCondLst>
                                        </p:cTn>
                                        <p:tgtEl>
                                          <p:spTgt spid="6">
                                            <p:txEl>
                                              <p:pRg st="6" end="6"/>
                                            </p:txEl>
                                          </p:spTgt>
                                        </p:tgtEl>
                                        <p:attrNameLst>
                                          <p:attrName>style.visibility</p:attrName>
                                        </p:attrNameLst>
                                      </p:cBhvr>
                                      <p:to>
                                        <p:strVal val="visible"/>
                                      </p:to>
                                    </p:set>
                                    <p:animEffect transition="in" filter="checkerboard(across)">
                                      <p:cBhvr>
                                        <p:cTn id="24" dur="20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2132856"/>
          </a:xfrm>
        </p:spPr>
        <p:txBody>
          <a:bodyPr>
            <a:normAutofit/>
          </a:bodyPr>
          <a:lstStyle/>
          <a:p>
            <a:pPr algn="ctr"/>
            <a:r>
              <a:rPr lang="en-GB" sz="4000" b="1" dirty="0" smtClean="0"/>
              <a:t>Healthy Communication and Actions: </a:t>
            </a:r>
            <a:r>
              <a:rPr lang="en-GB" b="1" dirty="0" smtClean="0">
                <a:solidFill>
                  <a:srgbClr val="FF0000"/>
                </a:solidFill>
              </a:rPr>
              <a:t>Understanding Assertiveness</a:t>
            </a:r>
            <a:endParaRPr lang="en-US" dirty="0">
              <a:solidFill>
                <a:srgbClr val="FF0000"/>
              </a:solidFill>
            </a:endParaRPr>
          </a:p>
        </p:txBody>
      </p:sp>
      <p:sp>
        <p:nvSpPr>
          <p:cNvPr id="3" name="Content Placeholder 2"/>
          <p:cNvSpPr>
            <a:spLocks noGrp="1"/>
          </p:cNvSpPr>
          <p:nvPr>
            <p:ph idx="1"/>
          </p:nvPr>
        </p:nvSpPr>
        <p:spPr>
          <a:xfrm>
            <a:off x="179512" y="2132856"/>
            <a:ext cx="8784976" cy="4536504"/>
          </a:xfrm>
        </p:spPr>
        <p:txBody>
          <a:bodyPr>
            <a:normAutofit fontScale="92500"/>
          </a:bodyPr>
          <a:lstStyle/>
          <a:p>
            <a:pPr>
              <a:buNone/>
            </a:pPr>
            <a:r>
              <a:rPr lang="en-GB" b="1" dirty="0" smtClean="0">
                <a:solidFill>
                  <a:srgbClr val="FF0000"/>
                </a:solidFill>
              </a:rPr>
              <a:t>Assertiveness is </a:t>
            </a:r>
            <a:r>
              <a:rPr lang="en-GB" b="1" dirty="0" smtClean="0"/>
              <a:t>standing up and expressing oneself in a </a:t>
            </a:r>
          </a:p>
          <a:p>
            <a:pPr>
              <a:buNone/>
            </a:pPr>
            <a:r>
              <a:rPr lang="en-GB" b="1" dirty="0" smtClean="0"/>
              <a:t>way that does not violate or discount the basic rights of </a:t>
            </a:r>
          </a:p>
          <a:p>
            <a:pPr>
              <a:buNone/>
            </a:pPr>
            <a:r>
              <a:rPr lang="en-GB" b="1" dirty="0" smtClean="0"/>
              <a:t>another person. It is the direct, honest expression of one’s </a:t>
            </a:r>
          </a:p>
          <a:p>
            <a:pPr>
              <a:buNone/>
            </a:pPr>
            <a:r>
              <a:rPr lang="en-GB" b="1" dirty="0" smtClean="0"/>
              <a:t>own feelings or opinions without undue anxiety, guilt, or </a:t>
            </a:r>
          </a:p>
          <a:p>
            <a:pPr>
              <a:buNone/>
            </a:pPr>
            <a:r>
              <a:rPr lang="en-GB" b="1" dirty="0" smtClean="0"/>
              <a:t>anger. </a:t>
            </a:r>
            <a:endParaRPr lang="en-US" b="1" dirty="0" smtClean="0"/>
          </a:p>
          <a:p>
            <a:r>
              <a:rPr lang="en-GB" dirty="0" smtClean="0"/>
              <a:t> </a:t>
            </a:r>
            <a:r>
              <a:rPr lang="en-GB" b="1" dirty="0" smtClean="0"/>
              <a:t>Assertiveness </a:t>
            </a:r>
            <a:r>
              <a:rPr lang="en-GB" b="1" dirty="0" smtClean="0">
                <a:solidFill>
                  <a:srgbClr val="FF0000"/>
                </a:solidFill>
                <a:effectLst>
                  <a:outerShdw blurRad="38100" dist="38100" dir="2700000" algn="tl">
                    <a:srgbClr val="000000">
                      <a:alpha val="43137"/>
                    </a:srgbClr>
                  </a:outerShdw>
                </a:effectLst>
              </a:rPr>
              <a:t>IS constructive </a:t>
            </a:r>
            <a:r>
              <a:rPr lang="en-GB" b="1" dirty="0" smtClean="0"/>
              <a:t>rather than destructive</a:t>
            </a:r>
            <a:endParaRPr lang="en-US" dirty="0" smtClean="0"/>
          </a:p>
          <a:p>
            <a:r>
              <a:rPr lang="en-GB" b="1" dirty="0" smtClean="0"/>
              <a:t>Assertiveness is </a:t>
            </a:r>
            <a:r>
              <a:rPr lang="en-GB" b="1" dirty="0" smtClean="0">
                <a:solidFill>
                  <a:srgbClr val="FF0000"/>
                </a:solidFill>
                <a:effectLst>
                  <a:outerShdw blurRad="38100" dist="38100" dir="2700000" algn="tl">
                    <a:srgbClr val="000000">
                      <a:alpha val="43137"/>
                    </a:srgbClr>
                  </a:outerShdw>
                </a:effectLst>
              </a:rPr>
              <a:t>NOT blaming or threatening of others</a:t>
            </a:r>
            <a:endParaRPr lang="en-US" dirty="0" smtClean="0">
              <a:solidFill>
                <a:srgbClr val="FF0000"/>
              </a:solidFill>
              <a:effectLst>
                <a:outerShdw blurRad="38100" dist="38100" dir="2700000" algn="tl">
                  <a:srgbClr val="000000">
                    <a:alpha val="43137"/>
                  </a:srgbClr>
                </a:outerShdw>
              </a:effectLst>
            </a:endParaRPr>
          </a:p>
          <a:p>
            <a:r>
              <a:rPr lang="en-GB" dirty="0" smtClean="0"/>
              <a:t> </a:t>
            </a:r>
            <a:r>
              <a:rPr lang="en-GB" b="1" dirty="0" smtClean="0"/>
              <a:t>Assertiveness is </a:t>
            </a:r>
            <a:r>
              <a:rPr lang="en-GB" b="1" dirty="0" smtClean="0">
                <a:solidFill>
                  <a:srgbClr val="FF0000"/>
                </a:solidFill>
                <a:effectLst>
                  <a:outerShdw blurRad="38100" dist="38100" dir="2700000" algn="tl">
                    <a:srgbClr val="000000">
                      <a:alpha val="43137"/>
                    </a:srgbClr>
                  </a:outerShdw>
                </a:effectLst>
              </a:rPr>
              <a:t>based on respect of oneself and others. </a:t>
            </a:r>
          </a:p>
          <a:p>
            <a:r>
              <a:rPr lang="en-GB" b="1" dirty="0" smtClean="0">
                <a:effectLst>
                  <a:outerShdw blurRad="38100" dist="38100" dir="2700000" algn="tl">
                    <a:srgbClr val="000000">
                      <a:alpha val="43137"/>
                    </a:srgbClr>
                  </a:outerShdw>
                </a:effectLst>
              </a:rPr>
              <a:t>It is about recognizing appropriate boundaries</a:t>
            </a:r>
            <a:r>
              <a:rPr lang="en-GB" dirty="0" smtClean="0"/>
              <a:t>. </a:t>
            </a:r>
            <a:endParaRPr lang="en-US" dirty="0" smtClean="0"/>
          </a:p>
          <a:p>
            <a:endParaRPr lang="en-US" dirty="0"/>
          </a:p>
        </p:txBody>
      </p:sp>
      <p:pic>
        <p:nvPicPr>
          <p:cNvPr id="4" name="Picture 3" descr="assertive.5.jpg"/>
          <p:cNvPicPr>
            <a:picLocks noChangeAspect="1"/>
          </p:cNvPicPr>
          <p:nvPr/>
        </p:nvPicPr>
        <p:blipFill>
          <a:blip r:embed="rId2" cstate="print"/>
          <a:stretch>
            <a:fillRect/>
          </a:stretch>
        </p:blipFill>
        <p:spPr>
          <a:xfrm>
            <a:off x="3203848" y="0"/>
            <a:ext cx="2376264" cy="92206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edg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strips(downLeft)">
                                      <p:cBhvr>
                                        <p:cTn id="12" dur="2000"/>
                                        <p:tgtEl>
                                          <p:spTgt spid="3">
                                            <p:txEl>
                                              <p:pRg st="0" end="0"/>
                                            </p:txEl>
                                          </p:spTgt>
                                        </p:tgtEl>
                                      </p:cBhvr>
                                    </p:animEffect>
                                  </p:childTnLst>
                                </p:cTn>
                              </p:par>
                              <p:par>
                                <p:cTn id="13" presetID="18" presetClass="entr" presetSubtype="12" fill="hold"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strips(downLeft)">
                                      <p:cBhvr>
                                        <p:cTn id="15" dur="2000"/>
                                        <p:tgtEl>
                                          <p:spTgt spid="3">
                                            <p:txEl>
                                              <p:pRg st="1" end="1"/>
                                            </p:txEl>
                                          </p:spTgt>
                                        </p:tgtEl>
                                      </p:cBhvr>
                                    </p:animEffect>
                                  </p:childTnLst>
                                </p:cTn>
                              </p:par>
                              <p:par>
                                <p:cTn id="16" presetID="18" presetClass="entr" presetSubtype="12" fill="hold"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strips(downLeft)">
                                      <p:cBhvr>
                                        <p:cTn id="18" dur="2000"/>
                                        <p:tgtEl>
                                          <p:spTgt spid="3">
                                            <p:txEl>
                                              <p:pRg st="2" end="2"/>
                                            </p:txEl>
                                          </p:spTgt>
                                        </p:tgtEl>
                                      </p:cBhvr>
                                    </p:animEffect>
                                  </p:childTnLst>
                                </p:cTn>
                              </p:par>
                              <p:par>
                                <p:cTn id="19" presetID="18" presetClass="entr" presetSubtype="12"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strips(downLeft)">
                                      <p:cBhvr>
                                        <p:cTn id="21" dur="2000"/>
                                        <p:tgtEl>
                                          <p:spTgt spid="3">
                                            <p:txEl>
                                              <p:pRg st="3" end="3"/>
                                            </p:txEl>
                                          </p:spTgt>
                                        </p:tgtEl>
                                      </p:cBhvr>
                                    </p:animEffect>
                                  </p:childTnLst>
                                </p:cTn>
                              </p:par>
                              <p:par>
                                <p:cTn id="22" presetID="18" presetClass="entr" presetSubtype="12" fill="hold" nodeType="with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strips(downLeft)">
                                      <p:cBhvr>
                                        <p:cTn id="24" dur="2000"/>
                                        <p:tgtEl>
                                          <p:spTgt spid="3">
                                            <p:txEl>
                                              <p:pRg st="4" end="4"/>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8" presetClass="entr" presetSubtype="12" fill="hold"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Effect transition="in" filter="strips(downLeft)">
                                      <p:cBhvr>
                                        <p:cTn id="29" dur="2000"/>
                                        <p:tgtEl>
                                          <p:spTgt spid="3">
                                            <p:txEl>
                                              <p:pRg st="5" end="5"/>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8" presetClass="entr" presetSubtype="12" fill="hold" nodeType="clickEffect">
                                  <p:stCondLst>
                                    <p:cond delay="0"/>
                                  </p:stCondLst>
                                  <p:childTnLst>
                                    <p:set>
                                      <p:cBhvr>
                                        <p:cTn id="33" dur="1" fill="hold">
                                          <p:stCondLst>
                                            <p:cond delay="0"/>
                                          </p:stCondLst>
                                        </p:cTn>
                                        <p:tgtEl>
                                          <p:spTgt spid="3">
                                            <p:txEl>
                                              <p:pRg st="6" end="6"/>
                                            </p:txEl>
                                          </p:spTgt>
                                        </p:tgtEl>
                                        <p:attrNameLst>
                                          <p:attrName>style.visibility</p:attrName>
                                        </p:attrNameLst>
                                      </p:cBhvr>
                                      <p:to>
                                        <p:strVal val="visible"/>
                                      </p:to>
                                    </p:set>
                                    <p:animEffect transition="in" filter="strips(downLeft)">
                                      <p:cBhvr>
                                        <p:cTn id="34" dur="2000"/>
                                        <p:tgtEl>
                                          <p:spTgt spid="3">
                                            <p:txEl>
                                              <p:pRg st="6" end="6"/>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8" presetClass="entr" presetSubtype="12" fill="hold" nodeType="click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animEffect transition="in" filter="strips(downLeft)">
                                      <p:cBhvr>
                                        <p:cTn id="39" dur="2000"/>
                                        <p:tgtEl>
                                          <p:spTgt spid="3">
                                            <p:txEl>
                                              <p:pRg st="7" end="7"/>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8" presetClass="entr" presetSubtype="12" fill="hold" nodeType="clickEffect">
                                  <p:stCondLst>
                                    <p:cond delay="0"/>
                                  </p:stCondLst>
                                  <p:childTnLst>
                                    <p:set>
                                      <p:cBhvr>
                                        <p:cTn id="43" dur="1" fill="hold">
                                          <p:stCondLst>
                                            <p:cond delay="0"/>
                                          </p:stCondLst>
                                        </p:cTn>
                                        <p:tgtEl>
                                          <p:spTgt spid="3">
                                            <p:txEl>
                                              <p:pRg st="8" end="8"/>
                                            </p:txEl>
                                          </p:spTgt>
                                        </p:tgtEl>
                                        <p:attrNameLst>
                                          <p:attrName>style.visibility</p:attrName>
                                        </p:attrNameLst>
                                      </p:cBhvr>
                                      <p:to>
                                        <p:strVal val="visible"/>
                                      </p:to>
                                    </p:set>
                                    <p:animEffect transition="in" filter="strips(downLeft)">
                                      <p:cBhvr>
                                        <p:cTn id="44" dur="2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847088"/>
          </a:xfrm>
        </p:spPr>
        <p:txBody>
          <a:bodyPr>
            <a:normAutofit/>
          </a:bodyPr>
          <a:lstStyle/>
          <a:p>
            <a:pPr algn="ctr"/>
            <a:r>
              <a:rPr lang="en-US" sz="3600" b="1" dirty="0" smtClean="0">
                <a:effectLst>
                  <a:outerShdw blurRad="38100" dist="38100" dir="2700000" algn="tl">
                    <a:srgbClr val="000000">
                      <a:alpha val="43137"/>
                    </a:srgbClr>
                  </a:outerShdw>
                </a:effectLst>
              </a:rPr>
              <a:t>            How </a:t>
            </a:r>
            <a:r>
              <a:rPr lang="en-US" sz="3600" b="1" dirty="0" smtClean="0">
                <a:effectLst>
                  <a:outerShdw blurRad="38100" dist="38100" dir="2700000" algn="tl">
                    <a:srgbClr val="000000">
                      <a:alpha val="43137"/>
                    </a:srgbClr>
                  </a:outerShdw>
                </a:effectLst>
              </a:rPr>
              <a:t>to resolve conflict with healthy assertiveness:</a:t>
            </a:r>
            <a:endParaRPr lang="en-US" sz="3600"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179512" y="1935480"/>
            <a:ext cx="8964488" cy="4922520"/>
          </a:xfrm>
        </p:spPr>
        <p:txBody>
          <a:bodyPr>
            <a:normAutofit fontScale="92500" lnSpcReduction="20000"/>
          </a:bodyPr>
          <a:lstStyle/>
          <a:p>
            <a:pPr lvl="0"/>
            <a:r>
              <a:rPr lang="en-GB" b="1" dirty="0" smtClean="0"/>
              <a:t>Understand </a:t>
            </a:r>
            <a:r>
              <a:rPr lang="en-GB" b="1" dirty="0" smtClean="0">
                <a:solidFill>
                  <a:srgbClr val="FF0000"/>
                </a:solidFill>
              </a:rPr>
              <a:t>what boundaries </a:t>
            </a:r>
            <a:r>
              <a:rPr lang="en-GB" b="1" dirty="0" smtClean="0"/>
              <a:t>you need in a given situation and understand the boundaries of the other person(s) involved.</a:t>
            </a:r>
            <a:endParaRPr lang="en-US" b="1" dirty="0" smtClean="0"/>
          </a:p>
          <a:p>
            <a:pPr lvl="0"/>
            <a:r>
              <a:rPr lang="en-GB" b="1" dirty="0" smtClean="0">
                <a:solidFill>
                  <a:srgbClr val="FF0000"/>
                </a:solidFill>
              </a:rPr>
              <a:t>Know yourself. </a:t>
            </a:r>
            <a:r>
              <a:rPr lang="en-GB" b="1" dirty="0" smtClean="0"/>
              <a:t>Respecting yourself and your right to voice your opinion is crucial to coming across assertively. </a:t>
            </a:r>
            <a:endParaRPr lang="en-US" b="1" dirty="0" smtClean="0"/>
          </a:p>
          <a:p>
            <a:pPr lvl="0"/>
            <a:r>
              <a:rPr lang="en-GB" b="1" dirty="0" smtClean="0"/>
              <a:t>Try to ensure that your </a:t>
            </a:r>
            <a:r>
              <a:rPr lang="en-GB" b="1" dirty="0" smtClean="0">
                <a:solidFill>
                  <a:srgbClr val="FF0000"/>
                </a:solidFill>
              </a:rPr>
              <a:t>non-verbal communication </a:t>
            </a:r>
            <a:r>
              <a:rPr lang="en-GB" b="1" dirty="0" smtClean="0"/>
              <a:t>is assertive but not attacking, blaming or self-depreciating. For example, your tone of voice, facial and body expression need to be consistent with your words: </a:t>
            </a:r>
            <a:r>
              <a:rPr lang="en-GB" b="1" dirty="0" smtClean="0">
                <a:solidFill>
                  <a:srgbClr val="FF0000"/>
                </a:solidFill>
              </a:rPr>
              <a:t>be aware.</a:t>
            </a:r>
            <a:endParaRPr lang="en-US" b="1" dirty="0" smtClean="0">
              <a:solidFill>
                <a:srgbClr val="FF0000"/>
              </a:solidFill>
            </a:endParaRPr>
          </a:p>
          <a:p>
            <a:pPr lvl="0"/>
            <a:r>
              <a:rPr lang="en-GB" b="1" dirty="0" smtClean="0">
                <a:solidFill>
                  <a:srgbClr val="FF0000"/>
                </a:solidFill>
              </a:rPr>
              <a:t>Be direct and clear </a:t>
            </a:r>
            <a:r>
              <a:rPr lang="en-GB" b="1" dirty="0" smtClean="0"/>
              <a:t>with your message without hinting, making excuses or beating around the bush: mean what you say. </a:t>
            </a:r>
            <a:endParaRPr lang="en-US" b="1" dirty="0" smtClean="0"/>
          </a:p>
          <a:p>
            <a:pPr lvl="0"/>
            <a:r>
              <a:rPr lang="en-GB" b="1" dirty="0" smtClean="0">
                <a:solidFill>
                  <a:srgbClr val="FF0000"/>
                </a:solidFill>
              </a:rPr>
              <a:t>Be open and willing </a:t>
            </a:r>
            <a:r>
              <a:rPr lang="en-GB" b="1" dirty="0" smtClean="0"/>
              <a:t>to listen to other points of view being expressed.</a:t>
            </a:r>
            <a:endParaRPr lang="en-US" b="1" dirty="0" smtClean="0"/>
          </a:p>
          <a:p>
            <a:endParaRPr lang="en-US" dirty="0"/>
          </a:p>
        </p:txBody>
      </p:sp>
      <p:pic>
        <p:nvPicPr>
          <p:cNvPr id="4" name="Picture 3" descr="assertive.4.jpg"/>
          <p:cNvPicPr>
            <a:picLocks noChangeAspect="1"/>
          </p:cNvPicPr>
          <p:nvPr/>
        </p:nvPicPr>
        <p:blipFill>
          <a:blip r:embed="rId2" cstate="print"/>
          <a:stretch>
            <a:fillRect/>
          </a:stretch>
        </p:blipFill>
        <p:spPr>
          <a:xfrm>
            <a:off x="0" y="0"/>
            <a:ext cx="1691680" cy="18448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4"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heel(4)">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4"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heel(4)">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4"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heel(4)">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4"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wheel(4)">
                                      <p:cBhvr>
                                        <p:cTn id="27" dur="20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4" fill="hold"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wheel(4)">
                                      <p:cBhvr>
                                        <p:cTn id="32"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847088"/>
          </a:xfrm>
        </p:spPr>
        <p:txBody>
          <a:bodyPr>
            <a:normAutofit/>
          </a:bodyPr>
          <a:lstStyle/>
          <a:p>
            <a:pPr algn="ctr"/>
            <a:r>
              <a:rPr lang="en-US" b="1" dirty="0" smtClean="0">
                <a:effectLst>
                  <a:outerShdw blurRad="38100" dist="38100" dir="2700000" algn="tl">
                    <a:srgbClr val="000000">
                      <a:alpha val="43137"/>
                    </a:srgbClr>
                  </a:outerShdw>
                </a:effectLst>
              </a:rPr>
              <a:t>Managing Conflict in the work-place</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179512" y="1935480"/>
            <a:ext cx="8964488" cy="4922520"/>
          </a:xfrm>
        </p:spPr>
        <p:txBody>
          <a:bodyPr>
            <a:normAutofit fontScale="70000" lnSpcReduction="20000"/>
          </a:bodyPr>
          <a:lstStyle/>
          <a:p>
            <a:pPr>
              <a:buNone/>
            </a:pPr>
            <a:r>
              <a:rPr lang="en-US" sz="2900" b="1" dirty="0" smtClean="0">
                <a:solidFill>
                  <a:srgbClr val="FF0000"/>
                </a:solidFill>
                <a:effectLst>
                  <a:outerShdw blurRad="38100" dist="38100" dir="2700000" algn="tl">
                    <a:srgbClr val="000000">
                      <a:alpha val="43137"/>
                    </a:srgbClr>
                  </a:outerShdw>
                </a:effectLst>
              </a:rPr>
              <a:t>Avoidance - Non assertive, non co-operative</a:t>
            </a:r>
          </a:p>
          <a:p>
            <a:r>
              <a:rPr lang="en-US" b="1" dirty="0" smtClean="0"/>
              <a:t>Avoidance is useful, if </a:t>
            </a:r>
            <a:r>
              <a:rPr lang="en-US" b="1" dirty="0" smtClean="0">
                <a:solidFill>
                  <a:srgbClr val="FF0000"/>
                </a:solidFill>
              </a:rPr>
              <a:t>there is no pressing need </a:t>
            </a:r>
            <a:r>
              <a:rPr lang="en-US" b="1" dirty="0" smtClean="0"/>
              <a:t>to resolve differences now or in the future. Individuals are indifferent to each other's needs, and issues are evaded or ignored completely. Generally, this is </a:t>
            </a:r>
            <a:r>
              <a:rPr lang="en-US" b="1" dirty="0" smtClean="0">
                <a:solidFill>
                  <a:srgbClr val="FF0000"/>
                </a:solidFill>
              </a:rPr>
              <a:t>not a useful long term conflict </a:t>
            </a:r>
            <a:r>
              <a:rPr lang="en-US" b="1" dirty="0" smtClean="0"/>
              <a:t>management strategy as the workplace is never small enough to avoid someone completely!</a:t>
            </a:r>
          </a:p>
          <a:p>
            <a:pPr>
              <a:buNone/>
            </a:pPr>
            <a:r>
              <a:rPr lang="en-US" sz="2900" b="1" dirty="0" smtClean="0">
                <a:solidFill>
                  <a:srgbClr val="FF0000"/>
                </a:solidFill>
                <a:effectLst>
                  <a:outerShdw blurRad="38100" dist="38100" dir="2700000" algn="tl">
                    <a:srgbClr val="000000">
                      <a:alpha val="43137"/>
                    </a:srgbClr>
                  </a:outerShdw>
                </a:effectLst>
              </a:rPr>
              <a:t>Accommodation - Non assertive, co-operative</a:t>
            </a:r>
            <a:endParaRPr lang="en-US" sz="2900" dirty="0" smtClean="0">
              <a:solidFill>
                <a:srgbClr val="FF0000"/>
              </a:solidFill>
              <a:effectLst>
                <a:outerShdw blurRad="38100" dist="38100" dir="2700000" algn="tl">
                  <a:srgbClr val="000000">
                    <a:alpha val="43137"/>
                  </a:srgbClr>
                </a:outerShdw>
              </a:effectLst>
            </a:endParaRPr>
          </a:p>
          <a:p>
            <a:r>
              <a:rPr lang="en-US" b="1" dirty="0" smtClean="0"/>
              <a:t>Accommodation is </a:t>
            </a:r>
            <a:r>
              <a:rPr lang="en-US" b="1" dirty="0" smtClean="0">
                <a:solidFill>
                  <a:srgbClr val="FF0000"/>
                </a:solidFill>
              </a:rPr>
              <a:t>allowing the other person's needs to be met</a:t>
            </a:r>
            <a:r>
              <a:rPr lang="en-US" b="1" dirty="0" smtClean="0"/>
              <a:t>, usually at the expense of your own. This is a useful conflict management strategy if you don't </a:t>
            </a:r>
            <a:r>
              <a:rPr lang="en-US" b="1" dirty="0" smtClean="0">
                <a:solidFill>
                  <a:srgbClr val="00B0F0"/>
                </a:solidFill>
                <a:effectLst>
                  <a:outerShdw blurRad="38100" dist="38100" dir="2700000" algn="tl">
                    <a:srgbClr val="000000">
                      <a:alpha val="43137"/>
                    </a:srgbClr>
                  </a:outerShdw>
                </a:effectLst>
              </a:rPr>
              <a:t>care about the issue, or if you have little power in the relationship or situation</a:t>
            </a:r>
            <a:r>
              <a:rPr lang="en-US" b="1" dirty="0" smtClean="0"/>
              <a:t>. Also, letting the other person have their way once in a while may preserve or even build a relationship. However, being </a:t>
            </a:r>
            <a:r>
              <a:rPr lang="en-US" b="1" dirty="0" smtClean="0">
                <a:solidFill>
                  <a:srgbClr val="FF0000"/>
                </a:solidFill>
              </a:rPr>
              <a:t>too accommodating </a:t>
            </a:r>
            <a:r>
              <a:rPr lang="en-US" b="1" dirty="0" smtClean="0"/>
              <a:t>too often can weaken your position to the point where your voice is never heard.</a:t>
            </a:r>
          </a:p>
          <a:p>
            <a:pPr>
              <a:buNone/>
            </a:pPr>
            <a:r>
              <a:rPr lang="en-US" sz="2900" b="1" dirty="0" smtClean="0">
                <a:solidFill>
                  <a:srgbClr val="FF0000"/>
                </a:solidFill>
                <a:effectLst>
                  <a:outerShdw blurRad="38100" dist="38100" dir="2700000" algn="tl">
                    <a:srgbClr val="000000">
                      <a:alpha val="43137"/>
                    </a:srgbClr>
                  </a:outerShdw>
                </a:effectLst>
              </a:rPr>
              <a:t>Compromise - Some assertiveness, some cooperation</a:t>
            </a:r>
            <a:endParaRPr lang="en-US" sz="2900" dirty="0" smtClean="0">
              <a:solidFill>
                <a:srgbClr val="FF0000"/>
              </a:solidFill>
              <a:effectLst>
                <a:outerShdw blurRad="38100" dist="38100" dir="2700000" algn="tl">
                  <a:srgbClr val="000000">
                    <a:alpha val="43137"/>
                  </a:srgbClr>
                </a:outerShdw>
              </a:effectLst>
            </a:endParaRPr>
          </a:p>
          <a:p>
            <a:r>
              <a:rPr lang="en-US" b="1" dirty="0" smtClean="0"/>
              <a:t>Compromise is on the </a:t>
            </a:r>
            <a:r>
              <a:rPr lang="en-US" b="1" dirty="0" smtClean="0">
                <a:solidFill>
                  <a:srgbClr val="FF0000"/>
                </a:solidFill>
              </a:rPr>
              <a:t>path toward collaboration</a:t>
            </a:r>
            <a:r>
              <a:rPr lang="en-US" b="1" dirty="0" smtClean="0"/>
              <a:t>, somewhere between competition and accommodation. It's about giving up some ground in order to gain other ground elsewhere. </a:t>
            </a:r>
            <a:r>
              <a:rPr lang="en-US" b="1" dirty="0" smtClean="0">
                <a:solidFill>
                  <a:srgbClr val="0070C0"/>
                </a:solidFill>
                <a:effectLst>
                  <a:outerShdw blurRad="38100" dist="38100" dir="2700000" algn="tl">
                    <a:srgbClr val="000000">
                      <a:alpha val="43137"/>
                    </a:srgbClr>
                  </a:outerShdw>
                </a:effectLst>
              </a:rPr>
              <a:t>You win some, you lose some! </a:t>
            </a:r>
            <a:r>
              <a:rPr lang="en-US" b="1" dirty="0" smtClean="0"/>
              <a:t>This is a useful conflict management strategy if time is tight, or if it's not worth exploring things more fully. Also, compromise is useful when one party can't force their solution on the other.</a:t>
            </a:r>
          </a:p>
          <a:p>
            <a:endParaRPr lang="en-US" dirty="0"/>
          </a:p>
        </p:txBody>
      </p:sp>
      <p:pic>
        <p:nvPicPr>
          <p:cNvPr id="4" name="Picture 3" descr="managing conflict.1.jpg"/>
          <p:cNvPicPr>
            <a:picLocks noChangeAspect="1"/>
          </p:cNvPicPr>
          <p:nvPr/>
        </p:nvPicPr>
        <p:blipFill>
          <a:blip r:embed="rId2" cstate="print"/>
          <a:stretch>
            <a:fillRect/>
          </a:stretch>
        </p:blipFill>
        <p:spPr>
          <a:xfrm>
            <a:off x="7020272" y="1124744"/>
            <a:ext cx="1944216" cy="93610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plus(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slide(fromBottom)">
                                      <p:cBhvr>
                                        <p:cTn id="12" dur="2000"/>
                                        <p:tgtEl>
                                          <p:spTgt spid="3">
                                            <p:txEl>
                                              <p:pRg st="0" end="0"/>
                                            </p:txEl>
                                          </p:spTgt>
                                        </p:tgtEl>
                                      </p:cBhvr>
                                    </p:animEffect>
                                  </p:childTnLst>
                                </p:cTn>
                              </p:par>
                              <p:par>
                                <p:cTn id="13" presetID="12" presetClass="entr" presetSubtype="4" fill="hold"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slide(fromBottom)">
                                      <p:cBhvr>
                                        <p:cTn id="15" dur="2000"/>
                                        <p:tgtEl>
                                          <p:spTgt spid="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2" presetClass="entr" presetSubtype="4" fill="hold"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slide(fromBottom)">
                                      <p:cBhvr>
                                        <p:cTn id="20" dur="2000"/>
                                        <p:tgtEl>
                                          <p:spTgt spid="3">
                                            <p:txEl>
                                              <p:pRg st="2" end="2"/>
                                            </p:txEl>
                                          </p:spTgt>
                                        </p:tgtEl>
                                      </p:cBhvr>
                                    </p:animEffect>
                                  </p:childTnLst>
                                </p:cTn>
                              </p:par>
                              <p:par>
                                <p:cTn id="21" presetID="12" presetClass="entr" presetSubtype="4" fill="hold"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slide(fromBottom)">
                                      <p:cBhvr>
                                        <p:cTn id="23" dur="2000"/>
                                        <p:tgtEl>
                                          <p:spTgt spid="3">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2" presetClass="entr" presetSubtype="4"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slide(fromBottom)">
                                      <p:cBhvr>
                                        <p:cTn id="28" dur="2000"/>
                                        <p:tgtEl>
                                          <p:spTgt spid="3">
                                            <p:txEl>
                                              <p:pRg st="4" end="4"/>
                                            </p:txEl>
                                          </p:spTgt>
                                        </p:tgtEl>
                                      </p:cBhvr>
                                    </p:animEffect>
                                  </p:childTnLst>
                                </p:cTn>
                              </p:par>
                              <p:par>
                                <p:cTn id="29" presetID="12" presetClass="entr" presetSubtype="4" fill="hold" nodeType="with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slide(fromBottom)">
                                      <p:cBhvr>
                                        <p:cTn id="31"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847088"/>
          </a:xfrm>
        </p:spPr>
        <p:txBody>
          <a:bodyPr>
            <a:normAutofit/>
          </a:bodyPr>
          <a:lstStyle/>
          <a:p>
            <a:pPr algn="ctr"/>
            <a:r>
              <a:rPr lang="en-US" b="1" dirty="0" smtClean="0">
                <a:effectLst>
                  <a:outerShdw blurRad="38100" dist="38100" dir="2700000" algn="tl">
                    <a:srgbClr val="000000">
                      <a:alpha val="43137"/>
                    </a:srgbClr>
                  </a:outerShdw>
                </a:effectLst>
              </a:rPr>
              <a:t>Managing Conflict in the work-place</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179512" y="1935480"/>
            <a:ext cx="8964488" cy="4922520"/>
          </a:xfrm>
        </p:spPr>
        <p:txBody>
          <a:bodyPr>
            <a:normAutofit fontScale="77500" lnSpcReduction="20000"/>
          </a:bodyPr>
          <a:lstStyle/>
          <a:p>
            <a:pPr>
              <a:buNone/>
            </a:pPr>
            <a:r>
              <a:rPr lang="en-US" sz="3200" b="1" dirty="0" smtClean="0">
                <a:solidFill>
                  <a:srgbClr val="FF0000"/>
                </a:solidFill>
                <a:effectLst>
                  <a:outerShdw blurRad="38100" dist="38100" dir="2700000" algn="tl">
                    <a:srgbClr val="000000">
                      <a:alpha val="43137"/>
                    </a:srgbClr>
                  </a:outerShdw>
                </a:effectLst>
              </a:rPr>
              <a:t>Competition - Assertive, non co-operative</a:t>
            </a:r>
          </a:p>
          <a:p>
            <a:r>
              <a:rPr lang="en-US" b="1" dirty="0" smtClean="0"/>
              <a:t>Competition is the flip-side of accommodation - it's about making sure your own needs are met, no matter the cost. This  </a:t>
            </a:r>
            <a:r>
              <a:rPr lang="en-US" b="1" dirty="0" smtClean="0">
                <a:solidFill>
                  <a:srgbClr val="FF0000"/>
                </a:solidFill>
              </a:rPr>
              <a:t>win-loose approach </a:t>
            </a:r>
            <a:r>
              <a:rPr lang="en-US" b="1" dirty="0" smtClean="0"/>
              <a:t>is useful if there is an important deadline to meet, or if the relationship with the other party is not important. However, steam-rolling your way around the workplace may get things done, but there will be an army of people who won't catch you if you fall.</a:t>
            </a:r>
          </a:p>
          <a:p>
            <a:pPr>
              <a:buNone/>
            </a:pPr>
            <a:r>
              <a:rPr lang="en-US" sz="3200" b="1" dirty="0" smtClean="0">
                <a:solidFill>
                  <a:srgbClr val="FF0000"/>
                </a:solidFill>
                <a:effectLst>
                  <a:outerShdw blurRad="38100" dist="38100" dir="2700000" algn="tl">
                    <a:srgbClr val="000000">
                      <a:alpha val="43137"/>
                    </a:srgbClr>
                  </a:outerShdw>
                </a:effectLst>
              </a:rPr>
              <a:t>Collaboration - Assertive, co-operative</a:t>
            </a:r>
          </a:p>
          <a:p>
            <a:r>
              <a:rPr lang="en-US" b="1" dirty="0" smtClean="0"/>
              <a:t>Collaboration is a </a:t>
            </a:r>
            <a:r>
              <a:rPr lang="en-US" b="1" dirty="0" smtClean="0">
                <a:solidFill>
                  <a:srgbClr val="FF0000"/>
                </a:solidFill>
              </a:rPr>
              <a:t>road not often travelled </a:t>
            </a:r>
            <a:r>
              <a:rPr lang="en-US" b="1" dirty="0" smtClean="0"/>
              <a:t>as it can be long, and requires some skill and effort. </a:t>
            </a:r>
            <a:r>
              <a:rPr lang="en-US" sz="2900" b="1" dirty="0" smtClean="0">
                <a:effectLst>
                  <a:outerShdw blurRad="38100" dist="38100" dir="2700000" algn="tl">
                    <a:srgbClr val="000000">
                      <a:alpha val="43137"/>
                    </a:srgbClr>
                  </a:outerShdw>
                </a:effectLst>
              </a:rPr>
              <a:t>Collaboration is about assuming positive intent </a:t>
            </a:r>
            <a:r>
              <a:rPr lang="en-US" b="1" dirty="0" smtClean="0"/>
              <a:t>and seeing things from all sides, in detail. It's about acknowledging and accepting differences, and exploring alternative solutions that meet everyone's needs and concerns. It is a useful conflict management strategy when the issues are important to everyone, and all sides need to be committed to the solution.</a:t>
            </a:r>
          </a:p>
          <a:p>
            <a:pPr>
              <a:buNone/>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lide(fromBottom)">
                                      <p:cBhvr>
                                        <p:cTn id="7" dur="2000"/>
                                        <p:tgtEl>
                                          <p:spTgt spid="3">
                                            <p:txEl>
                                              <p:pRg st="0" end="0"/>
                                            </p:txEl>
                                          </p:spTgt>
                                        </p:tgtEl>
                                      </p:cBhvr>
                                    </p:animEffect>
                                  </p:childTnLst>
                                </p:cTn>
                              </p:par>
                              <p:par>
                                <p:cTn id="8" presetID="12" presetClass="entr" presetSubtype="4"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slide(fromBottom)">
                                      <p:cBhvr>
                                        <p:cTn id="10" dur="20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2" presetClass="entr" presetSubtype="4"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slide(fromBottom)">
                                      <p:cBhvr>
                                        <p:cTn id="15" dur="500"/>
                                        <p:tgtEl>
                                          <p:spTgt spid="3">
                                            <p:txEl>
                                              <p:pRg st="2" end="2"/>
                                            </p:txEl>
                                          </p:spTgt>
                                        </p:tgtEl>
                                      </p:cBhvr>
                                    </p:animEffect>
                                  </p:childTnLst>
                                </p:cTn>
                              </p:par>
                              <p:par>
                                <p:cTn id="16" presetID="12" presetClass="entr" presetSubtype="4"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slide(fromBottom)">
                                      <p:cBhvr>
                                        <p:cTn id="18"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9144000" cy="2348880"/>
          </a:xfrm>
        </p:spPr>
        <p:txBody>
          <a:bodyPr>
            <a:normAutofit/>
          </a:bodyPr>
          <a:lstStyle/>
          <a:p>
            <a:pPr algn="ctr"/>
            <a:r>
              <a:rPr lang="en-US" sz="4800" b="1" dirty="0" smtClean="0">
                <a:effectLst>
                  <a:outerShdw blurRad="38100" dist="38100" dir="2700000" algn="tl">
                    <a:srgbClr val="000000">
                      <a:alpha val="43137"/>
                    </a:srgbClr>
                  </a:outerShdw>
                </a:effectLst>
              </a:rPr>
              <a:t>     Choose the Right Conflict Management Strategy</a:t>
            </a:r>
          </a:p>
        </p:txBody>
      </p:sp>
      <p:sp>
        <p:nvSpPr>
          <p:cNvPr id="5" name="Content Placeholder 4"/>
          <p:cNvSpPr>
            <a:spLocks noGrp="1"/>
          </p:cNvSpPr>
          <p:nvPr>
            <p:ph idx="1"/>
          </p:nvPr>
        </p:nvSpPr>
        <p:spPr>
          <a:xfrm>
            <a:off x="0" y="2348880"/>
            <a:ext cx="9144000" cy="4509120"/>
          </a:xfrm>
        </p:spPr>
        <p:txBody>
          <a:bodyPr>
            <a:normAutofit lnSpcReduction="10000"/>
          </a:bodyPr>
          <a:lstStyle/>
          <a:p>
            <a:pPr>
              <a:buNone/>
            </a:pPr>
            <a:r>
              <a:rPr lang="en-US" b="1" dirty="0" smtClean="0"/>
              <a:t>To make use of the conflict management model, </a:t>
            </a:r>
          </a:p>
          <a:p>
            <a:pPr>
              <a:buNone/>
            </a:pPr>
            <a:r>
              <a:rPr lang="en-US" b="1" dirty="0" smtClean="0"/>
              <a:t>you need to ask some tough questions. </a:t>
            </a:r>
          </a:p>
          <a:p>
            <a:r>
              <a:rPr lang="en-US" sz="3000" b="1" dirty="0" smtClean="0">
                <a:solidFill>
                  <a:srgbClr val="FF0000"/>
                </a:solidFill>
                <a:effectLst>
                  <a:outerShdw blurRad="38100" dist="38100" dir="2700000" algn="tl">
                    <a:srgbClr val="000000">
                      <a:alpha val="43137"/>
                    </a:srgbClr>
                  </a:outerShdw>
                </a:effectLst>
              </a:rPr>
              <a:t>Are you assertive or do you let people walk all over you? </a:t>
            </a:r>
          </a:p>
          <a:p>
            <a:r>
              <a:rPr lang="en-US" sz="3000" b="1" dirty="0" smtClean="0">
                <a:solidFill>
                  <a:srgbClr val="FF0000"/>
                </a:solidFill>
                <a:effectLst>
                  <a:outerShdw blurRad="38100" dist="38100" dir="2700000" algn="tl">
                    <a:srgbClr val="000000">
                      <a:alpha val="43137"/>
                    </a:srgbClr>
                  </a:outerShdw>
                </a:effectLst>
              </a:rPr>
              <a:t>Do you co-operate or is it win at all cost? </a:t>
            </a:r>
          </a:p>
          <a:p>
            <a:pPr>
              <a:buNone/>
            </a:pPr>
            <a:r>
              <a:rPr lang="en-US" b="1" dirty="0" smtClean="0"/>
              <a:t>Think about a workplace conflict, and assess how </a:t>
            </a:r>
          </a:p>
          <a:p>
            <a:pPr>
              <a:buNone/>
            </a:pPr>
            <a:r>
              <a:rPr lang="en-US" b="1" dirty="0" smtClean="0"/>
              <a:t>co-operative and assertive you are, and how assertive </a:t>
            </a:r>
          </a:p>
          <a:p>
            <a:pPr>
              <a:buNone/>
            </a:pPr>
            <a:r>
              <a:rPr lang="en-US" b="1" dirty="0" smtClean="0"/>
              <a:t>and co-operative the other party is. Maybe changing </a:t>
            </a:r>
          </a:p>
          <a:p>
            <a:pPr>
              <a:buNone/>
            </a:pPr>
            <a:r>
              <a:rPr lang="en-US" b="1" dirty="0" smtClean="0"/>
              <a:t>your approach may change their reaction, and resolve </a:t>
            </a:r>
          </a:p>
          <a:p>
            <a:pPr>
              <a:buNone/>
            </a:pPr>
            <a:r>
              <a:rPr lang="en-US" b="1" dirty="0" smtClean="0"/>
              <a:t>the conflict both now and in the future.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plus(in)">
                                      <p:cBhvr>
                                        <p:cTn id="7" dur="2000"/>
                                        <p:tgtEl>
                                          <p:spTgt spid="5">
                                            <p:txEl>
                                              <p:pRg st="0" end="0"/>
                                            </p:txEl>
                                          </p:spTgt>
                                        </p:tgtEl>
                                      </p:cBhvr>
                                    </p:animEffect>
                                  </p:childTnLst>
                                </p:cTn>
                              </p:par>
                              <p:par>
                                <p:cTn id="8" presetID="13" presetClass="entr" presetSubtype="16" fill="hold"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plus(in)">
                                      <p:cBhvr>
                                        <p:cTn id="10" dur="2000"/>
                                        <p:tgtEl>
                                          <p:spTgt spid="5">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2" presetClass="entr" presetSubtype="4"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Effect transition="in" filter="slide(fromBottom)">
                                      <p:cBhvr>
                                        <p:cTn id="15" dur="2000"/>
                                        <p:tgtEl>
                                          <p:spTgt spid="5">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2" presetClass="entr" presetSubtype="4" fill="hold" nodeType="clickEffect">
                                  <p:stCondLst>
                                    <p:cond delay="0"/>
                                  </p:stCondLst>
                                  <p:childTnLst>
                                    <p:set>
                                      <p:cBhvr>
                                        <p:cTn id="19" dur="1" fill="hold">
                                          <p:stCondLst>
                                            <p:cond delay="0"/>
                                          </p:stCondLst>
                                        </p:cTn>
                                        <p:tgtEl>
                                          <p:spTgt spid="5">
                                            <p:txEl>
                                              <p:pRg st="3" end="3"/>
                                            </p:txEl>
                                          </p:spTgt>
                                        </p:tgtEl>
                                        <p:attrNameLst>
                                          <p:attrName>style.visibility</p:attrName>
                                        </p:attrNameLst>
                                      </p:cBhvr>
                                      <p:to>
                                        <p:strVal val="visible"/>
                                      </p:to>
                                    </p:set>
                                    <p:animEffect transition="in" filter="slide(fromBottom)">
                                      <p:cBhvr>
                                        <p:cTn id="20" dur="2000"/>
                                        <p:tgtEl>
                                          <p:spTgt spid="5">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3" presetClass="entr" presetSubtype="16" fill="hold" nodeType="clickEffect">
                                  <p:stCondLst>
                                    <p:cond delay="0"/>
                                  </p:stCondLst>
                                  <p:childTnLst>
                                    <p:set>
                                      <p:cBhvr>
                                        <p:cTn id="24" dur="1" fill="hold">
                                          <p:stCondLst>
                                            <p:cond delay="0"/>
                                          </p:stCondLst>
                                        </p:cTn>
                                        <p:tgtEl>
                                          <p:spTgt spid="5">
                                            <p:txEl>
                                              <p:pRg st="4" end="4"/>
                                            </p:txEl>
                                          </p:spTgt>
                                        </p:tgtEl>
                                        <p:attrNameLst>
                                          <p:attrName>style.visibility</p:attrName>
                                        </p:attrNameLst>
                                      </p:cBhvr>
                                      <p:to>
                                        <p:strVal val="visible"/>
                                      </p:to>
                                    </p:set>
                                    <p:animEffect transition="in" filter="plus(in)">
                                      <p:cBhvr>
                                        <p:cTn id="25" dur="2000"/>
                                        <p:tgtEl>
                                          <p:spTgt spid="5">
                                            <p:txEl>
                                              <p:pRg st="4" end="4"/>
                                            </p:txEl>
                                          </p:spTgt>
                                        </p:tgtEl>
                                      </p:cBhvr>
                                    </p:animEffect>
                                  </p:childTnLst>
                                </p:cTn>
                              </p:par>
                              <p:par>
                                <p:cTn id="26" presetID="13" presetClass="entr" presetSubtype="16" fill="hold" nodeType="withEffect">
                                  <p:stCondLst>
                                    <p:cond delay="0"/>
                                  </p:stCondLst>
                                  <p:childTnLst>
                                    <p:set>
                                      <p:cBhvr>
                                        <p:cTn id="27" dur="1" fill="hold">
                                          <p:stCondLst>
                                            <p:cond delay="0"/>
                                          </p:stCondLst>
                                        </p:cTn>
                                        <p:tgtEl>
                                          <p:spTgt spid="5">
                                            <p:txEl>
                                              <p:pRg st="5" end="5"/>
                                            </p:txEl>
                                          </p:spTgt>
                                        </p:tgtEl>
                                        <p:attrNameLst>
                                          <p:attrName>style.visibility</p:attrName>
                                        </p:attrNameLst>
                                      </p:cBhvr>
                                      <p:to>
                                        <p:strVal val="visible"/>
                                      </p:to>
                                    </p:set>
                                    <p:animEffect transition="in" filter="plus(in)">
                                      <p:cBhvr>
                                        <p:cTn id="28" dur="2000"/>
                                        <p:tgtEl>
                                          <p:spTgt spid="5">
                                            <p:txEl>
                                              <p:pRg st="5" end="5"/>
                                            </p:txEl>
                                          </p:spTgt>
                                        </p:tgtEl>
                                      </p:cBhvr>
                                    </p:animEffect>
                                  </p:childTnLst>
                                </p:cTn>
                              </p:par>
                              <p:par>
                                <p:cTn id="29" presetID="13" presetClass="entr" presetSubtype="16" fill="hold" nodeType="with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animEffect transition="in" filter="plus(in)">
                                      <p:cBhvr>
                                        <p:cTn id="31" dur="2000"/>
                                        <p:tgtEl>
                                          <p:spTgt spid="5">
                                            <p:txEl>
                                              <p:pRg st="6" end="6"/>
                                            </p:txEl>
                                          </p:spTgt>
                                        </p:tgtEl>
                                      </p:cBhvr>
                                    </p:animEffect>
                                  </p:childTnLst>
                                </p:cTn>
                              </p:par>
                              <p:par>
                                <p:cTn id="32" presetID="13" presetClass="entr" presetSubtype="16" fill="hold" nodeType="withEffect">
                                  <p:stCondLst>
                                    <p:cond delay="0"/>
                                  </p:stCondLst>
                                  <p:childTnLst>
                                    <p:set>
                                      <p:cBhvr>
                                        <p:cTn id="33" dur="1" fill="hold">
                                          <p:stCondLst>
                                            <p:cond delay="0"/>
                                          </p:stCondLst>
                                        </p:cTn>
                                        <p:tgtEl>
                                          <p:spTgt spid="5">
                                            <p:txEl>
                                              <p:pRg st="7" end="7"/>
                                            </p:txEl>
                                          </p:spTgt>
                                        </p:tgtEl>
                                        <p:attrNameLst>
                                          <p:attrName>style.visibility</p:attrName>
                                        </p:attrNameLst>
                                      </p:cBhvr>
                                      <p:to>
                                        <p:strVal val="visible"/>
                                      </p:to>
                                    </p:set>
                                    <p:animEffect transition="in" filter="plus(in)">
                                      <p:cBhvr>
                                        <p:cTn id="34" dur="2000"/>
                                        <p:tgtEl>
                                          <p:spTgt spid="5">
                                            <p:txEl>
                                              <p:pRg st="7" end="7"/>
                                            </p:txEl>
                                          </p:spTgt>
                                        </p:tgtEl>
                                      </p:cBhvr>
                                    </p:animEffect>
                                  </p:childTnLst>
                                </p:cTn>
                              </p:par>
                              <p:par>
                                <p:cTn id="35" presetID="13" presetClass="entr" presetSubtype="16" fill="hold" nodeType="withEffect">
                                  <p:stCondLst>
                                    <p:cond delay="0"/>
                                  </p:stCondLst>
                                  <p:childTnLst>
                                    <p:set>
                                      <p:cBhvr>
                                        <p:cTn id="36" dur="1" fill="hold">
                                          <p:stCondLst>
                                            <p:cond delay="0"/>
                                          </p:stCondLst>
                                        </p:cTn>
                                        <p:tgtEl>
                                          <p:spTgt spid="5">
                                            <p:txEl>
                                              <p:pRg st="8" end="8"/>
                                            </p:txEl>
                                          </p:spTgt>
                                        </p:tgtEl>
                                        <p:attrNameLst>
                                          <p:attrName>style.visibility</p:attrName>
                                        </p:attrNameLst>
                                      </p:cBhvr>
                                      <p:to>
                                        <p:strVal val="visible"/>
                                      </p:to>
                                    </p:set>
                                    <p:animEffect transition="in" filter="plus(in)">
                                      <p:cBhvr>
                                        <p:cTn id="37" dur="2000"/>
                                        <p:tgtEl>
                                          <p:spTgt spid="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772816"/>
          </a:xfrm>
        </p:spPr>
        <p:txBody>
          <a:bodyPr>
            <a:normAutofit/>
          </a:bodyPr>
          <a:lstStyle/>
          <a:p>
            <a:pPr algn="ctr"/>
            <a:r>
              <a:rPr lang="en-US" b="1" dirty="0" smtClean="0"/>
              <a:t>Realize this about conflict...</a:t>
            </a:r>
            <a:r>
              <a:rPr lang="en-US" dirty="0" smtClean="0"/>
              <a:t/>
            </a:r>
            <a:br>
              <a:rPr lang="en-US" dirty="0" smtClean="0"/>
            </a:br>
            <a:endParaRPr lang="en-US" dirty="0"/>
          </a:p>
        </p:txBody>
      </p:sp>
      <p:sp>
        <p:nvSpPr>
          <p:cNvPr id="3" name="Content Placeholder 2"/>
          <p:cNvSpPr>
            <a:spLocks noGrp="1"/>
          </p:cNvSpPr>
          <p:nvPr>
            <p:ph idx="1"/>
          </p:nvPr>
        </p:nvSpPr>
        <p:spPr>
          <a:xfrm>
            <a:off x="0" y="1844824"/>
            <a:ext cx="9144000" cy="5013176"/>
          </a:xfrm>
        </p:spPr>
        <p:txBody>
          <a:bodyPr>
            <a:normAutofit fontScale="77500" lnSpcReduction="20000"/>
          </a:bodyPr>
          <a:lstStyle/>
          <a:p>
            <a:pPr lvl="0">
              <a:buNone/>
            </a:pPr>
            <a:r>
              <a:rPr lang="en-US" b="1" dirty="0" smtClean="0">
                <a:solidFill>
                  <a:srgbClr val="FF0000"/>
                </a:solidFill>
                <a:effectLst>
                  <a:outerShdw blurRad="38100" dist="38100" dir="2700000" algn="tl">
                    <a:srgbClr val="000000">
                      <a:alpha val="43137"/>
                    </a:srgbClr>
                  </a:outerShdw>
                </a:effectLst>
              </a:rPr>
              <a:t>You cannot "fix" other people: </a:t>
            </a:r>
          </a:p>
          <a:p>
            <a:pPr lvl="0"/>
            <a:r>
              <a:rPr lang="en-US" b="1" dirty="0" smtClean="0"/>
              <a:t>It is difficult enough to change ourselves... and almost impossible to change someone else. Because you can only control yourself, adopt the and take responsibility for the outcome of the situation.</a:t>
            </a:r>
          </a:p>
          <a:p>
            <a:pPr lvl="0">
              <a:buNone/>
            </a:pPr>
            <a:r>
              <a:rPr lang="en-US" b="1" dirty="0" smtClean="0">
                <a:solidFill>
                  <a:srgbClr val="FF0000"/>
                </a:solidFill>
                <a:effectLst>
                  <a:outerShdw blurRad="38100" dist="38100" dir="2700000" algn="tl">
                    <a:srgbClr val="000000">
                      <a:alpha val="43137"/>
                    </a:srgbClr>
                  </a:outerShdw>
                </a:effectLst>
              </a:rPr>
              <a:t>There will always be difficult people: </a:t>
            </a:r>
          </a:p>
          <a:p>
            <a:pPr lvl="0"/>
            <a:r>
              <a:rPr lang="en-US" b="1" dirty="0" smtClean="0"/>
              <a:t>The problem is not that there are difficult people. The problem is that we expect there NOT to be difficult people!</a:t>
            </a:r>
          </a:p>
          <a:p>
            <a:pPr lvl="0">
              <a:buNone/>
            </a:pPr>
            <a:r>
              <a:rPr lang="en-US" b="1" dirty="0" smtClean="0">
                <a:solidFill>
                  <a:srgbClr val="FF0000"/>
                </a:solidFill>
                <a:effectLst>
                  <a:outerShdw blurRad="38100" dist="38100" dir="2700000" algn="tl">
                    <a:srgbClr val="000000">
                      <a:alpha val="43137"/>
                    </a:srgbClr>
                  </a:outerShdw>
                </a:effectLst>
              </a:rPr>
              <a:t>YOU are someone else's difficult person: </a:t>
            </a:r>
          </a:p>
          <a:p>
            <a:pPr lvl="0"/>
            <a:r>
              <a:rPr lang="en-US" b="1" dirty="0" smtClean="0"/>
              <a:t>You may not have realized it before now, but there is a good chance that some one finds it difficult to get along with you. Stop for a moment and think of who it might be and then decide what you can do to smooth your relationship with them.</a:t>
            </a:r>
          </a:p>
          <a:p>
            <a:pPr lvl="0">
              <a:buNone/>
            </a:pPr>
            <a:r>
              <a:rPr lang="en-US" b="1" dirty="0" smtClean="0">
                <a:solidFill>
                  <a:srgbClr val="FF0000"/>
                </a:solidFill>
                <a:effectLst>
                  <a:outerShdw blurRad="38100" dist="38100" dir="2700000" algn="tl">
                    <a:srgbClr val="000000">
                      <a:alpha val="43137"/>
                    </a:srgbClr>
                  </a:outerShdw>
                </a:effectLst>
              </a:rPr>
              <a:t>No one can control how you feel: Unless you let them.</a:t>
            </a:r>
          </a:p>
          <a:p>
            <a:r>
              <a:rPr lang="en-US" b="1" dirty="0" smtClean="0"/>
              <a:t>If someone makes you happy or sad, or depressed, or angry, resolve right now not to allow them to control you in the future. No one can control how you feel unless you give them permission to do so. Now is the time to take control.</a:t>
            </a:r>
          </a:p>
          <a:p>
            <a:endParaRPr lang="en-US" dirty="0"/>
          </a:p>
        </p:txBody>
      </p:sp>
      <p:pic>
        <p:nvPicPr>
          <p:cNvPr id="4" name="Picture 3" descr="conflict 8.jpg"/>
          <p:cNvPicPr>
            <a:picLocks noChangeAspect="1"/>
          </p:cNvPicPr>
          <p:nvPr/>
        </p:nvPicPr>
        <p:blipFill>
          <a:blip r:embed="rId2" cstate="print"/>
          <a:stretch>
            <a:fillRect/>
          </a:stretch>
        </p:blipFill>
        <p:spPr>
          <a:xfrm>
            <a:off x="5940152" y="980728"/>
            <a:ext cx="2880320" cy="122413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slide(fromBottom)">
                                      <p:cBhvr>
                                        <p:cTn id="12" dur="2000"/>
                                        <p:tgtEl>
                                          <p:spTgt spid="3">
                                            <p:txEl>
                                              <p:pRg st="0" end="0"/>
                                            </p:txEl>
                                          </p:spTgt>
                                        </p:tgtEl>
                                      </p:cBhvr>
                                    </p:animEffect>
                                  </p:childTnLst>
                                </p:cTn>
                              </p:par>
                              <p:par>
                                <p:cTn id="13" presetID="12" presetClass="entr" presetSubtype="4" fill="hold"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slide(fromBottom)">
                                      <p:cBhvr>
                                        <p:cTn id="15" dur="2000"/>
                                        <p:tgtEl>
                                          <p:spTgt spid="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2" presetClass="entr" presetSubtype="4" fill="hold"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slide(fromBottom)">
                                      <p:cBhvr>
                                        <p:cTn id="20" dur="2000"/>
                                        <p:tgtEl>
                                          <p:spTgt spid="3">
                                            <p:txEl>
                                              <p:pRg st="2" end="2"/>
                                            </p:txEl>
                                          </p:spTgt>
                                        </p:tgtEl>
                                      </p:cBhvr>
                                    </p:animEffect>
                                  </p:childTnLst>
                                </p:cTn>
                              </p:par>
                              <p:par>
                                <p:cTn id="21" presetID="12" presetClass="entr" presetSubtype="4" fill="hold"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slide(fromBottom)">
                                      <p:cBhvr>
                                        <p:cTn id="23" dur="2000"/>
                                        <p:tgtEl>
                                          <p:spTgt spid="3">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2" presetClass="entr" presetSubtype="4"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slide(fromBottom)">
                                      <p:cBhvr>
                                        <p:cTn id="28" dur="2000"/>
                                        <p:tgtEl>
                                          <p:spTgt spid="3">
                                            <p:txEl>
                                              <p:pRg st="4" end="4"/>
                                            </p:txEl>
                                          </p:spTgt>
                                        </p:tgtEl>
                                      </p:cBhvr>
                                    </p:animEffect>
                                  </p:childTnLst>
                                </p:cTn>
                              </p:par>
                              <p:par>
                                <p:cTn id="29" presetID="12" presetClass="entr" presetSubtype="4" fill="hold" nodeType="with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slide(fromBottom)">
                                      <p:cBhvr>
                                        <p:cTn id="31" dur="2000"/>
                                        <p:tgtEl>
                                          <p:spTgt spid="3">
                                            <p:txEl>
                                              <p:pRg st="5" end="5"/>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2" presetClass="entr" presetSubtype="4" fill="hold" nodeType="clickEffect">
                                  <p:stCondLst>
                                    <p:cond delay="0"/>
                                  </p:stCondLst>
                                  <p:childTnLst>
                                    <p:set>
                                      <p:cBhvr>
                                        <p:cTn id="35" dur="1" fill="hold">
                                          <p:stCondLst>
                                            <p:cond delay="0"/>
                                          </p:stCondLst>
                                        </p:cTn>
                                        <p:tgtEl>
                                          <p:spTgt spid="3">
                                            <p:txEl>
                                              <p:pRg st="6" end="6"/>
                                            </p:txEl>
                                          </p:spTgt>
                                        </p:tgtEl>
                                        <p:attrNameLst>
                                          <p:attrName>style.visibility</p:attrName>
                                        </p:attrNameLst>
                                      </p:cBhvr>
                                      <p:to>
                                        <p:strVal val="visible"/>
                                      </p:to>
                                    </p:set>
                                    <p:animEffect transition="in" filter="slide(fromBottom)">
                                      <p:cBhvr>
                                        <p:cTn id="36" dur="2000"/>
                                        <p:tgtEl>
                                          <p:spTgt spid="3">
                                            <p:txEl>
                                              <p:pRg st="6" end="6"/>
                                            </p:txEl>
                                          </p:spTgt>
                                        </p:tgtEl>
                                      </p:cBhvr>
                                    </p:animEffect>
                                  </p:childTnLst>
                                </p:cTn>
                              </p:par>
                              <p:par>
                                <p:cTn id="37" presetID="12" presetClass="entr" presetSubtype="4" fill="hold" nodeType="with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animEffect transition="in" filter="slide(fromBottom)">
                                      <p:cBhvr>
                                        <p:cTn id="39" dur="2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elf perception 5.jpg"/>
          <p:cNvPicPr>
            <a:picLocks noChangeAspect="1"/>
          </p:cNvPicPr>
          <p:nvPr/>
        </p:nvPicPr>
        <p:blipFill>
          <a:blip r:embed="rId2" cstate="print"/>
          <a:stretch>
            <a:fillRect/>
          </a:stretch>
        </p:blipFill>
        <p:spPr>
          <a:xfrm>
            <a:off x="2339753" y="836712"/>
            <a:ext cx="4968552" cy="3528392"/>
          </a:xfrm>
          <a:prstGeom prst="rect">
            <a:avLst/>
          </a:prstGeom>
        </p:spPr>
      </p:pic>
      <p:pic>
        <p:nvPicPr>
          <p:cNvPr id="6" name="Picture 5" descr="THANX. 1.jpg"/>
          <p:cNvPicPr>
            <a:picLocks noChangeAspect="1"/>
          </p:cNvPicPr>
          <p:nvPr/>
        </p:nvPicPr>
        <p:blipFill>
          <a:blip r:embed="rId3" cstate="print"/>
          <a:stretch>
            <a:fillRect/>
          </a:stretch>
        </p:blipFill>
        <p:spPr>
          <a:xfrm>
            <a:off x="3419872" y="4581128"/>
            <a:ext cx="3240360" cy="194421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 to="" calcmode="lin" valueType="num">
                                      <p:cBhvr>
                                        <p:cTn id="12" dur="1" fill="hold"/>
                                        <p:tgtEl>
                                          <p:spTgt spid="6"/>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446</TotalTime>
  <Words>2191</Words>
  <Application>Microsoft Office PowerPoint</Application>
  <PresentationFormat>On-screen Show (4:3)</PresentationFormat>
  <Paragraphs>201</Paragraphs>
  <Slides>21</Slides>
  <Notes>7</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Flow</vt:lpstr>
      <vt:lpstr>CONFLICT MANAGEMENT IN THE WORKPLACE WELCOME</vt:lpstr>
      <vt:lpstr>WHAT IS CONFLICT???????</vt:lpstr>
      <vt:lpstr>Slide 3</vt:lpstr>
      <vt:lpstr>PERSONAL TAKE OF CONFLICT</vt:lpstr>
      <vt:lpstr>PERSONAL TAKE OF CONFLICT</vt:lpstr>
      <vt:lpstr>PERSONAL TAKE OF CONFLICT</vt:lpstr>
      <vt:lpstr>PERSONAL TAKE OF CONFLICT</vt:lpstr>
      <vt:lpstr>POINTS TO CONSIDER</vt:lpstr>
      <vt:lpstr>POINTS TO CONSIDER</vt:lpstr>
      <vt:lpstr>STAGES OF CONFLICT</vt:lpstr>
      <vt:lpstr>Slide 11</vt:lpstr>
      <vt:lpstr>HOW TO MANAGE CONCLICT</vt:lpstr>
      <vt:lpstr>Understanding Relationship in conflict Management.</vt:lpstr>
      <vt:lpstr>    Unhealthy Communication and Actions: Understanding Abuse </vt:lpstr>
      <vt:lpstr>Healthy Communication and Actions: Understanding Assertiveness</vt:lpstr>
      <vt:lpstr>            How to resolve conflict with healthy assertiveness:</vt:lpstr>
      <vt:lpstr>Managing Conflict in the work-place</vt:lpstr>
      <vt:lpstr>Managing Conflict in the work-place</vt:lpstr>
      <vt:lpstr>     Choose the Right Conflict Management Strategy</vt:lpstr>
      <vt:lpstr>Realize this about conflict... </vt:lpstr>
      <vt:lpstr>Slide 21</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Betty</dc:creator>
  <cp:lastModifiedBy>Betty</cp:lastModifiedBy>
  <cp:revision>52</cp:revision>
  <dcterms:created xsi:type="dcterms:W3CDTF">2014-05-06T09:04:49Z</dcterms:created>
  <dcterms:modified xsi:type="dcterms:W3CDTF">2014-05-14T07:25:12Z</dcterms:modified>
</cp:coreProperties>
</file>