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69" r:id="rId2"/>
    <p:sldId id="260" r:id="rId3"/>
    <p:sldId id="272" r:id="rId4"/>
    <p:sldId id="261" r:id="rId5"/>
    <p:sldId id="266" r:id="rId6"/>
    <p:sldId id="271" r:id="rId7"/>
    <p:sldId id="270" r:id="rId8"/>
    <p:sldId id="267" r:id="rId9"/>
    <p:sldId id="273" r:id="rId10"/>
    <p:sldId id="264" r:id="rId11"/>
    <p:sldId id="274" r:id="rId12"/>
    <p:sldId id="275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77" d="100"/>
          <a:sy n="77" d="100"/>
        </p:scale>
        <p:origin x="114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469DF-8DC8-4725-8E24-43B538D0B0EE}" type="datetimeFigureOut">
              <a:rPr lang="en-ZA" smtClean="0"/>
              <a:t>28/02/2017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8AA5DA-68D9-4818-A011-5DA9F58E496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80234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EEABFAAA-57D0-4F1F-92C3-C6361C44615A}" type="slidenum"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2</a:t>
            </a:fld>
            <a:endParaRPr lang="en-US" altLang="en-US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974925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-15875"/>
            <a:ext cx="12218988" cy="6873875"/>
          </a:xfrm>
          <a:prstGeom prst="rect">
            <a:avLst/>
          </a:prstGeom>
          <a:solidFill>
            <a:srgbClr val="00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ZA" altLang="en-US" smtClean="0">
              <a:solidFill>
                <a:srgbClr val="FFFFCC"/>
              </a:solidFill>
              <a:latin typeface="Arial" panose="020B0604020202020204" pitchFamily="34" charset="0"/>
            </a:endParaRPr>
          </a:p>
        </p:txBody>
      </p:sp>
      <p:sp>
        <p:nvSpPr>
          <p:cNvPr id="5" name="Line 3"/>
          <p:cNvSpPr>
            <a:spLocks noChangeShapeType="1"/>
          </p:cNvSpPr>
          <p:nvPr userDrawn="1"/>
        </p:nvSpPr>
        <p:spPr bwMode="auto">
          <a:xfrm>
            <a:off x="0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Line 4"/>
          <p:cNvSpPr>
            <a:spLocks noChangeShapeType="1"/>
          </p:cNvSpPr>
          <p:nvPr userDrawn="1"/>
        </p:nvSpPr>
        <p:spPr bwMode="auto">
          <a:xfrm>
            <a:off x="717550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Line 5"/>
          <p:cNvSpPr>
            <a:spLocks noChangeShapeType="1"/>
          </p:cNvSpPr>
          <p:nvPr userDrawn="1"/>
        </p:nvSpPr>
        <p:spPr bwMode="auto">
          <a:xfrm>
            <a:off x="1436688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Line 6"/>
          <p:cNvSpPr>
            <a:spLocks noChangeShapeType="1"/>
          </p:cNvSpPr>
          <p:nvPr userDrawn="1"/>
        </p:nvSpPr>
        <p:spPr bwMode="auto">
          <a:xfrm>
            <a:off x="2154238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Line 7"/>
          <p:cNvSpPr>
            <a:spLocks noChangeShapeType="1"/>
          </p:cNvSpPr>
          <p:nvPr userDrawn="1"/>
        </p:nvSpPr>
        <p:spPr bwMode="auto">
          <a:xfrm>
            <a:off x="2874963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Line 8"/>
          <p:cNvSpPr>
            <a:spLocks noChangeShapeType="1"/>
          </p:cNvSpPr>
          <p:nvPr userDrawn="1"/>
        </p:nvSpPr>
        <p:spPr bwMode="auto">
          <a:xfrm>
            <a:off x="3592513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Line 9"/>
          <p:cNvSpPr>
            <a:spLocks noChangeShapeType="1"/>
          </p:cNvSpPr>
          <p:nvPr userDrawn="1"/>
        </p:nvSpPr>
        <p:spPr bwMode="auto">
          <a:xfrm>
            <a:off x="4311650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Line 10"/>
          <p:cNvSpPr>
            <a:spLocks noChangeShapeType="1"/>
          </p:cNvSpPr>
          <p:nvPr userDrawn="1"/>
        </p:nvSpPr>
        <p:spPr bwMode="auto">
          <a:xfrm>
            <a:off x="5030788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Line 11"/>
          <p:cNvSpPr>
            <a:spLocks noChangeShapeType="1"/>
          </p:cNvSpPr>
          <p:nvPr userDrawn="1"/>
        </p:nvSpPr>
        <p:spPr bwMode="auto">
          <a:xfrm>
            <a:off x="5748338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Line 12"/>
          <p:cNvSpPr>
            <a:spLocks noChangeShapeType="1"/>
          </p:cNvSpPr>
          <p:nvPr userDrawn="1"/>
        </p:nvSpPr>
        <p:spPr bwMode="auto">
          <a:xfrm>
            <a:off x="6469063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7186613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7905750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8624888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Line 16"/>
          <p:cNvSpPr>
            <a:spLocks noChangeShapeType="1"/>
          </p:cNvSpPr>
          <p:nvPr userDrawn="1"/>
        </p:nvSpPr>
        <p:spPr bwMode="auto">
          <a:xfrm>
            <a:off x="9342438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Line 17"/>
          <p:cNvSpPr>
            <a:spLocks noChangeShapeType="1"/>
          </p:cNvSpPr>
          <p:nvPr userDrawn="1"/>
        </p:nvSpPr>
        <p:spPr bwMode="auto">
          <a:xfrm>
            <a:off x="10063163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Line 18"/>
          <p:cNvSpPr>
            <a:spLocks noChangeShapeType="1"/>
          </p:cNvSpPr>
          <p:nvPr userDrawn="1"/>
        </p:nvSpPr>
        <p:spPr bwMode="auto">
          <a:xfrm>
            <a:off x="10780713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Line 19"/>
          <p:cNvSpPr>
            <a:spLocks noChangeShapeType="1"/>
          </p:cNvSpPr>
          <p:nvPr userDrawn="1"/>
        </p:nvSpPr>
        <p:spPr bwMode="auto">
          <a:xfrm>
            <a:off x="11499850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Line 20"/>
          <p:cNvSpPr>
            <a:spLocks noChangeShapeType="1"/>
          </p:cNvSpPr>
          <p:nvPr userDrawn="1"/>
        </p:nvSpPr>
        <p:spPr bwMode="auto">
          <a:xfrm>
            <a:off x="12218988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Line 21"/>
          <p:cNvSpPr>
            <a:spLocks noChangeShapeType="1"/>
          </p:cNvSpPr>
          <p:nvPr userDrawn="1"/>
        </p:nvSpPr>
        <p:spPr bwMode="auto">
          <a:xfrm>
            <a:off x="26988" y="895350"/>
            <a:ext cx="12192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Line 22"/>
          <p:cNvSpPr>
            <a:spLocks noChangeShapeType="1"/>
          </p:cNvSpPr>
          <p:nvPr userDrawn="1"/>
        </p:nvSpPr>
        <p:spPr bwMode="auto">
          <a:xfrm>
            <a:off x="26988" y="1423988"/>
            <a:ext cx="12192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25" name="Line 23"/>
          <p:cNvSpPr>
            <a:spLocks noChangeShapeType="1"/>
          </p:cNvSpPr>
          <p:nvPr userDrawn="1"/>
        </p:nvSpPr>
        <p:spPr bwMode="auto">
          <a:xfrm>
            <a:off x="26988" y="1951038"/>
            <a:ext cx="12192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26" name="Line 24"/>
          <p:cNvSpPr>
            <a:spLocks noChangeShapeType="1"/>
          </p:cNvSpPr>
          <p:nvPr userDrawn="1"/>
        </p:nvSpPr>
        <p:spPr bwMode="auto">
          <a:xfrm>
            <a:off x="26988" y="2479675"/>
            <a:ext cx="12192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27" name="Line 25"/>
          <p:cNvSpPr>
            <a:spLocks noChangeShapeType="1"/>
          </p:cNvSpPr>
          <p:nvPr userDrawn="1"/>
        </p:nvSpPr>
        <p:spPr bwMode="auto">
          <a:xfrm>
            <a:off x="26988" y="3006725"/>
            <a:ext cx="12192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Line 26"/>
          <p:cNvSpPr>
            <a:spLocks noChangeShapeType="1"/>
          </p:cNvSpPr>
          <p:nvPr userDrawn="1"/>
        </p:nvSpPr>
        <p:spPr bwMode="auto">
          <a:xfrm>
            <a:off x="26988" y="3535363"/>
            <a:ext cx="12192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Line 27"/>
          <p:cNvSpPr>
            <a:spLocks noChangeShapeType="1"/>
          </p:cNvSpPr>
          <p:nvPr userDrawn="1"/>
        </p:nvSpPr>
        <p:spPr bwMode="auto">
          <a:xfrm>
            <a:off x="26988" y="4062413"/>
            <a:ext cx="12192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Line 28"/>
          <p:cNvSpPr>
            <a:spLocks noChangeShapeType="1"/>
          </p:cNvSpPr>
          <p:nvPr userDrawn="1"/>
        </p:nvSpPr>
        <p:spPr bwMode="auto">
          <a:xfrm>
            <a:off x="26988" y="5646738"/>
            <a:ext cx="12192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Line 29"/>
          <p:cNvSpPr>
            <a:spLocks noChangeShapeType="1"/>
          </p:cNvSpPr>
          <p:nvPr userDrawn="1"/>
        </p:nvSpPr>
        <p:spPr bwMode="auto">
          <a:xfrm>
            <a:off x="26988" y="6702425"/>
            <a:ext cx="12192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32" name="Line 30"/>
          <p:cNvSpPr>
            <a:spLocks noChangeShapeType="1"/>
          </p:cNvSpPr>
          <p:nvPr userDrawn="1"/>
        </p:nvSpPr>
        <p:spPr bwMode="auto">
          <a:xfrm>
            <a:off x="26988" y="4591050"/>
            <a:ext cx="12192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33" name="Line 31"/>
          <p:cNvSpPr>
            <a:spLocks noChangeShapeType="1"/>
          </p:cNvSpPr>
          <p:nvPr userDrawn="1"/>
        </p:nvSpPr>
        <p:spPr bwMode="auto">
          <a:xfrm>
            <a:off x="26988" y="5118100"/>
            <a:ext cx="12192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34" name="Line 32"/>
          <p:cNvSpPr>
            <a:spLocks noChangeShapeType="1"/>
          </p:cNvSpPr>
          <p:nvPr userDrawn="1"/>
        </p:nvSpPr>
        <p:spPr bwMode="auto">
          <a:xfrm>
            <a:off x="26988" y="6173788"/>
            <a:ext cx="12192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35" name="Line 33"/>
          <p:cNvSpPr>
            <a:spLocks noChangeShapeType="1"/>
          </p:cNvSpPr>
          <p:nvPr userDrawn="1"/>
        </p:nvSpPr>
        <p:spPr bwMode="auto">
          <a:xfrm>
            <a:off x="26988" y="368300"/>
            <a:ext cx="12192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Rectangle 34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006600"/>
              </a:gs>
              <a:gs pos="100000">
                <a:srgbClr val="006600">
                  <a:alpha val="87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ZA" altLang="en-US" smtClean="0">
              <a:solidFill>
                <a:srgbClr val="FFFFCC"/>
              </a:solidFill>
              <a:latin typeface="Arial" panose="020B0604020202020204" pitchFamily="34" charset="0"/>
            </a:endParaRPr>
          </a:p>
        </p:txBody>
      </p:sp>
      <p:sp>
        <p:nvSpPr>
          <p:cNvPr id="37" name="Freeform 40"/>
          <p:cNvSpPr>
            <a:spLocks/>
          </p:cNvSpPr>
          <p:nvPr userDrawn="1"/>
        </p:nvSpPr>
        <p:spPr bwMode="auto">
          <a:xfrm>
            <a:off x="0" y="2343150"/>
            <a:ext cx="12192000" cy="2428875"/>
          </a:xfrm>
          <a:custGeom>
            <a:avLst/>
            <a:gdLst>
              <a:gd name="T0" fmla="*/ 2147483646 w 5236"/>
              <a:gd name="T1" fmla="*/ 2147483646 h 1166"/>
              <a:gd name="T2" fmla="*/ 2147483646 w 5236"/>
              <a:gd name="T3" fmla="*/ 2147483646 h 1166"/>
              <a:gd name="T4" fmla="*/ 2147483646 w 5236"/>
              <a:gd name="T5" fmla="*/ 2147483646 h 1166"/>
              <a:gd name="T6" fmla="*/ 2147483646 w 5236"/>
              <a:gd name="T7" fmla="*/ 2147483646 h 1166"/>
              <a:gd name="T8" fmla="*/ 2147483646 w 5236"/>
              <a:gd name="T9" fmla="*/ 2147483646 h 1166"/>
              <a:gd name="T10" fmla="*/ 2147483646 w 5236"/>
              <a:gd name="T11" fmla="*/ 2147483646 h 1166"/>
              <a:gd name="T12" fmla="*/ 2147483646 w 5236"/>
              <a:gd name="T13" fmla="*/ 2147483646 h 1166"/>
              <a:gd name="T14" fmla="*/ 2147483646 w 5236"/>
              <a:gd name="T15" fmla="*/ 2147483646 h 1166"/>
              <a:gd name="T16" fmla="*/ 2147483646 w 5236"/>
              <a:gd name="T17" fmla="*/ 2147483646 h 1166"/>
              <a:gd name="T18" fmla="*/ 2147483646 w 5236"/>
              <a:gd name="T19" fmla="*/ 2147483646 h 1166"/>
              <a:gd name="T20" fmla="*/ 2147483646 w 5236"/>
              <a:gd name="T21" fmla="*/ 2147483646 h 1166"/>
              <a:gd name="T22" fmla="*/ 2147483646 w 5236"/>
              <a:gd name="T23" fmla="*/ 2147483646 h 1166"/>
              <a:gd name="T24" fmla="*/ 2147483646 w 5236"/>
              <a:gd name="T25" fmla="*/ 2147483646 h 1166"/>
              <a:gd name="T26" fmla="*/ 2147483646 w 5236"/>
              <a:gd name="T27" fmla="*/ 2147483646 h 1166"/>
              <a:gd name="T28" fmla="*/ 2147483646 w 5236"/>
              <a:gd name="T29" fmla="*/ 2147483646 h 1166"/>
              <a:gd name="T30" fmla="*/ 2147483646 w 5236"/>
              <a:gd name="T31" fmla="*/ 2147483646 h 1166"/>
              <a:gd name="T32" fmla="*/ 2147483646 w 5236"/>
              <a:gd name="T33" fmla="*/ 2147483646 h 1166"/>
              <a:gd name="T34" fmla="*/ 2147483646 w 5236"/>
              <a:gd name="T35" fmla="*/ 2147483646 h 1166"/>
              <a:gd name="T36" fmla="*/ 2147483646 w 5236"/>
              <a:gd name="T37" fmla="*/ 2147483646 h 1166"/>
              <a:gd name="T38" fmla="*/ 2147483646 w 5236"/>
              <a:gd name="T39" fmla="*/ 2147483646 h 1166"/>
              <a:gd name="T40" fmla="*/ 2147483646 w 5236"/>
              <a:gd name="T41" fmla="*/ 2147483646 h 1166"/>
              <a:gd name="T42" fmla="*/ 2147483646 w 5236"/>
              <a:gd name="T43" fmla="*/ 2147483646 h 1166"/>
              <a:gd name="T44" fmla="*/ 2147483646 w 5236"/>
              <a:gd name="T45" fmla="*/ 2147483646 h 1166"/>
              <a:gd name="T46" fmla="*/ 2147483646 w 5236"/>
              <a:gd name="T47" fmla="*/ 2147483646 h 1166"/>
              <a:gd name="T48" fmla="*/ 2147483646 w 5236"/>
              <a:gd name="T49" fmla="*/ 2147483646 h 1166"/>
              <a:gd name="T50" fmla="*/ 2147483646 w 5236"/>
              <a:gd name="T51" fmla="*/ 2147483646 h 1166"/>
              <a:gd name="T52" fmla="*/ 2147483646 w 5236"/>
              <a:gd name="T53" fmla="*/ 2147483646 h 1166"/>
              <a:gd name="T54" fmla="*/ 2147483646 w 5236"/>
              <a:gd name="T55" fmla="*/ 2147483646 h 1166"/>
              <a:gd name="T56" fmla="*/ 2147483646 w 5236"/>
              <a:gd name="T57" fmla="*/ 2147483646 h 1166"/>
              <a:gd name="T58" fmla="*/ 2147483646 w 5236"/>
              <a:gd name="T59" fmla="*/ 2147483646 h 1166"/>
              <a:gd name="T60" fmla="*/ 2147483646 w 5236"/>
              <a:gd name="T61" fmla="*/ 2147483646 h 1166"/>
              <a:gd name="T62" fmla="*/ 2147483646 w 5236"/>
              <a:gd name="T63" fmla="*/ 2147483646 h 1166"/>
              <a:gd name="T64" fmla="*/ 2147483646 w 5236"/>
              <a:gd name="T65" fmla="*/ 2147483646 h 1166"/>
              <a:gd name="T66" fmla="*/ 2147483646 w 5236"/>
              <a:gd name="T67" fmla="*/ 2147483646 h 1166"/>
              <a:gd name="T68" fmla="*/ 2147483646 w 5236"/>
              <a:gd name="T69" fmla="*/ 2147483646 h 1166"/>
              <a:gd name="T70" fmla="*/ 2147483646 w 5236"/>
              <a:gd name="T71" fmla="*/ 2147483646 h 1166"/>
              <a:gd name="T72" fmla="*/ 2147483646 w 5236"/>
              <a:gd name="T73" fmla="*/ 2147483646 h 1166"/>
              <a:gd name="T74" fmla="*/ 2147483646 w 5236"/>
              <a:gd name="T75" fmla="*/ 2147483646 h 1166"/>
              <a:gd name="T76" fmla="*/ 2147483646 w 5236"/>
              <a:gd name="T77" fmla="*/ 2147483646 h 1166"/>
              <a:gd name="T78" fmla="*/ 2147483646 w 5236"/>
              <a:gd name="T79" fmla="*/ 2147483646 h 1166"/>
              <a:gd name="T80" fmla="*/ 2147483646 w 5236"/>
              <a:gd name="T81" fmla="*/ 2147483646 h 1166"/>
              <a:gd name="T82" fmla="*/ 2147483646 w 5236"/>
              <a:gd name="T83" fmla="*/ 2147483646 h 1166"/>
              <a:gd name="T84" fmla="*/ 2147483646 w 5236"/>
              <a:gd name="T85" fmla="*/ 2147483646 h 1166"/>
              <a:gd name="T86" fmla="*/ 2147483646 w 5236"/>
              <a:gd name="T87" fmla="*/ 2147483646 h 1166"/>
              <a:gd name="T88" fmla="*/ 2147483646 w 5236"/>
              <a:gd name="T89" fmla="*/ 2147483646 h 1166"/>
              <a:gd name="T90" fmla="*/ 2147483646 w 5236"/>
              <a:gd name="T91" fmla="*/ 2147483646 h 1166"/>
              <a:gd name="T92" fmla="*/ 2147483646 w 5236"/>
              <a:gd name="T93" fmla="*/ 2147483646 h 1166"/>
              <a:gd name="T94" fmla="*/ 2147483646 w 5236"/>
              <a:gd name="T95" fmla="*/ 2147483646 h 1166"/>
              <a:gd name="T96" fmla="*/ 2147483646 w 5236"/>
              <a:gd name="T97" fmla="*/ 2147483646 h 1166"/>
              <a:gd name="T98" fmla="*/ 2147483646 w 5236"/>
              <a:gd name="T99" fmla="*/ 2147483646 h 1166"/>
              <a:gd name="T100" fmla="*/ 2147483646 w 5236"/>
              <a:gd name="T101" fmla="*/ 2147483646 h 1166"/>
              <a:gd name="T102" fmla="*/ 2147483646 w 5236"/>
              <a:gd name="T103" fmla="*/ 2147483646 h 1166"/>
              <a:gd name="T104" fmla="*/ 2147483646 w 5236"/>
              <a:gd name="T105" fmla="*/ 2147483646 h 1166"/>
              <a:gd name="T106" fmla="*/ 2147483646 w 5236"/>
              <a:gd name="T107" fmla="*/ 2147483646 h 1166"/>
              <a:gd name="T108" fmla="*/ 2147483646 w 5236"/>
              <a:gd name="T109" fmla="*/ 2147483646 h 1166"/>
              <a:gd name="T110" fmla="*/ 2147483646 w 5236"/>
              <a:gd name="T111" fmla="*/ 2147483646 h 1166"/>
              <a:gd name="T112" fmla="*/ 2147483646 w 5236"/>
              <a:gd name="T113" fmla="*/ 2147483646 h 1166"/>
              <a:gd name="T114" fmla="*/ 2147483646 w 5236"/>
              <a:gd name="T115" fmla="*/ 2147483646 h 1166"/>
              <a:gd name="T116" fmla="*/ 2147483646 w 5236"/>
              <a:gd name="T117" fmla="*/ 2147483646 h 1166"/>
              <a:gd name="T118" fmla="*/ 2147483646 w 5236"/>
              <a:gd name="T119" fmla="*/ 2147483646 h 116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236" h="1166">
                <a:moveTo>
                  <a:pt x="0" y="822"/>
                </a:moveTo>
                <a:lnTo>
                  <a:pt x="0" y="822"/>
                </a:lnTo>
                <a:lnTo>
                  <a:pt x="18" y="818"/>
                </a:lnTo>
                <a:lnTo>
                  <a:pt x="36" y="814"/>
                </a:lnTo>
                <a:lnTo>
                  <a:pt x="52" y="808"/>
                </a:lnTo>
                <a:lnTo>
                  <a:pt x="68" y="798"/>
                </a:lnTo>
                <a:lnTo>
                  <a:pt x="82" y="786"/>
                </a:lnTo>
                <a:lnTo>
                  <a:pt x="94" y="768"/>
                </a:lnTo>
                <a:lnTo>
                  <a:pt x="104" y="750"/>
                </a:lnTo>
                <a:lnTo>
                  <a:pt x="112" y="730"/>
                </a:lnTo>
                <a:lnTo>
                  <a:pt x="116" y="718"/>
                </a:lnTo>
                <a:lnTo>
                  <a:pt x="120" y="704"/>
                </a:lnTo>
                <a:lnTo>
                  <a:pt x="122" y="670"/>
                </a:lnTo>
                <a:lnTo>
                  <a:pt x="126" y="656"/>
                </a:lnTo>
                <a:lnTo>
                  <a:pt x="128" y="646"/>
                </a:lnTo>
                <a:lnTo>
                  <a:pt x="132" y="640"/>
                </a:lnTo>
                <a:lnTo>
                  <a:pt x="134" y="638"/>
                </a:lnTo>
                <a:lnTo>
                  <a:pt x="136" y="640"/>
                </a:lnTo>
                <a:lnTo>
                  <a:pt x="142" y="648"/>
                </a:lnTo>
                <a:lnTo>
                  <a:pt x="150" y="664"/>
                </a:lnTo>
                <a:lnTo>
                  <a:pt x="166" y="712"/>
                </a:lnTo>
                <a:lnTo>
                  <a:pt x="186" y="762"/>
                </a:lnTo>
                <a:lnTo>
                  <a:pt x="196" y="784"/>
                </a:lnTo>
                <a:lnTo>
                  <a:pt x="204" y="798"/>
                </a:lnTo>
                <a:lnTo>
                  <a:pt x="222" y="824"/>
                </a:lnTo>
                <a:lnTo>
                  <a:pt x="230" y="838"/>
                </a:lnTo>
                <a:lnTo>
                  <a:pt x="238" y="848"/>
                </a:lnTo>
                <a:lnTo>
                  <a:pt x="242" y="852"/>
                </a:lnTo>
                <a:lnTo>
                  <a:pt x="246" y="854"/>
                </a:lnTo>
                <a:lnTo>
                  <a:pt x="250" y="854"/>
                </a:lnTo>
                <a:lnTo>
                  <a:pt x="254" y="852"/>
                </a:lnTo>
                <a:lnTo>
                  <a:pt x="260" y="848"/>
                </a:lnTo>
                <a:lnTo>
                  <a:pt x="264" y="842"/>
                </a:lnTo>
                <a:lnTo>
                  <a:pt x="272" y="822"/>
                </a:lnTo>
                <a:lnTo>
                  <a:pt x="280" y="786"/>
                </a:lnTo>
                <a:lnTo>
                  <a:pt x="290" y="738"/>
                </a:lnTo>
                <a:lnTo>
                  <a:pt x="308" y="616"/>
                </a:lnTo>
                <a:lnTo>
                  <a:pt x="326" y="484"/>
                </a:lnTo>
                <a:lnTo>
                  <a:pt x="340" y="368"/>
                </a:lnTo>
                <a:lnTo>
                  <a:pt x="344" y="312"/>
                </a:lnTo>
                <a:lnTo>
                  <a:pt x="348" y="252"/>
                </a:lnTo>
                <a:lnTo>
                  <a:pt x="352" y="130"/>
                </a:lnTo>
                <a:lnTo>
                  <a:pt x="356" y="42"/>
                </a:lnTo>
                <a:lnTo>
                  <a:pt x="360" y="22"/>
                </a:lnTo>
                <a:lnTo>
                  <a:pt x="362" y="22"/>
                </a:lnTo>
                <a:lnTo>
                  <a:pt x="362" y="28"/>
                </a:lnTo>
                <a:lnTo>
                  <a:pt x="368" y="62"/>
                </a:lnTo>
                <a:lnTo>
                  <a:pt x="374" y="120"/>
                </a:lnTo>
                <a:lnTo>
                  <a:pt x="386" y="292"/>
                </a:lnTo>
                <a:lnTo>
                  <a:pt x="400" y="490"/>
                </a:lnTo>
                <a:lnTo>
                  <a:pt x="408" y="662"/>
                </a:lnTo>
                <a:lnTo>
                  <a:pt x="410" y="738"/>
                </a:lnTo>
                <a:lnTo>
                  <a:pt x="410" y="816"/>
                </a:lnTo>
                <a:lnTo>
                  <a:pt x="408" y="974"/>
                </a:lnTo>
                <a:lnTo>
                  <a:pt x="406" y="1100"/>
                </a:lnTo>
                <a:lnTo>
                  <a:pt x="406" y="1140"/>
                </a:lnTo>
                <a:lnTo>
                  <a:pt x="408" y="1162"/>
                </a:lnTo>
                <a:lnTo>
                  <a:pt x="410" y="1162"/>
                </a:lnTo>
                <a:lnTo>
                  <a:pt x="412" y="1156"/>
                </a:lnTo>
                <a:lnTo>
                  <a:pt x="416" y="1128"/>
                </a:lnTo>
                <a:lnTo>
                  <a:pt x="428" y="1026"/>
                </a:lnTo>
                <a:lnTo>
                  <a:pt x="440" y="906"/>
                </a:lnTo>
                <a:lnTo>
                  <a:pt x="446" y="856"/>
                </a:lnTo>
                <a:lnTo>
                  <a:pt x="452" y="822"/>
                </a:lnTo>
                <a:lnTo>
                  <a:pt x="458" y="802"/>
                </a:lnTo>
                <a:lnTo>
                  <a:pt x="464" y="792"/>
                </a:lnTo>
                <a:lnTo>
                  <a:pt x="470" y="788"/>
                </a:lnTo>
                <a:lnTo>
                  <a:pt x="476" y="788"/>
                </a:lnTo>
                <a:lnTo>
                  <a:pt x="482" y="790"/>
                </a:lnTo>
                <a:lnTo>
                  <a:pt x="488" y="790"/>
                </a:lnTo>
                <a:lnTo>
                  <a:pt x="494" y="786"/>
                </a:lnTo>
                <a:lnTo>
                  <a:pt x="498" y="776"/>
                </a:lnTo>
                <a:lnTo>
                  <a:pt x="504" y="758"/>
                </a:lnTo>
                <a:lnTo>
                  <a:pt x="510" y="736"/>
                </a:lnTo>
                <a:lnTo>
                  <a:pt x="522" y="684"/>
                </a:lnTo>
                <a:lnTo>
                  <a:pt x="532" y="634"/>
                </a:lnTo>
                <a:lnTo>
                  <a:pt x="538" y="612"/>
                </a:lnTo>
                <a:lnTo>
                  <a:pt x="544" y="594"/>
                </a:lnTo>
                <a:lnTo>
                  <a:pt x="556" y="570"/>
                </a:lnTo>
                <a:lnTo>
                  <a:pt x="560" y="560"/>
                </a:lnTo>
                <a:lnTo>
                  <a:pt x="566" y="552"/>
                </a:lnTo>
                <a:lnTo>
                  <a:pt x="572" y="546"/>
                </a:lnTo>
                <a:lnTo>
                  <a:pt x="578" y="544"/>
                </a:lnTo>
                <a:lnTo>
                  <a:pt x="584" y="544"/>
                </a:lnTo>
                <a:lnTo>
                  <a:pt x="588" y="548"/>
                </a:lnTo>
                <a:lnTo>
                  <a:pt x="594" y="556"/>
                </a:lnTo>
                <a:lnTo>
                  <a:pt x="600" y="570"/>
                </a:lnTo>
                <a:lnTo>
                  <a:pt x="612" y="606"/>
                </a:lnTo>
                <a:lnTo>
                  <a:pt x="624" y="648"/>
                </a:lnTo>
                <a:lnTo>
                  <a:pt x="634" y="686"/>
                </a:lnTo>
                <a:lnTo>
                  <a:pt x="646" y="722"/>
                </a:lnTo>
                <a:lnTo>
                  <a:pt x="656" y="764"/>
                </a:lnTo>
                <a:lnTo>
                  <a:pt x="666" y="798"/>
                </a:lnTo>
                <a:lnTo>
                  <a:pt x="674" y="812"/>
                </a:lnTo>
                <a:lnTo>
                  <a:pt x="680" y="822"/>
                </a:lnTo>
                <a:lnTo>
                  <a:pt x="688" y="826"/>
                </a:lnTo>
                <a:lnTo>
                  <a:pt x="694" y="826"/>
                </a:lnTo>
                <a:lnTo>
                  <a:pt x="702" y="822"/>
                </a:lnTo>
                <a:lnTo>
                  <a:pt x="712" y="818"/>
                </a:lnTo>
                <a:lnTo>
                  <a:pt x="728" y="804"/>
                </a:lnTo>
                <a:lnTo>
                  <a:pt x="738" y="800"/>
                </a:lnTo>
                <a:lnTo>
                  <a:pt x="748" y="798"/>
                </a:lnTo>
                <a:lnTo>
                  <a:pt x="758" y="800"/>
                </a:lnTo>
                <a:lnTo>
                  <a:pt x="770" y="802"/>
                </a:lnTo>
                <a:lnTo>
                  <a:pt x="794" y="808"/>
                </a:lnTo>
                <a:lnTo>
                  <a:pt x="818" y="816"/>
                </a:lnTo>
                <a:lnTo>
                  <a:pt x="838" y="822"/>
                </a:lnTo>
                <a:lnTo>
                  <a:pt x="848" y="824"/>
                </a:lnTo>
                <a:lnTo>
                  <a:pt x="858" y="828"/>
                </a:lnTo>
                <a:lnTo>
                  <a:pt x="874" y="834"/>
                </a:lnTo>
                <a:lnTo>
                  <a:pt x="882" y="836"/>
                </a:lnTo>
                <a:lnTo>
                  <a:pt x="890" y="834"/>
                </a:lnTo>
                <a:lnTo>
                  <a:pt x="898" y="830"/>
                </a:lnTo>
                <a:lnTo>
                  <a:pt x="906" y="822"/>
                </a:lnTo>
                <a:lnTo>
                  <a:pt x="916" y="806"/>
                </a:lnTo>
                <a:lnTo>
                  <a:pt x="924" y="784"/>
                </a:lnTo>
                <a:lnTo>
                  <a:pt x="942" y="728"/>
                </a:lnTo>
                <a:lnTo>
                  <a:pt x="960" y="674"/>
                </a:lnTo>
                <a:lnTo>
                  <a:pt x="968" y="652"/>
                </a:lnTo>
                <a:lnTo>
                  <a:pt x="974" y="640"/>
                </a:lnTo>
                <a:lnTo>
                  <a:pt x="982" y="634"/>
                </a:lnTo>
                <a:lnTo>
                  <a:pt x="984" y="632"/>
                </a:lnTo>
                <a:lnTo>
                  <a:pt x="988" y="634"/>
                </a:lnTo>
                <a:lnTo>
                  <a:pt x="994" y="638"/>
                </a:lnTo>
                <a:lnTo>
                  <a:pt x="998" y="644"/>
                </a:lnTo>
                <a:lnTo>
                  <a:pt x="1010" y="664"/>
                </a:lnTo>
                <a:lnTo>
                  <a:pt x="1020" y="686"/>
                </a:lnTo>
                <a:lnTo>
                  <a:pt x="1026" y="696"/>
                </a:lnTo>
                <a:lnTo>
                  <a:pt x="1030" y="710"/>
                </a:lnTo>
                <a:lnTo>
                  <a:pt x="1040" y="744"/>
                </a:lnTo>
                <a:lnTo>
                  <a:pt x="1050" y="774"/>
                </a:lnTo>
                <a:lnTo>
                  <a:pt x="1058" y="788"/>
                </a:lnTo>
                <a:lnTo>
                  <a:pt x="1066" y="798"/>
                </a:lnTo>
                <a:lnTo>
                  <a:pt x="1076" y="812"/>
                </a:lnTo>
                <a:lnTo>
                  <a:pt x="1086" y="830"/>
                </a:lnTo>
                <a:lnTo>
                  <a:pt x="1098" y="850"/>
                </a:lnTo>
                <a:lnTo>
                  <a:pt x="1110" y="866"/>
                </a:lnTo>
                <a:lnTo>
                  <a:pt x="1118" y="872"/>
                </a:lnTo>
                <a:lnTo>
                  <a:pt x="1124" y="876"/>
                </a:lnTo>
                <a:lnTo>
                  <a:pt x="1130" y="878"/>
                </a:lnTo>
                <a:lnTo>
                  <a:pt x="1136" y="876"/>
                </a:lnTo>
                <a:lnTo>
                  <a:pt x="1140" y="868"/>
                </a:lnTo>
                <a:lnTo>
                  <a:pt x="1146" y="858"/>
                </a:lnTo>
                <a:lnTo>
                  <a:pt x="1152" y="842"/>
                </a:lnTo>
                <a:lnTo>
                  <a:pt x="1156" y="822"/>
                </a:lnTo>
                <a:lnTo>
                  <a:pt x="1160" y="790"/>
                </a:lnTo>
                <a:lnTo>
                  <a:pt x="1164" y="748"/>
                </a:lnTo>
                <a:lnTo>
                  <a:pt x="1170" y="638"/>
                </a:lnTo>
                <a:lnTo>
                  <a:pt x="1180" y="360"/>
                </a:lnTo>
                <a:lnTo>
                  <a:pt x="1184" y="226"/>
                </a:lnTo>
                <a:lnTo>
                  <a:pt x="1190" y="114"/>
                </a:lnTo>
                <a:lnTo>
                  <a:pt x="1196" y="44"/>
                </a:lnTo>
                <a:lnTo>
                  <a:pt x="1198" y="28"/>
                </a:lnTo>
                <a:lnTo>
                  <a:pt x="1200" y="26"/>
                </a:lnTo>
                <a:lnTo>
                  <a:pt x="1202" y="28"/>
                </a:lnTo>
                <a:lnTo>
                  <a:pt x="1206" y="46"/>
                </a:lnTo>
                <a:lnTo>
                  <a:pt x="1210" y="80"/>
                </a:lnTo>
                <a:lnTo>
                  <a:pt x="1218" y="194"/>
                </a:lnTo>
                <a:lnTo>
                  <a:pt x="1226" y="348"/>
                </a:lnTo>
                <a:lnTo>
                  <a:pt x="1236" y="526"/>
                </a:lnTo>
                <a:lnTo>
                  <a:pt x="1254" y="876"/>
                </a:lnTo>
                <a:lnTo>
                  <a:pt x="1262" y="1010"/>
                </a:lnTo>
                <a:lnTo>
                  <a:pt x="1266" y="1060"/>
                </a:lnTo>
                <a:lnTo>
                  <a:pt x="1270" y="1094"/>
                </a:lnTo>
                <a:lnTo>
                  <a:pt x="1274" y="1114"/>
                </a:lnTo>
                <a:lnTo>
                  <a:pt x="1276" y="1124"/>
                </a:lnTo>
                <a:lnTo>
                  <a:pt x="1278" y="1126"/>
                </a:lnTo>
                <a:lnTo>
                  <a:pt x="1280" y="1126"/>
                </a:lnTo>
                <a:lnTo>
                  <a:pt x="1282" y="1120"/>
                </a:lnTo>
                <a:lnTo>
                  <a:pt x="1288" y="1088"/>
                </a:lnTo>
                <a:lnTo>
                  <a:pt x="1292" y="1040"/>
                </a:lnTo>
                <a:lnTo>
                  <a:pt x="1302" y="924"/>
                </a:lnTo>
                <a:lnTo>
                  <a:pt x="1308" y="874"/>
                </a:lnTo>
                <a:lnTo>
                  <a:pt x="1312" y="856"/>
                </a:lnTo>
                <a:lnTo>
                  <a:pt x="1314" y="844"/>
                </a:lnTo>
                <a:lnTo>
                  <a:pt x="1322" y="828"/>
                </a:lnTo>
                <a:lnTo>
                  <a:pt x="1330" y="818"/>
                </a:lnTo>
                <a:lnTo>
                  <a:pt x="1340" y="814"/>
                </a:lnTo>
                <a:lnTo>
                  <a:pt x="1348" y="810"/>
                </a:lnTo>
                <a:lnTo>
                  <a:pt x="1356" y="808"/>
                </a:lnTo>
                <a:lnTo>
                  <a:pt x="1366" y="802"/>
                </a:lnTo>
                <a:lnTo>
                  <a:pt x="1374" y="792"/>
                </a:lnTo>
                <a:lnTo>
                  <a:pt x="1382" y="776"/>
                </a:lnTo>
                <a:lnTo>
                  <a:pt x="1390" y="746"/>
                </a:lnTo>
                <a:lnTo>
                  <a:pt x="1396" y="708"/>
                </a:lnTo>
                <a:lnTo>
                  <a:pt x="1410" y="614"/>
                </a:lnTo>
                <a:lnTo>
                  <a:pt x="1416" y="568"/>
                </a:lnTo>
                <a:lnTo>
                  <a:pt x="1422" y="532"/>
                </a:lnTo>
                <a:lnTo>
                  <a:pt x="1426" y="518"/>
                </a:lnTo>
                <a:lnTo>
                  <a:pt x="1430" y="508"/>
                </a:lnTo>
                <a:lnTo>
                  <a:pt x="1434" y="502"/>
                </a:lnTo>
                <a:lnTo>
                  <a:pt x="1438" y="500"/>
                </a:lnTo>
                <a:lnTo>
                  <a:pt x="1440" y="500"/>
                </a:lnTo>
                <a:lnTo>
                  <a:pt x="1444" y="504"/>
                </a:lnTo>
                <a:lnTo>
                  <a:pt x="1450" y="514"/>
                </a:lnTo>
                <a:lnTo>
                  <a:pt x="1462" y="546"/>
                </a:lnTo>
                <a:lnTo>
                  <a:pt x="1474" y="592"/>
                </a:lnTo>
                <a:lnTo>
                  <a:pt x="1488" y="644"/>
                </a:lnTo>
                <a:lnTo>
                  <a:pt x="1516" y="750"/>
                </a:lnTo>
                <a:lnTo>
                  <a:pt x="1530" y="792"/>
                </a:lnTo>
                <a:lnTo>
                  <a:pt x="1536" y="810"/>
                </a:lnTo>
                <a:lnTo>
                  <a:pt x="1542" y="822"/>
                </a:lnTo>
                <a:lnTo>
                  <a:pt x="1548" y="830"/>
                </a:lnTo>
                <a:lnTo>
                  <a:pt x="1554" y="836"/>
                </a:lnTo>
                <a:lnTo>
                  <a:pt x="1560" y="842"/>
                </a:lnTo>
                <a:lnTo>
                  <a:pt x="1566" y="844"/>
                </a:lnTo>
                <a:lnTo>
                  <a:pt x="1572" y="844"/>
                </a:lnTo>
                <a:lnTo>
                  <a:pt x="1578" y="844"/>
                </a:lnTo>
                <a:lnTo>
                  <a:pt x="1590" y="842"/>
                </a:lnTo>
                <a:lnTo>
                  <a:pt x="1600" y="836"/>
                </a:lnTo>
                <a:lnTo>
                  <a:pt x="1612" y="828"/>
                </a:lnTo>
                <a:lnTo>
                  <a:pt x="1622" y="824"/>
                </a:lnTo>
                <a:lnTo>
                  <a:pt x="1632" y="822"/>
                </a:lnTo>
                <a:lnTo>
                  <a:pt x="1700" y="822"/>
                </a:lnTo>
                <a:lnTo>
                  <a:pt x="1710" y="822"/>
                </a:lnTo>
                <a:lnTo>
                  <a:pt x="1722" y="826"/>
                </a:lnTo>
                <a:lnTo>
                  <a:pt x="1746" y="832"/>
                </a:lnTo>
                <a:lnTo>
                  <a:pt x="1758" y="832"/>
                </a:lnTo>
                <a:lnTo>
                  <a:pt x="1770" y="832"/>
                </a:lnTo>
                <a:lnTo>
                  <a:pt x="1780" y="828"/>
                </a:lnTo>
                <a:lnTo>
                  <a:pt x="1790" y="822"/>
                </a:lnTo>
                <a:lnTo>
                  <a:pt x="1796" y="816"/>
                </a:lnTo>
                <a:lnTo>
                  <a:pt x="1800" y="808"/>
                </a:lnTo>
                <a:lnTo>
                  <a:pt x="1808" y="786"/>
                </a:lnTo>
                <a:lnTo>
                  <a:pt x="1826" y="734"/>
                </a:lnTo>
                <a:lnTo>
                  <a:pt x="1834" y="708"/>
                </a:lnTo>
                <a:lnTo>
                  <a:pt x="1842" y="686"/>
                </a:lnTo>
                <a:lnTo>
                  <a:pt x="1850" y="670"/>
                </a:lnTo>
                <a:lnTo>
                  <a:pt x="1854" y="664"/>
                </a:lnTo>
                <a:lnTo>
                  <a:pt x="1860" y="662"/>
                </a:lnTo>
                <a:lnTo>
                  <a:pt x="1862" y="662"/>
                </a:lnTo>
                <a:lnTo>
                  <a:pt x="1864" y="664"/>
                </a:lnTo>
                <a:lnTo>
                  <a:pt x="1870" y="672"/>
                </a:lnTo>
                <a:lnTo>
                  <a:pt x="1874" y="682"/>
                </a:lnTo>
                <a:lnTo>
                  <a:pt x="1880" y="696"/>
                </a:lnTo>
                <a:lnTo>
                  <a:pt x="1902" y="768"/>
                </a:lnTo>
                <a:lnTo>
                  <a:pt x="1914" y="800"/>
                </a:lnTo>
                <a:lnTo>
                  <a:pt x="1918" y="814"/>
                </a:lnTo>
                <a:lnTo>
                  <a:pt x="1924" y="822"/>
                </a:lnTo>
                <a:lnTo>
                  <a:pt x="1930" y="824"/>
                </a:lnTo>
                <a:lnTo>
                  <a:pt x="1934" y="824"/>
                </a:lnTo>
                <a:lnTo>
                  <a:pt x="1936" y="822"/>
                </a:lnTo>
                <a:lnTo>
                  <a:pt x="1944" y="814"/>
                </a:lnTo>
                <a:lnTo>
                  <a:pt x="1950" y="798"/>
                </a:lnTo>
                <a:lnTo>
                  <a:pt x="1956" y="772"/>
                </a:lnTo>
                <a:lnTo>
                  <a:pt x="1962" y="732"/>
                </a:lnTo>
                <a:lnTo>
                  <a:pt x="1978" y="626"/>
                </a:lnTo>
                <a:lnTo>
                  <a:pt x="2008" y="352"/>
                </a:lnTo>
                <a:lnTo>
                  <a:pt x="2024" y="218"/>
                </a:lnTo>
                <a:lnTo>
                  <a:pt x="2038" y="110"/>
                </a:lnTo>
                <a:lnTo>
                  <a:pt x="2044" y="68"/>
                </a:lnTo>
                <a:lnTo>
                  <a:pt x="2052" y="40"/>
                </a:lnTo>
                <a:lnTo>
                  <a:pt x="2054" y="30"/>
                </a:lnTo>
                <a:lnTo>
                  <a:pt x="2058" y="26"/>
                </a:lnTo>
                <a:lnTo>
                  <a:pt x="2060" y="24"/>
                </a:lnTo>
                <a:lnTo>
                  <a:pt x="2064" y="28"/>
                </a:lnTo>
                <a:lnTo>
                  <a:pt x="2066" y="36"/>
                </a:lnTo>
                <a:lnTo>
                  <a:pt x="2070" y="48"/>
                </a:lnTo>
                <a:lnTo>
                  <a:pt x="2074" y="86"/>
                </a:lnTo>
                <a:lnTo>
                  <a:pt x="2080" y="140"/>
                </a:lnTo>
                <a:lnTo>
                  <a:pt x="2084" y="206"/>
                </a:lnTo>
                <a:lnTo>
                  <a:pt x="2094" y="370"/>
                </a:lnTo>
                <a:lnTo>
                  <a:pt x="2102" y="554"/>
                </a:lnTo>
                <a:lnTo>
                  <a:pt x="2118" y="918"/>
                </a:lnTo>
                <a:lnTo>
                  <a:pt x="2124" y="1056"/>
                </a:lnTo>
                <a:lnTo>
                  <a:pt x="2128" y="1104"/>
                </a:lnTo>
                <a:lnTo>
                  <a:pt x="2132" y="1138"/>
                </a:lnTo>
                <a:lnTo>
                  <a:pt x="2134" y="1158"/>
                </a:lnTo>
                <a:lnTo>
                  <a:pt x="2138" y="1166"/>
                </a:lnTo>
                <a:lnTo>
                  <a:pt x="2140" y="1166"/>
                </a:lnTo>
                <a:lnTo>
                  <a:pt x="2142" y="1164"/>
                </a:lnTo>
                <a:lnTo>
                  <a:pt x="2144" y="1154"/>
                </a:lnTo>
                <a:lnTo>
                  <a:pt x="2150" y="1112"/>
                </a:lnTo>
                <a:lnTo>
                  <a:pt x="2156" y="1054"/>
                </a:lnTo>
                <a:lnTo>
                  <a:pt x="2166" y="916"/>
                </a:lnTo>
                <a:lnTo>
                  <a:pt x="2172" y="858"/>
                </a:lnTo>
                <a:lnTo>
                  <a:pt x="2176" y="822"/>
                </a:lnTo>
                <a:lnTo>
                  <a:pt x="2182" y="802"/>
                </a:lnTo>
                <a:lnTo>
                  <a:pt x="2188" y="790"/>
                </a:lnTo>
                <a:lnTo>
                  <a:pt x="2192" y="784"/>
                </a:lnTo>
                <a:lnTo>
                  <a:pt x="2198" y="782"/>
                </a:lnTo>
                <a:lnTo>
                  <a:pt x="2202" y="780"/>
                </a:lnTo>
                <a:lnTo>
                  <a:pt x="2208" y="776"/>
                </a:lnTo>
                <a:lnTo>
                  <a:pt x="2214" y="768"/>
                </a:lnTo>
                <a:lnTo>
                  <a:pt x="2222" y="754"/>
                </a:lnTo>
                <a:lnTo>
                  <a:pt x="2228" y="730"/>
                </a:lnTo>
                <a:lnTo>
                  <a:pt x="2236" y="696"/>
                </a:lnTo>
                <a:lnTo>
                  <a:pt x="2252" y="618"/>
                </a:lnTo>
                <a:lnTo>
                  <a:pt x="2262" y="582"/>
                </a:lnTo>
                <a:lnTo>
                  <a:pt x="2270" y="552"/>
                </a:lnTo>
                <a:lnTo>
                  <a:pt x="2276" y="540"/>
                </a:lnTo>
                <a:lnTo>
                  <a:pt x="2280" y="532"/>
                </a:lnTo>
                <a:lnTo>
                  <a:pt x="2284" y="528"/>
                </a:lnTo>
                <a:lnTo>
                  <a:pt x="2290" y="526"/>
                </a:lnTo>
                <a:lnTo>
                  <a:pt x="2294" y="530"/>
                </a:lnTo>
                <a:lnTo>
                  <a:pt x="2300" y="538"/>
                </a:lnTo>
                <a:lnTo>
                  <a:pt x="2310" y="566"/>
                </a:lnTo>
                <a:lnTo>
                  <a:pt x="2322" y="604"/>
                </a:lnTo>
                <a:lnTo>
                  <a:pt x="2334" y="650"/>
                </a:lnTo>
                <a:lnTo>
                  <a:pt x="2358" y="740"/>
                </a:lnTo>
                <a:lnTo>
                  <a:pt x="2368" y="776"/>
                </a:lnTo>
                <a:lnTo>
                  <a:pt x="2374" y="788"/>
                </a:lnTo>
                <a:lnTo>
                  <a:pt x="2380" y="798"/>
                </a:lnTo>
                <a:lnTo>
                  <a:pt x="2386" y="804"/>
                </a:lnTo>
                <a:lnTo>
                  <a:pt x="2392" y="810"/>
                </a:lnTo>
                <a:lnTo>
                  <a:pt x="2398" y="812"/>
                </a:lnTo>
                <a:lnTo>
                  <a:pt x="2402" y="812"/>
                </a:lnTo>
                <a:lnTo>
                  <a:pt x="2408" y="812"/>
                </a:lnTo>
                <a:lnTo>
                  <a:pt x="2414" y="810"/>
                </a:lnTo>
                <a:lnTo>
                  <a:pt x="2424" y="802"/>
                </a:lnTo>
                <a:lnTo>
                  <a:pt x="2448" y="784"/>
                </a:lnTo>
                <a:lnTo>
                  <a:pt x="2458" y="778"/>
                </a:lnTo>
                <a:lnTo>
                  <a:pt x="2466" y="776"/>
                </a:lnTo>
                <a:lnTo>
                  <a:pt x="2472" y="776"/>
                </a:lnTo>
                <a:lnTo>
                  <a:pt x="2486" y="776"/>
                </a:lnTo>
                <a:lnTo>
                  <a:pt x="2504" y="780"/>
                </a:lnTo>
                <a:lnTo>
                  <a:pt x="2540" y="786"/>
                </a:lnTo>
                <a:lnTo>
                  <a:pt x="2584" y="798"/>
                </a:lnTo>
                <a:lnTo>
                  <a:pt x="2648" y="798"/>
                </a:lnTo>
                <a:lnTo>
                  <a:pt x="2674" y="800"/>
                </a:lnTo>
                <a:lnTo>
                  <a:pt x="2688" y="794"/>
                </a:lnTo>
                <a:lnTo>
                  <a:pt x="2704" y="786"/>
                </a:lnTo>
                <a:lnTo>
                  <a:pt x="2718" y="776"/>
                </a:lnTo>
                <a:lnTo>
                  <a:pt x="2732" y="764"/>
                </a:lnTo>
                <a:lnTo>
                  <a:pt x="2744" y="748"/>
                </a:lnTo>
                <a:lnTo>
                  <a:pt x="2754" y="728"/>
                </a:lnTo>
                <a:lnTo>
                  <a:pt x="2764" y="708"/>
                </a:lnTo>
                <a:lnTo>
                  <a:pt x="2768" y="696"/>
                </a:lnTo>
                <a:lnTo>
                  <a:pt x="2770" y="682"/>
                </a:lnTo>
                <a:lnTo>
                  <a:pt x="2774" y="648"/>
                </a:lnTo>
                <a:lnTo>
                  <a:pt x="2776" y="634"/>
                </a:lnTo>
                <a:lnTo>
                  <a:pt x="2778" y="624"/>
                </a:lnTo>
                <a:lnTo>
                  <a:pt x="2782" y="618"/>
                </a:lnTo>
                <a:lnTo>
                  <a:pt x="2784" y="616"/>
                </a:lnTo>
                <a:lnTo>
                  <a:pt x="2786" y="618"/>
                </a:lnTo>
                <a:lnTo>
                  <a:pt x="2792" y="626"/>
                </a:lnTo>
                <a:lnTo>
                  <a:pt x="2800" y="642"/>
                </a:lnTo>
                <a:lnTo>
                  <a:pt x="2818" y="690"/>
                </a:lnTo>
                <a:lnTo>
                  <a:pt x="2836" y="740"/>
                </a:lnTo>
                <a:lnTo>
                  <a:pt x="2846" y="762"/>
                </a:lnTo>
                <a:lnTo>
                  <a:pt x="2854" y="776"/>
                </a:lnTo>
                <a:lnTo>
                  <a:pt x="2872" y="802"/>
                </a:lnTo>
                <a:lnTo>
                  <a:pt x="2880" y="816"/>
                </a:lnTo>
                <a:lnTo>
                  <a:pt x="2888" y="826"/>
                </a:lnTo>
                <a:lnTo>
                  <a:pt x="2892" y="830"/>
                </a:lnTo>
                <a:lnTo>
                  <a:pt x="2898" y="832"/>
                </a:lnTo>
                <a:lnTo>
                  <a:pt x="2902" y="832"/>
                </a:lnTo>
                <a:lnTo>
                  <a:pt x="2906" y="830"/>
                </a:lnTo>
                <a:lnTo>
                  <a:pt x="2910" y="826"/>
                </a:lnTo>
                <a:lnTo>
                  <a:pt x="2914" y="820"/>
                </a:lnTo>
                <a:lnTo>
                  <a:pt x="2922" y="800"/>
                </a:lnTo>
                <a:lnTo>
                  <a:pt x="2932" y="764"/>
                </a:lnTo>
                <a:lnTo>
                  <a:pt x="2940" y="716"/>
                </a:lnTo>
                <a:lnTo>
                  <a:pt x="2960" y="596"/>
                </a:lnTo>
                <a:lnTo>
                  <a:pt x="2976" y="462"/>
                </a:lnTo>
                <a:lnTo>
                  <a:pt x="2990" y="346"/>
                </a:lnTo>
                <a:lnTo>
                  <a:pt x="2996" y="292"/>
                </a:lnTo>
                <a:lnTo>
                  <a:pt x="3000" y="230"/>
                </a:lnTo>
                <a:lnTo>
                  <a:pt x="3004" y="108"/>
                </a:lnTo>
                <a:lnTo>
                  <a:pt x="3008" y="20"/>
                </a:lnTo>
                <a:lnTo>
                  <a:pt x="3010" y="0"/>
                </a:lnTo>
                <a:lnTo>
                  <a:pt x="3012" y="0"/>
                </a:lnTo>
                <a:lnTo>
                  <a:pt x="3014" y="6"/>
                </a:lnTo>
                <a:lnTo>
                  <a:pt x="3018" y="40"/>
                </a:lnTo>
                <a:lnTo>
                  <a:pt x="3024" y="98"/>
                </a:lnTo>
                <a:lnTo>
                  <a:pt x="3038" y="270"/>
                </a:lnTo>
                <a:lnTo>
                  <a:pt x="3050" y="468"/>
                </a:lnTo>
                <a:lnTo>
                  <a:pt x="3058" y="640"/>
                </a:lnTo>
                <a:lnTo>
                  <a:pt x="3060" y="716"/>
                </a:lnTo>
                <a:lnTo>
                  <a:pt x="3060" y="794"/>
                </a:lnTo>
                <a:lnTo>
                  <a:pt x="3058" y="952"/>
                </a:lnTo>
                <a:lnTo>
                  <a:pt x="3056" y="1078"/>
                </a:lnTo>
                <a:lnTo>
                  <a:pt x="3056" y="1118"/>
                </a:lnTo>
                <a:lnTo>
                  <a:pt x="3058" y="1140"/>
                </a:lnTo>
                <a:lnTo>
                  <a:pt x="3060" y="1140"/>
                </a:lnTo>
                <a:lnTo>
                  <a:pt x="3062" y="1134"/>
                </a:lnTo>
                <a:lnTo>
                  <a:pt x="3066" y="1106"/>
                </a:lnTo>
                <a:lnTo>
                  <a:pt x="3078" y="1004"/>
                </a:lnTo>
                <a:lnTo>
                  <a:pt x="3092" y="884"/>
                </a:lnTo>
                <a:lnTo>
                  <a:pt x="3098" y="834"/>
                </a:lnTo>
                <a:lnTo>
                  <a:pt x="3104" y="800"/>
                </a:lnTo>
                <a:lnTo>
                  <a:pt x="3110" y="780"/>
                </a:lnTo>
                <a:lnTo>
                  <a:pt x="3116" y="770"/>
                </a:lnTo>
                <a:lnTo>
                  <a:pt x="3120" y="766"/>
                </a:lnTo>
                <a:lnTo>
                  <a:pt x="3126" y="766"/>
                </a:lnTo>
                <a:lnTo>
                  <a:pt x="3132" y="768"/>
                </a:lnTo>
                <a:lnTo>
                  <a:pt x="3138" y="768"/>
                </a:lnTo>
                <a:lnTo>
                  <a:pt x="3144" y="764"/>
                </a:lnTo>
                <a:lnTo>
                  <a:pt x="3150" y="754"/>
                </a:lnTo>
                <a:lnTo>
                  <a:pt x="3156" y="736"/>
                </a:lnTo>
                <a:lnTo>
                  <a:pt x="3160" y="714"/>
                </a:lnTo>
                <a:lnTo>
                  <a:pt x="3172" y="664"/>
                </a:lnTo>
                <a:lnTo>
                  <a:pt x="3184" y="612"/>
                </a:lnTo>
                <a:lnTo>
                  <a:pt x="3188" y="590"/>
                </a:lnTo>
                <a:lnTo>
                  <a:pt x="3194" y="572"/>
                </a:lnTo>
                <a:lnTo>
                  <a:pt x="3206" y="548"/>
                </a:lnTo>
                <a:lnTo>
                  <a:pt x="3212" y="538"/>
                </a:lnTo>
                <a:lnTo>
                  <a:pt x="3218" y="530"/>
                </a:lnTo>
                <a:lnTo>
                  <a:pt x="3222" y="524"/>
                </a:lnTo>
                <a:lnTo>
                  <a:pt x="3228" y="522"/>
                </a:lnTo>
                <a:lnTo>
                  <a:pt x="3234" y="522"/>
                </a:lnTo>
                <a:lnTo>
                  <a:pt x="3240" y="526"/>
                </a:lnTo>
                <a:lnTo>
                  <a:pt x="3246" y="534"/>
                </a:lnTo>
                <a:lnTo>
                  <a:pt x="3250" y="548"/>
                </a:lnTo>
                <a:lnTo>
                  <a:pt x="3262" y="584"/>
                </a:lnTo>
                <a:lnTo>
                  <a:pt x="3274" y="626"/>
                </a:lnTo>
                <a:lnTo>
                  <a:pt x="3286" y="664"/>
                </a:lnTo>
                <a:lnTo>
                  <a:pt x="3296" y="702"/>
                </a:lnTo>
                <a:lnTo>
                  <a:pt x="3306" y="742"/>
                </a:lnTo>
                <a:lnTo>
                  <a:pt x="3318" y="776"/>
                </a:lnTo>
                <a:lnTo>
                  <a:pt x="3324" y="790"/>
                </a:lnTo>
                <a:lnTo>
                  <a:pt x="3330" y="800"/>
                </a:lnTo>
                <a:lnTo>
                  <a:pt x="3338" y="804"/>
                </a:lnTo>
                <a:lnTo>
                  <a:pt x="3346" y="804"/>
                </a:lnTo>
                <a:lnTo>
                  <a:pt x="3354" y="800"/>
                </a:lnTo>
                <a:lnTo>
                  <a:pt x="3362" y="796"/>
                </a:lnTo>
                <a:lnTo>
                  <a:pt x="3380" y="782"/>
                </a:lnTo>
                <a:lnTo>
                  <a:pt x="3388" y="778"/>
                </a:lnTo>
                <a:lnTo>
                  <a:pt x="3398" y="776"/>
                </a:lnTo>
                <a:lnTo>
                  <a:pt x="3408" y="778"/>
                </a:lnTo>
                <a:lnTo>
                  <a:pt x="3420" y="780"/>
                </a:lnTo>
                <a:lnTo>
                  <a:pt x="3444" y="786"/>
                </a:lnTo>
                <a:lnTo>
                  <a:pt x="3468" y="794"/>
                </a:lnTo>
                <a:lnTo>
                  <a:pt x="3490" y="800"/>
                </a:lnTo>
                <a:lnTo>
                  <a:pt x="3498" y="802"/>
                </a:lnTo>
                <a:lnTo>
                  <a:pt x="3508" y="806"/>
                </a:lnTo>
                <a:lnTo>
                  <a:pt x="3524" y="812"/>
                </a:lnTo>
                <a:lnTo>
                  <a:pt x="3532" y="814"/>
                </a:lnTo>
                <a:lnTo>
                  <a:pt x="3540" y="812"/>
                </a:lnTo>
                <a:lnTo>
                  <a:pt x="3550" y="808"/>
                </a:lnTo>
                <a:lnTo>
                  <a:pt x="3558" y="800"/>
                </a:lnTo>
                <a:lnTo>
                  <a:pt x="3566" y="784"/>
                </a:lnTo>
                <a:lnTo>
                  <a:pt x="3576" y="762"/>
                </a:lnTo>
                <a:lnTo>
                  <a:pt x="3592" y="706"/>
                </a:lnTo>
                <a:lnTo>
                  <a:pt x="3610" y="652"/>
                </a:lnTo>
                <a:lnTo>
                  <a:pt x="3618" y="630"/>
                </a:lnTo>
                <a:lnTo>
                  <a:pt x="3626" y="618"/>
                </a:lnTo>
                <a:lnTo>
                  <a:pt x="3632" y="612"/>
                </a:lnTo>
                <a:lnTo>
                  <a:pt x="3636" y="612"/>
                </a:lnTo>
                <a:lnTo>
                  <a:pt x="3638" y="612"/>
                </a:lnTo>
                <a:lnTo>
                  <a:pt x="3644" y="616"/>
                </a:lnTo>
                <a:lnTo>
                  <a:pt x="3650" y="622"/>
                </a:lnTo>
                <a:lnTo>
                  <a:pt x="3660" y="642"/>
                </a:lnTo>
                <a:lnTo>
                  <a:pt x="3670" y="664"/>
                </a:lnTo>
                <a:lnTo>
                  <a:pt x="3676" y="674"/>
                </a:lnTo>
                <a:lnTo>
                  <a:pt x="3680" y="688"/>
                </a:lnTo>
                <a:lnTo>
                  <a:pt x="3690" y="722"/>
                </a:lnTo>
                <a:lnTo>
                  <a:pt x="3702" y="752"/>
                </a:lnTo>
                <a:lnTo>
                  <a:pt x="3708" y="766"/>
                </a:lnTo>
                <a:lnTo>
                  <a:pt x="3716" y="776"/>
                </a:lnTo>
                <a:lnTo>
                  <a:pt x="3726" y="790"/>
                </a:lnTo>
                <a:lnTo>
                  <a:pt x="3736" y="808"/>
                </a:lnTo>
                <a:lnTo>
                  <a:pt x="3748" y="828"/>
                </a:lnTo>
                <a:lnTo>
                  <a:pt x="3762" y="844"/>
                </a:lnTo>
                <a:lnTo>
                  <a:pt x="3768" y="850"/>
                </a:lnTo>
                <a:lnTo>
                  <a:pt x="3774" y="854"/>
                </a:lnTo>
                <a:lnTo>
                  <a:pt x="3780" y="856"/>
                </a:lnTo>
                <a:lnTo>
                  <a:pt x="3786" y="854"/>
                </a:lnTo>
                <a:lnTo>
                  <a:pt x="3792" y="846"/>
                </a:lnTo>
                <a:lnTo>
                  <a:pt x="3796" y="836"/>
                </a:lnTo>
                <a:lnTo>
                  <a:pt x="3802" y="820"/>
                </a:lnTo>
                <a:lnTo>
                  <a:pt x="3806" y="800"/>
                </a:lnTo>
                <a:lnTo>
                  <a:pt x="3810" y="770"/>
                </a:lnTo>
                <a:lnTo>
                  <a:pt x="3814" y="726"/>
                </a:lnTo>
                <a:lnTo>
                  <a:pt x="3820" y="616"/>
                </a:lnTo>
                <a:lnTo>
                  <a:pt x="3830" y="338"/>
                </a:lnTo>
                <a:lnTo>
                  <a:pt x="3836" y="204"/>
                </a:lnTo>
                <a:lnTo>
                  <a:pt x="3840" y="92"/>
                </a:lnTo>
                <a:lnTo>
                  <a:pt x="3846" y="22"/>
                </a:lnTo>
                <a:lnTo>
                  <a:pt x="3850" y="6"/>
                </a:lnTo>
                <a:lnTo>
                  <a:pt x="3850" y="4"/>
                </a:lnTo>
                <a:lnTo>
                  <a:pt x="3852" y="6"/>
                </a:lnTo>
                <a:lnTo>
                  <a:pt x="3856" y="24"/>
                </a:lnTo>
                <a:lnTo>
                  <a:pt x="3860" y="58"/>
                </a:lnTo>
                <a:lnTo>
                  <a:pt x="3868" y="172"/>
                </a:lnTo>
                <a:lnTo>
                  <a:pt x="3878" y="326"/>
                </a:lnTo>
                <a:lnTo>
                  <a:pt x="3886" y="504"/>
                </a:lnTo>
                <a:lnTo>
                  <a:pt x="3904" y="854"/>
                </a:lnTo>
                <a:lnTo>
                  <a:pt x="3912" y="988"/>
                </a:lnTo>
                <a:lnTo>
                  <a:pt x="3916" y="1038"/>
                </a:lnTo>
                <a:lnTo>
                  <a:pt x="3920" y="1072"/>
                </a:lnTo>
                <a:lnTo>
                  <a:pt x="3924" y="1092"/>
                </a:lnTo>
                <a:lnTo>
                  <a:pt x="3928" y="1102"/>
                </a:lnTo>
                <a:lnTo>
                  <a:pt x="3928" y="1104"/>
                </a:lnTo>
                <a:lnTo>
                  <a:pt x="3930" y="1104"/>
                </a:lnTo>
                <a:lnTo>
                  <a:pt x="3932" y="1098"/>
                </a:lnTo>
                <a:lnTo>
                  <a:pt x="3938" y="1066"/>
                </a:lnTo>
                <a:lnTo>
                  <a:pt x="3942" y="1018"/>
                </a:lnTo>
                <a:lnTo>
                  <a:pt x="3954" y="902"/>
                </a:lnTo>
                <a:lnTo>
                  <a:pt x="3958" y="854"/>
                </a:lnTo>
                <a:lnTo>
                  <a:pt x="3962" y="834"/>
                </a:lnTo>
                <a:lnTo>
                  <a:pt x="3966" y="822"/>
                </a:lnTo>
                <a:lnTo>
                  <a:pt x="3972" y="806"/>
                </a:lnTo>
                <a:lnTo>
                  <a:pt x="3982" y="796"/>
                </a:lnTo>
                <a:lnTo>
                  <a:pt x="3990" y="792"/>
                </a:lnTo>
                <a:lnTo>
                  <a:pt x="3998" y="790"/>
                </a:lnTo>
                <a:lnTo>
                  <a:pt x="4008" y="786"/>
                </a:lnTo>
                <a:lnTo>
                  <a:pt x="4016" y="780"/>
                </a:lnTo>
                <a:lnTo>
                  <a:pt x="4026" y="770"/>
                </a:lnTo>
                <a:lnTo>
                  <a:pt x="4034" y="754"/>
                </a:lnTo>
                <a:lnTo>
                  <a:pt x="4040" y="726"/>
                </a:lnTo>
                <a:lnTo>
                  <a:pt x="4048" y="686"/>
                </a:lnTo>
                <a:lnTo>
                  <a:pt x="4060" y="592"/>
                </a:lnTo>
                <a:lnTo>
                  <a:pt x="4066" y="548"/>
                </a:lnTo>
                <a:lnTo>
                  <a:pt x="4074" y="510"/>
                </a:lnTo>
                <a:lnTo>
                  <a:pt x="4078" y="496"/>
                </a:lnTo>
                <a:lnTo>
                  <a:pt x="4082" y="486"/>
                </a:lnTo>
                <a:lnTo>
                  <a:pt x="4086" y="480"/>
                </a:lnTo>
                <a:lnTo>
                  <a:pt x="4088" y="478"/>
                </a:lnTo>
                <a:lnTo>
                  <a:pt x="4090" y="478"/>
                </a:lnTo>
                <a:lnTo>
                  <a:pt x="4096" y="482"/>
                </a:lnTo>
                <a:lnTo>
                  <a:pt x="4100" y="492"/>
                </a:lnTo>
                <a:lnTo>
                  <a:pt x="4112" y="524"/>
                </a:lnTo>
                <a:lnTo>
                  <a:pt x="4126" y="570"/>
                </a:lnTo>
                <a:lnTo>
                  <a:pt x="4140" y="622"/>
                </a:lnTo>
                <a:lnTo>
                  <a:pt x="4166" y="728"/>
                </a:lnTo>
                <a:lnTo>
                  <a:pt x="4180" y="770"/>
                </a:lnTo>
                <a:lnTo>
                  <a:pt x="4186" y="788"/>
                </a:lnTo>
                <a:lnTo>
                  <a:pt x="4192" y="800"/>
                </a:lnTo>
                <a:lnTo>
                  <a:pt x="4198" y="808"/>
                </a:lnTo>
                <a:lnTo>
                  <a:pt x="4204" y="814"/>
                </a:lnTo>
                <a:lnTo>
                  <a:pt x="4210" y="820"/>
                </a:lnTo>
                <a:lnTo>
                  <a:pt x="4216" y="822"/>
                </a:lnTo>
                <a:lnTo>
                  <a:pt x="4222" y="824"/>
                </a:lnTo>
                <a:lnTo>
                  <a:pt x="4228" y="822"/>
                </a:lnTo>
                <a:lnTo>
                  <a:pt x="4240" y="820"/>
                </a:lnTo>
                <a:lnTo>
                  <a:pt x="4252" y="814"/>
                </a:lnTo>
                <a:lnTo>
                  <a:pt x="4262" y="808"/>
                </a:lnTo>
                <a:lnTo>
                  <a:pt x="4274" y="802"/>
                </a:lnTo>
                <a:lnTo>
                  <a:pt x="4284" y="800"/>
                </a:lnTo>
                <a:lnTo>
                  <a:pt x="4352" y="800"/>
                </a:lnTo>
                <a:lnTo>
                  <a:pt x="4362" y="800"/>
                </a:lnTo>
                <a:lnTo>
                  <a:pt x="4372" y="804"/>
                </a:lnTo>
                <a:lnTo>
                  <a:pt x="4396" y="810"/>
                </a:lnTo>
                <a:lnTo>
                  <a:pt x="4408" y="810"/>
                </a:lnTo>
                <a:lnTo>
                  <a:pt x="4420" y="810"/>
                </a:lnTo>
                <a:lnTo>
                  <a:pt x="4432" y="808"/>
                </a:lnTo>
                <a:lnTo>
                  <a:pt x="4442" y="800"/>
                </a:lnTo>
                <a:lnTo>
                  <a:pt x="4446" y="794"/>
                </a:lnTo>
                <a:lnTo>
                  <a:pt x="4450" y="786"/>
                </a:lnTo>
                <a:lnTo>
                  <a:pt x="4460" y="764"/>
                </a:lnTo>
                <a:lnTo>
                  <a:pt x="4476" y="712"/>
                </a:lnTo>
                <a:lnTo>
                  <a:pt x="4484" y="686"/>
                </a:lnTo>
                <a:lnTo>
                  <a:pt x="4492" y="664"/>
                </a:lnTo>
                <a:lnTo>
                  <a:pt x="4500" y="648"/>
                </a:lnTo>
                <a:lnTo>
                  <a:pt x="4506" y="642"/>
                </a:lnTo>
                <a:lnTo>
                  <a:pt x="4510" y="640"/>
                </a:lnTo>
                <a:lnTo>
                  <a:pt x="4512" y="640"/>
                </a:lnTo>
                <a:lnTo>
                  <a:pt x="4516" y="642"/>
                </a:lnTo>
                <a:lnTo>
                  <a:pt x="4520" y="650"/>
                </a:lnTo>
                <a:lnTo>
                  <a:pt x="4526" y="660"/>
                </a:lnTo>
                <a:lnTo>
                  <a:pt x="4530" y="676"/>
                </a:lnTo>
                <a:lnTo>
                  <a:pt x="4552" y="746"/>
                </a:lnTo>
                <a:lnTo>
                  <a:pt x="4564" y="780"/>
                </a:lnTo>
                <a:lnTo>
                  <a:pt x="4570" y="792"/>
                </a:lnTo>
                <a:lnTo>
                  <a:pt x="4576" y="800"/>
                </a:lnTo>
                <a:lnTo>
                  <a:pt x="4582" y="804"/>
                </a:lnTo>
                <a:lnTo>
                  <a:pt x="4584" y="802"/>
                </a:lnTo>
                <a:lnTo>
                  <a:pt x="4588" y="800"/>
                </a:lnTo>
                <a:lnTo>
                  <a:pt x="4594" y="792"/>
                </a:lnTo>
                <a:lnTo>
                  <a:pt x="4600" y="776"/>
                </a:lnTo>
                <a:lnTo>
                  <a:pt x="4606" y="750"/>
                </a:lnTo>
                <a:lnTo>
                  <a:pt x="4614" y="710"/>
                </a:lnTo>
                <a:lnTo>
                  <a:pt x="4628" y="604"/>
                </a:lnTo>
                <a:lnTo>
                  <a:pt x="4658" y="330"/>
                </a:lnTo>
                <a:lnTo>
                  <a:pt x="4674" y="196"/>
                </a:lnTo>
                <a:lnTo>
                  <a:pt x="4688" y="88"/>
                </a:lnTo>
                <a:lnTo>
                  <a:pt x="4696" y="46"/>
                </a:lnTo>
                <a:lnTo>
                  <a:pt x="4702" y="18"/>
                </a:lnTo>
                <a:lnTo>
                  <a:pt x="4706" y="10"/>
                </a:lnTo>
                <a:lnTo>
                  <a:pt x="4708" y="4"/>
                </a:lnTo>
                <a:lnTo>
                  <a:pt x="4712" y="2"/>
                </a:lnTo>
                <a:lnTo>
                  <a:pt x="4714" y="6"/>
                </a:lnTo>
                <a:lnTo>
                  <a:pt x="4718" y="14"/>
                </a:lnTo>
                <a:lnTo>
                  <a:pt x="4720" y="26"/>
                </a:lnTo>
                <a:lnTo>
                  <a:pt x="4724" y="64"/>
                </a:lnTo>
                <a:lnTo>
                  <a:pt x="4730" y="118"/>
                </a:lnTo>
                <a:lnTo>
                  <a:pt x="4734" y="184"/>
                </a:lnTo>
                <a:lnTo>
                  <a:pt x="4744" y="348"/>
                </a:lnTo>
                <a:lnTo>
                  <a:pt x="4752" y="532"/>
                </a:lnTo>
                <a:lnTo>
                  <a:pt x="4768" y="896"/>
                </a:lnTo>
                <a:lnTo>
                  <a:pt x="4776" y="1034"/>
                </a:lnTo>
                <a:lnTo>
                  <a:pt x="4778" y="1082"/>
                </a:lnTo>
                <a:lnTo>
                  <a:pt x="4782" y="1116"/>
                </a:lnTo>
                <a:lnTo>
                  <a:pt x="4786" y="1136"/>
                </a:lnTo>
                <a:lnTo>
                  <a:pt x="4788" y="1144"/>
                </a:lnTo>
                <a:lnTo>
                  <a:pt x="4790" y="1144"/>
                </a:lnTo>
                <a:lnTo>
                  <a:pt x="4792" y="1142"/>
                </a:lnTo>
                <a:lnTo>
                  <a:pt x="4796" y="1132"/>
                </a:lnTo>
                <a:lnTo>
                  <a:pt x="4800" y="1092"/>
                </a:lnTo>
                <a:lnTo>
                  <a:pt x="4806" y="1032"/>
                </a:lnTo>
                <a:lnTo>
                  <a:pt x="4816" y="894"/>
                </a:lnTo>
                <a:lnTo>
                  <a:pt x="4822" y="836"/>
                </a:lnTo>
                <a:lnTo>
                  <a:pt x="4828" y="800"/>
                </a:lnTo>
                <a:lnTo>
                  <a:pt x="4832" y="780"/>
                </a:lnTo>
                <a:lnTo>
                  <a:pt x="4838" y="768"/>
                </a:lnTo>
                <a:lnTo>
                  <a:pt x="4844" y="762"/>
                </a:lnTo>
                <a:lnTo>
                  <a:pt x="4848" y="760"/>
                </a:lnTo>
                <a:lnTo>
                  <a:pt x="4854" y="758"/>
                </a:lnTo>
                <a:lnTo>
                  <a:pt x="4860" y="754"/>
                </a:lnTo>
                <a:lnTo>
                  <a:pt x="4866" y="746"/>
                </a:lnTo>
                <a:lnTo>
                  <a:pt x="4872" y="732"/>
                </a:lnTo>
                <a:lnTo>
                  <a:pt x="4880" y="708"/>
                </a:lnTo>
                <a:lnTo>
                  <a:pt x="4888" y="674"/>
                </a:lnTo>
                <a:lnTo>
                  <a:pt x="4904" y="598"/>
                </a:lnTo>
                <a:lnTo>
                  <a:pt x="4912" y="560"/>
                </a:lnTo>
                <a:lnTo>
                  <a:pt x="4922" y="530"/>
                </a:lnTo>
                <a:lnTo>
                  <a:pt x="4926" y="518"/>
                </a:lnTo>
                <a:lnTo>
                  <a:pt x="4930" y="510"/>
                </a:lnTo>
                <a:lnTo>
                  <a:pt x="4936" y="506"/>
                </a:lnTo>
                <a:lnTo>
                  <a:pt x="4940" y="504"/>
                </a:lnTo>
                <a:lnTo>
                  <a:pt x="4946" y="508"/>
                </a:lnTo>
                <a:lnTo>
                  <a:pt x="4950" y="516"/>
                </a:lnTo>
                <a:lnTo>
                  <a:pt x="4962" y="544"/>
                </a:lnTo>
                <a:lnTo>
                  <a:pt x="4972" y="582"/>
                </a:lnTo>
                <a:lnTo>
                  <a:pt x="4984" y="628"/>
                </a:lnTo>
                <a:lnTo>
                  <a:pt x="5008" y="718"/>
                </a:lnTo>
                <a:lnTo>
                  <a:pt x="5020" y="754"/>
                </a:lnTo>
                <a:lnTo>
                  <a:pt x="5026" y="766"/>
                </a:lnTo>
                <a:lnTo>
                  <a:pt x="5032" y="776"/>
                </a:lnTo>
                <a:lnTo>
                  <a:pt x="5036" y="784"/>
                </a:lnTo>
                <a:lnTo>
                  <a:pt x="5042" y="788"/>
                </a:lnTo>
                <a:lnTo>
                  <a:pt x="5048" y="790"/>
                </a:lnTo>
                <a:lnTo>
                  <a:pt x="5054" y="790"/>
                </a:lnTo>
                <a:lnTo>
                  <a:pt x="5058" y="790"/>
                </a:lnTo>
                <a:lnTo>
                  <a:pt x="5064" y="788"/>
                </a:lnTo>
                <a:lnTo>
                  <a:pt x="5076" y="780"/>
                </a:lnTo>
                <a:lnTo>
                  <a:pt x="5098" y="762"/>
                </a:lnTo>
                <a:lnTo>
                  <a:pt x="5110" y="756"/>
                </a:lnTo>
                <a:lnTo>
                  <a:pt x="5116" y="754"/>
                </a:lnTo>
                <a:lnTo>
                  <a:pt x="5122" y="754"/>
                </a:lnTo>
                <a:lnTo>
                  <a:pt x="5150" y="756"/>
                </a:lnTo>
                <a:lnTo>
                  <a:pt x="5182" y="762"/>
                </a:lnTo>
                <a:lnTo>
                  <a:pt x="5212" y="770"/>
                </a:lnTo>
                <a:lnTo>
                  <a:pt x="5236" y="776"/>
                </a:lnTo>
              </a:path>
            </a:pathLst>
          </a:custGeom>
          <a:noFill/>
          <a:ln w="28575" cmpd="sng">
            <a:solidFill>
              <a:srgbClr val="FFFFE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20515" name="Rectangle 35"/>
          <p:cNvSpPr>
            <a:spLocks noGrp="1" noChangeArrowheads="1"/>
          </p:cNvSpPr>
          <p:nvPr>
            <p:ph type="ctrTitle"/>
          </p:nvPr>
        </p:nvSpPr>
        <p:spPr>
          <a:xfrm>
            <a:off x="914400" y="549276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0516" name="Rectangle 36"/>
          <p:cNvSpPr>
            <a:spLocks noGrp="1" noChangeArrowheads="1"/>
          </p:cNvSpPr>
          <p:nvPr>
            <p:ph type="subTitle" idx="1"/>
          </p:nvPr>
        </p:nvSpPr>
        <p:spPr>
          <a:xfrm>
            <a:off x="2154767" y="5118101"/>
            <a:ext cx="8534400" cy="1127125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8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>
              <a:defRPr/>
            </a:pPr>
            <a:fld id="{A794B5A7-EA01-4A09-8F78-35E9185C43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552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>
              <a:defRPr/>
            </a:pPr>
            <a:fld id="{A4FAD97C-42E0-4231-A069-CB142DC884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4265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>
              <a:defRPr/>
            </a:pPr>
            <a:fld id="{97FE3D56-8C4D-42F5-8315-C68E086B86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4669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>
              <a:defRPr/>
            </a:pPr>
            <a:fld id="{43239738-56F9-4424-AE64-AC37FBFEDE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5594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>
              <a:defRPr/>
            </a:pPr>
            <a:fld id="{62175B1C-DFCD-483A-B2BA-E8CE621C2B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6357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>
              <a:defRPr/>
            </a:pPr>
            <a:fld id="{A25246F9-1329-4CEB-9AC7-5CC4E775DA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7505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>
              <a:defRPr/>
            </a:pPr>
            <a:fld id="{0534F490-F13A-4455-B398-2990740D0B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4594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>
              <a:defRPr/>
            </a:pPr>
            <a:fld id="{E5995D0C-3156-47AC-A4C7-78E8EB145C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7331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>
              <a:defRPr/>
            </a:pPr>
            <a:fld id="{E8EEAF90-9E4D-42E8-8075-7C01087986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5039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>
              <a:defRPr/>
            </a:pPr>
            <a:fld id="{B43BCBB8-7E0E-44DB-A369-C75FD494A1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0429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>
              <a:defRPr/>
            </a:pPr>
            <a:fld id="{50A1546C-4D9F-4B18-8EF0-132DDA37DA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00410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ZA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>
              <a:defRPr/>
            </a:pPr>
            <a:fld id="{8078FC86-0604-44AE-B999-F9998B24B0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04142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>
              <a:defRPr/>
            </a:pPr>
            <a:fld id="{FA12F51B-68E3-4F74-9DDF-741DA7BD31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100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8"/>
          <p:cNvSpPr>
            <a:spLocks noChangeArrowheads="1"/>
          </p:cNvSpPr>
          <p:nvPr/>
        </p:nvSpPr>
        <p:spPr bwMode="auto">
          <a:xfrm>
            <a:off x="0" y="-15875"/>
            <a:ext cx="12218988" cy="6873875"/>
          </a:xfrm>
          <a:prstGeom prst="rect">
            <a:avLst/>
          </a:prstGeom>
          <a:solidFill>
            <a:srgbClr val="00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ZA" altLang="en-US" smtClean="0">
              <a:solidFill>
                <a:srgbClr val="FFFFCC"/>
              </a:solidFill>
              <a:latin typeface="Arial" panose="020B0604020202020204" pitchFamily="34" charset="0"/>
            </a:endParaRPr>
          </a:p>
        </p:txBody>
      </p:sp>
      <p:sp>
        <p:nvSpPr>
          <p:cNvPr id="1027" name="Line 7"/>
          <p:cNvSpPr>
            <a:spLocks noChangeShapeType="1"/>
          </p:cNvSpPr>
          <p:nvPr/>
        </p:nvSpPr>
        <p:spPr bwMode="auto">
          <a:xfrm>
            <a:off x="0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28" name="Line 8"/>
          <p:cNvSpPr>
            <a:spLocks noChangeShapeType="1"/>
          </p:cNvSpPr>
          <p:nvPr/>
        </p:nvSpPr>
        <p:spPr bwMode="auto">
          <a:xfrm>
            <a:off x="717550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29" name="Line 9"/>
          <p:cNvSpPr>
            <a:spLocks noChangeShapeType="1"/>
          </p:cNvSpPr>
          <p:nvPr/>
        </p:nvSpPr>
        <p:spPr bwMode="auto">
          <a:xfrm>
            <a:off x="1436688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30" name="Line 10"/>
          <p:cNvSpPr>
            <a:spLocks noChangeShapeType="1"/>
          </p:cNvSpPr>
          <p:nvPr/>
        </p:nvSpPr>
        <p:spPr bwMode="auto">
          <a:xfrm>
            <a:off x="2154238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31" name="Line 11"/>
          <p:cNvSpPr>
            <a:spLocks noChangeShapeType="1"/>
          </p:cNvSpPr>
          <p:nvPr/>
        </p:nvSpPr>
        <p:spPr bwMode="auto">
          <a:xfrm>
            <a:off x="2874963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32" name="Line 12"/>
          <p:cNvSpPr>
            <a:spLocks noChangeShapeType="1"/>
          </p:cNvSpPr>
          <p:nvPr/>
        </p:nvSpPr>
        <p:spPr bwMode="auto">
          <a:xfrm>
            <a:off x="3592513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33" name="Line 13"/>
          <p:cNvSpPr>
            <a:spLocks noChangeShapeType="1"/>
          </p:cNvSpPr>
          <p:nvPr/>
        </p:nvSpPr>
        <p:spPr bwMode="auto">
          <a:xfrm>
            <a:off x="4311650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34" name="Line 14"/>
          <p:cNvSpPr>
            <a:spLocks noChangeShapeType="1"/>
          </p:cNvSpPr>
          <p:nvPr/>
        </p:nvSpPr>
        <p:spPr bwMode="auto">
          <a:xfrm>
            <a:off x="5030788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35" name="Line 15"/>
          <p:cNvSpPr>
            <a:spLocks noChangeShapeType="1"/>
          </p:cNvSpPr>
          <p:nvPr/>
        </p:nvSpPr>
        <p:spPr bwMode="auto">
          <a:xfrm>
            <a:off x="5748338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36" name="Line 16"/>
          <p:cNvSpPr>
            <a:spLocks noChangeShapeType="1"/>
          </p:cNvSpPr>
          <p:nvPr/>
        </p:nvSpPr>
        <p:spPr bwMode="auto">
          <a:xfrm>
            <a:off x="6469063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37" name="Line 17"/>
          <p:cNvSpPr>
            <a:spLocks noChangeShapeType="1"/>
          </p:cNvSpPr>
          <p:nvPr/>
        </p:nvSpPr>
        <p:spPr bwMode="auto">
          <a:xfrm>
            <a:off x="7186613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38" name="Line 18"/>
          <p:cNvSpPr>
            <a:spLocks noChangeShapeType="1"/>
          </p:cNvSpPr>
          <p:nvPr/>
        </p:nvSpPr>
        <p:spPr bwMode="auto">
          <a:xfrm>
            <a:off x="7905750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39" name="Line 19"/>
          <p:cNvSpPr>
            <a:spLocks noChangeShapeType="1"/>
          </p:cNvSpPr>
          <p:nvPr/>
        </p:nvSpPr>
        <p:spPr bwMode="auto">
          <a:xfrm>
            <a:off x="8624888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40" name="Line 20"/>
          <p:cNvSpPr>
            <a:spLocks noChangeShapeType="1"/>
          </p:cNvSpPr>
          <p:nvPr/>
        </p:nvSpPr>
        <p:spPr bwMode="auto">
          <a:xfrm>
            <a:off x="9342438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41" name="Line 21"/>
          <p:cNvSpPr>
            <a:spLocks noChangeShapeType="1"/>
          </p:cNvSpPr>
          <p:nvPr/>
        </p:nvSpPr>
        <p:spPr bwMode="auto">
          <a:xfrm>
            <a:off x="10063163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42" name="Line 22"/>
          <p:cNvSpPr>
            <a:spLocks noChangeShapeType="1"/>
          </p:cNvSpPr>
          <p:nvPr/>
        </p:nvSpPr>
        <p:spPr bwMode="auto">
          <a:xfrm>
            <a:off x="10780713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43" name="Line 23"/>
          <p:cNvSpPr>
            <a:spLocks noChangeShapeType="1"/>
          </p:cNvSpPr>
          <p:nvPr/>
        </p:nvSpPr>
        <p:spPr bwMode="auto">
          <a:xfrm>
            <a:off x="11499850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44" name="Line 24"/>
          <p:cNvSpPr>
            <a:spLocks noChangeShapeType="1"/>
          </p:cNvSpPr>
          <p:nvPr/>
        </p:nvSpPr>
        <p:spPr bwMode="auto">
          <a:xfrm>
            <a:off x="12218988" y="-15875"/>
            <a:ext cx="0" cy="685800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45" name="Line 25"/>
          <p:cNvSpPr>
            <a:spLocks noChangeShapeType="1"/>
          </p:cNvSpPr>
          <p:nvPr/>
        </p:nvSpPr>
        <p:spPr bwMode="auto">
          <a:xfrm>
            <a:off x="26988" y="895350"/>
            <a:ext cx="12192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46" name="Line 26"/>
          <p:cNvSpPr>
            <a:spLocks noChangeShapeType="1"/>
          </p:cNvSpPr>
          <p:nvPr/>
        </p:nvSpPr>
        <p:spPr bwMode="auto">
          <a:xfrm>
            <a:off x="26988" y="1423988"/>
            <a:ext cx="12192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47" name="Line 27"/>
          <p:cNvSpPr>
            <a:spLocks noChangeShapeType="1"/>
          </p:cNvSpPr>
          <p:nvPr/>
        </p:nvSpPr>
        <p:spPr bwMode="auto">
          <a:xfrm>
            <a:off x="26988" y="1951038"/>
            <a:ext cx="12192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48" name="Line 28"/>
          <p:cNvSpPr>
            <a:spLocks noChangeShapeType="1"/>
          </p:cNvSpPr>
          <p:nvPr/>
        </p:nvSpPr>
        <p:spPr bwMode="auto">
          <a:xfrm>
            <a:off x="26988" y="2479675"/>
            <a:ext cx="12192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49" name="Line 29"/>
          <p:cNvSpPr>
            <a:spLocks noChangeShapeType="1"/>
          </p:cNvSpPr>
          <p:nvPr/>
        </p:nvSpPr>
        <p:spPr bwMode="auto">
          <a:xfrm>
            <a:off x="26988" y="3006725"/>
            <a:ext cx="12192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50" name="Line 30"/>
          <p:cNvSpPr>
            <a:spLocks noChangeShapeType="1"/>
          </p:cNvSpPr>
          <p:nvPr/>
        </p:nvSpPr>
        <p:spPr bwMode="auto">
          <a:xfrm>
            <a:off x="26988" y="3535363"/>
            <a:ext cx="12192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51" name="Line 31"/>
          <p:cNvSpPr>
            <a:spLocks noChangeShapeType="1"/>
          </p:cNvSpPr>
          <p:nvPr/>
        </p:nvSpPr>
        <p:spPr bwMode="auto">
          <a:xfrm>
            <a:off x="26988" y="4062413"/>
            <a:ext cx="12192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52" name="Line 32"/>
          <p:cNvSpPr>
            <a:spLocks noChangeShapeType="1"/>
          </p:cNvSpPr>
          <p:nvPr/>
        </p:nvSpPr>
        <p:spPr bwMode="auto">
          <a:xfrm>
            <a:off x="26988" y="5646738"/>
            <a:ext cx="12192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53" name="Line 33"/>
          <p:cNvSpPr>
            <a:spLocks noChangeShapeType="1"/>
          </p:cNvSpPr>
          <p:nvPr/>
        </p:nvSpPr>
        <p:spPr bwMode="auto">
          <a:xfrm>
            <a:off x="26988" y="6702425"/>
            <a:ext cx="12192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54" name="Line 34"/>
          <p:cNvSpPr>
            <a:spLocks noChangeShapeType="1"/>
          </p:cNvSpPr>
          <p:nvPr/>
        </p:nvSpPr>
        <p:spPr bwMode="auto">
          <a:xfrm>
            <a:off x="26988" y="4591050"/>
            <a:ext cx="12192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55" name="Line 35"/>
          <p:cNvSpPr>
            <a:spLocks noChangeShapeType="1"/>
          </p:cNvSpPr>
          <p:nvPr/>
        </p:nvSpPr>
        <p:spPr bwMode="auto">
          <a:xfrm>
            <a:off x="26988" y="5118100"/>
            <a:ext cx="12192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56" name="Line 36"/>
          <p:cNvSpPr>
            <a:spLocks noChangeShapeType="1"/>
          </p:cNvSpPr>
          <p:nvPr/>
        </p:nvSpPr>
        <p:spPr bwMode="auto">
          <a:xfrm>
            <a:off x="26988" y="6173788"/>
            <a:ext cx="12192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57" name="Line 37"/>
          <p:cNvSpPr>
            <a:spLocks noChangeShapeType="1"/>
          </p:cNvSpPr>
          <p:nvPr/>
        </p:nvSpPr>
        <p:spPr bwMode="auto">
          <a:xfrm>
            <a:off x="26988" y="368300"/>
            <a:ext cx="12192000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  <p:sp>
        <p:nvSpPr>
          <p:cNvPr id="1058" name="Rectangle 39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006600"/>
              </a:gs>
              <a:gs pos="100000">
                <a:srgbClr val="006600">
                  <a:alpha val="87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ZA" altLang="en-US" smtClean="0">
              <a:solidFill>
                <a:srgbClr val="FFFFCC"/>
              </a:solidFill>
              <a:latin typeface="Arial" panose="020B0604020202020204" pitchFamily="34" charset="0"/>
            </a:endParaRPr>
          </a:p>
        </p:txBody>
      </p:sp>
      <p:sp>
        <p:nvSpPr>
          <p:cNvPr id="105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6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FFFFCC"/>
                </a:solidFill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FFFFCC"/>
                </a:solidFill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FFFF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37FF5D-EECA-4304-A931-4B87727AD519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  <p:sp>
        <p:nvSpPr>
          <p:cNvPr id="1064" name="Freeform 40"/>
          <p:cNvSpPr>
            <a:spLocks/>
          </p:cNvSpPr>
          <p:nvPr/>
        </p:nvSpPr>
        <p:spPr bwMode="auto">
          <a:xfrm>
            <a:off x="0" y="5949950"/>
            <a:ext cx="12192000" cy="827088"/>
          </a:xfrm>
          <a:custGeom>
            <a:avLst/>
            <a:gdLst>
              <a:gd name="T0" fmla="*/ 2147483646 w 5236"/>
              <a:gd name="T1" fmla="*/ 2147483646 h 1166"/>
              <a:gd name="T2" fmla="*/ 2147483646 w 5236"/>
              <a:gd name="T3" fmla="*/ 2147483646 h 1166"/>
              <a:gd name="T4" fmla="*/ 2147483646 w 5236"/>
              <a:gd name="T5" fmla="*/ 2147483646 h 1166"/>
              <a:gd name="T6" fmla="*/ 2147483646 w 5236"/>
              <a:gd name="T7" fmla="*/ 2147483646 h 1166"/>
              <a:gd name="T8" fmla="*/ 2147483646 w 5236"/>
              <a:gd name="T9" fmla="*/ 2147483646 h 1166"/>
              <a:gd name="T10" fmla="*/ 2147483646 w 5236"/>
              <a:gd name="T11" fmla="*/ 2147483646 h 1166"/>
              <a:gd name="T12" fmla="*/ 2147483646 w 5236"/>
              <a:gd name="T13" fmla="*/ 2147483646 h 1166"/>
              <a:gd name="T14" fmla="*/ 2147483646 w 5236"/>
              <a:gd name="T15" fmla="*/ 2147483646 h 1166"/>
              <a:gd name="T16" fmla="*/ 2147483646 w 5236"/>
              <a:gd name="T17" fmla="*/ 2147483646 h 1166"/>
              <a:gd name="T18" fmla="*/ 2147483646 w 5236"/>
              <a:gd name="T19" fmla="*/ 2147483646 h 1166"/>
              <a:gd name="T20" fmla="*/ 2147483646 w 5236"/>
              <a:gd name="T21" fmla="*/ 2147483646 h 1166"/>
              <a:gd name="T22" fmla="*/ 2147483646 w 5236"/>
              <a:gd name="T23" fmla="*/ 2147483646 h 1166"/>
              <a:gd name="T24" fmla="*/ 2147483646 w 5236"/>
              <a:gd name="T25" fmla="*/ 2147483646 h 1166"/>
              <a:gd name="T26" fmla="*/ 2147483646 w 5236"/>
              <a:gd name="T27" fmla="*/ 2147483646 h 1166"/>
              <a:gd name="T28" fmla="*/ 2147483646 w 5236"/>
              <a:gd name="T29" fmla="*/ 2147483646 h 1166"/>
              <a:gd name="T30" fmla="*/ 2147483646 w 5236"/>
              <a:gd name="T31" fmla="*/ 2147483646 h 1166"/>
              <a:gd name="T32" fmla="*/ 2147483646 w 5236"/>
              <a:gd name="T33" fmla="*/ 2147483646 h 1166"/>
              <a:gd name="T34" fmla="*/ 2147483646 w 5236"/>
              <a:gd name="T35" fmla="*/ 2147483646 h 1166"/>
              <a:gd name="T36" fmla="*/ 2147483646 w 5236"/>
              <a:gd name="T37" fmla="*/ 2147483646 h 1166"/>
              <a:gd name="T38" fmla="*/ 2147483646 w 5236"/>
              <a:gd name="T39" fmla="*/ 2147483646 h 1166"/>
              <a:gd name="T40" fmla="*/ 2147483646 w 5236"/>
              <a:gd name="T41" fmla="*/ 2147483646 h 1166"/>
              <a:gd name="T42" fmla="*/ 2147483646 w 5236"/>
              <a:gd name="T43" fmla="*/ 2147483646 h 1166"/>
              <a:gd name="T44" fmla="*/ 2147483646 w 5236"/>
              <a:gd name="T45" fmla="*/ 2147483646 h 1166"/>
              <a:gd name="T46" fmla="*/ 2147483646 w 5236"/>
              <a:gd name="T47" fmla="*/ 2147483646 h 1166"/>
              <a:gd name="T48" fmla="*/ 2147483646 w 5236"/>
              <a:gd name="T49" fmla="*/ 2147483646 h 1166"/>
              <a:gd name="T50" fmla="*/ 2147483646 w 5236"/>
              <a:gd name="T51" fmla="*/ 2147483646 h 1166"/>
              <a:gd name="T52" fmla="*/ 2147483646 w 5236"/>
              <a:gd name="T53" fmla="*/ 2147483646 h 1166"/>
              <a:gd name="T54" fmla="*/ 2147483646 w 5236"/>
              <a:gd name="T55" fmla="*/ 2147483646 h 1166"/>
              <a:gd name="T56" fmla="*/ 2147483646 w 5236"/>
              <a:gd name="T57" fmla="*/ 2147483646 h 1166"/>
              <a:gd name="T58" fmla="*/ 2147483646 w 5236"/>
              <a:gd name="T59" fmla="*/ 2147483646 h 1166"/>
              <a:gd name="T60" fmla="*/ 2147483646 w 5236"/>
              <a:gd name="T61" fmla="*/ 2147483646 h 1166"/>
              <a:gd name="T62" fmla="*/ 2147483646 w 5236"/>
              <a:gd name="T63" fmla="*/ 2147483646 h 1166"/>
              <a:gd name="T64" fmla="*/ 2147483646 w 5236"/>
              <a:gd name="T65" fmla="*/ 2147483646 h 1166"/>
              <a:gd name="T66" fmla="*/ 2147483646 w 5236"/>
              <a:gd name="T67" fmla="*/ 2147483646 h 1166"/>
              <a:gd name="T68" fmla="*/ 2147483646 w 5236"/>
              <a:gd name="T69" fmla="*/ 2147483646 h 1166"/>
              <a:gd name="T70" fmla="*/ 2147483646 w 5236"/>
              <a:gd name="T71" fmla="*/ 2147483646 h 1166"/>
              <a:gd name="T72" fmla="*/ 2147483646 w 5236"/>
              <a:gd name="T73" fmla="*/ 2147483646 h 1166"/>
              <a:gd name="T74" fmla="*/ 2147483646 w 5236"/>
              <a:gd name="T75" fmla="*/ 2147483646 h 1166"/>
              <a:gd name="T76" fmla="*/ 2147483646 w 5236"/>
              <a:gd name="T77" fmla="*/ 2147483646 h 1166"/>
              <a:gd name="T78" fmla="*/ 2147483646 w 5236"/>
              <a:gd name="T79" fmla="*/ 2147483646 h 1166"/>
              <a:gd name="T80" fmla="*/ 2147483646 w 5236"/>
              <a:gd name="T81" fmla="*/ 2147483646 h 1166"/>
              <a:gd name="T82" fmla="*/ 2147483646 w 5236"/>
              <a:gd name="T83" fmla="*/ 2147483646 h 1166"/>
              <a:gd name="T84" fmla="*/ 2147483646 w 5236"/>
              <a:gd name="T85" fmla="*/ 2147483646 h 1166"/>
              <a:gd name="T86" fmla="*/ 2147483646 w 5236"/>
              <a:gd name="T87" fmla="*/ 2147483646 h 1166"/>
              <a:gd name="T88" fmla="*/ 2147483646 w 5236"/>
              <a:gd name="T89" fmla="*/ 2147483646 h 1166"/>
              <a:gd name="T90" fmla="*/ 2147483646 w 5236"/>
              <a:gd name="T91" fmla="*/ 2147483646 h 1166"/>
              <a:gd name="T92" fmla="*/ 2147483646 w 5236"/>
              <a:gd name="T93" fmla="*/ 2147483646 h 1166"/>
              <a:gd name="T94" fmla="*/ 2147483646 w 5236"/>
              <a:gd name="T95" fmla="*/ 2147483646 h 1166"/>
              <a:gd name="T96" fmla="*/ 2147483646 w 5236"/>
              <a:gd name="T97" fmla="*/ 2147483646 h 1166"/>
              <a:gd name="T98" fmla="*/ 2147483646 w 5236"/>
              <a:gd name="T99" fmla="*/ 2147483646 h 1166"/>
              <a:gd name="T100" fmla="*/ 2147483646 w 5236"/>
              <a:gd name="T101" fmla="*/ 2147483646 h 1166"/>
              <a:gd name="T102" fmla="*/ 2147483646 w 5236"/>
              <a:gd name="T103" fmla="*/ 2147483646 h 1166"/>
              <a:gd name="T104" fmla="*/ 2147483646 w 5236"/>
              <a:gd name="T105" fmla="*/ 2147483646 h 1166"/>
              <a:gd name="T106" fmla="*/ 2147483646 w 5236"/>
              <a:gd name="T107" fmla="*/ 2147483646 h 1166"/>
              <a:gd name="T108" fmla="*/ 2147483646 w 5236"/>
              <a:gd name="T109" fmla="*/ 2147483646 h 1166"/>
              <a:gd name="T110" fmla="*/ 2147483646 w 5236"/>
              <a:gd name="T111" fmla="*/ 2147483646 h 1166"/>
              <a:gd name="T112" fmla="*/ 2147483646 w 5236"/>
              <a:gd name="T113" fmla="*/ 2147483646 h 1166"/>
              <a:gd name="T114" fmla="*/ 2147483646 w 5236"/>
              <a:gd name="T115" fmla="*/ 2147483646 h 1166"/>
              <a:gd name="T116" fmla="*/ 2147483646 w 5236"/>
              <a:gd name="T117" fmla="*/ 2147483646 h 1166"/>
              <a:gd name="T118" fmla="*/ 2147483646 w 5236"/>
              <a:gd name="T119" fmla="*/ 2147483646 h 116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236" h="1166">
                <a:moveTo>
                  <a:pt x="0" y="822"/>
                </a:moveTo>
                <a:lnTo>
                  <a:pt x="0" y="822"/>
                </a:lnTo>
                <a:lnTo>
                  <a:pt x="18" y="818"/>
                </a:lnTo>
                <a:lnTo>
                  <a:pt x="36" y="814"/>
                </a:lnTo>
                <a:lnTo>
                  <a:pt x="52" y="808"/>
                </a:lnTo>
                <a:lnTo>
                  <a:pt x="68" y="798"/>
                </a:lnTo>
                <a:lnTo>
                  <a:pt x="82" y="786"/>
                </a:lnTo>
                <a:lnTo>
                  <a:pt x="94" y="768"/>
                </a:lnTo>
                <a:lnTo>
                  <a:pt x="104" y="750"/>
                </a:lnTo>
                <a:lnTo>
                  <a:pt x="112" y="730"/>
                </a:lnTo>
                <a:lnTo>
                  <a:pt x="116" y="718"/>
                </a:lnTo>
                <a:lnTo>
                  <a:pt x="120" y="704"/>
                </a:lnTo>
                <a:lnTo>
                  <a:pt x="122" y="670"/>
                </a:lnTo>
                <a:lnTo>
                  <a:pt x="126" y="656"/>
                </a:lnTo>
                <a:lnTo>
                  <a:pt x="128" y="646"/>
                </a:lnTo>
                <a:lnTo>
                  <a:pt x="132" y="640"/>
                </a:lnTo>
                <a:lnTo>
                  <a:pt x="134" y="638"/>
                </a:lnTo>
                <a:lnTo>
                  <a:pt x="136" y="640"/>
                </a:lnTo>
                <a:lnTo>
                  <a:pt x="142" y="648"/>
                </a:lnTo>
                <a:lnTo>
                  <a:pt x="150" y="664"/>
                </a:lnTo>
                <a:lnTo>
                  <a:pt x="166" y="712"/>
                </a:lnTo>
                <a:lnTo>
                  <a:pt x="186" y="762"/>
                </a:lnTo>
                <a:lnTo>
                  <a:pt x="196" y="784"/>
                </a:lnTo>
                <a:lnTo>
                  <a:pt x="204" y="798"/>
                </a:lnTo>
                <a:lnTo>
                  <a:pt x="222" y="824"/>
                </a:lnTo>
                <a:lnTo>
                  <a:pt x="230" y="838"/>
                </a:lnTo>
                <a:lnTo>
                  <a:pt x="238" y="848"/>
                </a:lnTo>
                <a:lnTo>
                  <a:pt x="242" y="852"/>
                </a:lnTo>
                <a:lnTo>
                  <a:pt x="246" y="854"/>
                </a:lnTo>
                <a:lnTo>
                  <a:pt x="250" y="854"/>
                </a:lnTo>
                <a:lnTo>
                  <a:pt x="254" y="852"/>
                </a:lnTo>
                <a:lnTo>
                  <a:pt x="260" y="848"/>
                </a:lnTo>
                <a:lnTo>
                  <a:pt x="264" y="842"/>
                </a:lnTo>
                <a:lnTo>
                  <a:pt x="272" y="822"/>
                </a:lnTo>
                <a:lnTo>
                  <a:pt x="280" y="786"/>
                </a:lnTo>
                <a:lnTo>
                  <a:pt x="290" y="738"/>
                </a:lnTo>
                <a:lnTo>
                  <a:pt x="308" y="616"/>
                </a:lnTo>
                <a:lnTo>
                  <a:pt x="326" y="484"/>
                </a:lnTo>
                <a:lnTo>
                  <a:pt x="340" y="368"/>
                </a:lnTo>
                <a:lnTo>
                  <a:pt x="344" y="312"/>
                </a:lnTo>
                <a:lnTo>
                  <a:pt x="348" y="252"/>
                </a:lnTo>
                <a:lnTo>
                  <a:pt x="352" y="130"/>
                </a:lnTo>
                <a:lnTo>
                  <a:pt x="356" y="42"/>
                </a:lnTo>
                <a:lnTo>
                  <a:pt x="360" y="22"/>
                </a:lnTo>
                <a:lnTo>
                  <a:pt x="362" y="22"/>
                </a:lnTo>
                <a:lnTo>
                  <a:pt x="362" y="28"/>
                </a:lnTo>
                <a:lnTo>
                  <a:pt x="368" y="62"/>
                </a:lnTo>
                <a:lnTo>
                  <a:pt x="374" y="120"/>
                </a:lnTo>
                <a:lnTo>
                  <a:pt x="386" y="292"/>
                </a:lnTo>
                <a:lnTo>
                  <a:pt x="400" y="490"/>
                </a:lnTo>
                <a:lnTo>
                  <a:pt x="408" y="662"/>
                </a:lnTo>
                <a:lnTo>
                  <a:pt x="410" y="738"/>
                </a:lnTo>
                <a:lnTo>
                  <a:pt x="410" y="816"/>
                </a:lnTo>
                <a:lnTo>
                  <a:pt x="408" y="974"/>
                </a:lnTo>
                <a:lnTo>
                  <a:pt x="406" y="1100"/>
                </a:lnTo>
                <a:lnTo>
                  <a:pt x="406" y="1140"/>
                </a:lnTo>
                <a:lnTo>
                  <a:pt x="408" y="1162"/>
                </a:lnTo>
                <a:lnTo>
                  <a:pt x="410" y="1162"/>
                </a:lnTo>
                <a:lnTo>
                  <a:pt x="412" y="1156"/>
                </a:lnTo>
                <a:lnTo>
                  <a:pt x="416" y="1128"/>
                </a:lnTo>
                <a:lnTo>
                  <a:pt x="428" y="1026"/>
                </a:lnTo>
                <a:lnTo>
                  <a:pt x="440" y="906"/>
                </a:lnTo>
                <a:lnTo>
                  <a:pt x="446" y="856"/>
                </a:lnTo>
                <a:lnTo>
                  <a:pt x="452" y="822"/>
                </a:lnTo>
                <a:lnTo>
                  <a:pt x="458" y="802"/>
                </a:lnTo>
                <a:lnTo>
                  <a:pt x="464" y="792"/>
                </a:lnTo>
                <a:lnTo>
                  <a:pt x="470" y="788"/>
                </a:lnTo>
                <a:lnTo>
                  <a:pt x="476" y="788"/>
                </a:lnTo>
                <a:lnTo>
                  <a:pt x="482" y="790"/>
                </a:lnTo>
                <a:lnTo>
                  <a:pt x="488" y="790"/>
                </a:lnTo>
                <a:lnTo>
                  <a:pt x="494" y="786"/>
                </a:lnTo>
                <a:lnTo>
                  <a:pt x="498" y="776"/>
                </a:lnTo>
                <a:lnTo>
                  <a:pt x="504" y="758"/>
                </a:lnTo>
                <a:lnTo>
                  <a:pt x="510" y="736"/>
                </a:lnTo>
                <a:lnTo>
                  <a:pt x="522" y="684"/>
                </a:lnTo>
                <a:lnTo>
                  <a:pt x="532" y="634"/>
                </a:lnTo>
                <a:lnTo>
                  <a:pt x="538" y="612"/>
                </a:lnTo>
                <a:lnTo>
                  <a:pt x="544" y="594"/>
                </a:lnTo>
                <a:lnTo>
                  <a:pt x="556" y="570"/>
                </a:lnTo>
                <a:lnTo>
                  <a:pt x="560" y="560"/>
                </a:lnTo>
                <a:lnTo>
                  <a:pt x="566" y="552"/>
                </a:lnTo>
                <a:lnTo>
                  <a:pt x="572" y="546"/>
                </a:lnTo>
                <a:lnTo>
                  <a:pt x="578" y="544"/>
                </a:lnTo>
                <a:lnTo>
                  <a:pt x="584" y="544"/>
                </a:lnTo>
                <a:lnTo>
                  <a:pt x="588" y="548"/>
                </a:lnTo>
                <a:lnTo>
                  <a:pt x="594" y="556"/>
                </a:lnTo>
                <a:lnTo>
                  <a:pt x="600" y="570"/>
                </a:lnTo>
                <a:lnTo>
                  <a:pt x="612" y="606"/>
                </a:lnTo>
                <a:lnTo>
                  <a:pt x="624" y="648"/>
                </a:lnTo>
                <a:lnTo>
                  <a:pt x="634" y="686"/>
                </a:lnTo>
                <a:lnTo>
                  <a:pt x="646" y="722"/>
                </a:lnTo>
                <a:lnTo>
                  <a:pt x="656" y="764"/>
                </a:lnTo>
                <a:lnTo>
                  <a:pt x="666" y="798"/>
                </a:lnTo>
                <a:lnTo>
                  <a:pt x="674" y="812"/>
                </a:lnTo>
                <a:lnTo>
                  <a:pt x="680" y="822"/>
                </a:lnTo>
                <a:lnTo>
                  <a:pt x="688" y="826"/>
                </a:lnTo>
                <a:lnTo>
                  <a:pt x="694" y="826"/>
                </a:lnTo>
                <a:lnTo>
                  <a:pt x="702" y="822"/>
                </a:lnTo>
                <a:lnTo>
                  <a:pt x="712" y="818"/>
                </a:lnTo>
                <a:lnTo>
                  <a:pt x="728" y="804"/>
                </a:lnTo>
                <a:lnTo>
                  <a:pt x="738" y="800"/>
                </a:lnTo>
                <a:lnTo>
                  <a:pt x="748" y="798"/>
                </a:lnTo>
                <a:lnTo>
                  <a:pt x="758" y="800"/>
                </a:lnTo>
                <a:lnTo>
                  <a:pt x="770" y="802"/>
                </a:lnTo>
                <a:lnTo>
                  <a:pt x="794" y="808"/>
                </a:lnTo>
                <a:lnTo>
                  <a:pt x="818" y="816"/>
                </a:lnTo>
                <a:lnTo>
                  <a:pt x="838" y="822"/>
                </a:lnTo>
                <a:lnTo>
                  <a:pt x="848" y="824"/>
                </a:lnTo>
                <a:lnTo>
                  <a:pt x="858" y="828"/>
                </a:lnTo>
                <a:lnTo>
                  <a:pt x="874" y="834"/>
                </a:lnTo>
                <a:lnTo>
                  <a:pt x="882" y="836"/>
                </a:lnTo>
                <a:lnTo>
                  <a:pt x="890" y="834"/>
                </a:lnTo>
                <a:lnTo>
                  <a:pt x="898" y="830"/>
                </a:lnTo>
                <a:lnTo>
                  <a:pt x="906" y="822"/>
                </a:lnTo>
                <a:lnTo>
                  <a:pt x="916" y="806"/>
                </a:lnTo>
                <a:lnTo>
                  <a:pt x="924" y="784"/>
                </a:lnTo>
                <a:lnTo>
                  <a:pt x="942" y="728"/>
                </a:lnTo>
                <a:lnTo>
                  <a:pt x="960" y="674"/>
                </a:lnTo>
                <a:lnTo>
                  <a:pt x="968" y="652"/>
                </a:lnTo>
                <a:lnTo>
                  <a:pt x="974" y="640"/>
                </a:lnTo>
                <a:lnTo>
                  <a:pt x="982" y="634"/>
                </a:lnTo>
                <a:lnTo>
                  <a:pt x="984" y="632"/>
                </a:lnTo>
                <a:lnTo>
                  <a:pt x="988" y="634"/>
                </a:lnTo>
                <a:lnTo>
                  <a:pt x="994" y="638"/>
                </a:lnTo>
                <a:lnTo>
                  <a:pt x="998" y="644"/>
                </a:lnTo>
                <a:lnTo>
                  <a:pt x="1010" y="664"/>
                </a:lnTo>
                <a:lnTo>
                  <a:pt x="1020" y="686"/>
                </a:lnTo>
                <a:lnTo>
                  <a:pt x="1026" y="696"/>
                </a:lnTo>
                <a:lnTo>
                  <a:pt x="1030" y="710"/>
                </a:lnTo>
                <a:lnTo>
                  <a:pt x="1040" y="744"/>
                </a:lnTo>
                <a:lnTo>
                  <a:pt x="1050" y="774"/>
                </a:lnTo>
                <a:lnTo>
                  <a:pt x="1058" y="788"/>
                </a:lnTo>
                <a:lnTo>
                  <a:pt x="1066" y="798"/>
                </a:lnTo>
                <a:lnTo>
                  <a:pt x="1076" y="812"/>
                </a:lnTo>
                <a:lnTo>
                  <a:pt x="1086" y="830"/>
                </a:lnTo>
                <a:lnTo>
                  <a:pt x="1098" y="850"/>
                </a:lnTo>
                <a:lnTo>
                  <a:pt x="1110" y="866"/>
                </a:lnTo>
                <a:lnTo>
                  <a:pt x="1118" y="872"/>
                </a:lnTo>
                <a:lnTo>
                  <a:pt x="1124" y="876"/>
                </a:lnTo>
                <a:lnTo>
                  <a:pt x="1130" y="878"/>
                </a:lnTo>
                <a:lnTo>
                  <a:pt x="1136" y="876"/>
                </a:lnTo>
                <a:lnTo>
                  <a:pt x="1140" y="868"/>
                </a:lnTo>
                <a:lnTo>
                  <a:pt x="1146" y="858"/>
                </a:lnTo>
                <a:lnTo>
                  <a:pt x="1152" y="842"/>
                </a:lnTo>
                <a:lnTo>
                  <a:pt x="1156" y="822"/>
                </a:lnTo>
                <a:lnTo>
                  <a:pt x="1160" y="790"/>
                </a:lnTo>
                <a:lnTo>
                  <a:pt x="1164" y="748"/>
                </a:lnTo>
                <a:lnTo>
                  <a:pt x="1170" y="638"/>
                </a:lnTo>
                <a:lnTo>
                  <a:pt x="1180" y="360"/>
                </a:lnTo>
                <a:lnTo>
                  <a:pt x="1184" y="226"/>
                </a:lnTo>
                <a:lnTo>
                  <a:pt x="1190" y="114"/>
                </a:lnTo>
                <a:lnTo>
                  <a:pt x="1196" y="44"/>
                </a:lnTo>
                <a:lnTo>
                  <a:pt x="1198" y="28"/>
                </a:lnTo>
                <a:lnTo>
                  <a:pt x="1200" y="26"/>
                </a:lnTo>
                <a:lnTo>
                  <a:pt x="1202" y="28"/>
                </a:lnTo>
                <a:lnTo>
                  <a:pt x="1206" y="46"/>
                </a:lnTo>
                <a:lnTo>
                  <a:pt x="1210" y="80"/>
                </a:lnTo>
                <a:lnTo>
                  <a:pt x="1218" y="194"/>
                </a:lnTo>
                <a:lnTo>
                  <a:pt x="1226" y="348"/>
                </a:lnTo>
                <a:lnTo>
                  <a:pt x="1236" y="526"/>
                </a:lnTo>
                <a:lnTo>
                  <a:pt x="1254" y="876"/>
                </a:lnTo>
                <a:lnTo>
                  <a:pt x="1262" y="1010"/>
                </a:lnTo>
                <a:lnTo>
                  <a:pt x="1266" y="1060"/>
                </a:lnTo>
                <a:lnTo>
                  <a:pt x="1270" y="1094"/>
                </a:lnTo>
                <a:lnTo>
                  <a:pt x="1274" y="1114"/>
                </a:lnTo>
                <a:lnTo>
                  <a:pt x="1276" y="1124"/>
                </a:lnTo>
                <a:lnTo>
                  <a:pt x="1278" y="1126"/>
                </a:lnTo>
                <a:lnTo>
                  <a:pt x="1280" y="1126"/>
                </a:lnTo>
                <a:lnTo>
                  <a:pt x="1282" y="1120"/>
                </a:lnTo>
                <a:lnTo>
                  <a:pt x="1288" y="1088"/>
                </a:lnTo>
                <a:lnTo>
                  <a:pt x="1292" y="1040"/>
                </a:lnTo>
                <a:lnTo>
                  <a:pt x="1302" y="924"/>
                </a:lnTo>
                <a:lnTo>
                  <a:pt x="1308" y="874"/>
                </a:lnTo>
                <a:lnTo>
                  <a:pt x="1312" y="856"/>
                </a:lnTo>
                <a:lnTo>
                  <a:pt x="1314" y="844"/>
                </a:lnTo>
                <a:lnTo>
                  <a:pt x="1322" y="828"/>
                </a:lnTo>
                <a:lnTo>
                  <a:pt x="1330" y="818"/>
                </a:lnTo>
                <a:lnTo>
                  <a:pt x="1340" y="814"/>
                </a:lnTo>
                <a:lnTo>
                  <a:pt x="1348" y="810"/>
                </a:lnTo>
                <a:lnTo>
                  <a:pt x="1356" y="808"/>
                </a:lnTo>
                <a:lnTo>
                  <a:pt x="1366" y="802"/>
                </a:lnTo>
                <a:lnTo>
                  <a:pt x="1374" y="792"/>
                </a:lnTo>
                <a:lnTo>
                  <a:pt x="1382" y="776"/>
                </a:lnTo>
                <a:lnTo>
                  <a:pt x="1390" y="746"/>
                </a:lnTo>
                <a:lnTo>
                  <a:pt x="1396" y="708"/>
                </a:lnTo>
                <a:lnTo>
                  <a:pt x="1410" y="614"/>
                </a:lnTo>
                <a:lnTo>
                  <a:pt x="1416" y="568"/>
                </a:lnTo>
                <a:lnTo>
                  <a:pt x="1422" y="532"/>
                </a:lnTo>
                <a:lnTo>
                  <a:pt x="1426" y="518"/>
                </a:lnTo>
                <a:lnTo>
                  <a:pt x="1430" y="508"/>
                </a:lnTo>
                <a:lnTo>
                  <a:pt x="1434" y="502"/>
                </a:lnTo>
                <a:lnTo>
                  <a:pt x="1438" y="500"/>
                </a:lnTo>
                <a:lnTo>
                  <a:pt x="1440" y="500"/>
                </a:lnTo>
                <a:lnTo>
                  <a:pt x="1444" y="504"/>
                </a:lnTo>
                <a:lnTo>
                  <a:pt x="1450" y="514"/>
                </a:lnTo>
                <a:lnTo>
                  <a:pt x="1462" y="546"/>
                </a:lnTo>
                <a:lnTo>
                  <a:pt x="1474" y="592"/>
                </a:lnTo>
                <a:lnTo>
                  <a:pt x="1488" y="644"/>
                </a:lnTo>
                <a:lnTo>
                  <a:pt x="1516" y="750"/>
                </a:lnTo>
                <a:lnTo>
                  <a:pt x="1530" y="792"/>
                </a:lnTo>
                <a:lnTo>
                  <a:pt x="1536" y="810"/>
                </a:lnTo>
                <a:lnTo>
                  <a:pt x="1542" y="822"/>
                </a:lnTo>
                <a:lnTo>
                  <a:pt x="1548" y="830"/>
                </a:lnTo>
                <a:lnTo>
                  <a:pt x="1554" y="836"/>
                </a:lnTo>
                <a:lnTo>
                  <a:pt x="1560" y="842"/>
                </a:lnTo>
                <a:lnTo>
                  <a:pt x="1566" y="844"/>
                </a:lnTo>
                <a:lnTo>
                  <a:pt x="1572" y="844"/>
                </a:lnTo>
                <a:lnTo>
                  <a:pt x="1578" y="844"/>
                </a:lnTo>
                <a:lnTo>
                  <a:pt x="1590" y="842"/>
                </a:lnTo>
                <a:lnTo>
                  <a:pt x="1600" y="836"/>
                </a:lnTo>
                <a:lnTo>
                  <a:pt x="1612" y="828"/>
                </a:lnTo>
                <a:lnTo>
                  <a:pt x="1622" y="824"/>
                </a:lnTo>
                <a:lnTo>
                  <a:pt x="1632" y="822"/>
                </a:lnTo>
                <a:lnTo>
                  <a:pt x="1700" y="822"/>
                </a:lnTo>
                <a:lnTo>
                  <a:pt x="1710" y="822"/>
                </a:lnTo>
                <a:lnTo>
                  <a:pt x="1722" y="826"/>
                </a:lnTo>
                <a:lnTo>
                  <a:pt x="1746" y="832"/>
                </a:lnTo>
                <a:lnTo>
                  <a:pt x="1758" y="832"/>
                </a:lnTo>
                <a:lnTo>
                  <a:pt x="1770" y="832"/>
                </a:lnTo>
                <a:lnTo>
                  <a:pt x="1780" y="828"/>
                </a:lnTo>
                <a:lnTo>
                  <a:pt x="1790" y="822"/>
                </a:lnTo>
                <a:lnTo>
                  <a:pt x="1796" y="816"/>
                </a:lnTo>
                <a:lnTo>
                  <a:pt x="1800" y="808"/>
                </a:lnTo>
                <a:lnTo>
                  <a:pt x="1808" y="786"/>
                </a:lnTo>
                <a:lnTo>
                  <a:pt x="1826" y="734"/>
                </a:lnTo>
                <a:lnTo>
                  <a:pt x="1834" y="708"/>
                </a:lnTo>
                <a:lnTo>
                  <a:pt x="1842" y="686"/>
                </a:lnTo>
                <a:lnTo>
                  <a:pt x="1850" y="670"/>
                </a:lnTo>
                <a:lnTo>
                  <a:pt x="1854" y="664"/>
                </a:lnTo>
                <a:lnTo>
                  <a:pt x="1860" y="662"/>
                </a:lnTo>
                <a:lnTo>
                  <a:pt x="1862" y="662"/>
                </a:lnTo>
                <a:lnTo>
                  <a:pt x="1864" y="664"/>
                </a:lnTo>
                <a:lnTo>
                  <a:pt x="1870" y="672"/>
                </a:lnTo>
                <a:lnTo>
                  <a:pt x="1874" y="682"/>
                </a:lnTo>
                <a:lnTo>
                  <a:pt x="1880" y="696"/>
                </a:lnTo>
                <a:lnTo>
                  <a:pt x="1902" y="768"/>
                </a:lnTo>
                <a:lnTo>
                  <a:pt x="1914" y="800"/>
                </a:lnTo>
                <a:lnTo>
                  <a:pt x="1918" y="814"/>
                </a:lnTo>
                <a:lnTo>
                  <a:pt x="1924" y="822"/>
                </a:lnTo>
                <a:lnTo>
                  <a:pt x="1930" y="824"/>
                </a:lnTo>
                <a:lnTo>
                  <a:pt x="1934" y="824"/>
                </a:lnTo>
                <a:lnTo>
                  <a:pt x="1936" y="822"/>
                </a:lnTo>
                <a:lnTo>
                  <a:pt x="1944" y="814"/>
                </a:lnTo>
                <a:lnTo>
                  <a:pt x="1950" y="798"/>
                </a:lnTo>
                <a:lnTo>
                  <a:pt x="1956" y="772"/>
                </a:lnTo>
                <a:lnTo>
                  <a:pt x="1962" y="732"/>
                </a:lnTo>
                <a:lnTo>
                  <a:pt x="1978" y="626"/>
                </a:lnTo>
                <a:lnTo>
                  <a:pt x="2008" y="352"/>
                </a:lnTo>
                <a:lnTo>
                  <a:pt x="2024" y="218"/>
                </a:lnTo>
                <a:lnTo>
                  <a:pt x="2038" y="110"/>
                </a:lnTo>
                <a:lnTo>
                  <a:pt x="2044" y="68"/>
                </a:lnTo>
                <a:lnTo>
                  <a:pt x="2052" y="40"/>
                </a:lnTo>
                <a:lnTo>
                  <a:pt x="2054" y="30"/>
                </a:lnTo>
                <a:lnTo>
                  <a:pt x="2058" y="26"/>
                </a:lnTo>
                <a:lnTo>
                  <a:pt x="2060" y="24"/>
                </a:lnTo>
                <a:lnTo>
                  <a:pt x="2064" y="28"/>
                </a:lnTo>
                <a:lnTo>
                  <a:pt x="2066" y="36"/>
                </a:lnTo>
                <a:lnTo>
                  <a:pt x="2070" y="48"/>
                </a:lnTo>
                <a:lnTo>
                  <a:pt x="2074" y="86"/>
                </a:lnTo>
                <a:lnTo>
                  <a:pt x="2080" y="140"/>
                </a:lnTo>
                <a:lnTo>
                  <a:pt x="2084" y="206"/>
                </a:lnTo>
                <a:lnTo>
                  <a:pt x="2094" y="370"/>
                </a:lnTo>
                <a:lnTo>
                  <a:pt x="2102" y="554"/>
                </a:lnTo>
                <a:lnTo>
                  <a:pt x="2118" y="918"/>
                </a:lnTo>
                <a:lnTo>
                  <a:pt x="2124" y="1056"/>
                </a:lnTo>
                <a:lnTo>
                  <a:pt x="2128" y="1104"/>
                </a:lnTo>
                <a:lnTo>
                  <a:pt x="2132" y="1138"/>
                </a:lnTo>
                <a:lnTo>
                  <a:pt x="2134" y="1158"/>
                </a:lnTo>
                <a:lnTo>
                  <a:pt x="2138" y="1166"/>
                </a:lnTo>
                <a:lnTo>
                  <a:pt x="2140" y="1166"/>
                </a:lnTo>
                <a:lnTo>
                  <a:pt x="2142" y="1164"/>
                </a:lnTo>
                <a:lnTo>
                  <a:pt x="2144" y="1154"/>
                </a:lnTo>
                <a:lnTo>
                  <a:pt x="2150" y="1112"/>
                </a:lnTo>
                <a:lnTo>
                  <a:pt x="2156" y="1054"/>
                </a:lnTo>
                <a:lnTo>
                  <a:pt x="2166" y="916"/>
                </a:lnTo>
                <a:lnTo>
                  <a:pt x="2172" y="858"/>
                </a:lnTo>
                <a:lnTo>
                  <a:pt x="2176" y="822"/>
                </a:lnTo>
                <a:lnTo>
                  <a:pt x="2182" y="802"/>
                </a:lnTo>
                <a:lnTo>
                  <a:pt x="2188" y="790"/>
                </a:lnTo>
                <a:lnTo>
                  <a:pt x="2192" y="784"/>
                </a:lnTo>
                <a:lnTo>
                  <a:pt x="2198" y="782"/>
                </a:lnTo>
                <a:lnTo>
                  <a:pt x="2202" y="780"/>
                </a:lnTo>
                <a:lnTo>
                  <a:pt x="2208" y="776"/>
                </a:lnTo>
                <a:lnTo>
                  <a:pt x="2214" y="768"/>
                </a:lnTo>
                <a:lnTo>
                  <a:pt x="2222" y="754"/>
                </a:lnTo>
                <a:lnTo>
                  <a:pt x="2228" y="730"/>
                </a:lnTo>
                <a:lnTo>
                  <a:pt x="2236" y="696"/>
                </a:lnTo>
                <a:lnTo>
                  <a:pt x="2252" y="618"/>
                </a:lnTo>
                <a:lnTo>
                  <a:pt x="2262" y="582"/>
                </a:lnTo>
                <a:lnTo>
                  <a:pt x="2270" y="552"/>
                </a:lnTo>
                <a:lnTo>
                  <a:pt x="2276" y="540"/>
                </a:lnTo>
                <a:lnTo>
                  <a:pt x="2280" y="532"/>
                </a:lnTo>
                <a:lnTo>
                  <a:pt x="2284" y="528"/>
                </a:lnTo>
                <a:lnTo>
                  <a:pt x="2290" y="526"/>
                </a:lnTo>
                <a:lnTo>
                  <a:pt x="2294" y="530"/>
                </a:lnTo>
                <a:lnTo>
                  <a:pt x="2300" y="538"/>
                </a:lnTo>
                <a:lnTo>
                  <a:pt x="2310" y="566"/>
                </a:lnTo>
                <a:lnTo>
                  <a:pt x="2322" y="604"/>
                </a:lnTo>
                <a:lnTo>
                  <a:pt x="2334" y="650"/>
                </a:lnTo>
                <a:lnTo>
                  <a:pt x="2358" y="740"/>
                </a:lnTo>
                <a:lnTo>
                  <a:pt x="2368" y="776"/>
                </a:lnTo>
                <a:lnTo>
                  <a:pt x="2374" y="788"/>
                </a:lnTo>
                <a:lnTo>
                  <a:pt x="2380" y="798"/>
                </a:lnTo>
                <a:lnTo>
                  <a:pt x="2386" y="804"/>
                </a:lnTo>
                <a:lnTo>
                  <a:pt x="2392" y="810"/>
                </a:lnTo>
                <a:lnTo>
                  <a:pt x="2398" y="812"/>
                </a:lnTo>
                <a:lnTo>
                  <a:pt x="2402" y="812"/>
                </a:lnTo>
                <a:lnTo>
                  <a:pt x="2408" y="812"/>
                </a:lnTo>
                <a:lnTo>
                  <a:pt x="2414" y="810"/>
                </a:lnTo>
                <a:lnTo>
                  <a:pt x="2424" y="802"/>
                </a:lnTo>
                <a:lnTo>
                  <a:pt x="2448" y="784"/>
                </a:lnTo>
                <a:lnTo>
                  <a:pt x="2458" y="778"/>
                </a:lnTo>
                <a:lnTo>
                  <a:pt x="2466" y="776"/>
                </a:lnTo>
                <a:lnTo>
                  <a:pt x="2472" y="776"/>
                </a:lnTo>
                <a:lnTo>
                  <a:pt x="2486" y="776"/>
                </a:lnTo>
                <a:lnTo>
                  <a:pt x="2504" y="780"/>
                </a:lnTo>
                <a:lnTo>
                  <a:pt x="2540" y="786"/>
                </a:lnTo>
                <a:lnTo>
                  <a:pt x="2584" y="798"/>
                </a:lnTo>
                <a:lnTo>
                  <a:pt x="2648" y="798"/>
                </a:lnTo>
                <a:lnTo>
                  <a:pt x="2674" y="800"/>
                </a:lnTo>
                <a:lnTo>
                  <a:pt x="2688" y="794"/>
                </a:lnTo>
                <a:lnTo>
                  <a:pt x="2704" y="786"/>
                </a:lnTo>
                <a:lnTo>
                  <a:pt x="2718" y="776"/>
                </a:lnTo>
                <a:lnTo>
                  <a:pt x="2732" y="764"/>
                </a:lnTo>
                <a:lnTo>
                  <a:pt x="2744" y="748"/>
                </a:lnTo>
                <a:lnTo>
                  <a:pt x="2754" y="728"/>
                </a:lnTo>
                <a:lnTo>
                  <a:pt x="2764" y="708"/>
                </a:lnTo>
                <a:lnTo>
                  <a:pt x="2768" y="696"/>
                </a:lnTo>
                <a:lnTo>
                  <a:pt x="2770" y="682"/>
                </a:lnTo>
                <a:lnTo>
                  <a:pt x="2774" y="648"/>
                </a:lnTo>
                <a:lnTo>
                  <a:pt x="2776" y="634"/>
                </a:lnTo>
                <a:lnTo>
                  <a:pt x="2778" y="624"/>
                </a:lnTo>
                <a:lnTo>
                  <a:pt x="2782" y="618"/>
                </a:lnTo>
                <a:lnTo>
                  <a:pt x="2784" y="616"/>
                </a:lnTo>
                <a:lnTo>
                  <a:pt x="2786" y="618"/>
                </a:lnTo>
                <a:lnTo>
                  <a:pt x="2792" y="626"/>
                </a:lnTo>
                <a:lnTo>
                  <a:pt x="2800" y="642"/>
                </a:lnTo>
                <a:lnTo>
                  <a:pt x="2818" y="690"/>
                </a:lnTo>
                <a:lnTo>
                  <a:pt x="2836" y="740"/>
                </a:lnTo>
                <a:lnTo>
                  <a:pt x="2846" y="762"/>
                </a:lnTo>
                <a:lnTo>
                  <a:pt x="2854" y="776"/>
                </a:lnTo>
                <a:lnTo>
                  <a:pt x="2872" y="802"/>
                </a:lnTo>
                <a:lnTo>
                  <a:pt x="2880" y="816"/>
                </a:lnTo>
                <a:lnTo>
                  <a:pt x="2888" y="826"/>
                </a:lnTo>
                <a:lnTo>
                  <a:pt x="2892" y="830"/>
                </a:lnTo>
                <a:lnTo>
                  <a:pt x="2898" y="832"/>
                </a:lnTo>
                <a:lnTo>
                  <a:pt x="2902" y="832"/>
                </a:lnTo>
                <a:lnTo>
                  <a:pt x="2906" y="830"/>
                </a:lnTo>
                <a:lnTo>
                  <a:pt x="2910" y="826"/>
                </a:lnTo>
                <a:lnTo>
                  <a:pt x="2914" y="820"/>
                </a:lnTo>
                <a:lnTo>
                  <a:pt x="2922" y="800"/>
                </a:lnTo>
                <a:lnTo>
                  <a:pt x="2932" y="764"/>
                </a:lnTo>
                <a:lnTo>
                  <a:pt x="2940" y="716"/>
                </a:lnTo>
                <a:lnTo>
                  <a:pt x="2960" y="596"/>
                </a:lnTo>
                <a:lnTo>
                  <a:pt x="2976" y="462"/>
                </a:lnTo>
                <a:lnTo>
                  <a:pt x="2990" y="346"/>
                </a:lnTo>
                <a:lnTo>
                  <a:pt x="2996" y="292"/>
                </a:lnTo>
                <a:lnTo>
                  <a:pt x="3000" y="230"/>
                </a:lnTo>
                <a:lnTo>
                  <a:pt x="3004" y="108"/>
                </a:lnTo>
                <a:lnTo>
                  <a:pt x="3008" y="20"/>
                </a:lnTo>
                <a:lnTo>
                  <a:pt x="3010" y="0"/>
                </a:lnTo>
                <a:lnTo>
                  <a:pt x="3012" y="0"/>
                </a:lnTo>
                <a:lnTo>
                  <a:pt x="3014" y="6"/>
                </a:lnTo>
                <a:lnTo>
                  <a:pt x="3018" y="40"/>
                </a:lnTo>
                <a:lnTo>
                  <a:pt x="3024" y="98"/>
                </a:lnTo>
                <a:lnTo>
                  <a:pt x="3038" y="270"/>
                </a:lnTo>
                <a:lnTo>
                  <a:pt x="3050" y="468"/>
                </a:lnTo>
                <a:lnTo>
                  <a:pt x="3058" y="640"/>
                </a:lnTo>
                <a:lnTo>
                  <a:pt x="3060" y="716"/>
                </a:lnTo>
                <a:lnTo>
                  <a:pt x="3060" y="794"/>
                </a:lnTo>
                <a:lnTo>
                  <a:pt x="3058" y="952"/>
                </a:lnTo>
                <a:lnTo>
                  <a:pt x="3056" y="1078"/>
                </a:lnTo>
                <a:lnTo>
                  <a:pt x="3056" y="1118"/>
                </a:lnTo>
                <a:lnTo>
                  <a:pt x="3058" y="1140"/>
                </a:lnTo>
                <a:lnTo>
                  <a:pt x="3060" y="1140"/>
                </a:lnTo>
                <a:lnTo>
                  <a:pt x="3062" y="1134"/>
                </a:lnTo>
                <a:lnTo>
                  <a:pt x="3066" y="1106"/>
                </a:lnTo>
                <a:lnTo>
                  <a:pt x="3078" y="1004"/>
                </a:lnTo>
                <a:lnTo>
                  <a:pt x="3092" y="884"/>
                </a:lnTo>
                <a:lnTo>
                  <a:pt x="3098" y="834"/>
                </a:lnTo>
                <a:lnTo>
                  <a:pt x="3104" y="800"/>
                </a:lnTo>
                <a:lnTo>
                  <a:pt x="3110" y="780"/>
                </a:lnTo>
                <a:lnTo>
                  <a:pt x="3116" y="770"/>
                </a:lnTo>
                <a:lnTo>
                  <a:pt x="3120" y="766"/>
                </a:lnTo>
                <a:lnTo>
                  <a:pt x="3126" y="766"/>
                </a:lnTo>
                <a:lnTo>
                  <a:pt x="3132" y="768"/>
                </a:lnTo>
                <a:lnTo>
                  <a:pt x="3138" y="768"/>
                </a:lnTo>
                <a:lnTo>
                  <a:pt x="3144" y="764"/>
                </a:lnTo>
                <a:lnTo>
                  <a:pt x="3150" y="754"/>
                </a:lnTo>
                <a:lnTo>
                  <a:pt x="3156" y="736"/>
                </a:lnTo>
                <a:lnTo>
                  <a:pt x="3160" y="714"/>
                </a:lnTo>
                <a:lnTo>
                  <a:pt x="3172" y="664"/>
                </a:lnTo>
                <a:lnTo>
                  <a:pt x="3184" y="612"/>
                </a:lnTo>
                <a:lnTo>
                  <a:pt x="3188" y="590"/>
                </a:lnTo>
                <a:lnTo>
                  <a:pt x="3194" y="572"/>
                </a:lnTo>
                <a:lnTo>
                  <a:pt x="3206" y="548"/>
                </a:lnTo>
                <a:lnTo>
                  <a:pt x="3212" y="538"/>
                </a:lnTo>
                <a:lnTo>
                  <a:pt x="3218" y="530"/>
                </a:lnTo>
                <a:lnTo>
                  <a:pt x="3222" y="524"/>
                </a:lnTo>
                <a:lnTo>
                  <a:pt x="3228" y="522"/>
                </a:lnTo>
                <a:lnTo>
                  <a:pt x="3234" y="522"/>
                </a:lnTo>
                <a:lnTo>
                  <a:pt x="3240" y="526"/>
                </a:lnTo>
                <a:lnTo>
                  <a:pt x="3246" y="534"/>
                </a:lnTo>
                <a:lnTo>
                  <a:pt x="3250" y="548"/>
                </a:lnTo>
                <a:lnTo>
                  <a:pt x="3262" y="584"/>
                </a:lnTo>
                <a:lnTo>
                  <a:pt x="3274" y="626"/>
                </a:lnTo>
                <a:lnTo>
                  <a:pt x="3286" y="664"/>
                </a:lnTo>
                <a:lnTo>
                  <a:pt x="3296" y="702"/>
                </a:lnTo>
                <a:lnTo>
                  <a:pt x="3306" y="742"/>
                </a:lnTo>
                <a:lnTo>
                  <a:pt x="3318" y="776"/>
                </a:lnTo>
                <a:lnTo>
                  <a:pt x="3324" y="790"/>
                </a:lnTo>
                <a:lnTo>
                  <a:pt x="3330" y="800"/>
                </a:lnTo>
                <a:lnTo>
                  <a:pt x="3338" y="804"/>
                </a:lnTo>
                <a:lnTo>
                  <a:pt x="3346" y="804"/>
                </a:lnTo>
                <a:lnTo>
                  <a:pt x="3354" y="800"/>
                </a:lnTo>
                <a:lnTo>
                  <a:pt x="3362" y="796"/>
                </a:lnTo>
                <a:lnTo>
                  <a:pt x="3380" y="782"/>
                </a:lnTo>
                <a:lnTo>
                  <a:pt x="3388" y="778"/>
                </a:lnTo>
                <a:lnTo>
                  <a:pt x="3398" y="776"/>
                </a:lnTo>
                <a:lnTo>
                  <a:pt x="3408" y="778"/>
                </a:lnTo>
                <a:lnTo>
                  <a:pt x="3420" y="780"/>
                </a:lnTo>
                <a:lnTo>
                  <a:pt x="3444" y="786"/>
                </a:lnTo>
                <a:lnTo>
                  <a:pt x="3468" y="794"/>
                </a:lnTo>
                <a:lnTo>
                  <a:pt x="3490" y="800"/>
                </a:lnTo>
                <a:lnTo>
                  <a:pt x="3498" y="802"/>
                </a:lnTo>
                <a:lnTo>
                  <a:pt x="3508" y="806"/>
                </a:lnTo>
                <a:lnTo>
                  <a:pt x="3524" y="812"/>
                </a:lnTo>
                <a:lnTo>
                  <a:pt x="3532" y="814"/>
                </a:lnTo>
                <a:lnTo>
                  <a:pt x="3540" y="812"/>
                </a:lnTo>
                <a:lnTo>
                  <a:pt x="3550" y="808"/>
                </a:lnTo>
                <a:lnTo>
                  <a:pt x="3558" y="800"/>
                </a:lnTo>
                <a:lnTo>
                  <a:pt x="3566" y="784"/>
                </a:lnTo>
                <a:lnTo>
                  <a:pt x="3576" y="762"/>
                </a:lnTo>
                <a:lnTo>
                  <a:pt x="3592" y="706"/>
                </a:lnTo>
                <a:lnTo>
                  <a:pt x="3610" y="652"/>
                </a:lnTo>
                <a:lnTo>
                  <a:pt x="3618" y="630"/>
                </a:lnTo>
                <a:lnTo>
                  <a:pt x="3626" y="618"/>
                </a:lnTo>
                <a:lnTo>
                  <a:pt x="3632" y="612"/>
                </a:lnTo>
                <a:lnTo>
                  <a:pt x="3636" y="612"/>
                </a:lnTo>
                <a:lnTo>
                  <a:pt x="3638" y="612"/>
                </a:lnTo>
                <a:lnTo>
                  <a:pt x="3644" y="616"/>
                </a:lnTo>
                <a:lnTo>
                  <a:pt x="3650" y="622"/>
                </a:lnTo>
                <a:lnTo>
                  <a:pt x="3660" y="642"/>
                </a:lnTo>
                <a:lnTo>
                  <a:pt x="3670" y="664"/>
                </a:lnTo>
                <a:lnTo>
                  <a:pt x="3676" y="674"/>
                </a:lnTo>
                <a:lnTo>
                  <a:pt x="3680" y="688"/>
                </a:lnTo>
                <a:lnTo>
                  <a:pt x="3690" y="722"/>
                </a:lnTo>
                <a:lnTo>
                  <a:pt x="3702" y="752"/>
                </a:lnTo>
                <a:lnTo>
                  <a:pt x="3708" y="766"/>
                </a:lnTo>
                <a:lnTo>
                  <a:pt x="3716" y="776"/>
                </a:lnTo>
                <a:lnTo>
                  <a:pt x="3726" y="790"/>
                </a:lnTo>
                <a:lnTo>
                  <a:pt x="3736" y="808"/>
                </a:lnTo>
                <a:lnTo>
                  <a:pt x="3748" y="828"/>
                </a:lnTo>
                <a:lnTo>
                  <a:pt x="3762" y="844"/>
                </a:lnTo>
                <a:lnTo>
                  <a:pt x="3768" y="850"/>
                </a:lnTo>
                <a:lnTo>
                  <a:pt x="3774" y="854"/>
                </a:lnTo>
                <a:lnTo>
                  <a:pt x="3780" y="856"/>
                </a:lnTo>
                <a:lnTo>
                  <a:pt x="3786" y="854"/>
                </a:lnTo>
                <a:lnTo>
                  <a:pt x="3792" y="846"/>
                </a:lnTo>
                <a:lnTo>
                  <a:pt x="3796" y="836"/>
                </a:lnTo>
                <a:lnTo>
                  <a:pt x="3802" y="820"/>
                </a:lnTo>
                <a:lnTo>
                  <a:pt x="3806" y="800"/>
                </a:lnTo>
                <a:lnTo>
                  <a:pt x="3810" y="770"/>
                </a:lnTo>
                <a:lnTo>
                  <a:pt x="3814" y="726"/>
                </a:lnTo>
                <a:lnTo>
                  <a:pt x="3820" y="616"/>
                </a:lnTo>
                <a:lnTo>
                  <a:pt x="3830" y="338"/>
                </a:lnTo>
                <a:lnTo>
                  <a:pt x="3836" y="204"/>
                </a:lnTo>
                <a:lnTo>
                  <a:pt x="3840" y="92"/>
                </a:lnTo>
                <a:lnTo>
                  <a:pt x="3846" y="22"/>
                </a:lnTo>
                <a:lnTo>
                  <a:pt x="3850" y="6"/>
                </a:lnTo>
                <a:lnTo>
                  <a:pt x="3850" y="4"/>
                </a:lnTo>
                <a:lnTo>
                  <a:pt x="3852" y="6"/>
                </a:lnTo>
                <a:lnTo>
                  <a:pt x="3856" y="24"/>
                </a:lnTo>
                <a:lnTo>
                  <a:pt x="3860" y="58"/>
                </a:lnTo>
                <a:lnTo>
                  <a:pt x="3868" y="172"/>
                </a:lnTo>
                <a:lnTo>
                  <a:pt x="3878" y="326"/>
                </a:lnTo>
                <a:lnTo>
                  <a:pt x="3886" y="504"/>
                </a:lnTo>
                <a:lnTo>
                  <a:pt x="3904" y="854"/>
                </a:lnTo>
                <a:lnTo>
                  <a:pt x="3912" y="988"/>
                </a:lnTo>
                <a:lnTo>
                  <a:pt x="3916" y="1038"/>
                </a:lnTo>
                <a:lnTo>
                  <a:pt x="3920" y="1072"/>
                </a:lnTo>
                <a:lnTo>
                  <a:pt x="3924" y="1092"/>
                </a:lnTo>
                <a:lnTo>
                  <a:pt x="3928" y="1102"/>
                </a:lnTo>
                <a:lnTo>
                  <a:pt x="3928" y="1104"/>
                </a:lnTo>
                <a:lnTo>
                  <a:pt x="3930" y="1104"/>
                </a:lnTo>
                <a:lnTo>
                  <a:pt x="3932" y="1098"/>
                </a:lnTo>
                <a:lnTo>
                  <a:pt x="3938" y="1066"/>
                </a:lnTo>
                <a:lnTo>
                  <a:pt x="3942" y="1018"/>
                </a:lnTo>
                <a:lnTo>
                  <a:pt x="3954" y="902"/>
                </a:lnTo>
                <a:lnTo>
                  <a:pt x="3958" y="854"/>
                </a:lnTo>
                <a:lnTo>
                  <a:pt x="3962" y="834"/>
                </a:lnTo>
                <a:lnTo>
                  <a:pt x="3966" y="822"/>
                </a:lnTo>
                <a:lnTo>
                  <a:pt x="3972" y="806"/>
                </a:lnTo>
                <a:lnTo>
                  <a:pt x="3982" y="796"/>
                </a:lnTo>
                <a:lnTo>
                  <a:pt x="3990" y="792"/>
                </a:lnTo>
                <a:lnTo>
                  <a:pt x="3998" y="790"/>
                </a:lnTo>
                <a:lnTo>
                  <a:pt x="4008" y="786"/>
                </a:lnTo>
                <a:lnTo>
                  <a:pt x="4016" y="780"/>
                </a:lnTo>
                <a:lnTo>
                  <a:pt x="4026" y="770"/>
                </a:lnTo>
                <a:lnTo>
                  <a:pt x="4034" y="754"/>
                </a:lnTo>
                <a:lnTo>
                  <a:pt x="4040" y="726"/>
                </a:lnTo>
                <a:lnTo>
                  <a:pt x="4048" y="686"/>
                </a:lnTo>
                <a:lnTo>
                  <a:pt x="4060" y="592"/>
                </a:lnTo>
                <a:lnTo>
                  <a:pt x="4066" y="548"/>
                </a:lnTo>
                <a:lnTo>
                  <a:pt x="4074" y="510"/>
                </a:lnTo>
                <a:lnTo>
                  <a:pt x="4078" y="496"/>
                </a:lnTo>
                <a:lnTo>
                  <a:pt x="4082" y="486"/>
                </a:lnTo>
                <a:lnTo>
                  <a:pt x="4086" y="480"/>
                </a:lnTo>
                <a:lnTo>
                  <a:pt x="4088" y="478"/>
                </a:lnTo>
                <a:lnTo>
                  <a:pt x="4090" y="478"/>
                </a:lnTo>
                <a:lnTo>
                  <a:pt x="4096" y="482"/>
                </a:lnTo>
                <a:lnTo>
                  <a:pt x="4100" y="492"/>
                </a:lnTo>
                <a:lnTo>
                  <a:pt x="4112" y="524"/>
                </a:lnTo>
                <a:lnTo>
                  <a:pt x="4126" y="570"/>
                </a:lnTo>
                <a:lnTo>
                  <a:pt x="4140" y="622"/>
                </a:lnTo>
                <a:lnTo>
                  <a:pt x="4166" y="728"/>
                </a:lnTo>
                <a:lnTo>
                  <a:pt x="4180" y="770"/>
                </a:lnTo>
                <a:lnTo>
                  <a:pt x="4186" y="788"/>
                </a:lnTo>
                <a:lnTo>
                  <a:pt x="4192" y="800"/>
                </a:lnTo>
                <a:lnTo>
                  <a:pt x="4198" y="808"/>
                </a:lnTo>
                <a:lnTo>
                  <a:pt x="4204" y="814"/>
                </a:lnTo>
                <a:lnTo>
                  <a:pt x="4210" y="820"/>
                </a:lnTo>
                <a:lnTo>
                  <a:pt x="4216" y="822"/>
                </a:lnTo>
                <a:lnTo>
                  <a:pt x="4222" y="824"/>
                </a:lnTo>
                <a:lnTo>
                  <a:pt x="4228" y="822"/>
                </a:lnTo>
                <a:lnTo>
                  <a:pt x="4240" y="820"/>
                </a:lnTo>
                <a:lnTo>
                  <a:pt x="4252" y="814"/>
                </a:lnTo>
                <a:lnTo>
                  <a:pt x="4262" y="808"/>
                </a:lnTo>
                <a:lnTo>
                  <a:pt x="4274" y="802"/>
                </a:lnTo>
                <a:lnTo>
                  <a:pt x="4284" y="800"/>
                </a:lnTo>
                <a:lnTo>
                  <a:pt x="4352" y="800"/>
                </a:lnTo>
                <a:lnTo>
                  <a:pt x="4362" y="800"/>
                </a:lnTo>
                <a:lnTo>
                  <a:pt x="4372" y="804"/>
                </a:lnTo>
                <a:lnTo>
                  <a:pt x="4396" y="810"/>
                </a:lnTo>
                <a:lnTo>
                  <a:pt x="4408" y="810"/>
                </a:lnTo>
                <a:lnTo>
                  <a:pt x="4420" y="810"/>
                </a:lnTo>
                <a:lnTo>
                  <a:pt x="4432" y="808"/>
                </a:lnTo>
                <a:lnTo>
                  <a:pt x="4442" y="800"/>
                </a:lnTo>
                <a:lnTo>
                  <a:pt x="4446" y="794"/>
                </a:lnTo>
                <a:lnTo>
                  <a:pt x="4450" y="786"/>
                </a:lnTo>
                <a:lnTo>
                  <a:pt x="4460" y="764"/>
                </a:lnTo>
                <a:lnTo>
                  <a:pt x="4476" y="712"/>
                </a:lnTo>
                <a:lnTo>
                  <a:pt x="4484" y="686"/>
                </a:lnTo>
                <a:lnTo>
                  <a:pt x="4492" y="664"/>
                </a:lnTo>
                <a:lnTo>
                  <a:pt x="4500" y="648"/>
                </a:lnTo>
                <a:lnTo>
                  <a:pt x="4506" y="642"/>
                </a:lnTo>
                <a:lnTo>
                  <a:pt x="4510" y="640"/>
                </a:lnTo>
                <a:lnTo>
                  <a:pt x="4512" y="640"/>
                </a:lnTo>
                <a:lnTo>
                  <a:pt x="4516" y="642"/>
                </a:lnTo>
                <a:lnTo>
                  <a:pt x="4520" y="650"/>
                </a:lnTo>
                <a:lnTo>
                  <a:pt x="4526" y="660"/>
                </a:lnTo>
                <a:lnTo>
                  <a:pt x="4530" y="676"/>
                </a:lnTo>
                <a:lnTo>
                  <a:pt x="4552" y="746"/>
                </a:lnTo>
                <a:lnTo>
                  <a:pt x="4564" y="780"/>
                </a:lnTo>
                <a:lnTo>
                  <a:pt x="4570" y="792"/>
                </a:lnTo>
                <a:lnTo>
                  <a:pt x="4576" y="800"/>
                </a:lnTo>
                <a:lnTo>
                  <a:pt x="4582" y="804"/>
                </a:lnTo>
                <a:lnTo>
                  <a:pt x="4584" y="802"/>
                </a:lnTo>
                <a:lnTo>
                  <a:pt x="4588" y="800"/>
                </a:lnTo>
                <a:lnTo>
                  <a:pt x="4594" y="792"/>
                </a:lnTo>
                <a:lnTo>
                  <a:pt x="4600" y="776"/>
                </a:lnTo>
                <a:lnTo>
                  <a:pt x="4606" y="750"/>
                </a:lnTo>
                <a:lnTo>
                  <a:pt x="4614" y="710"/>
                </a:lnTo>
                <a:lnTo>
                  <a:pt x="4628" y="604"/>
                </a:lnTo>
                <a:lnTo>
                  <a:pt x="4658" y="330"/>
                </a:lnTo>
                <a:lnTo>
                  <a:pt x="4674" y="196"/>
                </a:lnTo>
                <a:lnTo>
                  <a:pt x="4688" y="88"/>
                </a:lnTo>
                <a:lnTo>
                  <a:pt x="4696" y="46"/>
                </a:lnTo>
                <a:lnTo>
                  <a:pt x="4702" y="18"/>
                </a:lnTo>
                <a:lnTo>
                  <a:pt x="4706" y="10"/>
                </a:lnTo>
                <a:lnTo>
                  <a:pt x="4708" y="4"/>
                </a:lnTo>
                <a:lnTo>
                  <a:pt x="4712" y="2"/>
                </a:lnTo>
                <a:lnTo>
                  <a:pt x="4714" y="6"/>
                </a:lnTo>
                <a:lnTo>
                  <a:pt x="4718" y="14"/>
                </a:lnTo>
                <a:lnTo>
                  <a:pt x="4720" y="26"/>
                </a:lnTo>
                <a:lnTo>
                  <a:pt x="4724" y="64"/>
                </a:lnTo>
                <a:lnTo>
                  <a:pt x="4730" y="118"/>
                </a:lnTo>
                <a:lnTo>
                  <a:pt x="4734" y="184"/>
                </a:lnTo>
                <a:lnTo>
                  <a:pt x="4744" y="348"/>
                </a:lnTo>
                <a:lnTo>
                  <a:pt x="4752" y="532"/>
                </a:lnTo>
                <a:lnTo>
                  <a:pt x="4768" y="896"/>
                </a:lnTo>
                <a:lnTo>
                  <a:pt x="4776" y="1034"/>
                </a:lnTo>
                <a:lnTo>
                  <a:pt x="4778" y="1082"/>
                </a:lnTo>
                <a:lnTo>
                  <a:pt x="4782" y="1116"/>
                </a:lnTo>
                <a:lnTo>
                  <a:pt x="4786" y="1136"/>
                </a:lnTo>
                <a:lnTo>
                  <a:pt x="4788" y="1144"/>
                </a:lnTo>
                <a:lnTo>
                  <a:pt x="4790" y="1144"/>
                </a:lnTo>
                <a:lnTo>
                  <a:pt x="4792" y="1142"/>
                </a:lnTo>
                <a:lnTo>
                  <a:pt x="4796" y="1132"/>
                </a:lnTo>
                <a:lnTo>
                  <a:pt x="4800" y="1092"/>
                </a:lnTo>
                <a:lnTo>
                  <a:pt x="4806" y="1032"/>
                </a:lnTo>
                <a:lnTo>
                  <a:pt x="4816" y="894"/>
                </a:lnTo>
                <a:lnTo>
                  <a:pt x="4822" y="836"/>
                </a:lnTo>
                <a:lnTo>
                  <a:pt x="4828" y="800"/>
                </a:lnTo>
                <a:lnTo>
                  <a:pt x="4832" y="780"/>
                </a:lnTo>
                <a:lnTo>
                  <a:pt x="4838" y="768"/>
                </a:lnTo>
                <a:lnTo>
                  <a:pt x="4844" y="762"/>
                </a:lnTo>
                <a:lnTo>
                  <a:pt x="4848" y="760"/>
                </a:lnTo>
                <a:lnTo>
                  <a:pt x="4854" y="758"/>
                </a:lnTo>
                <a:lnTo>
                  <a:pt x="4860" y="754"/>
                </a:lnTo>
                <a:lnTo>
                  <a:pt x="4866" y="746"/>
                </a:lnTo>
                <a:lnTo>
                  <a:pt x="4872" y="732"/>
                </a:lnTo>
                <a:lnTo>
                  <a:pt x="4880" y="708"/>
                </a:lnTo>
                <a:lnTo>
                  <a:pt x="4888" y="674"/>
                </a:lnTo>
                <a:lnTo>
                  <a:pt x="4904" y="598"/>
                </a:lnTo>
                <a:lnTo>
                  <a:pt x="4912" y="560"/>
                </a:lnTo>
                <a:lnTo>
                  <a:pt x="4922" y="530"/>
                </a:lnTo>
                <a:lnTo>
                  <a:pt x="4926" y="518"/>
                </a:lnTo>
                <a:lnTo>
                  <a:pt x="4930" y="510"/>
                </a:lnTo>
                <a:lnTo>
                  <a:pt x="4936" y="506"/>
                </a:lnTo>
                <a:lnTo>
                  <a:pt x="4940" y="504"/>
                </a:lnTo>
                <a:lnTo>
                  <a:pt x="4946" y="508"/>
                </a:lnTo>
                <a:lnTo>
                  <a:pt x="4950" y="516"/>
                </a:lnTo>
                <a:lnTo>
                  <a:pt x="4962" y="544"/>
                </a:lnTo>
                <a:lnTo>
                  <a:pt x="4972" y="582"/>
                </a:lnTo>
                <a:lnTo>
                  <a:pt x="4984" y="628"/>
                </a:lnTo>
                <a:lnTo>
                  <a:pt x="5008" y="718"/>
                </a:lnTo>
                <a:lnTo>
                  <a:pt x="5020" y="754"/>
                </a:lnTo>
                <a:lnTo>
                  <a:pt x="5026" y="766"/>
                </a:lnTo>
                <a:lnTo>
                  <a:pt x="5032" y="776"/>
                </a:lnTo>
                <a:lnTo>
                  <a:pt x="5036" y="784"/>
                </a:lnTo>
                <a:lnTo>
                  <a:pt x="5042" y="788"/>
                </a:lnTo>
                <a:lnTo>
                  <a:pt x="5048" y="790"/>
                </a:lnTo>
                <a:lnTo>
                  <a:pt x="5054" y="790"/>
                </a:lnTo>
                <a:lnTo>
                  <a:pt x="5058" y="790"/>
                </a:lnTo>
                <a:lnTo>
                  <a:pt x="5064" y="788"/>
                </a:lnTo>
                <a:lnTo>
                  <a:pt x="5076" y="780"/>
                </a:lnTo>
                <a:lnTo>
                  <a:pt x="5098" y="762"/>
                </a:lnTo>
                <a:lnTo>
                  <a:pt x="5110" y="756"/>
                </a:lnTo>
                <a:lnTo>
                  <a:pt x="5116" y="754"/>
                </a:lnTo>
                <a:lnTo>
                  <a:pt x="5122" y="754"/>
                </a:lnTo>
                <a:lnTo>
                  <a:pt x="5150" y="756"/>
                </a:lnTo>
                <a:lnTo>
                  <a:pt x="5182" y="762"/>
                </a:lnTo>
                <a:lnTo>
                  <a:pt x="5212" y="770"/>
                </a:lnTo>
                <a:lnTo>
                  <a:pt x="5236" y="776"/>
                </a:lnTo>
              </a:path>
            </a:pathLst>
          </a:custGeom>
          <a:noFill/>
          <a:ln w="28575" cmpd="sng">
            <a:solidFill>
              <a:srgbClr val="FFFFE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80808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72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" grpId="0" animBg="1"/>
    </p:bld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FFF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FFFCC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FFCC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71665" cy="686492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FAD97C-42E0-4231-A069-CB142DC884C2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808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itle 2"/>
          <p:cNvSpPr txBox="1">
            <a:spLocks/>
          </p:cNvSpPr>
          <p:nvPr/>
        </p:nvSpPr>
        <p:spPr bwMode="auto">
          <a:xfrm>
            <a:off x="3846988" y="5800724"/>
            <a:ext cx="4391025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Aft>
                <a:spcPct val="0"/>
              </a:spcAft>
              <a:buFontTx/>
              <a:buNone/>
            </a:pPr>
            <a:r>
              <a:rPr lang="en-ZA" altLang="en-US" sz="1400" b="1" dirty="0" smtClean="0">
                <a:solidFill>
                  <a:srgbClr val="FFFFFF"/>
                </a:solidFill>
                <a:ea typeface="Aparajita" pitchFamily="34" charset="0"/>
                <a:cs typeface="Aparajita" pitchFamily="34" charset="0"/>
              </a:rPr>
              <a:t>March 2017</a:t>
            </a:r>
          </a:p>
          <a:p>
            <a:pPr algn="ctr" fontAlgn="base">
              <a:spcAft>
                <a:spcPct val="0"/>
              </a:spcAft>
              <a:buFontTx/>
              <a:buNone/>
            </a:pPr>
            <a:r>
              <a:rPr lang="en-ZA" altLang="en-US" sz="1400" b="1" dirty="0" smtClean="0">
                <a:solidFill>
                  <a:srgbClr val="FFFFFF"/>
                </a:solidFill>
                <a:ea typeface="Aparajita" pitchFamily="34" charset="0"/>
                <a:cs typeface="Aparajita" pitchFamily="34" charset="0"/>
              </a:rPr>
              <a:t>Presented by : Liana </a:t>
            </a:r>
            <a:r>
              <a:rPr lang="en-ZA" altLang="en-US" sz="1400" b="1" dirty="0" err="1" smtClean="0">
                <a:solidFill>
                  <a:srgbClr val="FFFFFF"/>
                </a:solidFill>
                <a:ea typeface="Aparajita" pitchFamily="34" charset="0"/>
                <a:cs typeface="Aparajita" pitchFamily="34" charset="0"/>
              </a:rPr>
              <a:t>Grobler</a:t>
            </a:r>
            <a:endParaRPr lang="en-ZA" altLang="en-US" sz="1400" b="1" dirty="0">
              <a:solidFill>
                <a:srgbClr val="FFFFFF"/>
              </a:solidFill>
              <a:ea typeface="Aparajita" pitchFamily="34" charset="0"/>
              <a:cs typeface="Aparajita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2156300" y="471488"/>
            <a:ext cx="7772400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Arial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ZA" sz="6600" b="1" dirty="0" smtClean="0">
                <a:solidFill>
                  <a:srgbClr val="FFFFFF"/>
                </a:solidFill>
                <a:cs typeface="Aparajita" pitchFamily="34" charset="0"/>
              </a:rPr>
              <a:t>HEART FAILURE</a:t>
            </a:r>
            <a:endParaRPr lang="en-ZA" sz="6600" b="1" dirty="0">
              <a:solidFill>
                <a:srgbClr val="FFFFFF"/>
              </a:solidFill>
              <a:cs typeface="Aparajita" pitchFamily="34" charset="0"/>
            </a:endParaRPr>
          </a:p>
        </p:txBody>
      </p:sp>
      <p:sp>
        <p:nvSpPr>
          <p:cNvPr id="1638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CC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CC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CC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CC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1C7CF59-E7AD-41AB-822E-C44F98E64A7E}" type="slidenum">
              <a:rPr lang="en-US" altLang="en-US" sz="1400" smtClean="0"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smtClean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091" y="4721490"/>
            <a:ext cx="1866653" cy="19999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6673" y="4721490"/>
            <a:ext cx="1866653" cy="199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92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Position of the heart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FAD97C-42E0-4231-A069-CB142DC884C2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  <p:pic>
        <p:nvPicPr>
          <p:cNvPr id="5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37088" y="1600200"/>
            <a:ext cx="7517823" cy="4248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ular Callout 5"/>
          <p:cNvSpPr/>
          <p:nvPr/>
        </p:nvSpPr>
        <p:spPr>
          <a:xfrm>
            <a:off x="696191" y="2951018"/>
            <a:ext cx="1132609" cy="872837"/>
          </a:xfrm>
          <a:prstGeom prst="wedgeRoundRectCallout">
            <a:avLst>
              <a:gd name="adj1" fmla="val 80084"/>
              <a:gd name="adj2" fmla="val 2083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Right side</a:t>
            </a:r>
            <a:endParaRPr lang="en-ZA" dirty="0"/>
          </a:p>
        </p:txBody>
      </p:sp>
      <p:sp>
        <p:nvSpPr>
          <p:cNvPr id="7" name="Rounded Rectangular Callout 6"/>
          <p:cNvSpPr/>
          <p:nvPr/>
        </p:nvSpPr>
        <p:spPr>
          <a:xfrm>
            <a:off x="10363199" y="2951017"/>
            <a:ext cx="1132609" cy="872837"/>
          </a:xfrm>
          <a:prstGeom prst="wedgeRoundRectCallout">
            <a:avLst>
              <a:gd name="adj1" fmla="val -83219"/>
              <a:gd name="adj2" fmla="val 18452"/>
              <a:gd name="adj3" fmla="val 16667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Left side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0550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/>
          </p:cNvSpPr>
          <p:nvPr/>
        </p:nvSpPr>
        <p:spPr bwMode="auto">
          <a:xfrm>
            <a:off x="1981200" y="487363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0"/>
              </a:spcBef>
              <a:defRPr/>
            </a:pPr>
            <a:r>
              <a:rPr lang="en-US" sz="4400" dirty="0" smtClean="0">
                <a:solidFill>
                  <a:srgbClr val="FFFFCC">
                    <a:lumMod val="90000"/>
                  </a:srgbClr>
                </a:solidFill>
                <a:cs typeface="Arial" charset="0"/>
              </a:rPr>
              <a:t>Structure </a:t>
            </a:r>
            <a:endParaRPr lang="en-US" sz="4400" dirty="0">
              <a:solidFill>
                <a:srgbClr val="FFFFCC">
                  <a:lumMod val="90000"/>
                </a:srgbClr>
              </a:solidFill>
              <a:cs typeface="Arial" charset="0"/>
            </a:endParaRPr>
          </a:p>
        </p:txBody>
      </p:sp>
      <p:pic>
        <p:nvPicPr>
          <p:cNvPr id="4" name="Picture 3" descr="Image result for human heart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75" y="1439863"/>
            <a:ext cx="6591300" cy="42798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098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FAD97C-42E0-4231-A069-CB142DC884C2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609" y="531891"/>
            <a:ext cx="9074781" cy="511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1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FAD97C-42E0-4231-A069-CB142DC884C2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6077" y="304479"/>
            <a:ext cx="6379845" cy="5940746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3585534" y="717911"/>
            <a:ext cx="994237" cy="721447"/>
          </a:xfrm>
          <a:prstGeom prst="wedgeRoundRectCallout">
            <a:avLst>
              <a:gd name="adj1" fmla="val 107716"/>
              <a:gd name="adj2" fmla="val 151356"/>
              <a:gd name="adj3" fmla="val 16667"/>
            </a:avLst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>
                <a:solidFill>
                  <a:schemeClr val="tx2">
                    <a:lumMod val="50000"/>
                  </a:schemeClr>
                </a:solidFill>
              </a:rPr>
              <a:t>Aorta</a:t>
            </a:r>
            <a:endParaRPr lang="en-ZA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3044537" y="1486782"/>
            <a:ext cx="1311246" cy="549836"/>
          </a:xfrm>
          <a:prstGeom prst="wedgeRoundRectCallout">
            <a:avLst>
              <a:gd name="adj1" fmla="val 68634"/>
              <a:gd name="adj2" fmla="val 140056"/>
              <a:gd name="adj3" fmla="val 16667"/>
            </a:avLst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>
                <a:solidFill>
                  <a:schemeClr val="tx2">
                    <a:lumMod val="50000"/>
                  </a:schemeClr>
                </a:solidFill>
              </a:rPr>
              <a:t>Super Vena Cava</a:t>
            </a:r>
            <a:endParaRPr lang="en-ZA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2864427" y="2220190"/>
            <a:ext cx="994237" cy="450274"/>
          </a:xfrm>
          <a:prstGeom prst="wedgeRoundRectCallout">
            <a:avLst>
              <a:gd name="adj1" fmla="val 213273"/>
              <a:gd name="adj2" fmla="val 226406"/>
              <a:gd name="adj3" fmla="val 16667"/>
            </a:avLst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>
                <a:solidFill>
                  <a:schemeClr val="tx2">
                    <a:lumMod val="50000"/>
                  </a:schemeClr>
                </a:solidFill>
              </a:rPr>
              <a:t>Pulmonary Valve</a:t>
            </a:r>
            <a:endParaRPr lang="en-ZA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Rounded Rectangular Callout 12"/>
          <p:cNvSpPr/>
          <p:nvPr/>
        </p:nvSpPr>
        <p:spPr>
          <a:xfrm>
            <a:off x="2573309" y="3182496"/>
            <a:ext cx="1126851" cy="581040"/>
          </a:xfrm>
          <a:prstGeom prst="wedgeRoundRectCallout">
            <a:avLst>
              <a:gd name="adj1" fmla="val 165992"/>
              <a:gd name="adj2" fmla="val 90924"/>
              <a:gd name="adj3" fmla="val 16667"/>
            </a:avLst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err="1" smtClean="0">
                <a:solidFill>
                  <a:schemeClr val="tx2">
                    <a:lumMod val="50000"/>
                  </a:schemeClr>
                </a:solidFill>
              </a:rPr>
              <a:t>Tricuspidale</a:t>
            </a:r>
            <a:r>
              <a:rPr lang="en-ZA" sz="1200" dirty="0" smtClean="0">
                <a:solidFill>
                  <a:schemeClr val="tx2">
                    <a:lumMod val="50000"/>
                  </a:schemeClr>
                </a:solidFill>
              </a:rPr>
              <a:t> Valve</a:t>
            </a:r>
            <a:endParaRPr lang="en-ZA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Rounded Rectangular Callout 13"/>
          <p:cNvSpPr/>
          <p:nvPr/>
        </p:nvSpPr>
        <p:spPr>
          <a:xfrm>
            <a:off x="3044537" y="4275568"/>
            <a:ext cx="994237" cy="569058"/>
          </a:xfrm>
          <a:prstGeom prst="wedgeRoundRectCallout">
            <a:avLst>
              <a:gd name="adj1" fmla="val 98310"/>
              <a:gd name="adj2" fmla="val -73783"/>
              <a:gd name="adj3" fmla="val 16667"/>
            </a:avLst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>
                <a:solidFill>
                  <a:schemeClr val="tx2">
                    <a:lumMod val="50000"/>
                  </a:schemeClr>
                </a:solidFill>
              </a:rPr>
              <a:t>Right Atrium</a:t>
            </a:r>
            <a:endParaRPr lang="en-ZA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Rounded Rectangular Callout 14"/>
          <p:cNvSpPr/>
          <p:nvPr/>
        </p:nvSpPr>
        <p:spPr>
          <a:xfrm>
            <a:off x="3136734" y="5368640"/>
            <a:ext cx="994237" cy="382876"/>
          </a:xfrm>
          <a:prstGeom prst="wedgeRoundRectCallout">
            <a:avLst>
              <a:gd name="adj1" fmla="val 109806"/>
              <a:gd name="adj2" fmla="val -108477"/>
              <a:gd name="adj3" fmla="val 16667"/>
            </a:avLst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>
                <a:solidFill>
                  <a:schemeClr val="tx2">
                    <a:lumMod val="50000"/>
                  </a:schemeClr>
                </a:solidFill>
              </a:rPr>
              <a:t>Interior Vena Cava</a:t>
            </a:r>
            <a:endParaRPr lang="en-ZA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" name="Rounded Rectangular Callout 15"/>
          <p:cNvSpPr/>
          <p:nvPr/>
        </p:nvSpPr>
        <p:spPr>
          <a:xfrm>
            <a:off x="3858664" y="5794956"/>
            <a:ext cx="1710863" cy="382876"/>
          </a:xfrm>
          <a:prstGeom prst="wedgeRoundRectCallout">
            <a:avLst>
              <a:gd name="adj1" fmla="val 58097"/>
              <a:gd name="adj2" fmla="val -279453"/>
              <a:gd name="adj3" fmla="val 16667"/>
            </a:avLst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>
                <a:solidFill>
                  <a:schemeClr val="tx2">
                    <a:lumMod val="50000"/>
                  </a:schemeClr>
                </a:solidFill>
              </a:rPr>
              <a:t>Right Ventricle</a:t>
            </a:r>
            <a:endParaRPr lang="en-ZA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7" name="Rounded Rectangular Callout 16"/>
          <p:cNvSpPr/>
          <p:nvPr/>
        </p:nvSpPr>
        <p:spPr>
          <a:xfrm>
            <a:off x="6126535" y="5751516"/>
            <a:ext cx="1739469" cy="382876"/>
          </a:xfrm>
          <a:prstGeom prst="wedgeRoundRectCallout">
            <a:avLst>
              <a:gd name="adj1" fmla="val -60067"/>
              <a:gd name="adj2" fmla="val -263170"/>
              <a:gd name="adj3" fmla="val 16667"/>
            </a:avLst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>
                <a:solidFill>
                  <a:schemeClr val="tx2">
                    <a:lumMod val="50000"/>
                  </a:schemeClr>
                </a:solidFill>
              </a:rPr>
              <a:t>Heart Muscles</a:t>
            </a:r>
            <a:endParaRPr lang="en-ZA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6535882" y="4416136"/>
            <a:ext cx="457200" cy="102415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Rounded Rectangular Callout 20"/>
          <p:cNvSpPr/>
          <p:nvPr/>
        </p:nvSpPr>
        <p:spPr>
          <a:xfrm>
            <a:off x="7616709" y="3892692"/>
            <a:ext cx="1710863" cy="382876"/>
          </a:xfrm>
          <a:prstGeom prst="wedgeRoundRectCallout">
            <a:avLst>
              <a:gd name="adj1" fmla="val -81593"/>
              <a:gd name="adj2" fmla="val -8062"/>
              <a:gd name="adj3" fmla="val 16667"/>
            </a:avLst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>
                <a:solidFill>
                  <a:schemeClr val="tx2">
                    <a:lumMod val="50000"/>
                  </a:schemeClr>
                </a:solidFill>
              </a:rPr>
              <a:t>Right Ventricle</a:t>
            </a:r>
            <a:endParaRPr lang="en-ZA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Rounded Rectangular Callout 21"/>
          <p:cNvSpPr/>
          <p:nvPr/>
        </p:nvSpPr>
        <p:spPr>
          <a:xfrm>
            <a:off x="8155399" y="4759036"/>
            <a:ext cx="1043933" cy="1177675"/>
          </a:xfrm>
          <a:prstGeom prst="wedgeRoundRectCallout">
            <a:avLst>
              <a:gd name="adj1" fmla="val -280465"/>
              <a:gd name="adj2" fmla="val -173015"/>
              <a:gd name="adj3" fmla="val 16667"/>
            </a:avLst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>
                <a:solidFill>
                  <a:schemeClr val="tx2">
                    <a:lumMod val="50000"/>
                  </a:schemeClr>
                </a:solidFill>
              </a:rPr>
              <a:t>Coronary Arteries</a:t>
            </a:r>
            <a:endParaRPr lang="en-ZA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4" name="Rounded Rectangular Callout 23"/>
          <p:cNvSpPr/>
          <p:nvPr/>
        </p:nvSpPr>
        <p:spPr>
          <a:xfrm>
            <a:off x="7907827" y="2891976"/>
            <a:ext cx="1291505" cy="382876"/>
          </a:xfrm>
          <a:prstGeom prst="wedgeRoundRectCallout">
            <a:avLst>
              <a:gd name="adj1" fmla="val -182800"/>
              <a:gd name="adj2" fmla="val 73356"/>
              <a:gd name="adj3" fmla="val 16667"/>
            </a:avLst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>
                <a:solidFill>
                  <a:schemeClr val="tx2">
                    <a:lumMod val="50000"/>
                  </a:schemeClr>
                </a:solidFill>
              </a:rPr>
              <a:t>Aortic Valve</a:t>
            </a:r>
            <a:endParaRPr lang="en-ZA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5" name="Rounded Rectangular Callout 24"/>
          <p:cNvSpPr/>
          <p:nvPr/>
        </p:nvSpPr>
        <p:spPr>
          <a:xfrm>
            <a:off x="7265855" y="2008742"/>
            <a:ext cx="1287724" cy="382876"/>
          </a:xfrm>
          <a:prstGeom prst="wedgeRoundRectCallout">
            <a:avLst>
              <a:gd name="adj1" fmla="val -88743"/>
              <a:gd name="adj2" fmla="val 160200"/>
              <a:gd name="adj3" fmla="val 16667"/>
            </a:avLst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err="1" smtClean="0">
                <a:solidFill>
                  <a:schemeClr val="tx2">
                    <a:lumMod val="50000"/>
                  </a:schemeClr>
                </a:solidFill>
              </a:rPr>
              <a:t>Bicuspidale</a:t>
            </a:r>
            <a:r>
              <a:rPr lang="en-ZA" sz="1200" dirty="0" smtClean="0">
                <a:solidFill>
                  <a:schemeClr val="tx2">
                    <a:lumMod val="50000"/>
                  </a:schemeClr>
                </a:solidFill>
              </a:rPr>
              <a:t> Valve</a:t>
            </a:r>
            <a:endParaRPr lang="en-ZA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6" name="Rounded Rectangular Callout 25"/>
          <p:cNvSpPr/>
          <p:nvPr/>
        </p:nvSpPr>
        <p:spPr>
          <a:xfrm>
            <a:off x="7368885" y="1424764"/>
            <a:ext cx="994237" cy="569058"/>
          </a:xfrm>
          <a:prstGeom prst="wedgeRoundRectCallout">
            <a:avLst>
              <a:gd name="adj1" fmla="val -156698"/>
              <a:gd name="adj2" fmla="val 148987"/>
              <a:gd name="adj3" fmla="val 16667"/>
            </a:avLst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>
                <a:solidFill>
                  <a:schemeClr val="tx2">
                    <a:lumMod val="50000"/>
                  </a:schemeClr>
                </a:solidFill>
              </a:rPr>
              <a:t>Left Atrium</a:t>
            </a:r>
            <a:endParaRPr lang="en-ZA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7" name="Rounded Rectangular Callout 26"/>
          <p:cNvSpPr/>
          <p:nvPr/>
        </p:nvSpPr>
        <p:spPr>
          <a:xfrm>
            <a:off x="6126535" y="846138"/>
            <a:ext cx="1739469" cy="569058"/>
          </a:xfrm>
          <a:prstGeom prst="wedgeRoundRectCallout">
            <a:avLst>
              <a:gd name="adj1" fmla="val -77314"/>
              <a:gd name="adj2" fmla="val 318804"/>
              <a:gd name="adj3" fmla="val 16667"/>
            </a:avLst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>
                <a:solidFill>
                  <a:schemeClr val="tx2">
                    <a:lumMod val="50000"/>
                  </a:schemeClr>
                </a:solidFill>
              </a:rPr>
              <a:t>Pulmonary </a:t>
            </a:r>
            <a:r>
              <a:rPr lang="en-ZA" sz="1200" dirty="0" err="1" smtClean="0">
                <a:solidFill>
                  <a:schemeClr val="tx2">
                    <a:lumMod val="50000"/>
                  </a:schemeClr>
                </a:solidFill>
              </a:rPr>
              <a:t>Trachia</a:t>
            </a:r>
            <a:endParaRPr lang="en-ZA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452882" y="39085"/>
            <a:ext cx="3286233" cy="7225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INTERIOR VIEW OF THE HEART</a:t>
            </a:r>
            <a:endParaRPr lang="en-ZA" dirty="0"/>
          </a:p>
        </p:txBody>
      </p:sp>
      <p:sp>
        <p:nvSpPr>
          <p:cNvPr id="29" name="Rectangle 28"/>
          <p:cNvSpPr/>
          <p:nvPr/>
        </p:nvSpPr>
        <p:spPr>
          <a:xfrm>
            <a:off x="165563" y="1788893"/>
            <a:ext cx="213342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dirty="0">
                <a:solidFill>
                  <a:schemeClr val="bg2"/>
                </a:solidFill>
              </a:rPr>
              <a:t>The heart has four chambers, two on the right and two on the left</a:t>
            </a:r>
            <a:r>
              <a:rPr lang="en-ZA" dirty="0" smtClean="0">
                <a:solidFill>
                  <a:schemeClr val="bg2"/>
                </a:solidFill>
              </a:rPr>
              <a:t>:</a:t>
            </a:r>
          </a:p>
          <a:p>
            <a:endParaRPr lang="en-ZA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>
                <a:solidFill>
                  <a:schemeClr val="bg2"/>
                </a:solidFill>
              </a:rPr>
              <a:t>Two upper chambers called atria (one is an </a:t>
            </a:r>
            <a:r>
              <a:rPr lang="en-ZA" dirty="0" smtClean="0">
                <a:solidFill>
                  <a:schemeClr val="bg2"/>
                </a:solidFill>
              </a:rPr>
              <a:t>atrium)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dirty="0" smtClean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>
                <a:solidFill>
                  <a:schemeClr val="bg2"/>
                </a:solidFill>
              </a:rPr>
              <a:t>Two </a:t>
            </a:r>
            <a:r>
              <a:rPr lang="en-ZA" dirty="0">
                <a:solidFill>
                  <a:schemeClr val="bg2"/>
                </a:solidFill>
              </a:rPr>
              <a:t>lower chambers called ventricles</a:t>
            </a:r>
            <a:endParaRPr lang="en-ZA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96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/>
              <a:t>How the normal heart works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069" y="1730232"/>
            <a:ext cx="2872635" cy="4833220"/>
          </a:xfrm>
        </p:spPr>
        <p:txBody>
          <a:bodyPr/>
          <a:lstStyle/>
          <a:p>
            <a:r>
              <a:rPr lang="en-ZA" sz="1600" dirty="0" smtClean="0"/>
              <a:t>The </a:t>
            </a:r>
            <a:r>
              <a:rPr lang="en-ZA" sz="1600" dirty="0"/>
              <a:t>normal healthy heart is a strong, muscular pump a little larger than a fist. It pumps blood continuously through the circulatory system</a:t>
            </a:r>
            <a:r>
              <a:rPr lang="en-ZA" sz="1600" dirty="0" smtClean="0"/>
              <a:t>.</a:t>
            </a:r>
          </a:p>
          <a:p>
            <a:endParaRPr lang="en-ZA" sz="1600" dirty="0"/>
          </a:p>
          <a:p>
            <a:r>
              <a:rPr lang="en-ZA" sz="1600" dirty="0" smtClean="0"/>
              <a:t>The </a:t>
            </a:r>
            <a:r>
              <a:rPr lang="en-ZA" sz="1600" dirty="0"/>
              <a:t>right atria takes in oxygen-depleted blood from the rest of the body and sends it back out to the lungs through the right ventricle where the blood becomes oxygenated</a:t>
            </a:r>
            <a:r>
              <a:rPr lang="en-ZA" sz="1600" dirty="0" smtClean="0"/>
              <a:t>.</a:t>
            </a:r>
            <a:endParaRPr lang="en-ZA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FAD97C-42E0-4231-A069-CB142DC884C2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3446" y="1579661"/>
            <a:ext cx="5010411" cy="4665564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8956110" y="1746195"/>
            <a:ext cx="3106454" cy="4718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FFFFCC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rgbClr val="FFFFCC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FFFFCC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FFCC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CC"/>
                </a:solidFill>
                <a:latin typeface="+mn-lt"/>
              </a:defRPr>
            </a:lvl9pPr>
          </a:lstStyle>
          <a:p>
            <a:r>
              <a:rPr lang="en-ZA" sz="1600" kern="0" dirty="0" smtClean="0"/>
              <a:t>Oxygen-rich blood travels from the lungs to the left atrium, then on to the left ventricle, which pumps it to the rest of the body.</a:t>
            </a:r>
          </a:p>
          <a:p>
            <a:endParaRPr lang="en-ZA" sz="1600" kern="0" dirty="0" smtClean="0"/>
          </a:p>
          <a:p>
            <a:r>
              <a:rPr lang="en-ZA" sz="1600" kern="0" dirty="0" smtClean="0"/>
              <a:t>The heart pumps blood to the lungs and to all the body's tissues by a sequence of highly organized contractions of the four chambers. For the heart to function properly, the four chambers must beat in an organized way</a:t>
            </a:r>
            <a:r>
              <a:rPr lang="en-ZA" sz="1800" kern="0" dirty="0" smtClean="0"/>
              <a:t>.</a:t>
            </a:r>
            <a:endParaRPr lang="en-ZA" sz="1800" kern="0" dirty="0"/>
          </a:p>
        </p:txBody>
      </p:sp>
      <p:sp>
        <p:nvSpPr>
          <p:cNvPr id="8" name="Curved Down Arrow 7"/>
          <p:cNvSpPr/>
          <p:nvPr/>
        </p:nvSpPr>
        <p:spPr>
          <a:xfrm rot="20205621">
            <a:off x="4549432" y="4500908"/>
            <a:ext cx="998672" cy="52751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chemeClr val="tx1"/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4722312" y="3583886"/>
            <a:ext cx="200417" cy="3285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1" name="Down Arrow 10"/>
          <p:cNvSpPr/>
          <p:nvPr/>
        </p:nvSpPr>
        <p:spPr>
          <a:xfrm rot="19384414">
            <a:off x="4817939" y="4080081"/>
            <a:ext cx="231037" cy="3954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2" name="Curved Down Arrow 11"/>
          <p:cNvSpPr/>
          <p:nvPr/>
        </p:nvSpPr>
        <p:spPr>
          <a:xfrm rot="15241266">
            <a:off x="4817865" y="4115739"/>
            <a:ext cx="2130853" cy="47200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chemeClr val="tx1"/>
              </a:solidFill>
            </a:endParaRPr>
          </a:p>
        </p:txBody>
      </p:sp>
      <p:sp>
        <p:nvSpPr>
          <p:cNvPr id="13" name="Curved Down Arrow 12"/>
          <p:cNvSpPr/>
          <p:nvPr/>
        </p:nvSpPr>
        <p:spPr>
          <a:xfrm rot="15600961" flipH="1">
            <a:off x="5920302" y="3908225"/>
            <a:ext cx="1299041" cy="284235"/>
          </a:xfrm>
          <a:prstGeom prst="curvedDownArrow">
            <a:avLst>
              <a:gd name="adj1" fmla="val 25000"/>
              <a:gd name="adj2" fmla="val 81426"/>
              <a:gd name="adj3" fmla="val 6187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chemeClr val="tx1"/>
              </a:solidFill>
            </a:endParaRPr>
          </a:p>
        </p:txBody>
      </p:sp>
      <p:sp>
        <p:nvSpPr>
          <p:cNvPr id="14" name="Down Arrow 13"/>
          <p:cNvSpPr/>
          <p:nvPr/>
        </p:nvSpPr>
        <p:spPr>
          <a:xfrm rot="18958057" flipV="1">
            <a:off x="5629316" y="3169008"/>
            <a:ext cx="270847" cy="146359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5" name="Down Arrow 14"/>
          <p:cNvSpPr/>
          <p:nvPr/>
        </p:nvSpPr>
        <p:spPr>
          <a:xfrm rot="12351908">
            <a:off x="5222851" y="2821071"/>
            <a:ext cx="186103" cy="33669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6" name="Down Arrow 15"/>
          <p:cNvSpPr/>
          <p:nvPr/>
        </p:nvSpPr>
        <p:spPr>
          <a:xfrm rot="8683981">
            <a:off x="4700864" y="1963054"/>
            <a:ext cx="276030" cy="33669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7" name="Down Arrow 16"/>
          <p:cNvSpPr/>
          <p:nvPr/>
        </p:nvSpPr>
        <p:spPr>
          <a:xfrm rot="12351908">
            <a:off x="5790240" y="1719820"/>
            <a:ext cx="186103" cy="33669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8" name="Down Arrow 17"/>
          <p:cNvSpPr/>
          <p:nvPr/>
        </p:nvSpPr>
        <p:spPr>
          <a:xfrm rot="10342544">
            <a:off x="5336064" y="1729177"/>
            <a:ext cx="226662" cy="37017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9" name="Down Arrow 18"/>
          <p:cNvSpPr/>
          <p:nvPr/>
        </p:nvSpPr>
        <p:spPr>
          <a:xfrm rot="13498725">
            <a:off x="6452875" y="2398166"/>
            <a:ext cx="144358" cy="292138"/>
          </a:xfrm>
          <a:prstGeom prst="down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0" name="Down Arrow 19"/>
          <p:cNvSpPr/>
          <p:nvPr/>
        </p:nvSpPr>
        <p:spPr>
          <a:xfrm rot="6990828">
            <a:off x="4250436" y="2497129"/>
            <a:ext cx="212289" cy="385073"/>
          </a:xfrm>
          <a:prstGeom prst="down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1" name="Down Arrow 20"/>
          <p:cNvSpPr/>
          <p:nvPr/>
        </p:nvSpPr>
        <p:spPr>
          <a:xfrm rot="16676610">
            <a:off x="3710750" y="3055408"/>
            <a:ext cx="627376" cy="506780"/>
          </a:xfrm>
          <a:prstGeom prst="down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2" name="Down Arrow 21"/>
          <p:cNvSpPr/>
          <p:nvPr/>
        </p:nvSpPr>
        <p:spPr>
          <a:xfrm rot="13813419" flipV="1">
            <a:off x="6582880" y="2675975"/>
            <a:ext cx="479036" cy="43315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3" name="Explosion 2 22"/>
          <p:cNvSpPr/>
          <p:nvPr/>
        </p:nvSpPr>
        <p:spPr>
          <a:xfrm>
            <a:off x="2845970" y="4894033"/>
            <a:ext cx="1567310" cy="1143781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/>
              <a:t>From…</a:t>
            </a:r>
            <a:endParaRPr lang="en-ZA" sz="1200" dirty="0"/>
          </a:p>
        </p:txBody>
      </p:sp>
      <p:sp>
        <p:nvSpPr>
          <p:cNvPr id="24" name="Explosion 2 23"/>
          <p:cNvSpPr/>
          <p:nvPr/>
        </p:nvSpPr>
        <p:spPr>
          <a:xfrm>
            <a:off x="5895705" y="936468"/>
            <a:ext cx="1567310" cy="1143781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/>
              <a:t>To……</a:t>
            </a:r>
            <a:endParaRPr lang="en-ZA" sz="1200" dirty="0"/>
          </a:p>
        </p:txBody>
      </p:sp>
    </p:spTree>
    <p:extLst>
      <p:ext uri="{BB962C8B-B14F-4D97-AF65-F5344CB8AC3E}">
        <p14:creationId xmlns:p14="http://schemas.microsoft.com/office/powerpoint/2010/main" val="416725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What is Heart failure?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63247"/>
            <a:ext cx="10972800" cy="4525963"/>
          </a:xfrm>
        </p:spPr>
        <p:txBody>
          <a:bodyPr/>
          <a:lstStyle/>
          <a:p>
            <a:r>
              <a:rPr lang="en-ZA" sz="2400" dirty="0" smtClean="0"/>
              <a:t>It is a chronic inability of the heart to </a:t>
            </a:r>
            <a:r>
              <a:rPr lang="en-ZA" sz="2400" b="1" dirty="0" smtClean="0">
                <a:solidFill>
                  <a:srgbClr val="FF0000"/>
                </a:solidFill>
              </a:rPr>
              <a:t>maintain</a:t>
            </a:r>
            <a:r>
              <a:rPr lang="en-ZA" sz="2400" dirty="0" smtClean="0"/>
              <a:t> an </a:t>
            </a:r>
            <a:r>
              <a:rPr lang="en-ZA" sz="2400" b="1" dirty="0" smtClean="0">
                <a:solidFill>
                  <a:srgbClr val="FF0000"/>
                </a:solidFill>
              </a:rPr>
              <a:t>adequate output </a:t>
            </a:r>
            <a:r>
              <a:rPr lang="en-ZA" sz="2400" dirty="0" smtClean="0"/>
              <a:t>of blood from </a:t>
            </a:r>
            <a:r>
              <a:rPr lang="en-ZA" sz="2400" b="1" dirty="0" smtClean="0">
                <a:solidFill>
                  <a:srgbClr val="FF0000"/>
                </a:solidFill>
              </a:rPr>
              <a:t>one or both ventricles</a:t>
            </a:r>
            <a:r>
              <a:rPr lang="en-ZA" sz="2400" dirty="0" smtClean="0"/>
              <a:t>, resulting in </a:t>
            </a:r>
            <a:r>
              <a:rPr lang="en-ZA" sz="2400" b="1" dirty="0" smtClean="0">
                <a:solidFill>
                  <a:srgbClr val="002060"/>
                </a:solidFill>
              </a:rPr>
              <a:t>pulmonary congestion </a:t>
            </a:r>
            <a:r>
              <a:rPr lang="en-ZA" sz="2400" dirty="0" smtClean="0"/>
              <a:t>and </a:t>
            </a:r>
            <a:r>
              <a:rPr lang="en-ZA" sz="2400" b="1" dirty="0" smtClean="0">
                <a:solidFill>
                  <a:srgbClr val="002060"/>
                </a:solidFill>
              </a:rPr>
              <a:t>over distention </a:t>
            </a:r>
            <a:r>
              <a:rPr lang="en-ZA" sz="2400" dirty="0" smtClean="0"/>
              <a:t>of the </a:t>
            </a:r>
            <a:r>
              <a:rPr lang="en-ZA" sz="2400" b="1" i="1" dirty="0" smtClean="0">
                <a:solidFill>
                  <a:srgbClr val="C00000"/>
                </a:solidFill>
              </a:rPr>
              <a:t>vascular system </a:t>
            </a:r>
            <a:r>
              <a:rPr lang="en-ZA" sz="2400" dirty="0" smtClean="0"/>
              <a:t>and </a:t>
            </a:r>
            <a:r>
              <a:rPr lang="en-ZA" sz="2400" b="1" dirty="0" smtClean="0">
                <a:solidFill>
                  <a:srgbClr val="92D050"/>
                </a:solidFill>
              </a:rPr>
              <a:t>organs</a:t>
            </a:r>
            <a:r>
              <a:rPr lang="en-ZA" sz="2400" dirty="0" smtClean="0"/>
              <a:t> with blood and an </a:t>
            </a:r>
            <a:r>
              <a:rPr lang="en-ZA" sz="2400" dirty="0" smtClean="0">
                <a:solidFill>
                  <a:schemeClr val="bg1">
                    <a:lumMod val="75000"/>
                  </a:schemeClr>
                </a:solidFill>
              </a:rPr>
              <a:t>inadequate blood supply to the body tissues</a:t>
            </a:r>
            <a:r>
              <a:rPr lang="en-ZA" sz="2400" dirty="0" smtClean="0"/>
              <a:t>. </a:t>
            </a:r>
          </a:p>
          <a:p>
            <a:endParaRPr lang="en-ZA" sz="2400" dirty="0"/>
          </a:p>
          <a:p>
            <a:r>
              <a:rPr lang="en-ZA" sz="2400" dirty="0" smtClean="0"/>
              <a:t>Congestion within the blood vessels hampers the flow of body fluids, causing oedema. </a:t>
            </a:r>
          </a:p>
          <a:p>
            <a:endParaRPr lang="en-ZA" sz="2400" dirty="0"/>
          </a:p>
          <a:p>
            <a:r>
              <a:rPr lang="en-ZA" sz="2400" dirty="0" smtClean="0"/>
              <a:t>Heart failure is also called congestive heart failure (CHF)</a:t>
            </a:r>
            <a:endParaRPr lang="en-Z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FAD97C-42E0-4231-A069-CB142DC884C2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945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FAD97C-42E0-4231-A069-CB142DC884C2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8" y="585068"/>
            <a:ext cx="7585364" cy="5031625"/>
          </a:xfrm>
        </p:spPr>
      </p:pic>
    </p:spTree>
    <p:extLst>
      <p:ext uri="{BB962C8B-B14F-4D97-AF65-F5344CB8AC3E}">
        <p14:creationId xmlns:p14="http://schemas.microsoft.com/office/powerpoint/2010/main" val="198372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44802"/>
            <a:ext cx="10972800" cy="1143000"/>
          </a:xfrm>
        </p:spPr>
        <p:txBody>
          <a:bodyPr/>
          <a:lstStyle/>
          <a:p>
            <a:r>
              <a:rPr lang="en-ZA" b="1" dirty="0" smtClean="0"/>
              <a:t>Heart with Muscle Damage and a Blocked Artery</a:t>
            </a:r>
            <a:br>
              <a:rPr lang="en-ZA" b="1" dirty="0" smtClean="0"/>
            </a:b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FAD97C-42E0-4231-A069-CB142DC884C2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pic>
        <p:nvPicPr>
          <p:cNvPr id="5" name="Content Placeholder 4" descr="Figure A is an overview of a heart and coronary artery showing damage (dead heart muscle) caused by a heart attack. Figure B is a cross-section of the coronary artery with plaque buildup and a blood clot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286794"/>
            <a:ext cx="3810000" cy="31527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609600" y="3020642"/>
            <a:ext cx="3193473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ct val="115000"/>
              </a:lnSpc>
              <a:spcAft>
                <a:spcPts val="1000"/>
              </a:spcAft>
            </a:pPr>
            <a:r>
              <a:rPr lang="en-ZA" i="1" dirty="0" smtClean="0">
                <a:solidFill>
                  <a:schemeClr val="bg1">
                    <a:lumMod val="9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A is an overview of a heart and coronary artery showing damage (dead heart muscle) caused by a heart attack</a:t>
            </a:r>
            <a:endParaRPr lang="en-ZA" dirty="0">
              <a:solidFill>
                <a:schemeClr val="bg1">
                  <a:lumMod val="9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24272" y="2815201"/>
            <a:ext cx="3609109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ct val="115000"/>
              </a:lnSpc>
              <a:spcAft>
                <a:spcPts val="1000"/>
              </a:spcAft>
            </a:pPr>
            <a:r>
              <a:rPr lang="en-ZA" i="1" dirty="0" smtClean="0">
                <a:solidFill>
                  <a:schemeClr val="bg2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B is a cross-section of the coronary artery with plaque build-up and a blood clot.</a:t>
            </a:r>
            <a:endParaRPr lang="en-ZA" dirty="0">
              <a:solidFill>
                <a:schemeClr val="bg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64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>
                <a:solidFill>
                  <a:srgbClr val="FFC000"/>
                </a:solidFill>
              </a:rPr>
              <a:t>Management</a:t>
            </a:r>
            <a:endParaRPr lang="en-ZA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17638"/>
            <a:ext cx="10972800" cy="4525963"/>
          </a:xfrm>
        </p:spPr>
        <p:txBody>
          <a:bodyPr/>
          <a:lstStyle/>
          <a:p>
            <a:pPr algn="ctr"/>
            <a:r>
              <a:rPr lang="en-ZA" sz="1400" u="sng" dirty="0" smtClean="0"/>
              <a:t>Look out for signs and symptoms as discussed</a:t>
            </a:r>
          </a:p>
          <a:p>
            <a:pPr lvl="2" algn="ctr"/>
            <a:r>
              <a:rPr lang="en-ZA" sz="1400" dirty="0" smtClean="0"/>
              <a:t>Mild Chest pain</a:t>
            </a:r>
          </a:p>
          <a:p>
            <a:pPr lvl="2" algn="ctr"/>
            <a:r>
              <a:rPr lang="en-ZA" sz="1400" dirty="0" smtClean="0"/>
              <a:t>Chest discomfort</a:t>
            </a:r>
          </a:p>
          <a:p>
            <a:pPr lvl="2" algn="ctr"/>
            <a:r>
              <a:rPr lang="en-ZA" sz="1400" dirty="0" smtClean="0"/>
              <a:t>Extreme </a:t>
            </a:r>
            <a:r>
              <a:rPr lang="en-ZA" sz="1400" dirty="0"/>
              <a:t>fatigue </a:t>
            </a:r>
            <a:endParaRPr lang="en-ZA" sz="1400" dirty="0"/>
          </a:p>
          <a:p>
            <a:pPr lvl="2" algn="ctr"/>
            <a:r>
              <a:rPr lang="en-ZA" sz="1400" dirty="0" smtClean="0"/>
              <a:t>Profuse sweating</a:t>
            </a:r>
            <a:endParaRPr lang="en-ZA" sz="1400" dirty="0"/>
          </a:p>
          <a:p>
            <a:pPr lvl="2" algn="ctr"/>
            <a:r>
              <a:rPr lang="en-ZA" sz="1400" dirty="0" smtClean="0"/>
              <a:t>Nausea</a:t>
            </a:r>
            <a:r>
              <a:rPr lang="en-ZA" sz="1400" dirty="0"/>
              <a:t> or </a:t>
            </a:r>
            <a:r>
              <a:rPr lang="en-ZA" sz="1400" dirty="0" smtClean="0"/>
              <a:t>dizziness (You </a:t>
            </a:r>
            <a:r>
              <a:rPr lang="en-ZA" sz="1400" dirty="0"/>
              <a:t>may also feel like you're about to pass </a:t>
            </a:r>
            <a:r>
              <a:rPr lang="en-ZA" sz="1400" dirty="0" smtClean="0"/>
              <a:t>out)</a:t>
            </a:r>
            <a:endParaRPr lang="en-ZA" sz="1400" dirty="0"/>
          </a:p>
          <a:p>
            <a:pPr lvl="2" algn="ctr"/>
            <a:r>
              <a:rPr lang="en-ZA" sz="1400" dirty="0" smtClean="0"/>
              <a:t>Breathlessness</a:t>
            </a:r>
            <a:r>
              <a:rPr lang="en-ZA" sz="1400" dirty="0"/>
              <a:t> </a:t>
            </a:r>
            <a:endParaRPr lang="en-ZA" sz="1400" dirty="0"/>
          </a:p>
          <a:p>
            <a:pPr lvl="2" algn="ctr"/>
            <a:r>
              <a:rPr lang="en-ZA" sz="1400" dirty="0" smtClean="0"/>
              <a:t>Sleeplessness</a:t>
            </a:r>
            <a:r>
              <a:rPr lang="en-ZA" sz="1400" dirty="0"/>
              <a:t> </a:t>
            </a:r>
            <a:endParaRPr lang="en-ZA" sz="1400" dirty="0" smtClean="0"/>
          </a:p>
          <a:p>
            <a:pPr lvl="2" algn="ctr"/>
            <a:r>
              <a:rPr lang="en-ZA" sz="1400" dirty="0" smtClean="0"/>
              <a:t>Anxiety</a:t>
            </a:r>
          </a:p>
          <a:p>
            <a:pPr lvl="2" algn="ctr"/>
            <a:endParaRPr lang="en-ZA" sz="1400" dirty="0" smtClean="0"/>
          </a:p>
          <a:p>
            <a:pPr algn="ctr"/>
            <a:r>
              <a:rPr lang="en-ZA" sz="1400" dirty="0" smtClean="0"/>
              <a:t>Moderate </a:t>
            </a:r>
            <a:r>
              <a:rPr lang="en-ZA" sz="1400" dirty="0" err="1" smtClean="0"/>
              <a:t>excersise</a:t>
            </a:r>
            <a:endParaRPr lang="en-ZA" sz="1400" dirty="0" smtClean="0"/>
          </a:p>
          <a:p>
            <a:pPr algn="ctr"/>
            <a:endParaRPr lang="en-ZA" sz="1400" dirty="0" smtClean="0"/>
          </a:p>
          <a:p>
            <a:pPr algn="ctr"/>
            <a:r>
              <a:rPr lang="en-ZA" sz="1400" dirty="0" smtClean="0"/>
              <a:t>Medication</a:t>
            </a:r>
          </a:p>
          <a:p>
            <a:pPr algn="ctr"/>
            <a:endParaRPr lang="en-ZA" sz="1400" dirty="0" smtClean="0"/>
          </a:p>
          <a:p>
            <a:pPr algn="ctr"/>
            <a:r>
              <a:rPr lang="en-ZA" sz="1400" dirty="0" smtClean="0"/>
              <a:t>Regular check-ups</a:t>
            </a:r>
          </a:p>
          <a:p>
            <a:pPr algn="ctr"/>
            <a:endParaRPr lang="en-ZA" sz="1400" dirty="0" smtClean="0"/>
          </a:p>
          <a:p>
            <a:pPr algn="ctr"/>
            <a:r>
              <a:rPr lang="en-ZA" sz="1400" dirty="0" smtClean="0"/>
              <a:t>Close monitoring – this is serious but not an emergency</a:t>
            </a:r>
            <a:endParaRPr lang="en-ZA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FAD97C-42E0-4231-A069-CB142DC884C2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580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How to improve lifestyle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79956" y="2063471"/>
            <a:ext cx="6943595" cy="3651337"/>
          </a:xfrm>
        </p:spPr>
        <p:txBody>
          <a:bodyPr/>
          <a:lstStyle/>
          <a:p>
            <a:pPr lvl="0" algn="ctr"/>
            <a:r>
              <a:rPr lang="en-ZA" sz="2400" b="1" dirty="0" smtClean="0"/>
              <a:t>Stop smoking</a:t>
            </a:r>
            <a:endParaRPr lang="en-ZA" sz="2400" dirty="0"/>
          </a:p>
          <a:p>
            <a:pPr lvl="0" algn="ctr"/>
            <a:r>
              <a:rPr lang="en-ZA" sz="2400" b="1" dirty="0"/>
              <a:t>Control your blood </a:t>
            </a:r>
            <a:r>
              <a:rPr lang="en-ZA" sz="2400" b="1" dirty="0" smtClean="0"/>
              <a:t>pressure</a:t>
            </a:r>
            <a:endParaRPr lang="en-ZA" sz="2400" dirty="0"/>
          </a:p>
          <a:p>
            <a:pPr lvl="0" algn="ctr"/>
            <a:r>
              <a:rPr lang="en-ZA" sz="2400" b="1" dirty="0"/>
              <a:t>Control your cholesterol </a:t>
            </a:r>
            <a:r>
              <a:rPr lang="en-ZA" sz="2400" b="1" dirty="0" smtClean="0"/>
              <a:t>levels</a:t>
            </a:r>
            <a:endParaRPr lang="en-ZA" sz="2400" dirty="0"/>
          </a:p>
          <a:p>
            <a:pPr lvl="0" algn="ctr"/>
            <a:r>
              <a:rPr lang="en-ZA" sz="2400" b="1" dirty="0"/>
              <a:t>Check for </a:t>
            </a:r>
            <a:r>
              <a:rPr lang="en-ZA" sz="2400" b="1" dirty="0" smtClean="0"/>
              <a:t>diabetes</a:t>
            </a:r>
            <a:endParaRPr lang="en-ZA" sz="2400" dirty="0"/>
          </a:p>
          <a:p>
            <a:pPr lvl="0" algn="ctr"/>
            <a:r>
              <a:rPr lang="en-ZA" sz="2400" b="1" dirty="0" smtClean="0"/>
              <a:t>Exercise</a:t>
            </a:r>
            <a:endParaRPr lang="en-ZA" sz="2400" dirty="0"/>
          </a:p>
          <a:p>
            <a:pPr lvl="0" algn="ctr"/>
            <a:r>
              <a:rPr lang="en-ZA" sz="2400" b="1" dirty="0"/>
              <a:t>Eat a heart-healthy </a:t>
            </a:r>
            <a:r>
              <a:rPr lang="en-ZA" sz="2400" b="1" dirty="0" smtClean="0"/>
              <a:t>diet</a:t>
            </a:r>
            <a:endParaRPr lang="en-ZA" sz="2400" dirty="0"/>
          </a:p>
          <a:p>
            <a:pPr lvl="0" algn="ctr"/>
            <a:r>
              <a:rPr lang="en-ZA" sz="2400" b="1" dirty="0"/>
              <a:t>Control your stress </a:t>
            </a:r>
            <a:r>
              <a:rPr lang="en-ZA" sz="2400" b="1" dirty="0" smtClean="0"/>
              <a:t>level</a:t>
            </a:r>
            <a:endParaRPr lang="en-ZA" sz="2400" dirty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FAD97C-42E0-4231-A069-CB142DC884C2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pic>
        <p:nvPicPr>
          <p:cNvPr id="5" name="Picture 4" descr="Image result for recover from a heart attack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384" y="1719388"/>
            <a:ext cx="4638675" cy="39954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568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010" y="274638"/>
            <a:ext cx="8633980" cy="5838214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391" y="1906011"/>
            <a:ext cx="10972800" cy="1143000"/>
          </a:xfrm>
        </p:spPr>
        <p:txBody>
          <a:bodyPr/>
          <a:lstStyle/>
          <a:p>
            <a:r>
              <a:rPr lang="en-ZA" b="1" dirty="0" smtClean="0">
                <a:solidFill>
                  <a:schemeClr val="bg2">
                    <a:lumMod val="10000"/>
                  </a:schemeClr>
                </a:solidFill>
              </a:rPr>
              <a:t>END</a:t>
            </a:r>
            <a:endParaRPr lang="en-ZA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FAD97C-42E0-4231-A069-CB142DC884C2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952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5">
      <a:dk1>
        <a:srgbClr val="808080"/>
      </a:dk1>
      <a:lt1>
        <a:srgbClr val="FFFFCC"/>
      </a:lt1>
      <a:dk2>
        <a:srgbClr val="006600"/>
      </a:dk2>
      <a:lt2>
        <a:srgbClr val="FFFFCC"/>
      </a:lt2>
      <a:accent1>
        <a:srgbClr val="002068"/>
      </a:accent1>
      <a:accent2>
        <a:srgbClr val="0043CC"/>
      </a:accent2>
      <a:accent3>
        <a:srgbClr val="AAB8AA"/>
      </a:accent3>
      <a:accent4>
        <a:srgbClr val="DADAAE"/>
      </a:accent4>
      <a:accent5>
        <a:srgbClr val="AAABB9"/>
      </a:accent5>
      <a:accent6>
        <a:srgbClr val="003CB9"/>
      </a:accent6>
      <a:hlink>
        <a:srgbClr val="00C5C0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FFFFCC"/>
        </a:dk1>
        <a:lt1>
          <a:srgbClr val="FFFFFF"/>
        </a:lt1>
        <a:dk2>
          <a:srgbClr val="FFFFCC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AD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808080"/>
        </a:dk1>
        <a:lt1>
          <a:srgbClr val="FFFFCC"/>
        </a:lt1>
        <a:dk2>
          <a:srgbClr val="006600"/>
        </a:dk2>
        <a:lt2>
          <a:srgbClr val="FFFFCC"/>
        </a:lt2>
        <a:accent1>
          <a:srgbClr val="002068"/>
        </a:accent1>
        <a:accent2>
          <a:srgbClr val="0043CC"/>
        </a:accent2>
        <a:accent3>
          <a:srgbClr val="AAB8AA"/>
        </a:accent3>
        <a:accent4>
          <a:srgbClr val="DADAAE"/>
        </a:accent4>
        <a:accent5>
          <a:srgbClr val="AAABB9"/>
        </a:accent5>
        <a:accent6>
          <a:srgbClr val="003CB9"/>
        </a:accent6>
        <a:hlink>
          <a:srgbClr val="009999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808080"/>
        </a:dk1>
        <a:lt1>
          <a:srgbClr val="FFFFCC"/>
        </a:lt1>
        <a:dk2>
          <a:srgbClr val="006600"/>
        </a:dk2>
        <a:lt2>
          <a:srgbClr val="FFFFCC"/>
        </a:lt2>
        <a:accent1>
          <a:srgbClr val="002068"/>
        </a:accent1>
        <a:accent2>
          <a:srgbClr val="0043CC"/>
        </a:accent2>
        <a:accent3>
          <a:srgbClr val="AAB8AA"/>
        </a:accent3>
        <a:accent4>
          <a:srgbClr val="DADAAE"/>
        </a:accent4>
        <a:accent5>
          <a:srgbClr val="AAABB9"/>
        </a:accent5>
        <a:accent6>
          <a:srgbClr val="003CB9"/>
        </a:accent6>
        <a:hlink>
          <a:srgbClr val="00C5C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2346</TotalTime>
  <Words>401</Words>
  <Application>Microsoft Office PowerPoint</Application>
  <PresentationFormat>Widescreen</PresentationFormat>
  <Paragraphs>85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Aparajita</vt:lpstr>
      <vt:lpstr>Arial</vt:lpstr>
      <vt:lpstr>Calibri</vt:lpstr>
      <vt:lpstr>Times New Roman</vt:lpstr>
      <vt:lpstr>Default Design</vt:lpstr>
      <vt:lpstr>PowerPoint Presentation</vt:lpstr>
      <vt:lpstr>PowerPoint Presentation</vt:lpstr>
      <vt:lpstr>Position of the heart</vt:lpstr>
      <vt:lpstr>PowerPoint Presentation</vt:lpstr>
      <vt:lpstr>PowerPoint Presentation</vt:lpstr>
      <vt:lpstr>PowerPoint Presentation</vt:lpstr>
      <vt:lpstr>How the normal heart works</vt:lpstr>
      <vt:lpstr>What is Heart failure?</vt:lpstr>
      <vt:lpstr>PowerPoint Presentation</vt:lpstr>
      <vt:lpstr>Heart with Muscle Damage and a Blocked Artery </vt:lpstr>
      <vt:lpstr>Management</vt:lpstr>
      <vt:lpstr>How to improve lifestyle</vt:lpstr>
      <vt:lpstr>END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21</cp:revision>
  <dcterms:created xsi:type="dcterms:W3CDTF">2017-02-27T18:15:18Z</dcterms:created>
  <dcterms:modified xsi:type="dcterms:W3CDTF">2017-03-01T20:05:30Z</dcterms:modified>
</cp:coreProperties>
</file>