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74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3" r:id="rId16"/>
    <p:sldId id="272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29AA99-1004-41B8-851D-325ACBEE21A6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8DE4A5F1-55EF-42E5-8604-CE056F746A32}">
      <dgm:prSet phldrT="[Text]"/>
      <dgm:spPr/>
      <dgm:t>
        <a:bodyPr/>
        <a:lstStyle/>
        <a:p>
          <a:r>
            <a:rPr lang="en-ZA" dirty="0" smtClean="0"/>
            <a:t>Risk</a:t>
          </a:r>
          <a:endParaRPr lang="en-ZA" dirty="0"/>
        </a:p>
      </dgm:t>
    </dgm:pt>
    <dgm:pt modelId="{FB2C8A74-A2D9-4A73-8C85-59FF2385E0FD}" type="parTrans" cxnId="{2A5AC88B-4F3B-4CAD-8A69-2CC4384C43A2}">
      <dgm:prSet/>
      <dgm:spPr/>
      <dgm:t>
        <a:bodyPr/>
        <a:lstStyle/>
        <a:p>
          <a:endParaRPr lang="en-ZA"/>
        </a:p>
      </dgm:t>
    </dgm:pt>
    <dgm:pt modelId="{20EA3E63-3C96-4492-9257-AA582FC23931}" type="sibTrans" cxnId="{2A5AC88B-4F3B-4CAD-8A69-2CC4384C43A2}">
      <dgm:prSet/>
      <dgm:spPr/>
      <dgm:t>
        <a:bodyPr/>
        <a:lstStyle/>
        <a:p>
          <a:endParaRPr lang="en-ZA"/>
        </a:p>
      </dgm:t>
    </dgm:pt>
    <dgm:pt modelId="{B7F6D74C-63FE-4D5B-94E2-5EF538677E0F}">
      <dgm:prSet phldrT="[Text]"/>
      <dgm:spPr/>
      <dgm:t>
        <a:bodyPr/>
        <a:lstStyle/>
        <a:p>
          <a:r>
            <a:rPr lang="en-ZA" dirty="0" smtClean="0"/>
            <a:t>Cured?</a:t>
          </a:r>
          <a:endParaRPr lang="en-ZA" dirty="0"/>
        </a:p>
      </dgm:t>
    </dgm:pt>
    <dgm:pt modelId="{530D83D6-BAF1-44B8-A349-A7B0398DEB99}" type="parTrans" cxnId="{6D6ABACA-A26C-4746-97F2-5004B847224E}">
      <dgm:prSet/>
      <dgm:spPr/>
      <dgm:t>
        <a:bodyPr/>
        <a:lstStyle/>
        <a:p>
          <a:endParaRPr lang="en-ZA"/>
        </a:p>
      </dgm:t>
    </dgm:pt>
    <dgm:pt modelId="{4B6B936E-2A79-4E65-9562-B3FFC4C79882}" type="sibTrans" cxnId="{6D6ABACA-A26C-4746-97F2-5004B847224E}">
      <dgm:prSet/>
      <dgm:spPr/>
      <dgm:t>
        <a:bodyPr/>
        <a:lstStyle/>
        <a:p>
          <a:endParaRPr lang="en-ZA"/>
        </a:p>
      </dgm:t>
    </dgm:pt>
    <dgm:pt modelId="{2AA9AA2D-8455-4E3F-8644-76444CAE1062}">
      <dgm:prSet phldrT="[Text]"/>
      <dgm:spPr/>
      <dgm:t>
        <a:bodyPr/>
        <a:lstStyle/>
        <a:p>
          <a:r>
            <a:rPr lang="en-ZA" dirty="0" smtClean="0"/>
            <a:t>Prevented?</a:t>
          </a:r>
          <a:endParaRPr lang="en-ZA" dirty="0"/>
        </a:p>
      </dgm:t>
    </dgm:pt>
    <dgm:pt modelId="{AA6C6C3A-88B8-4E8F-AC3B-D8AE5FC9301B}" type="parTrans" cxnId="{93419764-F74F-4C8D-9D56-85790BB46B1C}">
      <dgm:prSet/>
      <dgm:spPr/>
      <dgm:t>
        <a:bodyPr/>
        <a:lstStyle/>
        <a:p>
          <a:endParaRPr lang="en-ZA"/>
        </a:p>
      </dgm:t>
    </dgm:pt>
    <dgm:pt modelId="{8B14D281-F545-47CE-AA1A-6291A1978C6E}" type="sibTrans" cxnId="{93419764-F74F-4C8D-9D56-85790BB46B1C}">
      <dgm:prSet/>
      <dgm:spPr/>
      <dgm:t>
        <a:bodyPr/>
        <a:lstStyle/>
        <a:p>
          <a:endParaRPr lang="en-ZA"/>
        </a:p>
      </dgm:t>
    </dgm:pt>
    <dgm:pt modelId="{5FC16D01-B413-4EB1-B444-3A44C9AFD99D}" type="pres">
      <dgm:prSet presAssocID="{B429AA99-1004-41B8-851D-325ACBEE21A6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ZA"/>
        </a:p>
      </dgm:t>
    </dgm:pt>
    <dgm:pt modelId="{8F2CD000-A2D6-4288-A41D-66DF49A9870B}" type="pres">
      <dgm:prSet presAssocID="{8DE4A5F1-55EF-42E5-8604-CE056F746A32}" presName="hierRoot1" presStyleCnt="0">
        <dgm:presLayoutVars>
          <dgm:hierBranch val="init"/>
        </dgm:presLayoutVars>
      </dgm:prSet>
      <dgm:spPr/>
    </dgm:pt>
    <dgm:pt modelId="{4C396B62-53D7-407D-AB9D-268A14872CF9}" type="pres">
      <dgm:prSet presAssocID="{8DE4A5F1-55EF-42E5-8604-CE056F746A32}" presName="rootComposite1" presStyleCnt="0"/>
      <dgm:spPr/>
    </dgm:pt>
    <dgm:pt modelId="{443284A0-EB94-4721-902F-83D20AACB57A}" type="pres">
      <dgm:prSet presAssocID="{8DE4A5F1-55EF-42E5-8604-CE056F746A32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81816146-EA8A-4435-AA18-EAE55F3C157E}" type="pres">
      <dgm:prSet presAssocID="{8DE4A5F1-55EF-42E5-8604-CE056F746A32}" presName="topArc1" presStyleLbl="parChTrans1D1" presStyleIdx="0" presStyleCnt="6"/>
      <dgm:spPr/>
    </dgm:pt>
    <dgm:pt modelId="{B413EB95-B562-4758-8A54-79203BDFDD82}" type="pres">
      <dgm:prSet presAssocID="{8DE4A5F1-55EF-42E5-8604-CE056F746A32}" presName="bottomArc1" presStyleLbl="parChTrans1D1" presStyleIdx="1" presStyleCnt="6"/>
      <dgm:spPr/>
    </dgm:pt>
    <dgm:pt modelId="{C4B4A117-7431-47D1-ABA4-7C2D1C24F2F2}" type="pres">
      <dgm:prSet presAssocID="{8DE4A5F1-55EF-42E5-8604-CE056F746A32}" presName="topConnNode1" presStyleLbl="node1" presStyleIdx="0" presStyleCnt="0"/>
      <dgm:spPr/>
      <dgm:t>
        <a:bodyPr/>
        <a:lstStyle/>
        <a:p>
          <a:endParaRPr lang="en-ZA"/>
        </a:p>
      </dgm:t>
    </dgm:pt>
    <dgm:pt modelId="{7B13A1BE-55D8-486F-808E-C4ECE78F0D47}" type="pres">
      <dgm:prSet presAssocID="{8DE4A5F1-55EF-42E5-8604-CE056F746A32}" presName="hierChild2" presStyleCnt="0"/>
      <dgm:spPr/>
    </dgm:pt>
    <dgm:pt modelId="{04F01FC1-BFD0-4E33-BE9B-69D5F7C1A1AE}" type="pres">
      <dgm:prSet presAssocID="{530D83D6-BAF1-44B8-A349-A7B0398DEB99}" presName="Name28" presStyleLbl="parChTrans1D2" presStyleIdx="0" presStyleCnt="2"/>
      <dgm:spPr/>
      <dgm:t>
        <a:bodyPr/>
        <a:lstStyle/>
        <a:p>
          <a:endParaRPr lang="en-ZA"/>
        </a:p>
      </dgm:t>
    </dgm:pt>
    <dgm:pt modelId="{C4DC3023-296E-449A-8785-3EE5AF1708A3}" type="pres">
      <dgm:prSet presAssocID="{B7F6D74C-63FE-4D5B-94E2-5EF538677E0F}" presName="hierRoot2" presStyleCnt="0">
        <dgm:presLayoutVars>
          <dgm:hierBranch val="init"/>
        </dgm:presLayoutVars>
      </dgm:prSet>
      <dgm:spPr/>
    </dgm:pt>
    <dgm:pt modelId="{F1185D73-4F8A-48CF-BB9F-7ECE81861CB9}" type="pres">
      <dgm:prSet presAssocID="{B7F6D74C-63FE-4D5B-94E2-5EF538677E0F}" presName="rootComposite2" presStyleCnt="0"/>
      <dgm:spPr/>
    </dgm:pt>
    <dgm:pt modelId="{85767988-760A-4C3A-8339-811FEEA6E338}" type="pres">
      <dgm:prSet presAssocID="{B7F6D74C-63FE-4D5B-94E2-5EF538677E0F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15318378-6CCA-402D-950B-6C84C57830C4}" type="pres">
      <dgm:prSet presAssocID="{B7F6D74C-63FE-4D5B-94E2-5EF538677E0F}" presName="topArc2" presStyleLbl="parChTrans1D1" presStyleIdx="2" presStyleCnt="6"/>
      <dgm:spPr/>
    </dgm:pt>
    <dgm:pt modelId="{D2D4B4CF-30AE-451D-9B69-F78961A8F821}" type="pres">
      <dgm:prSet presAssocID="{B7F6D74C-63FE-4D5B-94E2-5EF538677E0F}" presName="bottomArc2" presStyleLbl="parChTrans1D1" presStyleIdx="3" presStyleCnt="6"/>
      <dgm:spPr/>
    </dgm:pt>
    <dgm:pt modelId="{71A13AB6-C214-4271-A473-75AC4399F796}" type="pres">
      <dgm:prSet presAssocID="{B7F6D74C-63FE-4D5B-94E2-5EF538677E0F}" presName="topConnNode2" presStyleLbl="node2" presStyleIdx="0" presStyleCnt="0"/>
      <dgm:spPr/>
      <dgm:t>
        <a:bodyPr/>
        <a:lstStyle/>
        <a:p>
          <a:endParaRPr lang="en-ZA"/>
        </a:p>
      </dgm:t>
    </dgm:pt>
    <dgm:pt modelId="{520B6541-200B-4C5A-B76C-3EAF2C8E1974}" type="pres">
      <dgm:prSet presAssocID="{B7F6D74C-63FE-4D5B-94E2-5EF538677E0F}" presName="hierChild4" presStyleCnt="0"/>
      <dgm:spPr/>
    </dgm:pt>
    <dgm:pt modelId="{219ED2D9-FCF1-4908-B951-AF84B931A99C}" type="pres">
      <dgm:prSet presAssocID="{B7F6D74C-63FE-4D5B-94E2-5EF538677E0F}" presName="hierChild5" presStyleCnt="0"/>
      <dgm:spPr/>
    </dgm:pt>
    <dgm:pt modelId="{91C8F740-079C-4ABD-A139-F52555DB32D0}" type="pres">
      <dgm:prSet presAssocID="{AA6C6C3A-88B8-4E8F-AC3B-D8AE5FC9301B}" presName="Name28" presStyleLbl="parChTrans1D2" presStyleIdx="1" presStyleCnt="2"/>
      <dgm:spPr/>
      <dgm:t>
        <a:bodyPr/>
        <a:lstStyle/>
        <a:p>
          <a:endParaRPr lang="en-ZA"/>
        </a:p>
      </dgm:t>
    </dgm:pt>
    <dgm:pt modelId="{64F25438-C3A8-4C9B-98F3-CE23098694E7}" type="pres">
      <dgm:prSet presAssocID="{2AA9AA2D-8455-4E3F-8644-76444CAE1062}" presName="hierRoot2" presStyleCnt="0">
        <dgm:presLayoutVars>
          <dgm:hierBranch val="init"/>
        </dgm:presLayoutVars>
      </dgm:prSet>
      <dgm:spPr/>
    </dgm:pt>
    <dgm:pt modelId="{D80BD1B6-B890-4776-B290-6AB2ECB42BC9}" type="pres">
      <dgm:prSet presAssocID="{2AA9AA2D-8455-4E3F-8644-76444CAE1062}" presName="rootComposite2" presStyleCnt="0"/>
      <dgm:spPr/>
    </dgm:pt>
    <dgm:pt modelId="{1347057D-E04D-4315-801E-02701BECDE8D}" type="pres">
      <dgm:prSet presAssocID="{2AA9AA2D-8455-4E3F-8644-76444CAE1062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8B086AEB-F5DC-4C1E-A3A7-72CF8F2EF927}" type="pres">
      <dgm:prSet presAssocID="{2AA9AA2D-8455-4E3F-8644-76444CAE1062}" presName="topArc2" presStyleLbl="parChTrans1D1" presStyleIdx="4" presStyleCnt="6"/>
      <dgm:spPr/>
    </dgm:pt>
    <dgm:pt modelId="{0D0A13E0-28D8-4B91-9C7B-CC3ED3EE4DDC}" type="pres">
      <dgm:prSet presAssocID="{2AA9AA2D-8455-4E3F-8644-76444CAE1062}" presName="bottomArc2" presStyleLbl="parChTrans1D1" presStyleIdx="5" presStyleCnt="6"/>
      <dgm:spPr/>
    </dgm:pt>
    <dgm:pt modelId="{09BCC525-D1C8-4A87-A103-45A29663F3E0}" type="pres">
      <dgm:prSet presAssocID="{2AA9AA2D-8455-4E3F-8644-76444CAE1062}" presName="topConnNode2" presStyleLbl="node2" presStyleIdx="0" presStyleCnt="0"/>
      <dgm:spPr/>
      <dgm:t>
        <a:bodyPr/>
        <a:lstStyle/>
        <a:p>
          <a:endParaRPr lang="en-ZA"/>
        </a:p>
      </dgm:t>
    </dgm:pt>
    <dgm:pt modelId="{AE76D2CD-849A-4045-BD1A-7D2D113E1AAF}" type="pres">
      <dgm:prSet presAssocID="{2AA9AA2D-8455-4E3F-8644-76444CAE1062}" presName="hierChild4" presStyleCnt="0"/>
      <dgm:spPr/>
    </dgm:pt>
    <dgm:pt modelId="{252F0727-E48E-45CC-BE7A-F32BD40639ED}" type="pres">
      <dgm:prSet presAssocID="{2AA9AA2D-8455-4E3F-8644-76444CAE1062}" presName="hierChild5" presStyleCnt="0"/>
      <dgm:spPr/>
    </dgm:pt>
    <dgm:pt modelId="{71E82DDB-CFA2-4689-A3A1-714BF5AA72A9}" type="pres">
      <dgm:prSet presAssocID="{8DE4A5F1-55EF-42E5-8604-CE056F746A32}" presName="hierChild3" presStyleCnt="0"/>
      <dgm:spPr/>
    </dgm:pt>
  </dgm:ptLst>
  <dgm:cxnLst>
    <dgm:cxn modelId="{93419764-F74F-4C8D-9D56-85790BB46B1C}" srcId="{8DE4A5F1-55EF-42E5-8604-CE056F746A32}" destId="{2AA9AA2D-8455-4E3F-8644-76444CAE1062}" srcOrd="1" destOrd="0" parTransId="{AA6C6C3A-88B8-4E8F-AC3B-D8AE5FC9301B}" sibTransId="{8B14D281-F545-47CE-AA1A-6291A1978C6E}"/>
    <dgm:cxn modelId="{79078358-9C63-495C-B971-11E8E311E7CE}" type="presOf" srcId="{B7F6D74C-63FE-4D5B-94E2-5EF538677E0F}" destId="{71A13AB6-C214-4271-A473-75AC4399F796}" srcOrd="1" destOrd="0" presId="urn:microsoft.com/office/officeart/2008/layout/HalfCircleOrganizationChart"/>
    <dgm:cxn modelId="{2BF4A9B8-9B93-40A7-923D-836EF00DF60E}" type="presOf" srcId="{530D83D6-BAF1-44B8-A349-A7B0398DEB99}" destId="{04F01FC1-BFD0-4E33-BE9B-69D5F7C1A1AE}" srcOrd="0" destOrd="0" presId="urn:microsoft.com/office/officeart/2008/layout/HalfCircleOrganizationChart"/>
    <dgm:cxn modelId="{EE100B69-2CBF-44A7-A224-2D52C8365218}" type="presOf" srcId="{B7F6D74C-63FE-4D5B-94E2-5EF538677E0F}" destId="{85767988-760A-4C3A-8339-811FEEA6E338}" srcOrd="0" destOrd="0" presId="urn:microsoft.com/office/officeart/2008/layout/HalfCircleOrganizationChart"/>
    <dgm:cxn modelId="{56571D69-EF4D-421E-92FB-4F9D1DAF1A52}" type="presOf" srcId="{2AA9AA2D-8455-4E3F-8644-76444CAE1062}" destId="{09BCC525-D1C8-4A87-A103-45A29663F3E0}" srcOrd="1" destOrd="0" presId="urn:microsoft.com/office/officeart/2008/layout/HalfCircleOrganizationChart"/>
    <dgm:cxn modelId="{B84E07CC-3925-4484-880F-223BD6B620E0}" type="presOf" srcId="{B429AA99-1004-41B8-851D-325ACBEE21A6}" destId="{5FC16D01-B413-4EB1-B444-3A44C9AFD99D}" srcOrd="0" destOrd="0" presId="urn:microsoft.com/office/officeart/2008/layout/HalfCircleOrganizationChart"/>
    <dgm:cxn modelId="{2A5AC88B-4F3B-4CAD-8A69-2CC4384C43A2}" srcId="{B429AA99-1004-41B8-851D-325ACBEE21A6}" destId="{8DE4A5F1-55EF-42E5-8604-CE056F746A32}" srcOrd="0" destOrd="0" parTransId="{FB2C8A74-A2D9-4A73-8C85-59FF2385E0FD}" sibTransId="{20EA3E63-3C96-4492-9257-AA582FC23931}"/>
    <dgm:cxn modelId="{6D6ABACA-A26C-4746-97F2-5004B847224E}" srcId="{8DE4A5F1-55EF-42E5-8604-CE056F746A32}" destId="{B7F6D74C-63FE-4D5B-94E2-5EF538677E0F}" srcOrd="0" destOrd="0" parTransId="{530D83D6-BAF1-44B8-A349-A7B0398DEB99}" sibTransId="{4B6B936E-2A79-4E65-9562-B3FFC4C79882}"/>
    <dgm:cxn modelId="{BAFB763C-4AE3-49F9-84C5-2B3BF665FAEE}" type="presOf" srcId="{AA6C6C3A-88B8-4E8F-AC3B-D8AE5FC9301B}" destId="{91C8F740-079C-4ABD-A139-F52555DB32D0}" srcOrd="0" destOrd="0" presId="urn:microsoft.com/office/officeart/2008/layout/HalfCircleOrganizationChart"/>
    <dgm:cxn modelId="{4F28BD6F-632F-4C45-B720-132FB51600A3}" type="presOf" srcId="{2AA9AA2D-8455-4E3F-8644-76444CAE1062}" destId="{1347057D-E04D-4315-801E-02701BECDE8D}" srcOrd="0" destOrd="0" presId="urn:microsoft.com/office/officeart/2008/layout/HalfCircleOrganizationChart"/>
    <dgm:cxn modelId="{23C7338E-8F5A-4AC1-A1E1-7B7CB498F606}" type="presOf" srcId="{8DE4A5F1-55EF-42E5-8604-CE056F746A32}" destId="{C4B4A117-7431-47D1-ABA4-7C2D1C24F2F2}" srcOrd="1" destOrd="0" presId="urn:microsoft.com/office/officeart/2008/layout/HalfCircleOrganizationChart"/>
    <dgm:cxn modelId="{3F32A620-ACA8-43E4-A425-89FDE00C9E05}" type="presOf" srcId="{8DE4A5F1-55EF-42E5-8604-CE056F746A32}" destId="{443284A0-EB94-4721-902F-83D20AACB57A}" srcOrd="0" destOrd="0" presId="urn:microsoft.com/office/officeart/2008/layout/HalfCircleOrganizationChart"/>
    <dgm:cxn modelId="{82BBDFC6-940C-4E9C-B478-972902773263}" type="presParOf" srcId="{5FC16D01-B413-4EB1-B444-3A44C9AFD99D}" destId="{8F2CD000-A2D6-4288-A41D-66DF49A9870B}" srcOrd="0" destOrd="0" presId="urn:microsoft.com/office/officeart/2008/layout/HalfCircleOrganizationChart"/>
    <dgm:cxn modelId="{4B8AC66C-1501-413C-AD3B-2A3AF5166467}" type="presParOf" srcId="{8F2CD000-A2D6-4288-A41D-66DF49A9870B}" destId="{4C396B62-53D7-407D-AB9D-268A14872CF9}" srcOrd="0" destOrd="0" presId="urn:microsoft.com/office/officeart/2008/layout/HalfCircleOrganizationChart"/>
    <dgm:cxn modelId="{4A38DC08-939F-4C8B-B34E-F4D022D0D3BF}" type="presParOf" srcId="{4C396B62-53D7-407D-AB9D-268A14872CF9}" destId="{443284A0-EB94-4721-902F-83D20AACB57A}" srcOrd="0" destOrd="0" presId="urn:microsoft.com/office/officeart/2008/layout/HalfCircleOrganizationChart"/>
    <dgm:cxn modelId="{A25F837E-364C-4DB4-8A9D-01B50B9DD7D8}" type="presParOf" srcId="{4C396B62-53D7-407D-AB9D-268A14872CF9}" destId="{81816146-EA8A-4435-AA18-EAE55F3C157E}" srcOrd="1" destOrd="0" presId="urn:microsoft.com/office/officeart/2008/layout/HalfCircleOrganizationChart"/>
    <dgm:cxn modelId="{03859636-1625-48D2-8FED-7F4C02CDF28B}" type="presParOf" srcId="{4C396B62-53D7-407D-AB9D-268A14872CF9}" destId="{B413EB95-B562-4758-8A54-79203BDFDD82}" srcOrd="2" destOrd="0" presId="urn:microsoft.com/office/officeart/2008/layout/HalfCircleOrganizationChart"/>
    <dgm:cxn modelId="{9C45AA63-E684-405C-8A4D-2CB73F7D6C02}" type="presParOf" srcId="{4C396B62-53D7-407D-AB9D-268A14872CF9}" destId="{C4B4A117-7431-47D1-ABA4-7C2D1C24F2F2}" srcOrd="3" destOrd="0" presId="urn:microsoft.com/office/officeart/2008/layout/HalfCircleOrganizationChart"/>
    <dgm:cxn modelId="{7EC11AB9-A32F-4472-8663-F284ED51A1CD}" type="presParOf" srcId="{8F2CD000-A2D6-4288-A41D-66DF49A9870B}" destId="{7B13A1BE-55D8-486F-808E-C4ECE78F0D47}" srcOrd="1" destOrd="0" presId="urn:microsoft.com/office/officeart/2008/layout/HalfCircleOrganizationChart"/>
    <dgm:cxn modelId="{8D274CEB-CAD6-4F15-86AD-D49D78363F2B}" type="presParOf" srcId="{7B13A1BE-55D8-486F-808E-C4ECE78F0D47}" destId="{04F01FC1-BFD0-4E33-BE9B-69D5F7C1A1AE}" srcOrd="0" destOrd="0" presId="urn:microsoft.com/office/officeart/2008/layout/HalfCircleOrganizationChart"/>
    <dgm:cxn modelId="{7537D0D3-FBB5-417A-AE06-FE5C55A7A8CC}" type="presParOf" srcId="{7B13A1BE-55D8-486F-808E-C4ECE78F0D47}" destId="{C4DC3023-296E-449A-8785-3EE5AF1708A3}" srcOrd="1" destOrd="0" presId="urn:microsoft.com/office/officeart/2008/layout/HalfCircleOrganizationChart"/>
    <dgm:cxn modelId="{FB3147D4-48A5-40B8-BE45-CE8FBFE7A8EB}" type="presParOf" srcId="{C4DC3023-296E-449A-8785-3EE5AF1708A3}" destId="{F1185D73-4F8A-48CF-BB9F-7ECE81861CB9}" srcOrd="0" destOrd="0" presId="urn:microsoft.com/office/officeart/2008/layout/HalfCircleOrganizationChart"/>
    <dgm:cxn modelId="{105E4DF5-A4EC-4397-B04D-2468E8DD6112}" type="presParOf" srcId="{F1185D73-4F8A-48CF-BB9F-7ECE81861CB9}" destId="{85767988-760A-4C3A-8339-811FEEA6E338}" srcOrd="0" destOrd="0" presId="urn:microsoft.com/office/officeart/2008/layout/HalfCircleOrganizationChart"/>
    <dgm:cxn modelId="{E85C9A80-6D26-42C3-81C7-79A3C585A5AF}" type="presParOf" srcId="{F1185D73-4F8A-48CF-BB9F-7ECE81861CB9}" destId="{15318378-6CCA-402D-950B-6C84C57830C4}" srcOrd="1" destOrd="0" presId="urn:microsoft.com/office/officeart/2008/layout/HalfCircleOrganizationChart"/>
    <dgm:cxn modelId="{1C4770F5-E4E6-4667-B6BC-D102CBB433B3}" type="presParOf" srcId="{F1185D73-4F8A-48CF-BB9F-7ECE81861CB9}" destId="{D2D4B4CF-30AE-451D-9B69-F78961A8F821}" srcOrd="2" destOrd="0" presId="urn:microsoft.com/office/officeart/2008/layout/HalfCircleOrganizationChart"/>
    <dgm:cxn modelId="{E575B426-AEB3-4173-BEDF-E9EBB41D7F92}" type="presParOf" srcId="{F1185D73-4F8A-48CF-BB9F-7ECE81861CB9}" destId="{71A13AB6-C214-4271-A473-75AC4399F796}" srcOrd="3" destOrd="0" presId="urn:microsoft.com/office/officeart/2008/layout/HalfCircleOrganizationChart"/>
    <dgm:cxn modelId="{AD57DD7C-972D-42A3-94B4-E9379DDAA183}" type="presParOf" srcId="{C4DC3023-296E-449A-8785-3EE5AF1708A3}" destId="{520B6541-200B-4C5A-B76C-3EAF2C8E1974}" srcOrd="1" destOrd="0" presId="urn:microsoft.com/office/officeart/2008/layout/HalfCircleOrganizationChart"/>
    <dgm:cxn modelId="{E7F6E0F8-EAE9-4F1C-9289-6C1B2B870FB8}" type="presParOf" srcId="{C4DC3023-296E-449A-8785-3EE5AF1708A3}" destId="{219ED2D9-FCF1-4908-B951-AF84B931A99C}" srcOrd="2" destOrd="0" presId="urn:microsoft.com/office/officeart/2008/layout/HalfCircleOrganizationChart"/>
    <dgm:cxn modelId="{2DC459EC-6E41-48D9-8561-B3EDE6309B05}" type="presParOf" srcId="{7B13A1BE-55D8-486F-808E-C4ECE78F0D47}" destId="{91C8F740-079C-4ABD-A139-F52555DB32D0}" srcOrd="2" destOrd="0" presId="urn:microsoft.com/office/officeart/2008/layout/HalfCircleOrganizationChart"/>
    <dgm:cxn modelId="{D3B1D160-C9A7-4289-ACD5-1E611E743BE2}" type="presParOf" srcId="{7B13A1BE-55D8-486F-808E-C4ECE78F0D47}" destId="{64F25438-C3A8-4C9B-98F3-CE23098694E7}" srcOrd="3" destOrd="0" presId="urn:microsoft.com/office/officeart/2008/layout/HalfCircleOrganizationChart"/>
    <dgm:cxn modelId="{C463AA9B-0DB0-4665-82EB-18A8D7D6CF64}" type="presParOf" srcId="{64F25438-C3A8-4C9B-98F3-CE23098694E7}" destId="{D80BD1B6-B890-4776-B290-6AB2ECB42BC9}" srcOrd="0" destOrd="0" presId="urn:microsoft.com/office/officeart/2008/layout/HalfCircleOrganizationChart"/>
    <dgm:cxn modelId="{852E90F7-F3DA-4187-9544-A828F25CB6AF}" type="presParOf" srcId="{D80BD1B6-B890-4776-B290-6AB2ECB42BC9}" destId="{1347057D-E04D-4315-801E-02701BECDE8D}" srcOrd="0" destOrd="0" presId="urn:microsoft.com/office/officeart/2008/layout/HalfCircleOrganizationChart"/>
    <dgm:cxn modelId="{1BE6223E-B605-43C8-A603-605C12D453DA}" type="presParOf" srcId="{D80BD1B6-B890-4776-B290-6AB2ECB42BC9}" destId="{8B086AEB-F5DC-4C1E-A3A7-72CF8F2EF927}" srcOrd="1" destOrd="0" presId="urn:microsoft.com/office/officeart/2008/layout/HalfCircleOrganizationChart"/>
    <dgm:cxn modelId="{73905433-5894-4158-9063-D77F37A01B76}" type="presParOf" srcId="{D80BD1B6-B890-4776-B290-6AB2ECB42BC9}" destId="{0D0A13E0-28D8-4B91-9C7B-CC3ED3EE4DDC}" srcOrd="2" destOrd="0" presId="urn:microsoft.com/office/officeart/2008/layout/HalfCircleOrganizationChart"/>
    <dgm:cxn modelId="{39F4AD6F-A308-4290-B240-C87704B33DBF}" type="presParOf" srcId="{D80BD1B6-B890-4776-B290-6AB2ECB42BC9}" destId="{09BCC525-D1C8-4A87-A103-45A29663F3E0}" srcOrd="3" destOrd="0" presId="urn:microsoft.com/office/officeart/2008/layout/HalfCircleOrganizationChart"/>
    <dgm:cxn modelId="{AF5BD8D5-B3D7-4CDC-B16E-F425F0E46C88}" type="presParOf" srcId="{64F25438-C3A8-4C9B-98F3-CE23098694E7}" destId="{AE76D2CD-849A-4045-BD1A-7D2D113E1AAF}" srcOrd="1" destOrd="0" presId="urn:microsoft.com/office/officeart/2008/layout/HalfCircleOrganizationChart"/>
    <dgm:cxn modelId="{F23D8CFA-48C3-4975-BB0B-C78B7EF7B694}" type="presParOf" srcId="{64F25438-C3A8-4C9B-98F3-CE23098694E7}" destId="{252F0727-E48E-45CC-BE7A-F32BD40639ED}" srcOrd="2" destOrd="0" presId="urn:microsoft.com/office/officeart/2008/layout/HalfCircleOrganizationChart"/>
    <dgm:cxn modelId="{73635D2A-9E01-447D-906E-8D1926B8A4A1}" type="presParOf" srcId="{8F2CD000-A2D6-4288-A41D-66DF49A9870B}" destId="{71E82DDB-CFA2-4689-A3A1-714BF5AA72A9}" srcOrd="2" destOrd="0" presId="urn:microsoft.com/office/officeart/2008/layout/HalfCircleOrganizationChart"/>
  </dgm:cxnLst>
  <dgm:bg>
    <a:solidFill>
      <a:schemeClr val="accent6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939062-1157-42D4-9D71-E4A743A45F7F}" type="doc">
      <dgm:prSet loTypeId="urn:microsoft.com/office/officeart/2005/8/layout/matrix2" loCatId="matrix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ZA"/>
        </a:p>
      </dgm:t>
    </dgm:pt>
    <dgm:pt modelId="{CB50D52C-BB83-4429-AD92-899997FAD919}">
      <dgm:prSet phldrT="[Text]"/>
      <dgm:spPr/>
      <dgm:t>
        <a:bodyPr/>
        <a:lstStyle/>
        <a:p>
          <a:r>
            <a:rPr lang="en-ZA" b="1" u="sng" dirty="0" smtClean="0">
              <a:solidFill>
                <a:schemeClr val="tx1"/>
              </a:solidFill>
            </a:rPr>
            <a:t>INTESTINAL PROBLEMS</a:t>
          </a:r>
        </a:p>
        <a:p>
          <a:r>
            <a:rPr lang="en-ZA" dirty="0" smtClean="0"/>
            <a:t>Can interfere with absorption of Calcium and </a:t>
          </a:r>
          <a:r>
            <a:rPr lang="en-ZA" dirty="0" err="1" smtClean="0"/>
            <a:t>Vit</a:t>
          </a:r>
          <a:r>
            <a:rPr lang="en-ZA" dirty="0" smtClean="0"/>
            <a:t> D</a:t>
          </a:r>
        </a:p>
        <a:p>
          <a:r>
            <a:rPr lang="en-ZA" dirty="0" smtClean="0"/>
            <a:t>Harder for the body to regenerate bones</a:t>
          </a:r>
        </a:p>
        <a:p>
          <a:r>
            <a:rPr lang="en-ZA" dirty="0" smtClean="0"/>
            <a:t>E.g. Inflammatory bowel disease </a:t>
          </a:r>
          <a:endParaRPr lang="en-ZA" dirty="0"/>
        </a:p>
      </dgm:t>
    </dgm:pt>
    <dgm:pt modelId="{A67D6F9B-7B44-4CDB-ACB3-7CAE7FE6D9BC}" type="parTrans" cxnId="{59156154-A3FE-4856-9D47-B8F2823CE57A}">
      <dgm:prSet/>
      <dgm:spPr/>
      <dgm:t>
        <a:bodyPr/>
        <a:lstStyle/>
        <a:p>
          <a:endParaRPr lang="en-ZA"/>
        </a:p>
      </dgm:t>
    </dgm:pt>
    <dgm:pt modelId="{BD650F5F-E1DC-4117-ABD2-8CDFDAA7717A}" type="sibTrans" cxnId="{59156154-A3FE-4856-9D47-B8F2823CE57A}">
      <dgm:prSet/>
      <dgm:spPr/>
      <dgm:t>
        <a:bodyPr/>
        <a:lstStyle/>
        <a:p>
          <a:endParaRPr lang="en-ZA"/>
        </a:p>
      </dgm:t>
    </dgm:pt>
    <dgm:pt modelId="{1CAA5D21-40B5-4634-99ED-BF89A68D5580}">
      <dgm:prSet phldrT="[Text]"/>
      <dgm:spPr/>
      <dgm:t>
        <a:bodyPr/>
        <a:lstStyle/>
        <a:p>
          <a:r>
            <a:rPr lang="en-ZA" b="1" u="sng" dirty="0" smtClean="0"/>
            <a:t>THYROID AND PARATHYROID PROBLEMS</a:t>
          </a:r>
        </a:p>
        <a:p>
          <a:r>
            <a:rPr lang="en-ZA" b="0" u="none" dirty="0" smtClean="0"/>
            <a:t>Hyperparathyroidism – the body creates too much (PTH) Parathyroid hormones – leads to bone loss</a:t>
          </a:r>
        </a:p>
        <a:p>
          <a:r>
            <a:rPr lang="en-ZA" b="0" u="none" dirty="0" smtClean="0"/>
            <a:t>Hyperthyroidism – too much thyroid hormone – potentially weakening your bones</a:t>
          </a:r>
          <a:endParaRPr lang="en-ZA" b="0" u="none" dirty="0"/>
        </a:p>
      </dgm:t>
    </dgm:pt>
    <dgm:pt modelId="{AF88F1F6-4BFB-43CF-8F0C-070728BBEDFA}" type="parTrans" cxnId="{2858D663-9362-426D-9506-236D0CD075AB}">
      <dgm:prSet/>
      <dgm:spPr/>
      <dgm:t>
        <a:bodyPr/>
        <a:lstStyle/>
        <a:p>
          <a:endParaRPr lang="en-ZA"/>
        </a:p>
      </dgm:t>
    </dgm:pt>
    <dgm:pt modelId="{CF0B3546-FDAC-47FE-A38B-AF5A8581CCC8}" type="sibTrans" cxnId="{2858D663-9362-426D-9506-236D0CD075AB}">
      <dgm:prSet/>
      <dgm:spPr/>
      <dgm:t>
        <a:bodyPr/>
        <a:lstStyle/>
        <a:p>
          <a:endParaRPr lang="en-ZA"/>
        </a:p>
      </dgm:t>
    </dgm:pt>
    <dgm:pt modelId="{8974BF96-FBB4-4B0B-AAE9-A5410B579E80}">
      <dgm:prSet phldrT="[Text]"/>
      <dgm:spPr/>
      <dgm:t>
        <a:bodyPr/>
        <a:lstStyle/>
        <a:p>
          <a:r>
            <a:rPr lang="en-ZA" b="1" u="sng" dirty="0" smtClean="0">
              <a:solidFill>
                <a:schemeClr val="tx1"/>
              </a:solidFill>
            </a:rPr>
            <a:t>KIDNEY PROBLEMS</a:t>
          </a:r>
        </a:p>
        <a:p>
          <a:r>
            <a:rPr lang="en-ZA" dirty="0" smtClean="0">
              <a:solidFill>
                <a:schemeClr val="tx1"/>
              </a:solidFill>
            </a:rPr>
            <a:t>Can cause Calcium loss, upsetting the balance of bone loss and growth</a:t>
          </a:r>
          <a:endParaRPr lang="en-ZA" dirty="0">
            <a:solidFill>
              <a:schemeClr val="tx1"/>
            </a:solidFill>
          </a:endParaRPr>
        </a:p>
      </dgm:t>
    </dgm:pt>
    <dgm:pt modelId="{92924307-434E-4C38-A99D-6C96897F511F}" type="parTrans" cxnId="{B3AF2181-5DF5-4AB9-AEE5-D713A610C89B}">
      <dgm:prSet/>
      <dgm:spPr/>
      <dgm:t>
        <a:bodyPr/>
        <a:lstStyle/>
        <a:p>
          <a:endParaRPr lang="en-ZA"/>
        </a:p>
      </dgm:t>
    </dgm:pt>
    <dgm:pt modelId="{8F0A127E-26AC-4C40-9B5B-230B6CF99D46}" type="sibTrans" cxnId="{B3AF2181-5DF5-4AB9-AEE5-D713A610C89B}">
      <dgm:prSet/>
      <dgm:spPr/>
      <dgm:t>
        <a:bodyPr/>
        <a:lstStyle/>
        <a:p>
          <a:endParaRPr lang="en-ZA"/>
        </a:p>
      </dgm:t>
    </dgm:pt>
    <dgm:pt modelId="{5462EEA2-D2F1-492E-8E2A-EC48264F6630}">
      <dgm:prSet phldrT="[Text]"/>
      <dgm:spPr/>
      <dgm:t>
        <a:bodyPr/>
        <a:lstStyle/>
        <a:p>
          <a:r>
            <a:rPr lang="en-ZA" b="1" u="sng" dirty="0" smtClean="0">
              <a:solidFill>
                <a:schemeClr val="tx1"/>
              </a:solidFill>
            </a:rPr>
            <a:t>NUTRIENT ABSORBTION PROBLEMS</a:t>
          </a:r>
        </a:p>
        <a:p>
          <a:r>
            <a:rPr lang="en-ZA" b="0" u="none" dirty="0" smtClean="0">
              <a:solidFill>
                <a:schemeClr val="tx1"/>
              </a:solidFill>
            </a:rPr>
            <a:t>People with Celiac disease have trouble absorbing nutrients like Calcium and </a:t>
          </a:r>
          <a:r>
            <a:rPr lang="en-ZA" b="0" u="none" dirty="0" err="1" smtClean="0">
              <a:solidFill>
                <a:schemeClr val="tx1"/>
              </a:solidFill>
            </a:rPr>
            <a:t>Vit</a:t>
          </a:r>
          <a:r>
            <a:rPr lang="en-ZA" b="0" u="none" dirty="0" smtClean="0">
              <a:solidFill>
                <a:schemeClr val="tx1"/>
              </a:solidFill>
            </a:rPr>
            <a:t> D</a:t>
          </a:r>
        </a:p>
        <a:p>
          <a:endParaRPr lang="en-ZA" dirty="0"/>
        </a:p>
      </dgm:t>
    </dgm:pt>
    <dgm:pt modelId="{64B6BA71-B980-4484-A99E-28DCBE49A92C}" type="parTrans" cxnId="{5525C88F-C4D8-4570-BA02-1CBA097281B6}">
      <dgm:prSet/>
      <dgm:spPr/>
      <dgm:t>
        <a:bodyPr/>
        <a:lstStyle/>
        <a:p>
          <a:endParaRPr lang="en-ZA"/>
        </a:p>
      </dgm:t>
    </dgm:pt>
    <dgm:pt modelId="{208A74F5-425E-40A5-B2D5-5960A9E5F9E4}" type="sibTrans" cxnId="{5525C88F-C4D8-4570-BA02-1CBA097281B6}">
      <dgm:prSet/>
      <dgm:spPr/>
      <dgm:t>
        <a:bodyPr/>
        <a:lstStyle/>
        <a:p>
          <a:endParaRPr lang="en-ZA"/>
        </a:p>
      </dgm:t>
    </dgm:pt>
    <dgm:pt modelId="{9A32CAF3-A415-492E-A139-70A64C5301F1}" type="pres">
      <dgm:prSet presAssocID="{2F939062-1157-42D4-9D71-E4A743A45F7F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130AB335-579C-4659-83A8-72450AAA0BB8}" type="pres">
      <dgm:prSet presAssocID="{2F939062-1157-42D4-9D71-E4A743A45F7F}" presName="axisShape" presStyleLbl="bgShp" presStyleIdx="0" presStyleCnt="1"/>
      <dgm:spPr/>
    </dgm:pt>
    <dgm:pt modelId="{3C8C515A-7EB2-4314-B31D-00DBA78DC25A}" type="pres">
      <dgm:prSet presAssocID="{2F939062-1157-42D4-9D71-E4A743A45F7F}" presName="rect1" presStyleLbl="node1" presStyleIdx="0" presStyleCnt="4" custScaleX="165662" custLinFactNeighborX="-34697" custLinFactNeighborY="-107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C15325AF-26B1-400C-8159-17F04C71B997}" type="pres">
      <dgm:prSet presAssocID="{2F939062-1157-42D4-9D71-E4A743A45F7F}" presName="rect2" presStyleLbl="node1" presStyleIdx="1" presStyleCnt="4" custScaleX="156950" custLinFactNeighborX="34354" custLinFactNeighborY="-107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9A920747-2B3F-4B44-B685-D2D37883102C}" type="pres">
      <dgm:prSet presAssocID="{2F939062-1157-42D4-9D71-E4A743A45F7F}" presName="rect3" presStyleLbl="node1" presStyleIdx="2" presStyleCnt="4" custScaleX="158749" custLinFactNeighborX="-32256" custLinFactNeighborY="16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760E1CB8-F927-4C44-96E8-1DCEEDB590AD}" type="pres">
      <dgm:prSet presAssocID="{2F939062-1157-42D4-9D71-E4A743A45F7F}" presName="rect4" presStyleLbl="node1" presStyleIdx="3" presStyleCnt="4" custScaleX="161853" custLinFactNeighborX="42124" custLinFactNeighborY="9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2858D663-9362-426D-9506-236D0CD075AB}" srcId="{2F939062-1157-42D4-9D71-E4A743A45F7F}" destId="{1CAA5D21-40B5-4634-99ED-BF89A68D5580}" srcOrd="1" destOrd="0" parTransId="{AF88F1F6-4BFB-43CF-8F0C-070728BBEDFA}" sibTransId="{CF0B3546-FDAC-47FE-A38B-AF5A8581CCC8}"/>
    <dgm:cxn modelId="{E02F9E7F-BD24-4182-9E2A-117BEA80B300}" type="presOf" srcId="{8974BF96-FBB4-4B0B-AAE9-A5410B579E80}" destId="{9A920747-2B3F-4B44-B685-D2D37883102C}" srcOrd="0" destOrd="0" presId="urn:microsoft.com/office/officeart/2005/8/layout/matrix2"/>
    <dgm:cxn modelId="{2B03C73D-A266-4D01-8F23-BD0E62652758}" type="presOf" srcId="{5462EEA2-D2F1-492E-8E2A-EC48264F6630}" destId="{760E1CB8-F927-4C44-96E8-1DCEEDB590AD}" srcOrd="0" destOrd="0" presId="urn:microsoft.com/office/officeart/2005/8/layout/matrix2"/>
    <dgm:cxn modelId="{7700DE27-B3C6-4C55-BB74-237B7FD02F20}" type="presOf" srcId="{2F939062-1157-42D4-9D71-E4A743A45F7F}" destId="{9A32CAF3-A415-492E-A139-70A64C5301F1}" srcOrd="0" destOrd="0" presId="urn:microsoft.com/office/officeart/2005/8/layout/matrix2"/>
    <dgm:cxn modelId="{B3AF2181-5DF5-4AB9-AEE5-D713A610C89B}" srcId="{2F939062-1157-42D4-9D71-E4A743A45F7F}" destId="{8974BF96-FBB4-4B0B-AAE9-A5410B579E80}" srcOrd="2" destOrd="0" parTransId="{92924307-434E-4C38-A99D-6C96897F511F}" sibTransId="{8F0A127E-26AC-4C40-9B5B-230B6CF99D46}"/>
    <dgm:cxn modelId="{6AA0716E-D756-407E-9CBC-D17D134B2CBB}" type="presOf" srcId="{1CAA5D21-40B5-4634-99ED-BF89A68D5580}" destId="{C15325AF-26B1-400C-8159-17F04C71B997}" srcOrd="0" destOrd="0" presId="urn:microsoft.com/office/officeart/2005/8/layout/matrix2"/>
    <dgm:cxn modelId="{295E5162-3CC7-490C-8062-5C164E365285}" type="presOf" srcId="{CB50D52C-BB83-4429-AD92-899997FAD919}" destId="{3C8C515A-7EB2-4314-B31D-00DBA78DC25A}" srcOrd="0" destOrd="0" presId="urn:microsoft.com/office/officeart/2005/8/layout/matrix2"/>
    <dgm:cxn modelId="{5525C88F-C4D8-4570-BA02-1CBA097281B6}" srcId="{2F939062-1157-42D4-9D71-E4A743A45F7F}" destId="{5462EEA2-D2F1-492E-8E2A-EC48264F6630}" srcOrd="3" destOrd="0" parTransId="{64B6BA71-B980-4484-A99E-28DCBE49A92C}" sibTransId="{208A74F5-425E-40A5-B2D5-5960A9E5F9E4}"/>
    <dgm:cxn modelId="{59156154-A3FE-4856-9D47-B8F2823CE57A}" srcId="{2F939062-1157-42D4-9D71-E4A743A45F7F}" destId="{CB50D52C-BB83-4429-AD92-899997FAD919}" srcOrd="0" destOrd="0" parTransId="{A67D6F9B-7B44-4CDB-ACB3-7CAE7FE6D9BC}" sibTransId="{BD650F5F-E1DC-4117-ABD2-8CDFDAA7717A}"/>
    <dgm:cxn modelId="{7DD12E1F-55DF-439E-8A2F-B62C6AF8C69C}" type="presParOf" srcId="{9A32CAF3-A415-492E-A139-70A64C5301F1}" destId="{130AB335-579C-4659-83A8-72450AAA0BB8}" srcOrd="0" destOrd="0" presId="urn:microsoft.com/office/officeart/2005/8/layout/matrix2"/>
    <dgm:cxn modelId="{8DC9ECE4-7401-4524-92EA-F5F6085B33AE}" type="presParOf" srcId="{9A32CAF3-A415-492E-A139-70A64C5301F1}" destId="{3C8C515A-7EB2-4314-B31D-00DBA78DC25A}" srcOrd="1" destOrd="0" presId="urn:microsoft.com/office/officeart/2005/8/layout/matrix2"/>
    <dgm:cxn modelId="{618AC741-D34D-4731-94FB-197F3896DE32}" type="presParOf" srcId="{9A32CAF3-A415-492E-A139-70A64C5301F1}" destId="{C15325AF-26B1-400C-8159-17F04C71B997}" srcOrd="2" destOrd="0" presId="urn:microsoft.com/office/officeart/2005/8/layout/matrix2"/>
    <dgm:cxn modelId="{567FAAAF-4BF7-4E50-8757-8AB49A3B1F26}" type="presParOf" srcId="{9A32CAF3-A415-492E-A139-70A64C5301F1}" destId="{9A920747-2B3F-4B44-B685-D2D37883102C}" srcOrd="3" destOrd="0" presId="urn:microsoft.com/office/officeart/2005/8/layout/matrix2"/>
    <dgm:cxn modelId="{CFF9D8D0-CF28-49ED-B6CC-A58D39F6E9A4}" type="presParOf" srcId="{9A32CAF3-A415-492E-A139-70A64C5301F1}" destId="{760E1CB8-F927-4C44-96E8-1DCEEDB590AD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C8F740-079C-4ABD-A139-F52555DB32D0}">
      <dsp:nvSpPr>
        <dsp:cNvPr id="0" name=""/>
        <dsp:cNvSpPr/>
      </dsp:nvSpPr>
      <dsp:spPr>
        <a:xfrm>
          <a:off x="1440160" y="851102"/>
          <a:ext cx="788123" cy="2735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781"/>
              </a:lnTo>
              <a:lnTo>
                <a:pt x="788123" y="136781"/>
              </a:lnTo>
              <a:lnTo>
                <a:pt x="788123" y="273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F01FC1-BFD0-4E33-BE9B-69D5F7C1A1AE}">
      <dsp:nvSpPr>
        <dsp:cNvPr id="0" name=""/>
        <dsp:cNvSpPr/>
      </dsp:nvSpPr>
      <dsp:spPr>
        <a:xfrm>
          <a:off x="652036" y="851102"/>
          <a:ext cx="788123" cy="273563"/>
        </a:xfrm>
        <a:custGeom>
          <a:avLst/>
          <a:gdLst/>
          <a:ahLst/>
          <a:cxnLst/>
          <a:rect l="0" t="0" r="0" b="0"/>
          <a:pathLst>
            <a:path>
              <a:moveTo>
                <a:pt x="788123" y="0"/>
              </a:moveTo>
              <a:lnTo>
                <a:pt x="788123" y="136781"/>
              </a:lnTo>
              <a:lnTo>
                <a:pt x="0" y="136781"/>
              </a:lnTo>
              <a:lnTo>
                <a:pt x="0" y="273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816146-EA8A-4435-AA18-EAE55F3C157E}">
      <dsp:nvSpPr>
        <dsp:cNvPr id="0" name=""/>
        <dsp:cNvSpPr/>
      </dsp:nvSpPr>
      <dsp:spPr>
        <a:xfrm>
          <a:off x="1114489" y="199760"/>
          <a:ext cx="651341" cy="65134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13EB95-B562-4758-8A54-79203BDFDD82}">
      <dsp:nvSpPr>
        <dsp:cNvPr id="0" name=""/>
        <dsp:cNvSpPr/>
      </dsp:nvSpPr>
      <dsp:spPr>
        <a:xfrm>
          <a:off x="1114489" y="199760"/>
          <a:ext cx="651341" cy="65134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3284A0-EB94-4721-902F-83D20AACB57A}">
      <dsp:nvSpPr>
        <dsp:cNvPr id="0" name=""/>
        <dsp:cNvSpPr/>
      </dsp:nvSpPr>
      <dsp:spPr>
        <a:xfrm>
          <a:off x="788818" y="317001"/>
          <a:ext cx="1302683" cy="41685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100" kern="1200" dirty="0" smtClean="0"/>
            <a:t>Risk</a:t>
          </a:r>
          <a:endParaRPr lang="en-ZA" sz="2100" kern="1200" dirty="0"/>
        </a:p>
      </dsp:txBody>
      <dsp:txXfrm>
        <a:off x="788818" y="317001"/>
        <a:ext cx="1302683" cy="416858"/>
      </dsp:txXfrm>
    </dsp:sp>
    <dsp:sp modelId="{15318378-6CCA-402D-950B-6C84C57830C4}">
      <dsp:nvSpPr>
        <dsp:cNvPr id="0" name=""/>
        <dsp:cNvSpPr/>
      </dsp:nvSpPr>
      <dsp:spPr>
        <a:xfrm>
          <a:off x="326365" y="1124665"/>
          <a:ext cx="651341" cy="65134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D4B4CF-30AE-451D-9B69-F78961A8F821}">
      <dsp:nvSpPr>
        <dsp:cNvPr id="0" name=""/>
        <dsp:cNvSpPr/>
      </dsp:nvSpPr>
      <dsp:spPr>
        <a:xfrm>
          <a:off x="326365" y="1124665"/>
          <a:ext cx="651341" cy="65134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767988-760A-4C3A-8339-811FEEA6E338}">
      <dsp:nvSpPr>
        <dsp:cNvPr id="0" name=""/>
        <dsp:cNvSpPr/>
      </dsp:nvSpPr>
      <dsp:spPr>
        <a:xfrm>
          <a:off x="694" y="1241907"/>
          <a:ext cx="1302683" cy="41685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100" kern="1200" dirty="0" smtClean="0"/>
            <a:t>Cured?</a:t>
          </a:r>
          <a:endParaRPr lang="en-ZA" sz="2100" kern="1200" dirty="0"/>
        </a:p>
      </dsp:txBody>
      <dsp:txXfrm>
        <a:off x="694" y="1241907"/>
        <a:ext cx="1302683" cy="416858"/>
      </dsp:txXfrm>
    </dsp:sp>
    <dsp:sp modelId="{8B086AEB-F5DC-4C1E-A3A7-72CF8F2EF927}">
      <dsp:nvSpPr>
        <dsp:cNvPr id="0" name=""/>
        <dsp:cNvSpPr/>
      </dsp:nvSpPr>
      <dsp:spPr>
        <a:xfrm>
          <a:off x="1902612" y="1124665"/>
          <a:ext cx="651341" cy="65134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0A13E0-28D8-4B91-9C7B-CC3ED3EE4DDC}">
      <dsp:nvSpPr>
        <dsp:cNvPr id="0" name=""/>
        <dsp:cNvSpPr/>
      </dsp:nvSpPr>
      <dsp:spPr>
        <a:xfrm>
          <a:off x="1902612" y="1124665"/>
          <a:ext cx="651341" cy="65134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47057D-E04D-4315-801E-02701BECDE8D}">
      <dsp:nvSpPr>
        <dsp:cNvPr id="0" name=""/>
        <dsp:cNvSpPr/>
      </dsp:nvSpPr>
      <dsp:spPr>
        <a:xfrm>
          <a:off x="1576941" y="1241907"/>
          <a:ext cx="1302683" cy="41685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100" kern="1200" dirty="0" smtClean="0"/>
            <a:t>Prevented?</a:t>
          </a:r>
          <a:endParaRPr lang="en-ZA" sz="2100" kern="1200" dirty="0"/>
        </a:p>
      </dsp:txBody>
      <dsp:txXfrm>
        <a:off x="1576941" y="1241907"/>
        <a:ext cx="1302683" cy="4168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6622504" cy="14700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zh-CN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507260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dirty="0" smtClean="0"/>
              <a:t>Click to edit Master subtitle style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72E7D61-3C19-44D6-A728-13C9C23740E8}" type="datetimeFigureOut">
              <a:rPr lang="zh-CN" altLang="en-US"/>
              <a:pPr>
                <a:defRPr/>
              </a:pPr>
              <a:t>2016/9/19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4CF809C-1516-41B5-B4C3-D9BB9E3C2E8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580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79DF105-F56D-4440-8DF5-538934110DC9}" type="datetimeFigureOut">
              <a:rPr lang="zh-CN" altLang="en-US"/>
              <a:pPr>
                <a:defRPr/>
              </a:pPr>
              <a:t>2016/9/19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D633E4A-291F-4CB8-8270-749AB0B718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925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59" y="4406900"/>
            <a:ext cx="608295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11759" y="2906713"/>
            <a:ext cx="608295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8195482-36D5-4FD7-B931-A19EEBB4BE45}" type="datetimeFigureOut">
              <a:rPr lang="zh-CN" altLang="en-US"/>
              <a:pPr>
                <a:defRPr/>
              </a:pPr>
              <a:t>2016/9/19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FA0250E-BD3D-40F5-B0AA-1DEFD48E930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748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7744" y="1600200"/>
            <a:ext cx="31683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dirty="0" smtClean="0"/>
              <a:t>Click to edit Master text styles</a:t>
            </a:r>
          </a:p>
          <a:p>
            <a:pPr lvl="1"/>
            <a:r>
              <a:rPr lang="en-US" altLang="zh-CN" dirty="0" smtClean="0"/>
              <a:t>Second level</a:t>
            </a:r>
          </a:p>
          <a:p>
            <a:pPr lvl="2"/>
            <a:r>
              <a:rPr lang="en-US" altLang="zh-CN" dirty="0" smtClean="0"/>
              <a:t>Third level</a:t>
            </a:r>
          </a:p>
          <a:p>
            <a:pPr lvl="3"/>
            <a:r>
              <a:rPr lang="en-US" altLang="zh-CN" dirty="0" smtClean="0"/>
              <a:t>Fourth level</a:t>
            </a:r>
          </a:p>
          <a:p>
            <a:pPr lvl="4"/>
            <a:r>
              <a:rPr lang="en-US" altLang="zh-CN" dirty="0" smtClean="0"/>
              <a:t>Fifth level</a:t>
            </a:r>
            <a:endParaRPr lang="zh-CN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80112" y="1600200"/>
            <a:ext cx="31066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dirty="0" smtClean="0"/>
              <a:t>Click to edit Master text styles</a:t>
            </a:r>
          </a:p>
          <a:p>
            <a:pPr lvl="1"/>
            <a:r>
              <a:rPr lang="en-US" altLang="zh-CN" dirty="0" smtClean="0"/>
              <a:t>Second level</a:t>
            </a:r>
          </a:p>
          <a:p>
            <a:pPr lvl="2"/>
            <a:r>
              <a:rPr lang="en-US" altLang="zh-CN" dirty="0" smtClean="0"/>
              <a:t>Third level</a:t>
            </a:r>
          </a:p>
          <a:p>
            <a:pPr lvl="3"/>
            <a:r>
              <a:rPr lang="en-US" altLang="zh-CN" dirty="0" smtClean="0"/>
              <a:t>Fourth level</a:t>
            </a:r>
          </a:p>
          <a:p>
            <a:pPr lvl="4"/>
            <a:r>
              <a:rPr lang="en-US" altLang="zh-CN" dirty="0" smtClean="0"/>
              <a:t>Fifth level</a:t>
            </a:r>
            <a:endParaRPr lang="zh-CN" alt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1965061-EFC3-414A-AF77-BB1D934D3393}" type="datetimeFigureOut">
              <a:rPr lang="zh-CN" altLang="en-US"/>
              <a:pPr>
                <a:defRPr/>
              </a:pPr>
              <a:t>2016/9/19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64B3BE1-8A74-4823-815A-E1726BEC126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674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altLang="zh-CN" dirty="0" smtClean="0"/>
              <a:t>Click to edit Master title style</a:t>
            </a:r>
            <a:endParaRPr lang="zh-CN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744" y="1535113"/>
            <a:ext cx="316835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744" y="2174875"/>
            <a:ext cx="316835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dirty="0" smtClean="0"/>
              <a:t>Click to edit Master text styles</a:t>
            </a:r>
          </a:p>
          <a:p>
            <a:pPr lvl="1"/>
            <a:r>
              <a:rPr lang="en-US" altLang="zh-CN" dirty="0" smtClean="0"/>
              <a:t>Second level</a:t>
            </a:r>
          </a:p>
          <a:p>
            <a:pPr lvl="2"/>
            <a:r>
              <a:rPr lang="en-US" altLang="zh-CN" dirty="0" smtClean="0"/>
              <a:t>Third level</a:t>
            </a:r>
          </a:p>
          <a:p>
            <a:pPr lvl="3"/>
            <a:r>
              <a:rPr lang="en-US" altLang="zh-CN" dirty="0" smtClean="0"/>
              <a:t>Fourth level</a:t>
            </a:r>
          </a:p>
          <a:p>
            <a:pPr lvl="4"/>
            <a:r>
              <a:rPr lang="en-US" altLang="zh-CN" dirty="0" smtClean="0"/>
              <a:t>Fifth level</a:t>
            </a:r>
            <a:endParaRPr lang="zh-CN" alt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80112" y="1535113"/>
            <a:ext cx="31066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80112" y="2174875"/>
            <a:ext cx="31066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AA140DB-047B-4D6F-8E59-40C451C51747}" type="datetimeFigureOut">
              <a:rPr lang="zh-CN" altLang="en-US"/>
              <a:pPr>
                <a:defRPr/>
              </a:pPr>
              <a:t>2016/9/19</a:t>
            </a:fld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A89F889-DC78-480A-B727-785A3D105E3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975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014E0A2-936A-408A-A1D5-7B1AFBDA3D8C}" type="datetimeFigureOut">
              <a:rPr lang="zh-CN" altLang="en-US"/>
              <a:pPr>
                <a:defRPr/>
              </a:pPr>
              <a:t>2016/9/19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434C548-22EE-4342-B29A-4C8B1558FB0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91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FC08AAE-A511-47AA-B74F-B5BF75FFB868}" type="datetimeFigureOut">
              <a:rPr lang="zh-CN" altLang="en-US"/>
              <a:pPr>
                <a:defRPr/>
              </a:pPr>
              <a:t>2016/9/19</a:t>
            </a:fld>
            <a:endParaRPr lang="zh-CN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49107B1-5DD4-4713-87B7-F6805E86FA7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443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73050"/>
            <a:ext cx="252028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2040" y="273050"/>
            <a:ext cx="375476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744" y="1435100"/>
            <a:ext cx="252028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5728C70-7D67-4D70-824A-B4EEFAFDC1E1}" type="datetimeFigureOut">
              <a:rPr lang="zh-CN" altLang="en-US"/>
              <a:pPr>
                <a:defRPr/>
              </a:pPr>
              <a:t>2016/9/19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E555519-0EE1-4511-B4D0-394D9B13E4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101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9792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99792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D9F2FEA-514A-462A-8863-A0F1564087E5}" type="datetimeFigureOut">
              <a:rPr lang="zh-CN" altLang="en-US"/>
              <a:pPr>
                <a:defRPr/>
              </a:pPr>
              <a:t>2016/9/19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D83DF64-81BB-4432-BD37-DE32AC69460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441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42AA655-4007-4F69-98AF-8821015C3F8A}" type="datetimeFigureOut">
              <a:rPr lang="zh-CN" altLang="en-US"/>
              <a:pPr>
                <a:defRPr/>
              </a:pPr>
              <a:t>2016/9/19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9BBC25E-3ADA-4D6F-AFB3-6A015C96AA8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485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7744" y="274638"/>
            <a:ext cx="4209256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0281F69-F7C9-497F-8C3A-18C9C3BC125D}" type="datetimeFigureOut">
              <a:rPr lang="zh-CN" altLang="en-US"/>
              <a:pPr>
                <a:defRPr/>
              </a:pPr>
              <a:t>2016/9/19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9AE1A1D-58E9-4D25-ADCC-DD2EA44234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775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-15875"/>
            <a:ext cx="9164638" cy="6873875"/>
          </a:xfrm>
          <a:prstGeom prst="rect">
            <a:avLst/>
          </a:prstGeom>
          <a:solidFill>
            <a:srgbClr val="00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ZA" altLang="en-US">
              <a:solidFill>
                <a:srgbClr val="FFFFCC"/>
              </a:solidFill>
              <a:latin typeface="Arial" charset="0"/>
            </a:endParaRPr>
          </a:p>
        </p:txBody>
      </p:sp>
      <p:sp>
        <p:nvSpPr>
          <p:cNvPr id="5" name="Line 3"/>
          <p:cNvSpPr>
            <a:spLocks noChangeShapeType="1"/>
          </p:cNvSpPr>
          <p:nvPr userDrawn="1"/>
        </p:nvSpPr>
        <p:spPr bwMode="auto">
          <a:xfrm>
            <a:off x="0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Line 4"/>
          <p:cNvSpPr>
            <a:spLocks noChangeShapeType="1"/>
          </p:cNvSpPr>
          <p:nvPr userDrawn="1"/>
        </p:nvSpPr>
        <p:spPr bwMode="auto">
          <a:xfrm>
            <a:off x="538163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Line 5"/>
          <p:cNvSpPr>
            <a:spLocks noChangeShapeType="1"/>
          </p:cNvSpPr>
          <p:nvPr userDrawn="1"/>
        </p:nvSpPr>
        <p:spPr bwMode="auto">
          <a:xfrm>
            <a:off x="1077913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Line 6"/>
          <p:cNvSpPr>
            <a:spLocks noChangeShapeType="1"/>
          </p:cNvSpPr>
          <p:nvPr userDrawn="1"/>
        </p:nvSpPr>
        <p:spPr bwMode="auto">
          <a:xfrm>
            <a:off x="1616075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9" name="Line 7"/>
          <p:cNvSpPr>
            <a:spLocks noChangeShapeType="1"/>
          </p:cNvSpPr>
          <p:nvPr userDrawn="1"/>
        </p:nvSpPr>
        <p:spPr bwMode="auto">
          <a:xfrm>
            <a:off x="2155825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" name="Line 8"/>
          <p:cNvSpPr>
            <a:spLocks noChangeShapeType="1"/>
          </p:cNvSpPr>
          <p:nvPr userDrawn="1"/>
        </p:nvSpPr>
        <p:spPr bwMode="auto">
          <a:xfrm>
            <a:off x="2693988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1" name="Line 9"/>
          <p:cNvSpPr>
            <a:spLocks noChangeShapeType="1"/>
          </p:cNvSpPr>
          <p:nvPr userDrawn="1"/>
        </p:nvSpPr>
        <p:spPr bwMode="auto">
          <a:xfrm>
            <a:off x="3233738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Line 10"/>
          <p:cNvSpPr>
            <a:spLocks noChangeShapeType="1"/>
          </p:cNvSpPr>
          <p:nvPr userDrawn="1"/>
        </p:nvSpPr>
        <p:spPr bwMode="auto">
          <a:xfrm>
            <a:off x="3773488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3" name="Line 11"/>
          <p:cNvSpPr>
            <a:spLocks noChangeShapeType="1"/>
          </p:cNvSpPr>
          <p:nvPr userDrawn="1"/>
        </p:nvSpPr>
        <p:spPr bwMode="auto">
          <a:xfrm>
            <a:off x="4311650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4" name="Line 12"/>
          <p:cNvSpPr>
            <a:spLocks noChangeShapeType="1"/>
          </p:cNvSpPr>
          <p:nvPr userDrawn="1"/>
        </p:nvSpPr>
        <p:spPr bwMode="auto">
          <a:xfrm>
            <a:off x="4851400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5389563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5929313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469063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8" name="Line 16"/>
          <p:cNvSpPr>
            <a:spLocks noChangeShapeType="1"/>
          </p:cNvSpPr>
          <p:nvPr userDrawn="1"/>
        </p:nvSpPr>
        <p:spPr bwMode="auto">
          <a:xfrm>
            <a:off x="7007225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9" name="Line 17"/>
          <p:cNvSpPr>
            <a:spLocks noChangeShapeType="1"/>
          </p:cNvSpPr>
          <p:nvPr userDrawn="1"/>
        </p:nvSpPr>
        <p:spPr bwMode="auto">
          <a:xfrm>
            <a:off x="7546975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0" name="Line 18"/>
          <p:cNvSpPr>
            <a:spLocks noChangeShapeType="1"/>
          </p:cNvSpPr>
          <p:nvPr userDrawn="1"/>
        </p:nvSpPr>
        <p:spPr bwMode="auto">
          <a:xfrm>
            <a:off x="8085138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1" name="Line 19"/>
          <p:cNvSpPr>
            <a:spLocks noChangeShapeType="1"/>
          </p:cNvSpPr>
          <p:nvPr userDrawn="1"/>
        </p:nvSpPr>
        <p:spPr bwMode="auto">
          <a:xfrm>
            <a:off x="8624888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2" name="Line 20"/>
          <p:cNvSpPr>
            <a:spLocks noChangeShapeType="1"/>
          </p:cNvSpPr>
          <p:nvPr userDrawn="1"/>
        </p:nvSpPr>
        <p:spPr bwMode="auto">
          <a:xfrm>
            <a:off x="9164638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3" name="Line 21"/>
          <p:cNvSpPr>
            <a:spLocks noChangeShapeType="1"/>
          </p:cNvSpPr>
          <p:nvPr userDrawn="1"/>
        </p:nvSpPr>
        <p:spPr bwMode="auto">
          <a:xfrm>
            <a:off x="20638" y="895350"/>
            <a:ext cx="9144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4" name="Line 22"/>
          <p:cNvSpPr>
            <a:spLocks noChangeShapeType="1"/>
          </p:cNvSpPr>
          <p:nvPr userDrawn="1"/>
        </p:nvSpPr>
        <p:spPr bwMode="auto">
          <a:xfrm>
            <a:off x="20638" y="1423988"/>
            <a:ext cx="9144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5" name="Line 23"/>
          <p:cNvSpPr>
            <a:spLocks noChangeShapeType="1"/>
          </p:cNvSpPr>
          <p:nvPr userDrawn="1"/>
        </p:nvSpPr>
        <p:spPr bwMode="auto">
          <a:xfrm>
            <a:off x="20638" y="1951038"/>
            <a:ext cx="9144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6" name="Line 24"/>
          <p:cNvSpPr>
            <a:spLocks noChangeShapeType="1"/>
          </p:cNvSpPr>
          <p:nvPr userDrawn="1"/>
        </p:nvSpPr>
        <p:spPr bwMode="auto">
          <a:xfrm>
            <a:off x="20638" y="2479675"/>
            <a:ext cx="9144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7" name="Line 25"/>
          <p:cNvSpPr>
            <a:spLocks noChangeShapeType="1"/>
          </p:cNvSpPr>
          <p:nvPr userDrawn="1"/>
        </p:nvSpPr>
        <p:spPr bwMode="auto">
          <a:xfrm>
            <a:off x="20638" y="3006725"/>
            <a:ext cx="9144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8" name="Line 26"/>
          <p:cNvSpPr>
            <a:spLocks noChangeShapeType="1"/>
          </p:cNvSpPr>
          <p:nvPr userDrawn="1"/>
        </p:nvSpPr>
        <p:spPr bwMode="auto">
          <a:xfrm>
            <a:off x="20638" y="3535363"/>
            <a:ext cx="9144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Line 27"/>
          <p:cNvSpPr>
            <a:spLocks noChangeShapeType="1"/>
          </p:cNvSpPr>
          <p:nvPr userDrawn="1"/>
        </p:nvSpPr>
        <p:spPr bwMode="auto">
          <a:xfrm>
            <a:off x="20638" y="4062413"/>
            <a:ext cx="9144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0" name="Line 28"/>
          <p:cNvSpPr>
            <a:spLocks noChangeShapeType="1"/>
          </p:cNvSpPr>
          <p:nvPr userDrawn="1"/>
        </p:nvSpPr>
        <p:spPr bwMode="auto">
          <a:xfrm>
            <a:off x="20638" y="5646738"/>
            <a:ext cx="9144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1" name="Line 29"/>
          <p:cNvSpPr>
            <a:spLocks noChangeShapeType="1"/>
          </p:cNvSpPr>
          <p:nvPr userDrawn="1"/>
        </p:nvSpPr>
        <p:spPr bwMode="auto">
          <a:xfrm>
            <a:off x="20638" y="6702425"/>
            <a:ext cx="9144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2" name="Line 30"/>
          <p:cNvSpPr>
            <a:spLocks noChangeShapeType="1"/>
          </p:cNvSpPr>
          <p:nvPr userDrawn="1"/>
        </p:nvSpPr>
        <p:spPr bwMode="auto">
          <a:xfrm>
            <a:off x="20638" y="4591050"/>
            <a:ext cx="9144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3" name="Line 31"/>
          <p:cNvSpPr>
            <a:spLocks noChangeShapeType="1"/>
          </p:cNvSpPr>
          <p:nvPr userDrawn="1"/>
        </p:nvSpPr>
        <p:spPr bwMode="auto">
          <a:xfrm>
            <a:off x="20638" y="5118100"/>
            <a:ext cx="9144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4" name="Line 32"/>
          <p:cNvSpPr>
            <a:spLocks noChangeShapeType="1"/>
          </p:cNvSpPr>
          <p:nvPr userDrawn="1"/>
        </p:nvSpPr>
        <p:spPr bwMode="auto">
          <a:xfrm>
            <a:off x="20638" y="6173788"/>
            <a:ext cx="9144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5" name="Line 33"/>
          <p:cNvSpPr>
            <a:spLocks noChangeShapeType="1"/>
          </p:cNvSpPr>
          <p:nvPr userDrawn="1"/>
        </p:nvSpPr>
        <p:spPr bwMode="auto">
          <a:xfrm>
            <a:off x="20638" y="368300"/>
            <a:ext cx="9144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6" name="Rectangle 34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rgbClr val="006600">
                  <a:alpha val="87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ZA" altLang="en-US">
              <a:solidFill>
                <a:srgbClr val="FFFFCC"/>
              </a:solidFill>
              <a:latin typeface="Arial" charset="0"/>
            </a:endParaRPr>
          </a:p>
        </p:txBody>
      </p:sp>
      <p:sp>
        <p:nvSpPr>
          <p:cNvPr id="37" name="Freeform 40"/>
          <p:cNvSpPr>
            <a:spLocks/>
          </p:cNvSpPr>
          <p:nvPr userDrawn="1"/>
        </p:nvSpPr>
        <p:spPr bwMode="auto">
          <a:xfrm>
            <a:off x="0" y="2343150"/>
            <a:ext cx="9144000" cy="2428875"/>
          </a:xfrm>
          <a:custGeom>
            <a:avLst/>
            <a:gdLst>
              <a:gd name="T0" fmla="*/ 2147483647 w 5236"/>
              <a:gd name="T1" fmla="*/ 2147483647 h 1166"/>
              <a:gd name="T2" fmla="*/ 2147483647 w 5236"/>
              <a:gd name="T3" fmla="*/ 2147483647 h 1166"/>
              <a:gd name="T4" fmla="*/ 2147483647 w 5236"/>
              <a:gd name="T5" fmla="*/ 2147483647 h 1166"/>
              <a:gd name="T6" fmla="*/ 2147483647 w 5236"/>
              <a:gd name="T7" fmla="*/ 2147483647 h 1166"/>
              <a:gd name="T8" fmla="*/ 2147483647 w 5236"/>
              <a:gd name="T9" fmla="*/ 2147483647 h 1166"/>
              <a:gd name="T10" fmla="*/ 2147483647 w 5236"/>
              <a:gd name="T11" fmla="*/ 2147483647 h 1166"/>
              <a:gd name="T12" fmla="*/ 2147483647 w 5236"/>
              <a:gd name="T13" fmla="*/ 2147483647 h 1166"/>
              <a:gd name="T14" fmla="*/ 2147483647 w 5236"/>
              <a:gd name="T15" fmla="*/ 2147483647 h 1166"/>
              <a:gd name="T16" fmla="*/ 2147483647 w 5236"/>
              <a:gd name="T17" fmla="*/ 2147483647 h 1166"/>
              <a:gd name="T18" fmla="*/ 2147483647 w 5236"/>
              <a:gd name="T19" fmla="*/ 2147483647 h 1166"/>
              <a:gd name="T20" fmla="*/ 2147483647 w 5236"/>
              <a:gd name="T21" fmla="*/ 2147483647 h 1166"/>
              <a:gd name="T22" fmla="*/ 2147483647 w 5236"/>
              <a:gd name="T23" fmla="*/ 2147483647 h 1166"/>
              <a:gd name="T24" fmla="*/ 2147483647 w 5236"/>
              <a:gd name="T25" fmla="*/ 2147483647 h 1166"/>
              <a:gd name="T26" fmla="*/ 2147483647 w 5236"/>
              <a:gd name="T27" fmla="*/ 2147483647 h 1166"/>
              <a:gd name="T28" fmla="*/ 2147483647 w 5236"/>
              <a:gd name="T29" fmla="*/ 2147483647 h 1166"/>
              <a:gd name="T30" fmla="*/ 2147483647 w 5236"/>
              <a:gd name="T31" fmla="*/ 2147483647 h 1166"/>
              <a:gd name="T32" fmla="*/ 2147483647 w 5236"/>
              <a:gd name="T33" fmla="*/ 2147483647 h 1166"/>
              <a:gd name="T34" fmla="*/ 2147483647 w 5236"/>
              <a:gd name="T35" fmla="*/ 2147483647 h 1166"/>
              <a:gd name="T36" fmla="*/ 2147483647 w 5236"/>
              <a:gd name="T37" fmla="*/ 2147483647 h 1166"/>
              <a:gd name="T38" fmla="*/ 2147483647 w 5236"/>
              <a:gd name="T39" fmla="*/ 2147483647 h 1166"/>
              <a:gd name="T40" fmla="*/ 2147483647 w 5236"/>
              <a:gd name="T41" fmla="*/ 2147483647 h 1166"/>
              <a:gd name="T42" fmla="*/ 2147483647 w 5236"/>
              <a:gd name="T43" fmla="*/ 2147483647 h 1166"/>
              <a:gd name="T44" fmla="*/ 2147483647 w 5236"/>
              <a:gd name="T45" fmla="*/ 2147483647 h 1166"/>
              <a:gd name="T46" fmla="*/ 2147483647 w 5236"/>
              <a:gd name="T47" fmla="*/ 2147483647 h 1166"/>
              <a:gd name="T48" fmla="*/ 2147483647 w 5236"/>
              <a:gd name="T49" fmla="*/ 2147483647 h 1166"/>
              <a:gd name="T50" fmla="*/ 2147483647 w 5236"/>
              <a:gd name="T51" fmla="*/ 2147483647 h 1166"/>
              <a:gd name="T52" fmla="*/ 2147483647 w 5236"/>
              <a:gd name="T53" fmla="*/ 2147483647 h 1166"/>
              <a:gd name="T54" fmla="*/ 2147483647 w 5236"/>
              <a:gd name="T55" fmla="*/ 2147483647 h 1166"/>
              <a:gd name="T56" fmla="*/ 2147483647 w 5236"/>
              <a:gd name="T57" fmla="*/ 2147483647 h 1166"/>
              <a:gd name="T58" fmla="*/ 2147483647 w 5236"/>
              <a:gd name="T59" fmla="*/ 2147483647 h 1166"/>
              <a:gd name="T60" fmla="*/ 2147483647 w 5236"/>
              <a:gd name="T61" fmla="*/ 2147483647 h 1166"/>
              <a:gd name="T62" fmla="*/ 2147483647 w 5236"/>
              <a:gd name="T63" fmla="*/ 2147483647 h 1166"/>
              <a:gd name="T64" fmla="*/ 2147483647 w 5236"/>
              <a:gd name="T65" fmla="*/ 2147483647 h 1166"/>
              <a:gd name="T66" fmla="*/ 2147483647 w 5236"/>
              <a:gd name="T67" fmla="*/ 2147483647 h 1166"/>
              <a:gd name="T68" fmla="*/ 2147483647 w 5236"/>
              <a:gd name="T69" fmla="*/ 2147483647 h 1166"/>
              <a:gd name="T70" fmla="*/ 2147483647 w 5236"/>
              <a:gd name="T71" fmla="*/ 2147483647 h 1166"/>
              <a:gd name="T72" fmla="*/ 2147483647 w 5236"/>
              <a:gd name="T73" fmla="*/ 2147483647 h 1166"/>
              <a:gd name="T74" fmla="*/ 2147483647 w 5236"/>
              <a:gd name="T75" fmla="*/ 2147483647 h 1166"/>
              <a:gd name="T76" fmla="*/ 2147483647 w 5236"/>
              <a:gd name="T77" fmla="*/ 2147483647 h 1166"/>
              <a:gd name="T78" fmla="*/ 2147483647 w 5236"/>
              <a:gd name="T79" fmla="*/ 2147483647 h 1166"/>
              <a:gd name="T80" fmla="*/ 2147483647 w 5236"/>
              <a:gd name="T81" fmla="*/ 2147483647 h 1166"/>
              <a:gd name="T82" fmla="*/ 2147483647 w 5236"/>
              <a:gd name="T83" fmla="*/ 2147483647 h 1166"/>
              <a:gd name="T84" fmla="*/ 2147483647 w 5236"/>
              <a:gd name="T85" fmla="*/ 2147483647 h 1166"/>
              <a:gd name="T86" fmla="*/ 2147483647 w 5236"/>
              <a:gd name="T87" fmla="*/ 2147483647 h 1166"/>
              <a:gd name="T88" fmla="*/ 2147483647 w 5236"/>
              <a:gd name="T89" fmla="*/ 2147483647 h 1166"/>
              <a:gd name="T90" fmla="*/ 2147483647 w 5236"/>
              <a:gd name="T91" fmla="*/ 2147483647 h 1166"/>
              <a:gd name="T92" fmla="*/ 2147483647 w 5236"/>
              <a:gd name="T93" fmla="*/ 2147483647 h 1166"/>
              <a:gd name="T94" fmla="*/ 2147483647 w 5236"/>
              <a:gd name="T95" fmla="*/ 2147483647 h 1166"/>
              <a:gd name="T96" fmla="*/ 2147483647 w 5236"/>
              <a:gd name="T97" fmla="*/ 2147483647 h 1166"/>
              <a:gd name="T98" fmla="*/ 2147483647 w 5236"/>
              <a:gd name="T99" fmla="*/ 2147483647 h 1166"/>
              <a:gd name="T100" fmla="*/ 2147483647 w 5236"/>
              <a:gd name="T101" fmla="*/ 2147483647 h 1166"/>
              <a:gd name="T102" fmla="*/ 2147483647 w 5236"/>
              <a:gd name="T103" fmla="*/ 2147483647 h 1166"/>
              <a:gd name="T104" fmla="*/ 2147483647 w 5236"/>
              <a:gd name="T105" fmla="*/ 2147483647 h 1166"/>
              <a:gd name="T106" fmla="*/ 2147483647 w 5236"/>
              <a:gd name="T107" fmla="*/ 2147483647 h 1166"/>
              <a:gd name="T108" fmla="*/ 2147483647 w 5236"/>
              <a:gd name="T109" fmla="*/ 2147483647 h 1166"/>
              <a:gd name="T110" fmla="*/ 2147483647 w 5236"/>
              <a:gd name="T111" fmla="*/ 2147483647 h 1166"/>
              <a:gd name="T112" fmla="*/ 2147483647 w 5236"/>
              <a:gd name="T113" fmla="*/ 2147483647 h 1166"/>
              <a:gd name="T114" fmla="*/ 2147483647 w 5236"/>
              <a:gd name="T115" fmla="*/ 2147483647 h 1166"/>
              <a:gd name="T116" fmla="*/ 2147483647 w 5236"/>
              <a:gd name="T117" fmla="*/ 2147483647 h 1166"/>
              <a:gd name="T118" fmla="*/ 2147483647 w 5236"/>
              <a:gd name="T119" fmla="*/ 2147483647 h 116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236" h="1166">
                <a:moveTo>
                  <a:pt x="0" y="822"/>
                </a:moveTo>
                <a:lnTo>
                  <a:pt x="0" y="822"/>
                </a:lnTo>
                <a:lnTo>
                  <a:pt x="18" y="818"/>
                </a:lnTo>
                <a:lnTo>
                  <a:pt x="36" y="814"/>
                </a:lnTo>
                <a:lnTo>
                  <a:pt x="52" y="808"/>
                </a:lnTo>
                <a:lnTo>
                  <a:pt x="68" y="798"/>
                </a:lnTo>
                <a:lnTo>
                  <a:pt x="82" y="786"/>
                </a:lnTo>
                <a:lnTo>
                  <a:pt x="94" y="768"/>
                </a:lnTo>
                <a:lnTo>
                  <a:pt x="104" y="750"/>
                </a:lnTo>
                <a:lnTo>
                  <a:pt x="112" y="730"/>
                </a:lnTo>
                <a:lnTo>
                  <a:pt x="116" y="718"/>
                </a:lnTo>
                <a:lnTo>
                  <a:pt x="120" y="704"/>
                </a:lnTo>
                <a:lnTo>
                  <a:pt x="122" y="670"/>
                </a:lnTo>
                <a:lnTo>
                  <a:pt x="126" y="656"/>
                </a:lnTo>
                <a:lnTo>
                  <a:pt x="128" y="646"/>
                </a:lnTo>
                <a:lnTo>
                  <a:pt x="132" y="640"/>
                </a:lnTo>
                <a:lnTo>
                  <a:pt x="134" y="638"/>
                </a:lnTo>
                <a:lnTo>
                  <a:pt x="136" y="640"/>
                </a:lnTo>
                <a:lnTo>
                  <a:pt x="142" y="648"/>
                </a:lnTo>
                <a:lnTo>
                  <a:pt x="150" y="664"/>
                </a:lnTo>
                <a:lnTo>
                  <a:pt x="166" y="712"/>
                </a:lnTo>
                <a:lnTo>
                  <a:pt x="186" y="762"/>
                </a:lnTo>
                <a:lnTo>
                  <a:pt x="196" y="784"/>
                </a:lnTo>
                <a:lnTo>
                  <a:pt x="204" y="798"/>
                </a:lnTo>
                <a:lnTo>
                  <a:pt x="222" y="824"/>
                </a:lnTo>
                <a:lnTo>
                  <a:pt x="230" y="838"/>
                </a:lnTo>
                <a:lnTo>
                  <a:pt x="238" y="848"/>
                </a:lnTo>
                <a:lnTo>
                  <a:pt x="242" y="852"/>
                </a:lnTo>
                <a:lnTo>
                  <a:pt x="246" y="854"/>
                </a:lnTo>
                <a:lnTo>
                  <a:pt x="250" y="854"/>
                </a:lnTo>
                <a:lnTo>
                  <a:pt x="254" y="852"/>
                </a:lnTo>
                <a:lnTo>
                  <a:pt x="260" y="848"/>
                </a:lnTo>
                <a:lnTo>
                  <a:pt x="264" y="842"/>
                </a:lnTo>
                <a:lnTo>
                  <a:pt x="272" y="822"/>
                </a:lnTo>
                <a:lnTo>
                  <a:pt x="280" y="786"/>
                </a:lnTo>
                <a:lnTo>
                  <a:pt x="290" y="738"/>
                </a:lnTo>
                <a:lnTo>
                  <a:pt x="308" y="616"/>
                </a:lnTo>
                <a:lnTo>
                  <a:pt x="326" y="484"/>
                </a:lnTo>
                <a:lnTo>
                  <a:pt x="340" y="368"/>
                </a:lnTo>
                <a:lnTo>
                  <a:pt x="344" y="312"/>
                </a:lnTo>
                <a:lnTo>
                  <a:pt x="348" y="252"/>
                </a:lnTo>
                <a:lnTo>
                  <a:pt x="352" y="130"/>
                </a:lnTo>
                <a:lnTo>
                  <a:pt x="356" y="42"/>
                </a:lnTo>
                <a:lnTo>
                  <a:pt x="360" y="22"/>
                </a:lnTo>
                <a:lnTo>
                  <a:pt x="362" y="22"/>
                </a:lnTo>
                <a:lnTo>
                  <a:pt x="362" y="28"/>
                </a:lnTo>
                <a:lnTo>
                  <a:pt x="368" y="62"/>
                </a:lnTo>
                <a:lnTo>
                  <a:pt x="374" y="120"/>
                </a:lnTo>
                <a:lnTo>
                  <a:pt x="386" y="292"/>
                </a:lnTo>
                <a:lnTo>
                  <a:pt x="400" y="490"/>
                </a:lnTo>
                <a:lnTo>
                  <a:pt x="408" y="662"/>
                </a:lnTo>
                <a:lnTo>
                  <a:pt x="410" y="738"/>
                </a:lnTo>
                <a:lnTo>
                  <a:pt x="410" y="816"/>
                </a:lnTo>
                <a:lnTo>
                  <a:pt x="408" y="974"/>
                </a:lnTo>
                <a:lnTo>
                  <a:pt x="406" y="1100"/>
                </a:lnTo>
                <a:lnTo>
                  <a:pt x="406" y="1140"/>
                </a:lnTo>
                <a:lnTo>
                  <a:pt x="408" y="1162"/>
                </a:lnTo>
                <a:lnTo>
                  <a:pt x="410" y="1162"/>
                </a:lnTo>
                <a:lnTo>
                  <a:pt x="412" y="1156"/>
                </a:lnTo>
                <a:lnTo>
                  <a:pt x="416" y="1128"/>
                </a:lnTo>
                <a:lnTo>
                  <a:pt x="428" y="1026"/>
                </a:lnTo>
                <a:lnTo>
                  <a:pt x="440" y="906"/>
                </a:lnTo>
                <a:lnTo>
                  <a:pt x="446" y="856"/>
                </a:lnTo>
                <a:lnTo>
                  <a:pt x="452" y="822"/>
                </a:lnTo>
                <a:lnTo>
                  <a:pt x="458" y="802"/>
                </a:lnTo>
                <a:lnTo>
                  <a:pt x="464" y="792"/>
                </a:lnTo>
                <a:lnTo>
                  <a:pt x="470" y="788"/>
                </a:lnTo>
                <a:lnTo>
                  <a:pt x="476" y="788"/>
                </a:lnTo>
                <a:lnTo>
                  <a:pt x="482" y="790"/>
                </a:lnTo>
                <a:lnTo>
                  <a:pt x="488" y="790"/>
                </a:lnTo>
                <a:lnTo>
                  <a:pt x="494" y="786"/>
                </a:lnTo>
                <a:lnTo>
                  <a:pt x="498" y="776"/>
                </a:lnTo>
                <a:lnTo>
                  <a:pt x="504" y="758"/>
                </a:lnTo>
                <a:lnTo>
                  <a:pt x="510" y="736"/>
                </a:lnTo>
                <a:lnTo>
                  <a:pt x="522" y="684"/>
                </a:lnTo>
                <a:lnTo>
                  <a:pt x="532" y="634"/>
                </a:lnTo>
                <a:lnTo>
                  <a:pt x="538" y="612"/>
                </a:lnTo>
                <a:lnTo>
                  <a:pt x="544" y="594"/>
                </a:lnTo>
                <a:lnTo>
                  <a:pt x="556" y="570"/>
                </a:lnTo>
                <a:lnTo>
                  <a:pt x="560" y="560"/>
                </a:lnTo>
                <a:lnTo>
                  <a:pt x="566" y="552"/>
                </a:lnTo>
                <a:lnTo>
                  <a:pt x="572" y="546"/>
                </a:lnTo>
                <a:lnTo>
                  <a:pt x="578" y="544"/>
                </a:lnTo>
                <a:lnTo>
                  <a:pt x="584" y="544"/>
                </a:lnTo>
                <a:lnTo>
                  <a:pt x="588" y="548"/>
                </a:lnTo>
                <a:lnTo>
                  <a:pt x="594" y="556"/>
                </a:lnTo>
                <a:lnTo>
                  <a:pt x="600" y="570"/>
                </a:lnTo>
                <a:lnTo>
                  <a:pt x="612" y="606"/>
                </a:lnTo>
                <a:lnTo>
                  <a:pt x="624" y="648"/>
                </a:lnTo>
                <a:lnTo>
                  <a:pt x="634" y="686"/>
                </a:lnTo>
                <a:lnTo>
                  <a:pt x="646" y="722"/>
                </a:lnTo>
                <a:lnTo>
                  <a:pt x="656" y="764"/>
                </a:lnTo>
                <a:lnTo>
                  <a:pt x="666" y="798"/>
                </a:lnTo>
                <a:lnTo>
                  <a:pt x="674" y="812"/>
                </a:lnTo>
                <a:lnTo>
                  <a:pt x="680" y="822"/>
                </a:lnTo>
                <a:lnTo>
                  <a:pt x="688" y="826"/>
                </a:lnTo>
                <a:lnTo>
                  <a:pt x="694" y="826"/>
                </a:lnTo>
                <a:lnTo>
                  <a:pt x="702" y="822"/>
                </a:lnTo>
                <a:lnTo>
                  <a:pt x="712" y="818"/>
                </a:lnTo>
                <a:lnTo>
                  <a:pt x="728" y="804"/>
                </a:lnTo>
                <a:lnTo>
                  <a:pt x="738" y="800"/>
                </a:lnTo>
                <a:lnTo>
                  <a:pt x="748" y="798"/>
                </a:lnTo>
                <a:lnTo>
                  <a:pt x="758" y="800"/>
                </a:lnTo>
                <a:lnTo>
                  <a:pt x="770" y="802"/>
                </a:lnTo>
                <a:lnTo>
                  <a:pt x="794" y="808"/>
                </a:lnTo>
                <a:lnTo>
                  <a:pt x="818" y="816"/>
                </a:lnTo>
                <a:lnTo>
                  <a:pt x="838" y="822"/>
                </a:lnTo>
                <a:lnTo>
                  <a:pt x="848" y="824"/>
                </a:lnTo>
                <a:lnTo>
                  <a:pt x="858" y="828"/>
                </a:lnTo>
                <a:lnTo>
                  <a:pt x="874" y="834"/>
                </a:lnTo>
                <a:lnTo>
                  <a:pt x="882" y="836"/>
                </a:lnTo>
                <a:lnTo>
                  <a:pt x="890" y="834"/>
                </a:lnTo>
                <a:lnTo>
                  <a:pt x="898" y="830"/>
                </a:lnTo>
                <a:lnTo>
                  <a:pt x="906" y="822"/>
                </a:lnTo>
                <a:lnTo>
                  <a:pt x="916" y="806"/>
                </a:lnTo>
                <a:lnTo>
                  <a:pt x="924" y="784"/>
                </a:lnTo>
                <a:lnTo>
                  <a:pt x="942" y="728"/>
                </a:lnTo>
                <a:lnTo>
                  <a:pt x="960" y="674"/>
                </a:lnTo>
                <a:lnTo>
                  <a:pt x="968" y="652"/>
                </a:lnTo>
                <a:lnTo>
                  <a:pt x="974" y="640"/>
                </a:lnTo>
                <a:lnTo>
                  <a:pt x="982" y="634"/>
                </a:lnTo>
                <a:lnTo>
                  <a:pt x="984" y="632"/>
                </a:lnTo>
                <a:lnTo>
                  <a:pt x="988" y="634"/>
                </a:lnTo>
                <a:lnTo>
                  <a:pt x="994" y="638"/>
                </a:lnTo>
                <a:lnTo>
                  <a:pt x="998" y="644"/>
                </a:lnTo>
                <a:lnTo>
                  <a:pt x="1010" y="664"/>
                </a:lnTo>
                <a:lnTo>
                  <a:pt x="1020" y="686"/>
                </a:lnTo>
                <a:lnTo>
                  <a:pt x="1026" y="696"/>
                </a:lnTo>
                <a:lnTo>
                  <a:pt x="1030" y="710"/>
                </a:lnTo>
                <a:lnTo>
                  <a:pt x="1040" y="744"/>
                </a:lnTo>
                <a:lnTo>
                  <a:pt x="1050" y="774"/>
                </a:lnTo>
                <a:lnTo>
                  <a:pt x="1058" y="788"/>
                </a:lnTo>
                <a:lnTo>
                  <a:pt x="1066" y="798"/>
                </a:lnTo>
                <a:lnTo>
                  <a:pt x="1076" y="812"/>
                </a:lnTo>
                <a:lnTo>
                  <a:pt x="1086" y="830"/>
                </a:lnTo>
                <a:lnTo>
                  <a:pt x="1098" y="850"/>
                </a:lnTo>
                <a:lnTo>
                  <a:pt x="1110" y="866"/>
                </a:lnTo>
                <a:lnTo>
                  <a:pt x="1118" y="872"/>
                </a:lnTo>
                <a:lnTo>
                  <a:pt x="1124" y="876"/>
                </a:lnTo>
                <a:lnTo>
                  <a:pt x="1130" y="878"/>
                </a:lnTo>
                <a:lnTo>
                  <a:pt x="1136" y="876"/>
                </a:lnTo>
                <a:lnTo>
                  <a:pt x="1140" y="868"/>
                </a:lnTo>
                <a:lnTo>
                  <a:pt x="1146" y="858"/>
                </a:lnTo>
                <a:lnTo>
                  <a:pt x="1152" y="842"/>
                </a:lnTo>
                <a:lnTo>
                  <a:pt x="1156" y="822"/>
                </a:lnTo>
                <a:lnTo>
                  <a:pt x="1160" y="790"/>
                </a:lnTo>
                <a:lnTo>
                  <a:pt x="1164" y="748"/>
                </a:lnTo>
                <a:lnTo>
                  <a:pt x="1170" y="638"/>
                </a:lnTo>
                <a:lnTo>
                  <a:pt x="1180" y="360"/>
                </a:lnTo>
                <a:lnTo>
                  <a:pt x="1184" y="226"/>
                </a:lnTo>
                <a:lnTo>
                  <a:pt x="1190" y="114"/>
                </a:lnTo>
                <a:lnTo>
                  <a:pt x="1196" y="44"/>
                </a:lnTo>
                <a:lnTo>
                  <a:pt x="1198" y="28"/>
                </a:lnTo>
                <a:lnTo>
                  <a:pt x="1200" y="26"/>
                </a:lnTo>
                <a:lnTo>
                  <a:pt x="1202" y="28"/>
                </a:lnTo>
                <a:lnTo>
                  <a:pt x="1206" y="46"/>
                </a:lnTo>
                <a:lnTo>
                  <a:pt x="1210" y="80"/>
                </a:lnTo>
                <a:lnTo>
                  <a:pt x="1218" y="194"/>
                </a:lnTo>
                <a:lnTo>
                  <a:pt x="1226" y="348"/>
                </a:lnTo>
                <a:lnTo>
                  <a:pt x="1236" y="526"/>
                </a:lnTo>
                <a:lnTo>
                  <a:pt x="1254" y="876"/>
                </a:lnTo>
                <a:lnTo>
                  <a:pt x="1262" y="1010"/>
                </a:lnTo>
                <a:lnTo>
                  <a:pt x="1266" y="1060"/>
                </a:lnTo>
                <a:lnTo>
                  <a:pt x="1270" y="1094"/>
                </a:lnTo>
                <a:lnTo>
                  <a:pt x="1274" y="1114"/>
                </a:lnTo>
                <a:lnTo>
                  <a:pt x="1276" y="1124"/>
                </a:lnTo>
                <a:lnTo>
                  <a:pt x="1278" y="1126"/>
                </a:lnTo>
                <a:lnTo>
                  <a:pt x="1280" y="1126"/>
                </a:lnTo>
                <a:lnTo>
                  <a:pt x="1282" y="1120"/>
                </a:lnTo>
                <a:lnTo>
                  <a:pt x="1288" y="1088"/>
                </a:lnTo>
                <a:lnTo>
                  <a:pt x="1292" y="1040"/>
                </a:lnTo>
                <a:lnTo>
                  <a:pt x="1302" y="924"/>
                </a:lnTo>
                <a:lnTo>
                  <a:pt x="1308" y="874"/>
                </a:lnTo>
                <a:lnTo>
                  <a:pt x="1312" y="856"/>
                </a:lnTo>
                <a:lnTo>
                  <a:pt x="1314" y="844"/>
                </a:lnTo>
                <a:lnTo>
                  <a:pt x="1322" y="828"/>
                </a:lnTo>
                <a:lnTo>
                  <a:pt x="1330" y="818"/>
                </a:lnTo>
                <a:lnTo>
                  <a:pt x="1340" y="814"/>
                </a:lnTo>
                <a:lnTo>
                  <a:pt x="1348" y="810"/>
                </a:lnTo>
                <a:lnTo>
                  <a:pt x="1356" y="808"/>
                </a:lnTo>
                <a:lnTo>
                  <a:pt x="1366" y="802"/>
                </a:lnTo>
                <a:lnTo>
                  <a:pt x="1374" y="792"/>
                </a:lnTo>
                <a:lnTo>
                  <a:pt x="1382" y="776"/>
                </a:lnTo>
                <a:lnTo>
                  <a:pt x="1390" y="746"/>
                </a:lnTo>
                <a:lnTo>
                  <a:pt x="1396" y="708"/>
                </a:lnTo>
                <a:lnTo>
                  <a:pt x="1410" y="614"/>
                </a:lnTo>
                <a:lnTo>
                  <a:pt x="1416" y="568"/>
                </a:lnTo>
                <a:lnTo>
                  <a:pt x="1422" y="532"/>
                </a:lnTo>
                <a:lnTo>
                  <a:pt x="1426" y="518"/>
                </a:lnTo>
                <a:lnTo>
                  <a:pt x="1430" y="508"/>
                </a:lnTo>
                <a:lnTo>
                  <a:pt x="1434" y="502"/>
                </a:lnTo>
                <a:lnTo>
                  <a:pt x="1438" y="500"/>
                </a:lnTo>
                <a:lnTo>
                  <a:pt x="1440" y="500"/>
                </a:lnTo>
                <a:lnTo>
                  <a:pt x="1444" y="504"/>
                </a:lnTo>
                <a:lnTo>
                  <a:pt x="1450" y="514"/>
                </a:lnTo>
                <a:lnTo>
                  <a:pt x="1462" y="546"/>
                </a:lnTo>
                <a:lnTo>
                  <a:pt x="1474" y="592"/>
                </a:lnTo>
                <a:lnTo>
                  <a:pt x="1488" y="644"/>
                </a:lnTo>
                <a:lnTo>
                  <a:pt x="1516" y="750"/>
                </a:lnTo>
                <a:lnTo>
                  <a:pt x="1530" y="792"/>
                </a:lnTo>
                <a:lnTo>
                  <a:pt x="1536" y="810"/>
                </a:lnTo>
                <a:lnTo>
                  <a:pt x="1542" y="822"/>
                </a:lnTo>
                <a:lnTo>
                  <a:pt x="1548" y="830"/>
                </a:lnTo>
                <a:lnTo>
                  <a:pt x="1554" y="836"/>
                </a:lnTo>
                <a:lnTo>
                  <a:pt x="1560" y="842"/>
                </a:lnTo>
                <a:lnTo>
                  <a:pt x="1566" y="844"/>
                </a:lnTo>
                <a:lnTo>
                  <a:pt x="1572" y="844"/>
                </a:lnTo>
                <a:lnTo>
                  <a:pt x="1578" y="844"/>
                </a:lnTo>
                <a:lnTo>
                  <a:pt x="1590" y="842"/>
                </a:lnTo>
                <a:lnTo>
                  <a:pt x="1600" y="836"/>
                </a:lnTo>
                <a:lnTo>
                  <a:pt x="1612" y="828"/>
                </a:lnTo>
                <a:lnTo>
                  <a:pt x="1622" y="824"/>
                </a:lnTo>
                <a:lnTo>
                  <a:pt x="1632" y="822"/>
                </a:lnTo>
                <a:lnTo>
                  <a:pt x="1700" y="822"/>
                </a:lnTo>
                <a:lnTo>
                  <a:pt x="1710" y="822"/>
                </a:lnTo>
                <a:lnTo>
                  <a:pt x="1722" y="826"/>
                </a:lnTo>
                <a:lnTo>
                  <a:pt x="1746" y="832"/>
                </a:lnTo>
                <a:lnTo>
                  <a:pt x="1758" y="832"/>
                </a:lnTo>
                <a:lnTo>
                  <a:pt x="1770" y="832"/>
                </a:lnTo>
                <a:lnTo>
                  <a:pt x="1780" y="828"/>
                </a:lnTo>
                <a:lnTo>
                  <a:pt x="1790" y="822"/>
                </a:lnTo>
                <a:lnTo>
                  <a:pt x="1796" y="816"/>
                </a:lnTo>
                <a:lnTo>
                  <a:pt x="1800" y="808"/>
                </a:lnTo>
                <a:lnTo>
                  <a:pt x="1808" y="786"/>
                </a:lnTo>
                <a:lnTo>
                  <a:pt x="1826" y="734"/>
                </a:lnTo>
                <a:lnTo>
                  <a:pt x="1834" y="708"/>
                </a:lnTo>
                <a:lnTo>
                  <a:pt x="1842" y="686"/>
                </a:lnTo>
                <a:lnTo>
                  <a:pt x="1850" y="670"/>
                </a:lnTo>
                <a:lnTo>
                  <a:pt x="1854" y="664"/>
                </a:lnTo>
                <a:lnTo>
                  <a:pt x="1860" y="662"/>
                </a:lnTo>
                <a:lnTo>
                  <a:pt x="1862" y="662"/>
                </a:lnTo>
                <a:lnTo>
                  <a:pt x="1864" y="664"/>
                </a:lnTo>
                <a:lnTo>
                  <a:pt x="1870" y="672"/>
                </a:lnTo>
                <a:lnTo>
                  <a:pt x="1874" y="682"/>
                </a:lnTo>
                <a:lnTo>
                  <a:pt x="1880" y="696"/>
                </a:lnTo>
                <a:lnTo>
                  <a:pt x="1902" y="768"/>
                </a:lnTo>
                <a:lnTo>
                  <a:pt x="1914" y="800"/>
                </a:lnTo>
                <a:lnTo>
                  <a:pt x="1918" y="814"/>
                </a:lnTo>
                <a:lnTo>
                  <a:pt x="1924" y="822"/>
                </a:lnTo>
                <a:lnTo>
                  <a:pt x="1930" y="824"/>
                </a:lnTo>
                <a:lnTo>
                  <a:pt x="1934" y="824"/>
                </a:lnTo>
                <a:lnTo>
                  <a:pt x="1936" y="822"/>
                </a:lnTo>
                <a:lnTo>
                  <a:pt x="1944" y="814"/>
                </a:lnTo>
                <a:lnTo>
                  <a:pt x="1950" y="798"/>
                </a:lnTo>
                <a:lnTo>
                  <a:pt x="1956" y="772"/>
                </a:lnTo>
                <a:lnTo>
                  <a:pt x="1962" y="732"/>
                </a:lnTo>
                <a:lnTo>
                  <a:pt x="1978" y="626"/>
                </a:lnTo>
                <a:lnTo>
                  <a:pt x="2008" y="352"/>
                </a:lnTo>
                <a:lnTo>
                  <a:pt x="2024" y="218"/>
                </a:lnTo>
                <a:lnTo>
                  <a:pt x="2038" y="110"/>
                </a:lnTo>
                <a:lnTo>
                  <a:pt x="2044" y="68"/>
                </a:lnTo>
                <a:lnTo>
                  <a:pt x="2052" y="40"/>
                </a:lnTo>
                <a:lnTo>
                  <a:pt x="2054" y="30"/>
                </a:lnTo>
                <a:lnTo>
                  <a:pt x="2058" y="26"/>
                </a:lnTo>
                <a:lnTo>
                  <a:pt x="2060" y="24"/>
                </a:lnTo>
                <a:lnTo>
                  <a:pt x="2064" y="28"/>
                </a:lnTo>
                <a:lnTo>
                  <a:pt x="2066" y="36"/>
                </a:lnTo>
                <a:lnTo>
                  <a:pt x="2070" y="48"/>
                </a:lnTo>
                <a:lnTo>
                  <a:pt x="2074" y="86"/>
                </a:lnTo>
                <a:lnTo>
                  <a:pt x="2080" y="140"/>
                </a:lnTo>
                <a:lnTo>
                  <a:pt x="2084" y="206"/>
                </a:lnTo>
                <a:lnTo>
                  <a:pt x="2094" y="370"/>
                </a:lnTo>
                <a:lnTo>
                  <a:pt x="2102" y="554"/>
                </a:lnTo>
                <a:lnTo>
                  <a:pt x="2118" y="918"/>
                </a:lnTo>
                <a:lnTo>
                  <a:pt x="2124" y="1056"/>
                </a:lnTo>
                <a:lnTo>
                  <a:pt x="2128" y="1104"/>
                </a:lnTo>
                <a:lnTo>
                  <a:pt x="2132" y="1138"/>
                </a:lnTo>
                <a:lnTo>
                  <a:pt x="2134" y="1158"/>
                </a:lnTo>
                <a:lnTo>
                  <a:pt x="2138" y="1166"/>
                </a:lnTo>
                <a:lnTo>
                  <a:pt x="2140" y="1166"/>
                </a:lnTo>
                <a:lnTo>
                  <a:pt x="2142" y="1164"/>
                </a:lnTo>
                <a:lnTo>
                  <a:pt x="2144" y="1154"/>
                </a:lnTo>
                <a:lnTo>
                  <a:pt x="2150" y="1112"/>
                </a:lnTo>
                <a:lnTo>
                  <a:pt x="2156" y="1054"/>
                </a:lnTo>
                <a:lnTo>
                  <a:pt x="2166" y="916"/>
                </a:lnTo>
                <a:lnTo>
                  <a:pt x="2172" y="858"/>
                </a:lnTo>
                <a:lnTo>
                  <a:pt x="2176" y="822"/>
                </a:lnTo>
                <a:lnTo>
                  <a:pt x="2182" y="802"/>
                </a:lnTo>
                <a:lnTo>
                  <a:pt x="2188" y="790"/>
                </a:lnTo>
                <a:lnTo>
                  <a:pt x="2192" y="784"/>
                </a:lnTo>
                <a:lnTo>
                  <a:pt x="2198" y="782"/>
                </a:lnTo>
                <a:lnTo>
                  <a:pt x="2202" y="780"/>
                </a:lnTo>
                <a:lnTo>
                  <a:pt x="2208" y="776"/>
                </a:lnTo>
                <a:lnTo>
                  <a:pt x="2214" y="768"/>
                </a:lnTo>
                <a:lnTo>
                  <a:pt x="2222" y="754"/>
                </a:lnTo>
                <a:lnTo>
                  <a:pt x="2228" y="730"/>
                </a:lnTo>
                <a:lnTo>
                  <a:pt x="2236" y="696"/>
                </a:lnTo>
                <a:lnTo>
                  <a:pt x="2252" y="618"/>
                </a:lnTo>
                <a:lnTo>
                  <a:pt x="2262" y="582"/>
                </a:lnTo>
                <a:lnTo>
                  <a:pt x="2270" y="552"/>
                </a:lnTo>
                <a:lnTo>
                  <a:pt x="2276" y="540"/>
                </a:lnTo>
                <a:lnTo>
                  <a:pt x="2280" y="532"/>
                </a:lnTo>
                <a:lnTo>
                  <a:pt x="2284" y="528"/>
                </a:lnTo>
                <a:lnTo>
                  <a:pt x="2290" y="526"/>
                </a:lnTo>
                <a:lnTo>
                  <a:pt x="2294" y="530"/>
                </a:lnTo>
                <a:lnTo>
                  <a:pt x="2300" y="538"/>
                </a:lnTo>
                <a:lnTo>
                  <a:pt x="2310" y="566"/>
                </a:lnTo>
                <a:lnTo>
                  <a:pt x="2322" y="604"/>
                </a:lnTo>
                <a:lnTo>
                  <a:pt x="2334" y="650"/>
                </a:lnTo>
                <a:lnTo>
                  <a:pt x="2358" y="740"/>
                </a:lnTo>
                <a:lnTo>
                  <a:pt x="2368" y="776"/>
                </a:lnTo>
                <a:lnTo>
                  <a:pt x="2374" y="788"/>
                </a:lnTo>
                <a:lnTo>
                  <a:pt x="2380" y="798"/>
                </a:lnTo>
                <a:lnTo>
                  <a:pt x="2386" y="804"/>
                </a:lnTo>
                <a:lnTo>
                  <a:pt x="2392" y="810"/>
                </a:lnTo>
                <a:lnTo>
                  <a:pt x="2398" y="812"/>
                </a:lnTo>
                <a:lnTo>
                  <a:pt x="2402" y="812"/>
                </a:lnTo>
                <a:lnTo>
                  <a:pt x="2408" y="812"/>
                </a:lnTo>
                <a:lnTo>
                  <a:pt x="2414" y="810"/>
                </a:lnTo>
                <a:lnTo>
                  <a:pt x="2424" y="802"/>
                </a:lnTo>
                <a:lnTo>
                  <a:pt x="2448" y="784"/>
                </a:lnTo>
                <a:lnTo>
                  <a:pt x="2458" y="778"/>
                </a:lnTo>
                <a:lnTo>
                  <a:pt x="2466" y="776"/>
                </a:lnTo>
                <a:lnTo>
                  <a:pt x="2472" y="776"/>
                </a:lnTo>
                <a:lnTo>
                  <a:pt x="2486" y="776"/>
                </a:lnTo>
                <a:lnTo>
                  <a:pt x="2504" y="780"/>
                </a:lnTo>
                <a:lnTo>
                  <a:pt x="2540" y="786"/>
                </a:lnTo>
                <a:lnTo>
                  <a:pt x="2584" y="798"/>
                </a:lnTo>
                <a:lnTo>
                  <a:pt x="2648" y="798"/>
                </a:lnTo>
                <a:lnTo>
                  <a:pt x="2674" y="800"/>
                </a:lnTo>
                <a:lnTo>
                  <a:pt x="2688" y="794"/>
                </a:lnTo>
                <a:lnTo>
                  <a:pt x="2704" y="786"/>
                </a:lnTo>
                <a:lnTo>
                  <a:pt x="2718" y="776"/>
                </a:lnTo>
                <a:lnTo>
                  <a:pt x="2732" y="764"/>
                </a:lnTo>
                <a:lnTo>
                  <a:pt x="2744" y="748"/>
                </a:lnTo>
                <a:lnTo>
                  <a:pt x="2754" y="728"/>
                </a:lnTo>
                <a:lnTo>
                  <a:pt x="2764" y="708"/>
                </a:lnTo>
                <a:lnTo>
                  <a:pt x="2768" y="696"/>
                </a:lnTo>
                <a:lnTo>
                  <a:pt x="2770" y="682"/>
                </a:lnTo>
                <a:lnTo>
                  <a:pt x="2774" y="648"/>
                </a:lnTo>
                <a:lnTo>
                  <a:pt x="2776" y="634"/>
                </a:lnTo>
                <a:lnTo>
                  <a:pt x="2778" y="624"/>
                </a:lnTo>
                <a:lnTo>
                  <a:pt x="2782" y="618"/>
                </a:lnTo>
                <a:lnTo>
                  <a:pt x="2784" y="616"/>
                </a:lnTo>
                <a:lnTo>
                  <a:pt x="2786" y="618"/>
                </a:lnTo>
                <a:lnTo>
                  <a:pt x="2792" y="626"/>
                </a:lnTo>
                <a:lnTo>
                  <a:pt x="2800" y="642"/>
                </a:lnTo>
                <a:lnTo>
                  <a:pt x="2818" y="690"/>
                </a:lnTo>
                <a:lnTo>
                  <a:pt x="2836" y="740"/>
                </a:lnTo>
                <a:lnTo>
                  <a:pt x="2846" y="762"/>
                </a:lnTo>
                <a:lnTo>
                  <a:pt x="2854" y="776"/>
                </a:lnTo>
                <a:lnTo>
                  <a:pt x="2872" y="802"/>
                </a:lnTo>
                <a:lnTo>
                  <a:pt x="2880" y="816"/>
                </a:lnTo>
                <a:lnTo>
                  <a:pt x="2888" y="826"/>
                </a:lnTo>
                <a:lnTo>
                  <a:pt x="2892" y="830"/>
                </a:lnTo>
                <a:lnTo>
                  <a:pt x="2898" y="832"/>
                </a:lnTo>
                <a:lnTo>
                  <a:pt x="2902" y="832"/>
                </a:lnTo>
                <a:lnTo>
                  <a:pt x="2906" y="830"/>
                </a:lnTo>
                <a:lnTo>
                  <a:pt x="2910" y="826"/>
                </a:lnTo>
                <a:lnTo>
                  <a:pt x="2914" y="820"/>
                </a:lnTo>
                <a:lnTo>
                  <a:pt x="2922" y="800"/>
                </a:lnTo>
                <a:lnTo>
                  <a:pt x="2932" y="764"/>
                </a:lnTo>
                <a:lnTo>
                  <a:pt x="2940" y="716"/>
                </a:lnTo>
                <a:lnTo>
                  <a:pt x="2960" y="596"/>
                </a:lnTo>
                <a:lnTo>
                  <a:pt x="2976" y="462"/>
                </a:lnTo>
                <a:lnTo>
                  <a:pt x="2990" y="346"/>
                </a:lnTo>
                <a:lnTo>
                  <a:pt x="2996" y="292"/>
                </a:lnTo>
                <a:lnTo>
                  <a:pt x="3000" y="230"/>
                </a:lnTo>
                <a:lnTo>
                  <a:pt x="3004" y="108"/>
                </a:lnTo>
                <a:lnTo>
                  <a:pt x="3008" y="20"/>
                </a:lnTo>
                <a:lnTo>
                  <a:pt x="3010" y="0"/>
                </a:lnTo>
                <a:lnTo>
                  <a:pt x="3012" y="0"/>
                </a:lnTo>
                <a:lnTo>
                  <a:pt x="3014" y="6"/>
                </a:lnTo>
                <a:lnTo>
                  <a:pt x="3018" y="40"/>
                </a:lnTo>
                <a:lnTo>
                  <a:pt x="3024" y="98"/>
                </a:lnTo>
                <a:lnTo>
                  <a:pt x="3038" y="270"/>
                </a:lnTo>
                <a:lnTo>
                  <a:pt x="3050" y="468"/>
                </a:lnTo>
                <a:lnTo>
                  <a:pt x="3058" y="640"/>
                </a:lnTo>
                <a:lnTo>
                  <a:pt x="3060" y="716"/>
                </a:lnTo>
                <a:lnTo>
                  <a:pt x="3060" y="794"/>
                </a:lnTo>
                <a:lnTo>
                  <a:pt x="3058" y="952"/>
                </a:lnTo>
                <a:lnTo>
                  <a:pt x="3056" y="1078"/>
                </a:lnTo>
                <a:lnTo>
                  <a:pt x="3056" y="1118"/>
                </a:lnTo>
                <a:lnTo>
                  <a:pt x="3058" y="1140"/>
                </a:lnTo>
                <a:lnTo>
                  <a:pt x="3060" y="1140"/>
                </a:lnTo>
                <a:lnTo>
                  <a:pt x="3062" y="1134"/>
                </a:lnTo>
                <a:lnTo>
                  <a:pt x="3066" y="1106"/>
                </a:lnTo>
                <a:lnTo>
                  <a:pt x="3078" y="1004"/>
                </a:lnTo>
                <a:lnTo>
                  <a:pt x="3092" y="884"/>
                </a:lnTo>
                <a:lnTo>
                  <a:pt x="3098" y="834"/>
                </a:lnTo>
                <a:lnTo>
                  <a:pt x="3104" y="800"/>
                </a:lnTo>
                <a:lnTo>
                  <a:pt x="3110" y="780"/>
                </a:lnTo>
                <a:lnTo>
                  <a:pt x="3116" y="770"/>
                </a:lnTo>
                <a:lnTo>
                  <a:pt x="3120" y="766"/>
                </a:lnTo>
                <a:lnTo>
                  <a:pt x="3126" y="766"/>
                </a:lnTo>
                <a:lnTo>
                  <a:pt x="3132" y="768"/>
                </a:lnTo>
                <a:lnTo>
                  <a:pt x="3138" y="768"/>
                </a:lnTo>
                <a:lnTo>
                  <a:pt x="3144" y="764"/>
                </a:lnTo>
                <a:lnTo>
                  <a:pt x="3150" y="754"/>
                </a:lnTo>
                <a:lnTo>
                  <a:pt x="3156" y="736"/>
                </a:lnTo>
                <a:lnTo>
                  <a:pt x="3160" y="714"/>
                </a:lnTo>
                <a:lnTo>
                  <a:pt x="3172" y="664"/>
                </a:lnTo>
                <a:lnTo>
                  <a:pt x="3184" y="612"/>
                </a:lnTo>
                <a:lnTo>
                  <a:pt x="3188" y="590"/>
                </a:lnTo>
                <a:lnTo>
                  <a:pt x="3194" y="572"/>
                </a:lnTo>
                <a:lnTo>
                  <a:pt x="3206" y="548"/>
                </a:lnTo>
                <a:lnTo>
                  <a:pt x="3212" y="538"/>
                </a:lnTo>
                <a:lnTo>
                  <a:pt x="3218" y="530"/>
                </a:lnTo>
                <a:lnTo>
                  <a:pt x="3222" y="524"/>
                </a:lnTo>
                <a:lnTo>
                  <a:pt x="3228" y="522"/>
                </a:lnTo>
                <a:lnTo>
                  <a:pt x="3234" y="522"/>
                </a:lnTo>
                <a:lnTo>
                  <a:pt x="3240" y="526"/>
                </a:lnTo>
                <a:lnTo>
                  <a:pt x="3246" y="534"/>
                </a:lnTo>
                <a:lnTo>
                  <a:pt x="3250" y="548"/>
                </a:lnTo>
                <a:lnTo>
                  <a:pt x="3262" y="584"/>
                </a:lnTo>
                <a:lnTo>
                  <a:pt x="3274" y="626"/>
                </a:lnTo>
                <a:lnTo>
                  <a:pt x="3286" y="664"/>
                </a:lnTo>
                <a:lnTo>
                  <a:pt x="3296" y="702"/>
                </a:lnTo>
                <a:lnTo>
                  <a:pt x="3306" y="742"/>
                </a:lnTo>
                <a:lnTo>
                  <a:pt x="3318" y="776"/>
                </a:lnTo>
                <a:lnTo>
                  <a:pt x="3324" y="790"/>
                </a:lnTo>
                <a:lnTo>
                  <a:pt x="3330" y="800"/>
                </a:lnTo>
                <a:lnTo>
                  <a:pt x="3338" y="804"/>
                </a:lnTo>
                <a:lnTo>
                  <a:pt x="3346" y="804"/>
                </a:lnTo>
                <a:lnTo>
                  <a:pt x="3354" y="800"/>
                </a:lnTo>
                <a:lnTo>
                  <a:pt x="3362" y="796"/>
                </a:lnTo>
                <a:lnTo>
                  <a:pt x="3380" y="782"/>
                </a:lnTo>
                <a:lnTo>
                  <a:pt x="3388" y="778"/>
                </a:lnTo>
                <a:lnTo>
                  <a:pt x="3398" y="776"/>
                </a:lnTo>
                <a:lnTo>
                  <a:pt x="3408" y="778"/>
                </a:lnTo>
                <a:lnTo>
                  <a:pt x="3420" y="780"/>
                </a:lnTo>
                <a:lnTo>
                  <a:pt x="3444" y="786"/>
                </a:lnTo>
                <a:lnTo>
                  <a:pt x="3468" y="794"/>
                </a:lnTo>
                <a:lnTo>
                  <a:pt x="3490" y="800"/>
                </a:lnTo>
                <a:lnTo>
                  <a:pt x="3498" y="802"/>
                </a:lnTo>
                <a:lnTo>
                  <a:pt x="3508" y="806"/>
                </a:lnTo>
                <a:lnTo>
                  <a:pt x="3524" y="812"/>
                </a:lnTo>
                <a:lnTo>
                  <a:pt x="3532" y="814"/>
                </a:lnTo>
                <a:lnTo>
                  <a:pt x="3540" y="812"/>
                </a:lnTo>
                <a:lnTo>
                  <a:pt x="3550" y="808"/>
                </a:lnTo>
                <a:lnTo>
                  <a:pt x="3558" y="800"/>
                </a:lnTo>
                <a:lnTo>
                  <a:pt x="3566" y="784"/>
                </a:lnTo>
                <a:lnTo>
                  <a:pt x="3576" y="762"/>
                </a:lnTo>
                <a:lnTo>
                  <a:pt x="3592" y="706"/>
                </a:lnTo>
                <a:lnTo>
                  <a:pt x="3610" y="652"/>
                </a:lnTo>
                <a:lnTo>
                  <a:pt x="3618" y="630"/>
                </a:lnTo>
                <a:lnTo>
                  <a:pt x="3626" y="618"/>
                </a:lnTo>
                <a:lnTo>
                  <a:pt x="3632" y="612"/>
                </a:lnTo>
                <a:lnTo>
                  <a:pt x="3636" y="612"/>
                </a:lnTo>
                <a:lnTo>
                  <a:pt x="3638" y="612"/>
                </a:lnTo>
                <a:lnTo>
                  <a:pt x="3644" y="616"/>
                </a:lnTo>
                <a:lnTo>
                  <a:pt x="3650" y="622"/>
                </a:lnTo>
                <a:lnTo>
                  <a:pt x="3660" y="642"/>
                </a:lnTo>
                <a:lnTo>
                  <a:pt x="3670" y="664"/>
                </a:lnTo>
                <a:lnTo>
                  <a:pt x="3676" y="674"/>
                </a:lnTo>
                <a:lnTo>
                  <a:pt x="3680" y="688"/>
                </a:lnTo>
                <a:lnTo>
                  <a:pt x="3690" y="722"/>
                </a:lnTo>
                <a:lnTo>
                  <a:pt x="3702" y="752"/>
                </a:lnTo>
                <a:lnTo>
                  <a:pt x="3708" y="766"/>
                </a:lnTo>
                <a:lnTo>
                  <a:pt x="3716" y="776"/>
                </a:lnTo>
                <a:lnTo>
                  <a:pt x="3726" y="790"/>
                </a:lnTo>
                <a:lnTo>
                  <a:pt x="3736" y="808"/>
                </a:lnTo>
                <a:lnTo>
                  <a:pt x="3748" y="828"/>
                </a:lnTo>
                <a:lnTo>
                  <a:pt x="3762" y="844"/>
                </a:lnTo>
                <a:lnTo>
                  <a:pt x="3768" y="850"/>
                </a:lnTo>
                <a:lnTo>
                  <a:pt x="3774" y="854"/>
                </a:lnTo>
                <a:lnTo>
                  <a:pt x="3780" y="856"/>
                </a:lnTo>
                <a:lnTo>
                  <a:pt x="3786" y="854"/>
                </a:lnTo>
                <a:lnTo>
                  <a:pt x="3792" y="846"/>
                </a:lnTo>
                <a:lnTo>
                  <a:pt x="3796" y="836"/>
                </a:lnTo>
                <a:lnTo>
                  <a:pt x="3802" y="820"/>
                </a:lnTo>
                <a:lnTo>
                  <a:pt x="3806" y="800"/>
                </a:lnTo>
                <a:lnTo>
                  <a:pt x="3810" y="770"/>
                </a:lnTo>
                <a:lnTo>
                  <a:pt x="3814" y="726"/>
                </a:lnTo>
                <a:lnTo>
                  <a:pt x="3820" y="616"/>
                </a:lnTo>
                <a:lnTo>
                  <a:pt x="3830" y="338"/>
                </a:lnTo>
                <a:lnTo>
                  <a:pt x="3836" y="204"/>
                </a:lnTo>
                <a:lnTo>
                  <a:pt x="3840" y="92"/>
                </a:lnTo>
                <a:lnTo>
                  <a:pt x="3846" y="22"/>
                </a:lnTo>
                <a:lnTo>
                  <a:pt x="3850" y="6"/>
                </a:lnTo>
                <a:lnTo>
                  <a:pt x="3850" y="4"/>
                </a:lnTo>
                <a:lnTo>
                  <a:pt x="3852" y="6"/>
                </a:lnTo>
                <a:lnTo>
                  <a:pt x="3856" y="24"/>
                </a:lnTo>
                <a:lnTo>
                  <a:pt x="3860" y="58"/>
                </a:lnTo>
                <a:lnTo>
                  <a:pt x="3868" y="172"/>
                </a:lnTo>
                <a:lnTo>
                  <a:pt x="3878" y="326"/>
                </a:lnTo>
                <a:lnTo>
                  <a:pt x="3886" y="504"/>
                </a:lnTo>
                <a:lnTo>
                  <a:pt x="3904" y="854"/>
                </a:lnTo>
                <a:lnTo>
                  <a:pt x="3912" y="988"/>
                </a:lnTo>
                <a:lnTo>
                  <a:pt x="3916" y="1038"/>
                </a:lnTo>
                <a:lnTo>
                  <a:pt x="3920" y="1072"/>
                </a:lnTo>
                <a:lnTo>
                  <a:pt x="3924" y="1092"/>
                </a:lnTo>
                <a:lnTo>
                  <a:pt x="3928" y="1102"/>
                </a:lnTo>
                <a:lnTo>
                  <a:pt x="3928" y="1104"/>
                </a:lnTo>
                <a:lnTo>
                  <a:pt x="3930" y="1104"/>
                </a:lnTo>
                <a:lnTo>
                  <a:pt x="3932" y="1098"/>
                </a:lnTo>
                <a:lnTo>
                  <a:pt x="3938" y="1066"/>
                </a:lnTo>
                <a:lnTo>
                  <a:pt x="3942" y="1018"/>
                </a:lnTo>
                <a:lnTo>
                  <a:pt x="3954" y="902"/>
                </a:lnTo>
                <a:lnTo>
                  <a:pt x="3958" y="854"/>
                </a:lnTo>
                <a:lnTo>
                  <a:pt x="3962" y="834"/>
                </a:lnTo>
                <a:lnTo>
                  <a:pt x="3966" y="822"/>
                </a:lnTo>
                <a:lnTo>
                  <a:pt x="3972" y="806"/>
                </a:lnTo>
                <a:lnTo>
                  <a:pt x="3982" y="796"/>
                </a:lnTo>
                <a:lnTo>
                  <a:pt x="3990" y="792"/>
                </a:lnTo>
                <a:lnTo>
                  <a:pt x="3998" y="790"/>
                </a:lnTo>
                <a:lnTo>
                  <a:pt x="4008" y="786"/>
                </a:lnTo>
                <a:lnTo>
                  <a:pt x="4016" y="780"/>
                </a:lnTo>
                <a:lnTo>
                  <a:pt x="4026" y="770"/>
                </a:lnTo>
                <a:lnTo>
                  <a:pt x="4034" y="754"/>
                </a:lnTo>
                <a:lnTo>
                  <a:pt x="4040" y="726"/>
                </a:lnTo>
                <a:lnTo>
                  <a:pt x="4048" y="686"/>
                </a:lnTo>
                <a:lnTo>
                  <a:pt x="4060" y="592"/>
                </a:lnTo>
                <a:lnTo>
                  <a:pt x="4066" y="548"/>
                </a:lnTo>
                <a:lnTo>
                  <a:pt x="4074" y="510"/>
                </a:lnTo>
                <a:lnTo>
                  <a:pt x="4078" y="496"/>
                </a:lnTo>
                <a:lnTo>
                  <a:pt x="4082" y="486"/>
                </a:lnTo>
                <a:lnTo>
                  <a:pt x="4086" y="480"/>
                </a:lnTo>
                <a:lnTo>
                  <a:pt x="4088" y="478"/>
                </a:lnTo>
                <a:lnTo>
                  <a:pt x="4090" y="478"/>
                </a:lnTo>
                <a:lnTo>
                  <a:pt x="4096" y="482"/>
                </a:lnTo>
                <a:lnTo>
                  <a:pt x="4100" y="492"/>
                </a:lnTo>
                <a:lnTo>
                  <a:pt x="4112" y="524"/>
                </a:lnTo>
                <a:lnTo>
                  <a:pt x="4126" y="570"/>
                </a:lnTo>
                <a:lnTo>
                  <a:pt x="4140" y="622"/>
                </a:lnTo>
                <a:lnTo>
                  <a:pt x="4166" y="728"/>
                </a:lnTo>
                <a:lnTo>
                  <a:pt x="4180" y="770"/>
                </a:lnTo>
                <a:lnTo>
                  <a:pt x="4186" y="788"/>
                </a:lnTo>
                <a:lnTo>
                  <a:pt x="4192" y="800"/>
                </a:lnTo>
                <a:lnTo>
                  <a:pt x="4198" y="808"/>
                </a:lnTo>
                <a:lnTo>
                  <a:pt x="4204" y="814"/>
                </a:lnTo>
                <a:lnTo>
                  <a:pt x="4210" y="820"/>
                </a:lnTo>
                <a:lnTo>
                  <a:pt x="4216" y="822"/>
                </a:lnTo>
                <a:lnTo>
                  <a:pt x="4222" y="824"/>
                </a:lnTo>
                <a:lnTo>
                  <a:pt x="4228" y="822"/>
                </a:lnTo>
                <a:lnTo>
                  <a:pt x="4240" y="820"/>
                </a:lnTo>
                <a:lnTo>
                  <a:pt x="4252" y="814"/>
                </a:lnTo>
                <a:lnTo>
                  <a:pt x="4262" y="808"/>
                </a:lnTo>
                <a:lnTo>
                  <a:pt x="4274" y="802"/>
                </a:lnTo>
                <a:lnTo>
                  <a:pt x="4284" y="800"/>
                </a:lnTo>
                <a:lnTo>
                  <a:pt x="4352" y="800"/>
                </a:lnTo>
                <a:lnTo>
                  <a:pt x="4362" y="800"/>
                </a:lnTo>
                <a:lnTo>
                  <a:pt x="4372" y="804"/>
                </a:lnTo>
                <a:lnTo>
                  <a:pt x="4396" y="810"/>
                </a:lnTo>
                <a:lnTo>
                  <a:pt x="4408" y="810"/>
                </a:lnTo>
                <a:lnTo>
                  <a:pt x="4420" y="810"/>
                </a:lnTo>
                <a:lnTo>
                  <a:pt x="4432" y="808"/>
                </a:lnTo>
                <a:lnTo>
                  <a:pt x="4442" y="800"/>
                </a:lnTo>
                <a:lnTo>
                  <a:pt x="4446" y="794"/>
                </a:lnTo>
                <a:lnTo>
                  <a:pt x="4450" y="786"/>
                </a:lnTo>
                <a:lnTo>
                  <a:pt x="4460" y="764"/>
                </a:lnTo>
                <a:lnTo>
                  <a:pt x="4476" y="712"/>
                </a:lnTo>
                <a:lnTo>
                  <a:pt x="4484" y="686"/>
                </a:lnTo>
                <a:lnTo>
                  <a:pt x="4492" y="664"/>
                </a:lnTo>
                <a:lnTo>
                  <a:pt x="4500" y="648"/>
                </a:lnTo>
                <a:lnTo>
                  <a:pt x="4506" y="642"/>
                </a:lnTo>
                <a:lnTo>
                  <a:pt x="4510" y="640"/>
                </a:lnTo>
                <a:lnTo>
                  <a:pt x="4512" y="640"/>
                </a:lnTo>
                <a:lnTo>
                  <a:pt x="4516" y="642"/>
                </a:lnTo>
                <a:lnTo>
                  <a:pt x="4520" y="650"/>
                </a:lnTo>
                <a:lnTo>
                  <a:pt x="4526" y="660"/>
                </a:lnTo>
                <a:lnTo>
                  <a:pt x="4530" y="676"/>
                </a:lnTo>
                <a:lnTo>
                  <a:pt x="4552" y="746"/>
                </a:lnTo>
                <a:lnTo>
                  <a:pt x="4564" y="780"/>
                </a:lnTo>
                <a:lnTo>
                  <a:pt x="4570" y="792"/>
                </a:lnTo>
                <a:lnTo>
                  <a:pt x="4576" y="800"/>
                </a:lnTo>
                <a:lnTo>
                  <a:pt x="4582" y="804"/>
                </a:lnTo>
                <a:lnTo>
                  <a:pt x="4584" y="802"/>
                </a:lnTo>
                <a:lnTo>
                  <a:pt x="4588" y="800"/>
                </a:lnTo>
                <a:lnTo>
                  <a:pt x="4594" y="792"/>
                </a:lnTo>
                <a:lnTo>
                  <a:pt x="4600" y="776"/>
                </a:lnTo>
                <a:lnTo>
                  <a:pt x="4606" y="750"/>
                </a:lnTo>
                <a:lnTo>
                  <a:pt x="4614" y="710"/>
                </a:lnTo>
                <a:lnTo>
                  <a:pt x="4628" y="604"/>
                </a:lnTo>
                <a:lnTo>
                  <a:pt x="4658" y="330"/>
                </a:lnTo>
                <a:lnTo>
                  <a:pt x="4674" y="196"/>
                </a:lnTo>
                <a:lnTo>
                  <a:pt x="4688" y="88"/>
                </a:lnTo>
                <a:lnTo>
                  <a:pt x="4696" y="46"/>
                </a:lnTo>
                <a:lnTo>
                  <a:pt x="4702" y="18"/>
                </a:lnTo>
                <a:lnTo>
                  <a:pt x="4706" y="10"/>
                </a:lnTo>
                <a:lnTo>
                  <a:pt x="4708" y="4"/>
                </a:lnTo>
                <a:lnTo>
                  <a:pt x="4712" y="2"/>
                </a:lnTo>
                <a:lnTo>
                  <a:pt x="4714" y="6"/>
                </a:lnTo>
                <a:lnTo>
                  <a:pt x="4718" y="14"/>
                </a:lnTo>
                <a:lnTo>
                  <a:pt x="4720" y="26"/>
                </a:lnTo>
                <a:lnTo>
                  <a:pt x="4724" y="64"/>
                </a:lnTo>
                <a:lnTo>
                  <a:pt x="4730" y="118"/>
                </a:lnTo>
                <a:lnTo>
                  <a:pt x="4734" y="184"/>
                </a:lnTo>
                <a:lnTo>
                  <a:pt x="4744" y="348"/>
                </a:lnTo>
                <a:lnTo>
                  <a:pt x="4752" y="532"/>
                </a:lnTo>
                <a:lnTo>
                  <a:pt x="4768" y="896"/>
                </a:lnTo>
                <a:lnTo>
                  <a:pt x="4776" y="1034"/>
                </a:lnTo>
                <a:lnTo>
                  <a:pt x="4778" y="1082"/>
                </a:lnTo>
                <a:lnTo>
                  <a:pt x="4782" y="1116"/>
                </a:lnTo>
                <a:lnTo>
                  <a:pt x="4786" y="1136"/>
                </a:lnTo>
                <a:lnTo>
                  <a:pt x="4788" y="1144"/>
                </a:lnTo>
                <a:lnTo>
                  <a:pt x="4790" y="1144"/>
                </a:lnTo>
                <a:lnTo>
                  <a:pt x="4792" y="1142"/>
                </a:lnTo>
                <a:lnTo>
                  <a:pt x="4796" y="1132"/>
                </a:lnTo>
                <a:lnTo>
                  <a:pt x="4800" y="1092"/>
                </a:lnTo>
                <a:lnTo>
                  <a:pt x="4806" y="1032"/>
                </a:lnTo>
                <a:lnTo>
                  <a:pt x="4816" y="894"/>
                </a:lnTo>
                <a:lnTo>
                  <a:pt x="4822" y="836"/>
                </a:lnTo>
                <a:lnTo>
                  <a:pt x="4828" y="800"/>
                </a:lnTo>
                <a:lnTo>
                  <a:pt x="4832" y="780"/>
                </a:lnTo>
                <a:lnTo>
                  <a:pt x="4838" y="768"/>
                </a:lnTo>
                <a:lnTo>
                  <a:pt x="4844" y="762"/>
                </a:lnTo>
                <a:lnTo>
                  <a:pt x="4848" y="760"/>
                </a:lnTo>
                <a:lnTo>
                  <a:pt x="4854" y="758"/>
                </a:lnTo>
                <a:lnTo>
                  <a:pt x="4860" y="754"/>
                </a:lnTo>
                <a:lnTo>
                  <a:pt x="4866" y="746"/>
                </a:lnTo>
                <a:lnTo>
                  <a:pt x="4872" y="732"/>
                </a:lnTo>
                <a:lnTo>
                  <a:pt x="4880" y="708"/>
                </a:lnTo>
                <a:lnTo>
                  <a:pt x="4888" y="674"/>
                </a:lnTo>
                <a:lnTo>
                  <a:pt x="4904" y="598"/>
                </a:lnTo>
                <a:lnTo>
                  <a:pt x="4912" y="560"/>
                </a:lnTo>
                <a:lnTo>
                  <a:pt x="4922" y="530"/>
                </a:lnTo>
                <a:lnTo>
                  <a:pt x="4926" y="518"/>
                </a:lnTo>
                <a:lnTo>
                  <a:pt x="4930" y="510"/>
                </a:lnTo>
                <a:lnTo>
                  <a:pt x="4936" y="506"/>
                </a:lnTo>
                <a:lnTo>
                  <a:pt x="4940" y="504"/>
                </a:lnTo>
                <a:lnTo>
                  <a:pt x="4946" y="508"/>
                </a:lnTo>
                <a:lnTo>
                  <a:pt x="4950" y="516"/>
                </a:lnTo>
                <a:lnTo>
                  <a:pt x="4962" y="544"/>
                </a:lnTo>
                <a:lnTo>
                  <a:pt x="4972" y="582"/>
                </a:lnTo>
                <a:lnTo>
                  <a:pt x="4984" y="628"/>
                </a:lnTo>
                <a:lnTo>
                  <a:pt x="5008" y="718"/>
                </a:lnTo>
                <a:lnTo>
                  <a:pt x="5020" y="754"/>
                </a:lnTo>
                <a:lnTo>
                  <a:pt x="5026" y="766"/>
                </a:lnTo>
                <a:lnTo>
                  <a:pt x="5032" y="776"/>
                </a:lnTo>
                <a:lnTo>
                  <a:pt x="5036" y="784"/>
                </a:lnTo>
                <a:lnTo>
                  <a:pt x="5042" y="788"/>
                </a:lnTo>
                <a:lnTo>
                  <a:pt x="5048" y="790"/>
                </a:lnTo>
                <a:lnTo>
                  <a:pt x="5054" y="790"/>
                </a:lnTo>
                <a:lnTo>
                  <a:pt x="5058" y="790"/>
                </a:lnTo>
                <a:lnTo>
                  <a:pt x="5064" y="788"/>
                </a:lnTo>
                <a:lnTo>
                  <a:pt x="5076" y="780"/>
                </a:lnTo>
                <a:lnTo>
                  <a:pt x="5098" y="762"/>
                </a:lnTo>
                <a:lnTo>
                  <a:pt x="5110" y="756"/>
                </a:lnTo>
                <a:lnTo>
                  <a:pt x="5116" y="754"/>
                </a:lnTo>
                <a:lnTo>
                  <a:pt x="5122" y="754"/>
                </a:lnTo>
                <a:lnTo>
                  <a:pt x="5150" y="756"/>
                </a:lnTo>
                <a:lnTo>
                  <a:pt x="5182" y="762"/>
                </a:lnTo>
                <a:lnTo>
                  <a:pt x="5212" y="770"/>
                </a:lnTo>
                <a:lnTo>
                  <a:pt x="5236" y="776"/>
                </a:lnTo>
              </a:path>
            </a:pathLst>
          </a:custGeom>
          <a:noFill/>
          <a:ln w="28575" cmpd="sng">
            <a:solidFill>
              <a:srgbClr val="FFFFE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6622504" cy="14700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507260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 dirty="0"/>
          </a:p>
        </p:txBody>
      </p:sp>
      <p:sp>
        <p:nvSpPr>
          <p:cNvPr id="3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6D00F-6456-47A1-88B6-4C77371B30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92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C04E5-F00B-4806-BD03-68E5B93DFE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519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59" y="4406900"/>
            <a:ext cx="608295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11759" y="2906713"/>
            <a:ext cx="608295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75E75-9A3E-41EB-92F9-4BA3B82E4E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5682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7744" y="1600200"/>
            <a:ext cx="31683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80112" y="1600200"/>
            <a:ext cx="31066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AB424-701B-4767-B2AD-798615B96C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892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744" y="1535113"/>
            <a:ext cx="316835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744" y="2174875"/>
            <a:ext cx="316835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80112" y="1535113"/>
            <a:ext cx="31066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80112" y="2174875"/>
            <a:ext cx="31066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1C728-A7EB-4083-8F26-EBA86BDC1F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4418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B3488-81B3-4B29-9744-A604855DBA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8995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EB647-B8AE-4BC0-9D54-E19A448C65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019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73050"/>
            <a:ext cx="252028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2040" y="273050"/>
            <a:ext cx="375476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744" y="1435100"/>
            <a:ext cx="252028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C7E78-672D-45A9-8A9F-44079BFFBE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3418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9792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99792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AA854-D0C8-465B-B67C-71CC711D71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092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E5EB2-29A2-414A-98E0-6FD52AD8A5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243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7744" y="274638"/>
            <a:ext cx="4209256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BED14-04D1-440E-B866-DEA17E2878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711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2268538" y="274638"/>
            <a:ext cx="64182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zh-CN" altLang="en-US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268538" y="1600200"/>
            <a:ext cx="641826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E095B2-ED28-4E65-9318-219C189B07BC}" type="datetimeFigureOut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2016/9/19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4EC262-5822-4DCE-A58A-60D0A7140259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353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00B05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268538" y="274638"/>
            <a:ext cx="64182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zh-CN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268538" y="1600200"/>
            <a:ext cx="641826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BE0E9D2-C15B-4B4B-87B4-6118E2932C61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303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00B05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Calibri" pitchFamily="34" charset="0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Calibri" pitchFamily="34" charset="0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Calibri" pitchFamily="34" charset="0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Calibri" pitchFamily="34" charset="0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>
          <a:xfrm>
            <a:off x="1062038" y="4797152"/>
            <a:ext cx="5072062" cy="1897336"/>
          </a:xfrm>
        </p:spPr>
        <p:txBody>
          <a:bodyPr/>
          <a:lstStyle/>
          <a:p>
            <a:pPr eaLnBrk="1" hangingPunct="1"/>
            <a:r>
              <a:rPr lang="en-ZA" altLang="zh-CN" dirty="0" smtClean="0">
                <a:solidFill>
                  <a:srgbClr val="898989"/>
                </a:solidFill>
              </a:rPr>
              <a:t>Presenter: Liana Grobler</a:t>
            </a:r>
          </a:p>
          <a:p>
            <a:pPr eaLnBrk="1" hangingPunct="1"/>
            <a:r>
              <a:rPr lang="en-ZA" altLang="zh-CN" dirty="0" smtClean="0">
                <a:solidFill>
                  <a:srgbClr val="898989"/>
                </a:solidFill>
              </a:rPr>
              <a:t>2016</a:t>
            </a:r>
            <a:endParaRPr lang="zh-CN" altLang="en-US" dirty="0" smtClean="0">
              <a:solidFill>
                <a:srgbClr val="898989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88913" y="1052513"/>
            <a:ext cx="6835775" cy="331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ZA" sz="7200" b="1" dirty="0" smtClean="0">
                <a:solidFill>
                  <a:srgbClr val="FFFFFF"/>
                </a:solidFill>
                <a:cs typeface="Aparajita" pitchFamily="34" charset="0"/>
              </a:rPr>
              <a:t>OSTEOPOROSES</a:t>
            </a:r>
          </a:p>
        </p:txBody>
      </p:sp>
    </p:spTree>
    <p:extLst>
      <p:ext uri="{BB962C8B-B14F-4D97-AF65-F5344CB8AC3E}">
        <p14:creationId xmlns:p14="http://schemas.microsoft.com/office/powerpoint/2010/main" val="178960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72" y="-86211"/>
            <a:ext cx="8948724" cy="694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077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430" y="72628"/>
            <a:ext cx="7318336" cy="6818649"/>
          </a:xfrm>
          <a:prstGeom prst="rect">
            <a:avLst/>
          </a:prstGeom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907704" y="188913"/>
            <a:ext cx="6861646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ZA" b="1" dirty="0" smtClean="0">
                <a:solidFill>
                  <a:schemeClr val="tx2"/>
                </a:solidFill>
                <a:latin typeface="+mn-lt"/>
              </a:rPr>
              <a:t>What is it?</a:t>
            </a:r>
            <a:endParaRPr lang="en-ZA" dirty="0" smtClean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477667" y="2434158"/>
            <a:ext cx="3518099" cy="4104754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en-ZA" sz="2800" dirty="0" smtClean="0"/>
              <a:t>It is a common metabolic disease that may cause the bones to become less dense, meaning the bones lose strength and become susceptible to fractures</a:t>
            </a:r>
          </a:p>
          <a:p>
            <a:pPr lvl="1" algn="ctr" eaLnBrk="1" hangingPunct="1">
              <a:defRPr/>
            </a:pPr>
            <a:endParaRPr lang="en-ZA" dirty="0" smtClean="0"/>
          </a:p>
          <a:p>
            <a:pPr lvl="1" eaLnBrk="1" hangingPunct="1">
              <a:defRPr/>
            </a:pPr>
            <a:endParaRPr lang="en-ZA" dirty="0"/>
          </a:p>
        </p:txBody>
      </p:sp>
      <p:sp>
        <p:nvSpPr>
          <p:cNvPr id="18436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8591B89F-AF09-44BA-B21C-2B2D990AA17C}" type="slidenum">
              <a:rPr lang="en-US" altLang="en-US" smtClean="0">
                <a:solidFill>
                  <a:srgbClr val="FFFFCC"/>
                </a:solidFill>
              </a:rPr>
              <a:pPr eaLnBrk="1" hangingPunct="1"/>
              <a:t>3</a:t>
            </a:fld>
            <a:endParaRPr lang="en-US" altLang="en-US" smtClean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42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907704" y="188913"/>
            <a:ext cx="6861646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ZA" b="1" dirty="0" smtClean="0">
                <a:solidFill>
                  <a:schemeClr val="tx2"/>
                </a:solidFill>
                <a:latin typeface="+mn-lt"/>
              </a:rPr>
              <a:t>Will I get it?</a:t>
            </a:r>
            <a:endParaRPr lang="en-ZA" dirty="0" smtClean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687513" y="5517232"/>
            <a:ext cx="6978650" cy="1080418"/>
          </a:xfrm>
        </p:spPr>
        <p:txBody>
          <a:bodyPr/>
          <a:lstStyle/>
          <a:p>
            <a:pPr marL="971550" lvl="1" indent="-514350" eaLnBrk="1" hangingPunct="1">
              <a:buFont typeface="+mj-lt"/>
              <a:buAutoNum type="arabicPeriod"/>
              <a:defRPr/>
            </a:pPr>
            <a:r>
              <a:rPr lang="en-ZA" sz="1400" dirty="0" smtClean="0"/>
              <a:t>One way to help prevent or reduce risk is to eat the correct food to build and maintain strong bones</a:t>
            </a:r>
          </a:p>
          <a:p>
            <a:pPr marL="971550" lvl="1" indent="-514350" eaLnBrk="1" hangingPunct="1">
              <a:buFont typeface="+mj-lt"/>
              <a:buAutoNum type="arabicPeriod"/>
              <a:defRPr/>
            </a:pPr>
            <a:r>
              <a:rPr lang="en-ZA" sz="1200" dirty="0"/>
              <a:t>F</a:t>
            </a:r>
            <a:r>
              <a:rPr lang="en-ZA" sz="1200" dirty="0" smtClean="0"/>
              <a:t>oods rich in Calcium and </a:t>
            </a:r>
            <a:r>
              <a:rPr lang="en-ZA" sz="1200" dirty="0" err="1" smtClean="0"/>
              <a:t>Vit</a:t>
            </a:r>
            <a:r>
              <a:rPr lang="en-ZA" sz="1200" dirty="0" smtClean="0"/>
              <a:t> D naturally promotes bone health; others can actually be harmful if consumed excessively</a:t>
            </a:r>
          </a:p>
        </p:txBody>
      </p:sp>
      <p:sp>
        <p:nvSpPr>
          <p:cNvPr id="18436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8591B89F-AF09-44BA-B21C-2B2D990AA17C}" type="slidenum">
              <a:rPr lang="en-US" altLang="en-US" smtClean="0">
                <a:solidFill>
                  <a:srgbClr val="FFFFCC"/>
                </a:solidFill>
              </a:rPr>
              <a:pPr eaLnBrk="1" hangingPunct="1"/>
              <a:t>4</a:t>
            </a:fld>
            <a:endParaRPr lang="en-US" altLang="en-US" smtClean="0">
              <a:solidFill>
                <a:srgbClr val="FFFFCC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556922038"/>
              </p:ext>
            </p:extLst>
          </p:nvPr>
        </p:nvGraphicFramePr>
        <p:xfrm>
          <a:off x="5347621" y="2636912"/>
          <a:ext cx="2880320" cy="1975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9751" y="2636913"/>
            <a:ext cx="2725197" cy="197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2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907704" y="188913"/>
            <a:ext cx="6861646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ZA" b="1" dirty="0" smtClean="0">
                <a:solidFill>
                  <a:schemeClr val="tx2"/>
                </a:solidFill>
                <a:latin typeface="+mn-lt"/>
              </a:rPr>
              <a:t>Causes</a:t>
            </a:r>
            <a:br>
              <a:rPr lang="en-ZA" b="1" dirty="0" smtClean="0">
                <a:solidFill>
                  <a:schemeClr val="tx2"/>
                </a:solidFill>
                <a:latin typeface="+mn-lt"/>
              </a:rPr>
            </a:br>
            <a:r>
              <a:rPr lang="en-ZA" b="1" dirty="0" smtClean="0">
                <a:solidFill>
                  <a:schemeClr val="tx2"/>
                </a:solidFill>
                <a:latin typeface="+mn-lt"/>
              </a:rPr>
              <a:t>(you cannot control…) </a:t>
            </a:r>
            <a:endParaRPr lang="en-ZA" dirty="0" smtClean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835696" y="2060848"/>
            <a:ext cx="6978650" cy="4104754"/>
          </a:xfrm>
        </p:spPr>
        <p:txBody>
          <a:bodyPr/>
          <a:lstStyle/>
          <a:p>
            <a:pPr marL="514350" indent="-514350" algn="ctr" eaLnBrk="1" hangingPunct="1">
              <a:buFont typeface="+mj-lt"/>
              <a:buAutoNum type="arabicPeriod"/>
              <a:defRPr/>
            </a:pPr>
            <a:r>
              <a:rPr lang="en-ZA" sz="2400" dirty="0" smtClean="0"/>
              <a:t>FAMILY HISTORY – If someone in your family has or had the disease it increases your risk</a:t>
            </a:r>
          </a:p>
          <a:p>
            <a:pPr marL="514350" indent="-514350" algn="ctr" eaLnBrk="1" hangingPunct="1">
              <a:buFont typeface="+mj-lt"/>
              <a:buAutoNum type="arabicPeriod"/>
              <a:defRPr/>
            </a:pPr>
            <a:endParaRPr lang="en-ZA" sz="2400" dirty="0" smtClean="0"/>
          </a:p>
          <a:p>
            <a:pPr marL="514350" indent="-514350" algn="ctr" eaLnBrk="1" hangingPunct="1">
              <a:buFont typeface="+mj-lt"/>
              <a:buAutoNum type="arabicPeriod"/>
              <a:defRPr/>
            </a:pPr>
            <a:r>
              <a:rPr lang="en-ZA" sz="2400" dirty="0" smtClean="0"/>
              <a:t>GENDER – Woman are simply more likely to develop Osteoporosis</a:t>
            </a:r>
          </a:p>
          <a:p>
            <a:pPr marL="514350" indent="-514350" algn="ctr" eaLnBrk="1" hangingPunct="1">
              <a:buFont typeface="+mj-lt"/>
              <a:buAutoNum type="arabicPeriod"/>
              <a:defRPr/>
            </a:pPr>
            <a:endParaRPr lang="en-ZA" sz="2400" dirty="0" smtClean="0"/>
          </a:p>
          <a:p>
            <a:pPr marL="514350" indent="-514350" algn="ctr" eaLnBrk="1" hangingPunct="1">
              <a:buFont typeface="+mj-lt"/>
              <a:buAutoNum type="arabicPeriod"/>
              <a:defRPr/>
            </a:pPr>
            <a:r>
              <a:rPr lang="en-ZA" sz="2400" dirty="0" smtClean="0"/>
              <a:t>ETHNICITY – White and Asian people are more likely to be affected than Black or Hispanic people (this however does not exclude them)</a:t>
            </a:r>
          </a:p>
          <a:p>
            <a:pPr marL="514350" indent="-514350" algn="ctr" eaLnBrk="1" hangingPunct="1">
              <a:buFont typeface="+mj-lt"/>
              <a:buAutoNum type="arabicPeriod"/>
              <a:defRPr/>
            </a:pPr>
            <a:endParaRPr lang="en-ZA" dirty="0"/>
          </a:p>
          <a:p>
            <a:pPr marL="0" indent="0" algn="ctr" eaLnBrk="1" hangingPunct="1">
              <a:buNone/>
              <a:defRPr/>
            </a:pPr>
            <a:r>
              <a:rPr lang="en-ZA" sz="1200" dirty="0" smtClean="0">
                <a:solidFill>
                  <a:srgbClr val="FF0000"/>
                </a:solidFill>
              </a:rPr>
              <a:t>Upbringing and circumstances may contribute</a:t>
            </a:r>
          </a:p>
          <a:p>
            <a:pPr marL="0" indent="0" algn="ctr" eaLnBrk="1" hangingPunct="1">
              <a:buNone/>
              <a:defRPr/>
            </a:pPr>
            <a:r>
              <a:rPr lang="en-ZA" sz="1200" dirty="0" smtClean="0">
                <a:solidFill>
                  <a:srgbClr val="FF0000"/>
                </a:solidFill>
              </a:rPr>
              <a:t>You will lose +/- 5% bone mass per year after 50</a:t>
            </a:r>
          </a:p>
        </p:txBody>
      </p:sp>
    </p:spTree>
    <p:extLst>
      <p:ext uri="{BB962C8B-B14F-4D97-AF65-F5344CB8AC3E}">
        <p14:creationId xmlns:p14="http://schemas.microsoft.com/office/powerpoint/2010/main" val="290846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907704" y="188913"/>
            <a:ext cx="6861646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ZA" b="1" dirty="0" smtClean="0">
                <a:solidFill>
                  <a:schemeClr val="tx2"/>
                </a:solidFill>
                <a:latin typeface="+mn-lt"/>
              </a:rPr>
              <a:t>Causes</a:t>
            </a:r>
            <a:br>
              <a:rPr lang="en-ZA" b="1" dirty="0" smtClean="0">
                <a:solidFill>
                  <a:schemeClr val="tx2"/>
                </a:solidFill>
                <a:latin typeface="+mn-lt"/>
              </a:rPr>
            </a:br>
            <a:r>
              <a:rPr lang="en-ZA" b="1" dirty="0" smtClean="0">
                <a:solidFill>
                  <a:schemeClr val="tx2"/>
                </a:solidFill>
                <a:latin typeface="+mn-lt"/>
              </a:rPr>
              <a:t>(you can control…)</a:t>
            </a:r>
            <a:br>
              <a:rPr lang="en-ZA" b="1" dirty="0" smtClean="0">
                <a:solidFill>
                  <a:schemeClr val="tx2"/>
                </a:solidFill>
                <a:latin typeface="+mn-lt"/>
              </a:rPr>
            </a:br>
            <a:r>
              <a:rPr lang="en-ZA" sz="1200" b="1" dirty="0" smtClean="0">
                <a:solidFill>
                  <a:schemeClr val="tx2"/>
                </a:solidFill>
                <a:latin typeface="+mn-lt"/>
              </a:rPr>
              <a:t>(partly out of your hands) </a:t>
            </a:r>
            <a:endParaRPr lang="en-ZA" sz="1200" dirty="0" smtClean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619672" y="1772816"/>
            <a:ext cx="7344816" cy="4104754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ZA" sz="2400" u="sng" dirty="0" smtClean="0"/>
              <a:t>ESTROGEN LEVELS – </a:t>
            </a:r>
          </a:p>
          <a:p>
            <a:pPr marL="1314450" lvl="2" indent="-514350" eaLnBrk="1" hangingPunct="1">
              <a:buFont typeface="+mj-lt"/>
              <a:buAutoNum type="romanLcPeriod"/>
              <a:defRPr/>
            </a:pPr>
            <a:r>
              <a:rPr lang="en-ZA" sz="1400" dirty="0" smtClean="0"/>
              <a:t>Estrogen protects bones, low levels lead to higher risk.</a:t>
            </a:r>
          </a:p>
          <a:p>
            <a:pPr marL="1314450" lvl="2" indent="-514350" eaLnBrk="1" hangingPunct="1">
              <a:buFont typeface="+mj-lt"/>
              <a:buAutoNum type="romanLcPeriod"/>
              <a:defRPr/>
            </a:pPr>
            <a:r>
              <a:rPr lang="en-ZA" sz="1400" dirty="0" smtClean="0"/>
              <a:t>Menopause causes fast decrease in Estrogen levels – increase risk</a:t>
            </a:r>
          </a:p>
          <a:p>
            <a:pPr marL="1314450" lvl="2" indent="-514350" eaLnBrk="1" hangingPunct="1">
              <a:buFont typeface="+mj-lt"/>
              <a:buAutoNum type="romanLcPeriod"/>
              <a:defRPr/>
            </a:pPr>
            <a:r>
              <a:rPr lang="en-ZA" sz="1400" dirty="0" smtClean="0"/>
              <a:t>Woman may lose bone at a rate of 4-8% per year for several years after their ovaries stop producing Estrogen</a:t>
            </a:r>
          </a:p>
          <a:p>
            <a:pPr marL="1314450" lvl="2" indent="-514350" eaLnBrk="1" hangingPunct="1">
              <a:buFont typeface="+mj-lt"/>
              <a:buAutoNum type="romanLcPeriod"/>
              <a:defRPr/>
            </a:pPr>
            <a:r>
              <a:rPr lang="en-ZA" sz="1400" dirty="0" smtClean="0"/>
              <a:t>Ovaries produce high levels Estrogen – Hysterectomy will increase risk (medication for this)</a:t>
            </a:r>
          </a:p>
          <a:p>
            <a:pPr marL="1314450" lvl="2" indent="-514350" eaLnBrk="1" hangingPunct="1">
              <a:buFont typeface="+mj-lt"/>
              <a:buAutoNum type="romanLcPeriod"/>
              <a:defRPr/>
            </a:pPr>
            <a:r>
              <a:rPr lang="en-ZA" sz="1400" dirty="0" smtClean="0"/>
              <a:t>Irregular periods at young ages can indicate low Estrogen levels</a:t>
            </a:r>
          </a:p>
          <a:p>
            <a:pPr marL="1314450" lvl="2" indent="-514350" eaLnBrk="1" hangingPunct="1">
              <a:buFont typeface="+mj-lt"/>
              <a:buAutoNum type="romanLcPeriod"/>
              <a:defRPr/>
            </a:pPr>
            <a:r>
              <a:rPr lang="en-ZA" sz="1400" dirty="0" smtClean="0"/>
              <a:t>Irregular periods can also be from over exercising or under-eating, both increase bone loss</a:t>
            </a:r>
          </a:p>
          <a:p>
            <a:pPr marL="1314450" lvl="2" indent="-514350" eaLnBrk="1" hangingPunct="1">
              <a:buFont typeface="+mj-lt"/>
              <a:buAutoNum type="romanLcPeriod"/>
              <a:defRPr/>
            </a:pPr>
            <a:r>
              <a:rPr lang="en-ZA" sz="1400" dirty="0" smtClean="0"/>
              <a:t>MEN – Testosterone protects the bone. Low levels will increase risk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ZA" sz="2400" u="sng" dirty="0" smtClean="0"/>
              <a:t>HISTORY OF BROKEN BONES – </a:t>
            </a:r>
            <a:endParaRPr lang="en-ZA" sz="2400" u="sng" dirty="0"/>
          </a:p>
          <a:p>
            <a:pPr marL="1314450" lvl="2" indent="-514350" eaLnBrk="1" hangingPunct="1">
              <a:buFont typeface="+mj-lt"/>
              <a:buAutoNum type="romanLcPeriod"/>
              <a:defRPr/>
            </a:pPr>
            <a:r>
              <a:rPr lang="en-ZA" sz="1400" dirty="0" smtClean="0"/>
              <a:t>This is an indication of risk</a:t>
            </a:r>
          </a:p>
          <a:p>
            <a:pPr marL="1314450" lvl="2" indent="-514350" eaLnBrk="1" hangingPunct="1">
              <a:buFont typeface="+mj-lt"/>
              <a:buAutoNum type="romanLcPeriod"/>
              <a:defRPr/>
            </a:pPr>
            <a:r>
              <a:rPr lang="en-ZA" sz="1400" dirty="0" smtClean="0"/>
              <a:t>Broken bones can also lead to lowered Bone Mineral Density (BMD)</a:t>
            </a:r>
            <a:endParaRPr lang="en-ZA" sz="1400" dirty="0"/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ZA" sz="2400" u="sng" dirty="0" smtClean="0"/>
              <a:t>LOW BODY WEIGHT – </a:t>
            </a:r>
            <a:endParaRPr lang="en-ZA" sz="2400" u="sng" dirty="0"/>
          </a:p>
          <a:p>
            <a:pPr marL="1314450" lvl="2" indent="-514350" eaLnBrk="1" hangingPunct="1">
              <a:buFont typeface="+mj-lt"/>
              <a:buAutoNum type="romanLcPeriod"/>
              <a:defRPr/>
            </a:pPr>
            <a:r>
              <a:rPr lang="en-ZA" sz="1400" dirty="0" smtClean="0"/>
              <a:t>Petite and small boned woman (under 130lbs) have less bone mass to begin with and therefore the increased risk</a:t>
            </a:r>
          </a:p>
        </p:txBody>
      </p:sp>
      <p:sp>
        <p:nvSpPr>
          <p:cNvPr id="18436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8591B89F-AF09-44BA-B21C-2B2D990AA17C}" type="slidenum">
              <a:rPr lang="en-US" altLang="en-US" smtClean="0">
                <a:solidFill>
                  <a:srgbClr val="FFFFCC"/>
                </a:solidFill>
              </a:rPr>
              <a:pPr eaLnBrk="1" hangingPunct="1"/>
              <a:t>6</a:t>
            </a:fld>
            <a:endParaRPr lang="en-US" altLang="en-US" smtClean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10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907704" y="188913"/>
            <a:ext cx="6861646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ZA" b="1" dirty="0" smtClean="0">
                <a:solidFill>
                  <a:schemeClr val="tx2"/>
                </a:solidFill>
                <a:latin typeface="+mn-lt"/>
              </a:rPr>
              <a:t>Causes</a:t>
            </a:r>
            <a:br>
              <a:rPr lang="en-ZA" b="1" dirty="0" smtClean="0">
                <a:solidFill>
                  <a:schemeClr val="tx2"/>
                </a:solidFill>
                <a:latin typeface="+mn-lt"/>
              </a:rPr>
            </a:br>
            <a:r>
              <a:rPr lang="en-ZA" b="1" dirty="0" smtClean="0">
                <a:solidFill>
                  <a:schemeClr val="tx2"/>
                </a:solidFill>
                <a:latin typeface="+mn-lt"/>
              </a:rPr>
              <a:t>(you CAN control…)</a:t>
            </a:r>
            <a:br>
              <a:rPr lang="en-ZA" b="1" dirty="0" smtClean="0">
                <a:solidFill>
                  <a:schemeClr val="tx2"/>
                </a:solidFill>
                <a:latin typeface="+mn-lt"/>
              </a:rPr>
            </a:br>
            <a:endParaRPr lang="en-ZA" sz="1200" dirty="0" smtClean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619672" y="1556792"/>
            <a:ext cx="7524328" cy="1008112"/>
          </a:xfrm>
        </p:spPr>
        <p:txBody>
          <a:bodyPr/>
          <a:lstStyle/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ZA" sz="2000" b="1" u="sng" dirty="0" smtClean="0"/>
              <a:t>DIET</a:t>
            </a:r>
            <a:r>
              <a:rPr lang="en-ZA" sz="2000" dirty="0" smtClean="0"/>
              <a:t> – Some food promotes bone growth and others may stunt it</a:t>
            </a:r>
          </a:p>
        </p:txBody>
      </p:sp>
      <p:sp>
        <p:nvSpPr>
          <p:cNvPr id="18436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8591B89F-AF09-44BA-B21C-2B2D990AA17C}" type="slidenum">
              <a:rPr lang="en-US" altLang="en-US" smtClean="0">
                <a:solidFill>
                  <a:srgbClr val="FFFFCC"/>
                </a:solidFill>
              </a:rPr>
              <a:pPr eaLnBrk="1" hangingPunct="1"/>
              <a:t>7</a:t>
            </a:fld>
            <a:endParaRPr lang="en-US" altLang="en-US" smtClean="0">
              <a:solidFill>
                <a:srgbClr val="FFFFCC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123728" y="2420888"/>
            <a:ext cx="2232248" cy="2088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u="sng" dirty="0" smtClean="0"/>
              <a:t>CALCIUM</a:t>
            </a:r>
          </a:p>
          <a:p>
            <a:pPr algn="ctr"/>
            <a:r>
              <a:rPr lang="en-ZA" dirty="0" smtClean="0"/>
              <a:t>Quantity you need varies by age</a:t>
            </a:r>
            <a:endParaRPr lang="en-ZA" dirty="0"/>
          </a:p>
        </p:txBody>
      </p:sp>
      <p:sp>
        <p:nvSpPr>
          <p:cNvPr id="6" name="Rounded Rectangle 5"/>
          <p:cNvSpPr/>
          <p:nvPr/>
        </p:nvSpPr>
        <p:spPr>
          <a:xfrm>
            <a:off x="4572000" y="2420888"/>
            <a:ext cx="4312096" cy="208823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u="sng" dirty="0" smtClean="0"/>
              <a:t>VIT D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ZA" dirty="0" smtClean="0"/>
              <a:t>Calcium NEEDS </a:t>
            </a:r>
            <a:r>
              <a:rPr lang="en-ZA" dirty="0" err="1" smtClean="0"/>
              <a:t>Vit</a:t>
            </a:r>
            <a:r>
              <a:rPr lang="en-ZA" dirty="0" smtClean="0"/>
              <a:t> D, without it your body cannot absorb Calcium efficiently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ZA" dirty="0" smtClean="0"/>
              <a:t>Without enough </a:t>
            </a:r>
            <a:r>
              <a:rPr lang="en-ZA" dirty="0" err="1" smtClean="0"/>
              <a:t>Vit</a:t>
            </a:r>
            <a:r>
              <a:rPr lang="en-ZA" dirty="0" smtClean="0"/>
              <a:t> D, some Calcium intake could go to waste</a:t>
            </a:r>
          </a:p>
          <a:p>
            <a:pPr algn="ctr"/>
            <a:endParaRPr lang="en-ZA" dirty="0"/>
          </a:p>
        </p:txBody>
      </p:sp>
      <p:sp>
        <p:nvSpPr>
          <p:cNvPr id="7" name="Rounded Rectangle 6"/>
          <p:cNvSpPr/>
          <p:nvPr/>
        </p:nvSpPr>
        <p:spPr>
          <a:xfrm>
            <a:off x="2016224" y="4543079"/>
            <a:ext cx="6867872" cy="208823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u="sng" dirty="0" smtClean="0"/>
              <a:t>OTHER VITAMINS AND MINERALS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ZA" dirty="0" smtClean="0"/>
              <a:t>Phosphorous, Magnesium, </a:t>
            </a:r>
            <a:r>
              <a:rPr lang="en-ZA" dirty="0" err="1" smtClean="0"/>
              <a:t>Vit</a:t>
            </a:r>
            <a:r>
              <a:rPr lang="en-ZA" dirty="0" smtClean="0"/>
              <a:t> K, </a:t>
            </a:r>
            <a:r>
              <a:rPr lang="en-ZA" dirty="0" err="1" smtClean="0"/>
              <a:t>Vit</a:t>
            </a:r>
            <a:r>
              <a:rPr lang="en-ZA" dirty="0" smtClean="0"/>
              <a:t> B6, </a:t>
            </a:r>
            <a:r>
              <a:rPr lang="en-ZA" dirty="0" err="1" smtClean="0"/>
              <a:t>Vit</a:t>
            </a:r>
            <a:r>
              <a:rPr lang="en-ZA" dirty="0" smtClean="0"/>
              <a:t> B12 are also important to bone growth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ZA" dirty="0" smtClean="0"/>
              <a:t>Well balanced diet can ensure you get the correct balance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ZA" dirty="0" smtClean="0"/>
              <a:t>If diet is not correct or sufficient then supplements can be taken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6078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907704" y="188913"/>
            <a:ext cx="6861646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ZA" b="1" dirty="0" smtClean="0">
                <a:solidFill>
                  <a:schemeClr val="tx2"/>
                </a:solidFill>
                <a:latin typeface="+mn-lt"/>
              </a:rPr>
              <a:t>Causes</a:t>
            </a:r>
            <a:br>
              <a:rPr lang="en-ZA" b="1" dirty="0" smtClean="0">
                <a:solidFill>
                  <a:schemeClr val="tx2"/>
                </a:solidFill>
                <a:latin typeface="+mn-lt"/>
              </a:rPr>
            </a:br>
            <a:r>
              <a:rPr lang="en-ZA" b="1" dirty="0" smtClean="0">
                <a:solidFill>
                  <a:schemeClr val="tx2"/>
                </a:solidFill>
                <a:latin typeface="+mn-lt"/>
              </a:rPr>
              <a:t>(you CAN control…)</a:t>
            </a:r>
            <a:br>
              <a:rPr lang="en-ZA" b="1" dirty="0" smtClean="0">
                <a:solidFill>
                  <a:schemeClr val="tx2"/>
                </a:solidFill>
                <a:latin typeface="+mn-lt"/>
              </a:rPr>
            </a:br>
            <a:endParaRPr lang="en-ZA" sz="1200" dirty="0" smtClean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756320" y="1554423"/>
            <a:ext cx="7524328" cy="1008112"/>
          </a:xfrm>
        </p:spPr>
        <p:txBody>
          <a:bodyPr/>
          <a:lstStyle/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ZA" sz="2000" b="1" u="sng" dirty="0" smtClean="0"/>
              <a:t>DIET</a:t>
            </a:r>
            <a:r>
              <a:rPr lang="en-ZA" sz="2000" dirty="0" smtClean="0"/>
              <a:t> – Sometimes having too much of something in your diet can harm your bones (Everything in moderation)</a:t>
            </a:r>
          </a:p>
        </p:txBody>
      </p:sp>
      <p:sp>
        <p:nvSpPr>
          <p:cNvPr id="18436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8591B89F-AF09-44BA-B21C-2B2D990AA17C}" type="slidenum">
              <a:rPr lang="en-US" altLang="en-US" smtClean="0">
                <a:solidFill>
                  <a:srgbClr val="FFFFCC"/>
                </a:solidFill>
              </a:rPr>
              <a:pPr eaLnBrk="1" hangingPunct="1"/>
              <a:t>8</a:t>
            </a:fld>
            <a:endParaRPr lang="en-US" altLang="en-US" smtClean="0">
              <a:solidFill>
                <a:srgbClr val="FFFFCC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016224" y="2426122"/>
            <a:ext cx="6867872" cy="78685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u="sng" dirty="0" smtClean="0"/>
              <a:t>YOU SHOULD MONITOR YOUR INTAKE OF:</a:t>
            </a:r>
            <a:endParaRPr lang="en-ZA" dirty="0" smtClean="0"/>
          </a:p>
          <a:p>
            <a:pPr algn="ctr"/>
            <a:endParaRPr lang="en-ZA" dirty="0"/>
          </a:p>
        </p:txBody>
      </p:sp>
      <p:sp>
        <p:nvSpPr>
          <p:cNvPr id="7" name="Rounded Rectangle 6"/>
          <p:cNvSpPr/>
          <p:nvPr/>
        </p:nvSpPr>
        <p:spPr>
          <a:xfrm>
            <a:off x="2016224" y="4077072"/>
            <a:ext cx="2736304" cy="208823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u="sng" dirty="0" smtClean="0"/>
              <a:t>PROTEIN: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ZA" dirty="0" smtClean="0"/>
              <a:t>Right amount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ZA" dirty="0" smtClean="0"/>
              <a:t>Too much can make you lose Calcium</a:t>
            </a:r>
            <a:endParaRPr lang="en-ZA" dirty="0"/>
          </a:p>
        </p:txBody>
      </p:sp>
      <p:sp>
        <p:nvSpPr>
          <p:cNvPr id="8" name="Rounded Rectangle 7"/>
          <p:cNvSpPr/>
          <p:nvPr/>
        </p:nvSpPr>
        <p:spPr>
          <a:xfrm>
            <a:off x="6161856" y="4077072"/>
            <a:ext cx="2722240" cy="208823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u="sng" dirty="0" smtClean="0">
                <a:solidFill>
                  <a:schemeClr val="tx1"/>
                </a:solidFill>
              </a:rPr>
              <a:t>CAFFEIN: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ZA" dirty="0" smtClean="0">
                <a:solidFill>
                  <a:schemeClr val="tx1"/>
                </a:solidFill>
              </a:rPr>
              <a:t>Too much limits the absorption </a:t>
            </a:r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2628292" y="3518002"/>
            <a:ext cx="1512168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Down Arrow 9"/>
          <p:cNvSpPr/>
          <p:nvPr/>
        </p:nvSpPr>
        <p:spPr>
          <a:xfrm>
            <a:off x="6766892" y="3518002"/>
            <a:ext cx="1512168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1554"/>
            <a:ext cx="1756321" cy="679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31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750854" y="260648"/>
            <a:ext cx="6861646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ZA" b="1" dirty="0" smtClean="0">
                <a:solidFill>
                  <a:schemeClr val="tx2"/>
                </a:solidFill>
                <a:latin typeface="+mn-lt"/>
              </a:rPr>
              <a:t>Causes</a:t>
            </a:r>
            <a:br>
              <a:rPr lang="en-ZA" b="1" dirty="0" smtClean="0">
                <a:solidFill>
                  <a:schemeClr val="tx2"/>
                </a:solidFill>
                <a:latin typeface="+mn-lt"/>
              </a:rPr>
            </a:br>
            <a:r>
              <a:rPr lang="en-ZA" b="1" dirty="0" smtClean="0">
                <a:solidFill>
                  <a:schemeClr val="tx2"/>
                </a:solidFill>
                <a:latin typeface="+mn-lt"/>
              </a:rPr>
              <a:t>(you can control…)</a:t>
            </a:r>
            <a:br>
              <a:rPr lang="en-ZA" b="1" dirty="0" smtClean="0">
                <a:solidFill>
                  <a:schemeClr val="tx2"/>
                </a:solidFill>
                <a:latin typeface="+mn-lt"/>
              </a:rPr>
            </a:br>
            <a:r>
              <a:rPr lang="en-ZA" sz="1200" b="1" dirty="0" smtClean="0">
                <a:solidFill>
                  <a:schemeClr val="tx2"/>
                </a:solidFill>
                <a:latin typeface="+mn-lt"/>
              </a:rPr>
              <a:t>(partly out of your hands) </a:t>
            </a:r>
            <a:endParaRPr lang="en-ZA" sz="1200" dirty="0" smtClean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691680" y="2276872"/>
            <a:ext cx="7344816" cy="4104754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ZA" sz="2400" u="sng" dirty="0" smtClean="0"/>
              <a:t>EXERCISE – </a:t>
            </a:r>
          </a:p>
          <a:p>
            <a:pPr marL="1314450" lvl="2" indent="-514350" eaLnBrk="1" hangingPunct="1">
              <a:buFont typeface="+mj-lt"/>
              <a:buAutoNum type="romanLcPeriod"/>
              <a:defRPr/>
            </a:pPr>
            <a:r>
              <a:rPr lang="en-ZA" sz="1400" dirty="0" smtClean="0"/>
              <a:t>Without exercise risk increases</a:t>
            </a:r>
          </a:p>
          <a:p>
            <a:pPr marL="1314450" lvl="2" indent="-514350" eaLnBrk="1" hangingPunct="1">
              <a:buFont typeface="+mj-lt"/>
              <a:buAutoNum type="romanLcPeriod"/>
              <a:defRPr/>
            </a:pPr>
            <a:r>
              <a:rPr lang="en-ZA" sz="1400" dirty="0" smtClean="0"/>
              <a:t>A mix of weight bearing exercise (e.g. walking) and strengthening exercises (e.g. weight lifting)</a:t>
            </a:r>
          </a:p>
          <a:p>
            <a:pPr marL="1314450" lvl="2" indent="-514350" eaLnBrk="1" hangingPunct="1">
              <a:buFont typeface="+mj-lt"/>
              <a:buAutoNum type="romanLcPeriod"/>
              <a:defRPr/>
            </a:pPr>
            <a:endParaRPr lang="en-ZA" sz="1400" dirty="0" smtClean="0"/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ZA" sz="2400" u="sng" dirty="0" smtClean="0"/>
              <a:t>SMOKING – </a:t>
            </a:r>
            <a:endParaRPr lang="en-ZA" sz="2400" u="sng" dirty="0"/>
          </a:p>
          <a:p>
            <a:pPr marL="1314450" lvl="2" indent="-514350" eaLnBrk="1" hangingPunct="1">
              <a:buFont typeface="+mj-lt"/>
              <a:buAutoNum type="romanLcPeriod"/>
              <a:defRPr/>
            </a:pPr>
            <a:r>
              <a:rPr lang="en-ZA" sz="1400" dirty="0" smtClean="0"/>
              <a:t>Increases risk</a:t>
            </a:r>
          </a:p>
          <a:p>
            <a:pPr marL="1314450" lvl="2" indent="-514350" eaLnBrk="1" hangingPunct="1">
              <a:buFont typeface="+mj-lt"/>
              <a:buAutoNum type="romanLcPeriod"/>
              <a:defRPr/>
            </a:pPr>
            <a:r>
              <a:rPr lang="en-ZA" sz="1400" dirty="0" smtClean="0"/>
              <a:t>E.g. the chemicals makes it harder for your body to use Calcium, PLUS</a:t>
            </a:r>
          </a:p>
          <a:p>
            <a:pPr marL="1314450" lvl="2" indent="-514350" eaLnBrk="1" hangingPunct="1">
              <a:buFont typeface="+mj-lt"/>
              <a:buAutoNum type="romanLcPeriod"/>
              <a:defRPr/>
            </a:pPr>
            <a:r>
              <a:rPr lang="en-ZA" sz="1400" dirty="0" smtClean="0"/>
              <a:t>They make it harder for Estrogen to do one of its jobs … to protect your bones</a:t>
            </a:r>
          </a:p>
          <a:p>
            <a:pPr marL="1314450" lvl="2" indent="-514350" eaLnBrk="1" hangingPunct="1">
              <a:buFont typeface="+mj-lt"/>
              <a:buAutoNum type="romanLcPeriod"/>
              <a:defRPr/>
            </a:pPr>
            <a:endParaRPr lang="en-ZA" sz="1400" dirty="0"/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ZA" sz="2400" u="sng" dirty="0" smtClean="0"/>
              <a:t>ALCOHOL – </a:t>
            </a:r>
            <a:endParaRPr lang="en-ZA" sz="2400" u="sng" dirty="0"/>
          </a:p>
          <a:p>
            <a:pPr marL="1314450" lvl="2" indent="-514350" eaLnBrk="1" hangingPunct="1">
              <a:buFont typeface="+mj-lt"/>
              <a:buAutoNum type="romanLcPeriod"/>
              <a:defRPr/>
            </a:pPr>
            <a:r>
              <a:rPr lang="en-ZA" sz="1400" dirty="0" smtClean="0"/>
              <a:t>Usually abuse of alcohol</a:t>
            </a:r>
          </a:p>
          <a:p>
            <a:pPr marL="1314450" lvl="2" indent="-514350" eaLnBrk="1" hangingPunct="1">
              <a:buFont typeface="+mj-lt"/>
              <a:buAutoNum type="romanLcPeriod"/>
              <a:defRPr/>
            </a:pPr>
            <a:r>
              <a:rPr lang="en-ZA" sz="1400" dirty="0" smtClean="0"/>
              <a:t>Can lower your calcium supply  and influence how efficiently the body uses Calcium</a:t>
            </a:r>
          </a:p>
        </p:txBody>
      </p:sp>
      <p:sp>
        <p:nvSpPr>
          <p:cNvPr id="18436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8591B89F-AF09-44BA-B21C-2B2D990AA17C}" type="slidenum">
              <a:rPr lang="en-US" altLang="en-US" smtClean="0">
                <a:solidFill>
                  <a:srgbClr val="FFFFCC"/>
                </a:solidFill>
              </a:rPr>
              <a:pPr eaLnBrk="1" hangingPunct="1"/>
              <a:t>9</a:t>
            </a:fld>
            <a:endParaRPr lang="en-US" altLang="en-US" smtClean="0">
              <a:solidFill>
                <a:srgbClr val="FFFFCC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246808"/>
            <a:ext cx="2057143" cy="21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00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907704" y="188913"/>
            <a:ext cx="6861646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ZA" b="1" dirty="0" smtClean="0">
                <a:solidFill>
                  <a:schemeClr val="tx2"/>
                </a:solidFill>
                <a:latin typeface="+mn-lt"/>
              </a:rPr>
              <a:t>Medical Conditions (influences)</a:t>
            </a:r>
            <a:endParaRPr lang="en-ZA" sz="1200" dirty="0" smtClean="0"/>
          </a:p>
        </p:txBody>
      </p:sp>
      <p:sp>
        <p:nvSpPr>
          <p:cNvPr id="18436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8591B89F-AF09-44BA-B21C-2B2D990AA17C}" type="slidenum">
              <a:rPr lang="en-US" altLang="en-US" smtClean="0">
                <a:solidFill>
                  <a:srgbClr val="FFFFCC"/>
                </a:solidFill>
              </a:rPr>
              <a:pPr eaLnBrk="1" hangingPunct="1"/>
              <a:t>10</a:t>
            </a:fld>
            <a:endParaRPr lang="en-US" altLang="en-US" smtClean="0">
              <a:solidFill>
                <a:srgbClr val="FFFFCC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799184" y="1556792"/>
            <a:ext cx="7344816" cy="1080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None/>
              <a:defRPr/>
            </a:pPr>
            <a:r>
              <a:rPr lang="en-ZA" sz="2400" b="1" dirty="0" smtClean="0">
                <a:solidFill>
                  <a:schemeClr val="accent6">
                    <a:lumMod val="75000"/>
                  </a:schemeClr>
                </a:solidFill>
              </a:rPr>
              <a:t>Osteoporosis can be caused by a medical condition or medication – called secondary Osteoporosis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189776928"/>
              </p:ext>
            </p:extLst>
          </p:nvPr>
        </p:nvGraphicFramePr>
        <p:xfrm>
          <a:off x="1463062" y="2225510"/>
          <a:ext cx="8017060" cy="4640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33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8538" y="1600201"/>
            <a:ext cx="6418262" cy="676672"/>
          </a:xfrm>
        </p:spPr>
        <p:txBody>
          <a:bodyPr/>
          <a:lstStyle/>
          <a:p>
            <a:pPr marL="0" indent="0" algn="ctr">
              <a:buNone/>
            </a:pPr>
            <a:r>
              <a:rPr lang="en-ZA" b="1" i="1" dirty="0" smtClean="0"/>
              <a:t>NOT AN EXHAUSTIVE LIST</a:t>
            </a:r>
            <a:endParaRPr lang="en-ZA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CC04E5-F00B-4806-BD03-68E5B93DFE6C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907704" y="188913"/>
            <a:ext cx="686164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Calibri" pitchFamily="34" charset="0"/>
                <a:ea typeface="宋体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Calibri" pitchFamily="34" charset="0"/>
                <a:ea typeface="宋体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Calibri" pitchFamily="34" charset="0"/>
                <a:ea typeface="宋体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Calibri" pitchFamily="34" charset="0"/>
                <a:ea typeface="宋体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ZA" b="1" dirty="0" smtClean="0">
                <a:solidFill>
                  <a:schemeClr val="tx2"/>
                </a:solidFill>
                <a:latin typeface="+mn-lt"/>
              </a:rPr>
              <a:t>Medication (influences)</a:t>
            </a:r>
            <a:endParaRPr lang="en-ZA" sz="1200" dirty="0" smtClean="0"/>
          </a:p>
        </p:txBody>
      </p:sp>
      <p:sp>
        <p:nvSpPr>
          <p:cNvPr id="11" name="Rounded Rectangle 10"/>
          <p:cNvSpPr/>
          <p:nvPr/>
        </p:nvSpPr>
        <p:spPr>
          <a:xfrm>
            <a:off x="1915760" y="2420888"/>
            <a:ext cx="3816424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i="1" u="sng" dirty="0" smtClean="0"/>
              <a:t>Corticosteroids:</a:t>
            </a:r>
          </a:p>
          <a:p>
            <a:pPr algn="ctr"/>
            <a:r>
              <a:rPr lang="en-ZA" sz="1400" dirty="0" smtClean="0"/>
              <a:t>Prednisone is a corticosteroid that can cause excessive bone loss</a:t>
            </a:r>
            <a:endParaRPr lang="en-ZA" sz="1400" dirty="0"/>
          </a:p>
        </p:txBody>
      </p:sp>
      <p:sp>
        <p:nvSpPr>
          <p:cNvPr id="12" name="Rounded Rectangle 11"/>
          <p:cNvSpPr/>
          <p:nvPr/>
        </p:nvSpPr>
        <p:spPr>
          <a:xfrm>
            <a:off x="5148064" y="3269419"/>
            <a:ext cx="3816424" cy="129614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i="1" u="sng" dirty="0" smtClean="0">
                <a:solidFill>
                  <a:schemeClr val="tx2">
                    <a:lumMod val="75000"/>
                  </a:schemeClr>
                </a:solidFill>
              </a:rPr>
              <a:t>Thyroid hormones:</a:t>
            </a:r>
          </a:p>
          <a:p>
            <a:pPr algn="ctr"/>
            <a:r>
              <a:rPr lang="en-ZA" sz="1400" dirty="0" smtClean="0">
                <a:solidFill>
                  <a:schemeClr val="tx2">
                    <a:lumMod val="75000"/>
                  </a:schemeClr>
                </a:solidFill>
              </a:rPr>
              <a:t>Medication for an underactive thyroid – too much will weaken your bones</a:t>
            </a:r>
            <a:endParaRPr lang="en-ZA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915760" y="4437112"/>
            <a:ext cx="3816424" cy="129614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i="1" u="sng" dirty="0" smtClean="0">
                <a:solidFill>
                  <a:schemeClr val="tx1"/>
                </a:solidFill>
              </a:rPr>
              <a:t>Some anti-</a:t>
            </a:r>
            <a:r>
              <a:rPr lang="en-ZA" b="1" i="1" u="sng" dirty="0" err="1" smtClean="0">
                <a:solidFill>
                  <a:schemeClr val="tx1"/>
                </a:solidFill>
              </a:rPr>
              <a:t>convulsants</a:t>
            </a:r>
            <a:r>
              <a:rPr lang="en-ZA" b="1" i="1" u="sng" dirty="0" smtClean="0">
                <a:solidFill>
                  <a:schemeClr val="tx1"/>
                </a:solidFill>
              </a:rPr>
              <a:t> or anti-seizure medication:</a:t>
            </a:r>
          </a:p>
          <a:p>
            <a:pPr algn="ctr"/>
            <a:r>
              <a:rPr lang="en-ZA" sz="1400" dirty="0" smtClean="0">
                <a:solidFill>
                  <a:schemeClr val="tx1"/>
                </a:solidFill>
              </a:rPr>
              <a:t>e.g. </a:t>
            </a:r>
            <a:r>
              <a:rPr lang="en-ZA" sz="1400" dirty="0" err="1" smtClean="0">
                <a:solidFill>
                  <a:schemeClr val="tx1"/>
                </a:solidFill>
              </a:rPr>
              <a:t>Dilantin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143384" y="5373216"/>
            <a:ext cx="3816424" cy="129614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i="1" u="sng" dirty="0" smtClean="0">
                <a:solidFill>
                  <a:schemeClr val="tx1"/>
                </a:solidFill>
              </a:rPr>
              <a:t>Antacids with </a:t>
            </a:r>
            <a:r>
              <a:rPr lang="en-ZA" b="1" i="1" u="sng" dirty="0" err="1" smtClean="0">
                <a:solidFill>
                  <a:schemeClr val="tx1"/>
                </a:solidFill>
              </a:rPr>
              <a:t>Aluminum</a:t>
            </a:r>
            <a:r>
              <a:rPr lang="en-ZA" b="1" i="1" u="sng" dirty="0" smtClean="0">
                <a:solidFill>
                  <a:schemeClr val="tx1"/>
                </a:solidFill>
              </a:rPr>
              <a:t>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2128814"/>
            <a:ext cx="1598718" cy="107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254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Osteopenia or Osteoporosis?</a:t>
            </a:r>
            <a:endParaRPr lang="en-Z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u="sng" dirty="0" err="1" smtClean="0"/>
              <a:t>Ostopenia</a:t>
            </a:r>
            <a:r>
              <a:rPr lang="en-ZA" dirty="0" smtClean="0"/>
              <a:t> </a:t>
            </a:r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91680" y="2348880"/>
            <a:ext cx="3168352" cy="3951288"/>
          </a:xfrm>
        </p:spPr>
        <p:txBody>
          <a:bodyPr/>
          <a:lstStyle/>
          <a:p>
            <a:r>
              <a:rPr lang="en-ZA" dirty="0" smtClean="0"/>
              <a:t>Decrease/Thinning in bone mass</a:t>
            </a:r>
          </a:p>
          <a:p>
            <a:r>
              <a:rPr lang="en-ZA" dirty="0" smtClean="0"/>
              <a:t>Not usually considered to be “severe”</a:t>
            </a:r>
          </a:p>
          <a:p>
            <a:r>
              <a:rPr lang="en-ZA" dirty="0" smtClean="0"/>
              <a:t>Serious risk factor for development of Osteoporosis</a:t>
            </a:r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24127" y="2174875"/>
            <a:ext cx="3106688" cy="2838301"/>
          </a:xfrm>
        </p:spPr>
        <p:txBody>
          <a:bodyPr/>
          <a:lstStyle/>
          <a:p>
            <a:r>
              <a:rPr lang="en-ZA" dirty="0" smtClean="0"/>
              <a:t>Commonly in people over 50 who do not have Osteoporosis</a:t>
            </a:r>
          </a:p>
          <a:p>
            <a:r>
              <a:rPr lang="en-ZA" dirty="0" smtClean="0"/>
              <a:t>Calcium levels in bone is measured (BMD)</a:t>
            </a:r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C1C728-A7EB-4083-8F26-EBA86BDC1F75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932040" y="1484784"/>
            <a:ext cx="504056" cy="48245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ZA" dirty="0" smtClean="0"/>
              <a:t>Difference in bone mineral density</a:t>
            </a: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1281" y="4708150"/>
            <a:ext cx="2352381" cy="1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935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9902" y="0"/>
            <a:ext cx="6418262" cy="1143000"/>
          </a:xfrm>
        </p:spPr>
        <p:txBody>
          <a:bodyPr/>
          <a:lstStyle/>
          <a:p>
            <a:r>
              <a:rPr lang="en-ZA" b="1" dirty="0" smtClean="0">
                <a:solidFill>
                  <a:schemeClr val="accent2">
                    <a:lumMod val="75000"/>
                  </a:schemeClr>
                </a:solidFill>
              </a:rPr>
              <a:t>STAGES</a:t>
            </a:r>
            <a:endParaRPr lang="en-ZA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19297762">
            <a:off x="1471023" y="1963091"/>
            <a:ext cx="2447478" cy="604664"/>
          </a:xfrm>
        </p:spPr>
        <p:txBody>
          <a:bodyPr/>
          <a:lstStyle/>
          <a:p>
            <a:pPr marL="0" indent="0">
              <a:buNone/>
            </a:pPr>
            <a:r>
              <a:rPr lang="en-ZA" b="1" dirty="0" smtClean="0"/>
              <a:t>Normal</a:t>
            </a:r>
            <a:r>
              <a:rPr lang="en-ZA" dirty="0" smtClean="0"/>
              <a:t> </a:t>
            </a:r>
            <a:r>
              <a:rPr lang="en-ZA" b="1" dirty="0" smtClean="0"/>
              <a:t>bone</a:t>
            </a:r>
            <a:endParaRPr lang="en-ZA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CC04E5-F00B-4806-BD03-68E5B93DFE6C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6612115" y="4300056"/>
            <a:ext cx="2088232" cy="201622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067944" y="1255407"/>
            <a:ext cx="2447478" cy="60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ZA" b="1" dirty="0" err="1" smtClean="0"/>
              <a:t>Ostopenia</a:t>
            </a:r>
            <a:r>
              <a:rPr lang="en-ZA" b="1" dirty="0" smtClean="0"/>
              <a:t> / Osteoporosis</a:t>
            </a:r>
            <a:endParaRPr lang="en-ZA" b="1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 rot="2198615">
            <a:off x="6670827" y="1926026"/>
            <a:ext cx="2447478" cy="60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ZA" b="1" dirty="0" smtClean="0"/>
              <a:t>Osteoporosis</a:t>
            </a:r>
            <a:endParaRPr lang="en-ZA" b="1" dirty="0"/>
          </a:p>
        </p:txBody>
      </p:sp>
      <p:sp>
        <p:nvSpPr>
          <p:cNvPr id="8" name="Oval 7"/>
          <p:cNvSpPr/>
          <p:nvPr/>
        </p:nvSpPr>
        <p:spPr>
          <a:xfrm>
            <a:off x="4247567" y="2636912"/>
            <a:ext cx="2088232" cy="201622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Oval 8"/>
          <p:cNvSpPr/>
          <p:nvPr/>
        </p:nvSpPr>
        <p:spPr>
          <a:xfrm>
            <a:off x="1961062" y="4286221"/>
            <a:ext cx="2088232" cy="201622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Oval 9"/>
          <p:cNvSpPr/>
          <p:nvPr/>
        </p:nvSpPr>
        <p:spPr>
          <a:xfrm>
            <a:off x="4247567" y="5373216"/>
            <a:ext cx="2088232" cy="46635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chemeClr val="accent2">
                    <a:lumMod val="75000"/>
                  </a:schemeClr>
                </a:solidFill>
              </a:rPr>
              <a:t>Strong</a:t>
            </a:r>
            <a:r>
              <a:rPr lang="en-ZA" dirty="0" smtClean="0"/>
              <a:t> </a:t>
            </a:r>
            <a:r>
              <a:rPr lang="en-ZA" dirty="0" smtClean="0">
                <a:solidFill>
                  <a:schemeClr val="accent2">
                    <a:lumMod val="75000"/>
                  </a:schemeClr>
                </a:solidFill>
              </a:rPr>
              <a:t>bone</a:t>
            </a:r>
            <a:endParaRPr lang="en-ZA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247567" y="5922065"/>
            <a:ext cx="2088232" cy="46635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chemeClr val="bg1"/>
                </a:solidFill>
              </a:rPr>
              <a:t>Strong bone</a:t>
            </a:r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8077099" y="5001858"/>
            <a:ext cx="385772" cy="338914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Freeform 12"/>
          <p:cNvSpPr/>
          <p:nvPr/>
        </p:nvSpPr>
        <p:spPr>
          <a:xfrm flipH="1" flipV="1">
            <a:off x="7218821" y="5812948"/>
            <a:ext cx="239750" cy="482375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Freeform 13"/>
          <p:cNvSpPr/>
          <p:nvPr/>
        </p:nvSpPr>
        <p:spPr>
          <a:xfrm>
            <a:off x="7188571" y="5294333"/>
            <a:ext cx="300251" cy="518615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5" name="Freeform 14"/>
          <p:cNvSpPr/>
          <p:nvPr/>
        </p:nvSpPr>
        <p:spPr>
          <a:xfrm>
            <a:off x="7506105" y="5782275"/>
            <a:ext cx="300251" cy="518615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6" name="Freeform 15"/>
          <p:cNvSpPr/>
          <p:nvPr/>
        </p:nvSpPr>
        <p:spPr>
          <a:xfrm>
            <a:off x="7891878" y="5733341"/>
            <a:ext cx="300251" cy="518615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7" name="Freeform 16"/>
          <p:cNvSpPr/>
          <p:nvPr/>
        </p:nvSpPr>
        <p:spPr>
          <a:xfrm>
            <a:off x="8176206" y="5474034"/>
            <a:ext cx="300251" cy="518615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8" name="Freeform 17"/>
          <p:cNvSpPr/>
          <p:nvPr/>
        </p:nvSpPr>
        <p:spPr>
          <a:xfrm flipH="1">
            <a:off x="6875585" y="5535520"/>
            <a:ext cx="325272" cy="518615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9" name="Freeform 18"/>
          <p:cNvSpPr/>
          <p:nvPr/>
        </p:nvSpPr>
        <p:spPr>
          <a:xfrm>
            <a:off x="8462871" y="4927171"/>
            <a:ext cx="237476" cy="734324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0" name="Freeform 19"/>
          <p:cNvSpPr/>
          <p:nvPr/>
        </p:nvSpPr>
        <p:spPr>
          <a:xfrm rot="2669455" flipH="1" flipV="1">
            <a:off x="6603096" y="5269504"/>
            <a:ext cx="454925" cy="427135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1" name="Freeform 20"/>
          <p:cNvSpPr/>
          <p:nvPr/>
        </p:nvSpPr>
        <p:spPr>
          <a:xfrm>
            <a:off x="8162620" y="4464412"/>
            <a:ext cx="300251" cy="518615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2" name="Freeform 21"/>
          <p:cNvSpPr/>
          <p:nvPr/>
        </p:nvSpPr>
        <p:spPr>
          <a:xfrm>
            <a:off x="7598003" y="5276212"/>
            <a:ext cx="300251" cy="518615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3" name="Freeform 22"/>
          <p:cNvSpPr/>
          <p:nvPr/>
        </p:nvSpPr>
        <p:spPr>
          <a:xfrm rot="16444709" flipV="1">
            <a:off x="7699090" y="4202655"/>
            <a:ext cx="347785" cy="583186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4" name="Freeform 23"/>
          <p:cNvSpPr/>
          <p:nvPr/>
        </p:nvSpPr>
        <p:spPr>
          <a:xfrm rot="13499192" flipV="1">
            <a:off x="6985794" y="4306411"/>
            <a:ext cx="347785" cy="583186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5" name="Freeform 24"/>
          <p:cNvSpPr/>
          <p:nvPr/>
        </p:nvSpPr>
        <p:spPr>
          <a:xfrm rot="16444709" flipV="1">
            <a:off x="6741709" y="4742688"/>
            <a:ext cx="347785" cy="583186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6" name="Freeform 25"/>
          <p:cNvSpPr/>
          <p:nvPr/>
        </p:nvSpPr>
        <p:spPr>
          <a:xfrm rot="19408356" flipV="1">
            <a:off x="7762481" y="4635579"/>
            <a:ext cx="347785" cy="583186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7" name="Freeform 26"/>
          <p:cNvSpPr/>
          <p:nvPr/>
        </p:nvSpPr>
        <p:spPr>
          <a:xfrm rot="16444709" flipV="1">
            <a:off x="7289015" y="4590286"/>
            <a:ext cx="347785" cy="583186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8" name="Freeform 27"/>
          <p:cNvSpPr/>
          <p:nvPr/>
        </p:nvSpPr>
        <p:spPr>
          <a:xfrm rot="16444709" flipV="1">
            <a:off x="7316859" y="4998208"/>
            <a:ext cx="247090" cy="348660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9" name="Freeform 28"/>
          <p:cNvSpPr/>
          <p:nvPr/>
        </p:nvSpPr>
        <p:spPr>
          <a:xfrm rot="18772762" flipV="1">
            <a:off x="7801438" y="5104085"/>
            <a:ext cx="293914" cy="549335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0" name="Freeform 29"/>
          <p:cNvSpPr/>
          <p:nvPr/>
        </p:nvSpPr>
        <p:spPr>
          <a:xfrm rot="16444709" flipV="1">
            <a:off x="2670120" y="4389432"/>
            <a:ext cx="214537" cy="294491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1" name="Freeform 30"/>
          <p:cNvSpPr/>
          <p:nvPr/>
        </p:nvSpPr>
        <p:spPr>
          <a:xfrm rot="16444709" flipV="1">
            <a:off x="3444181" y="4598492"/>
            <a:ext cx="214537" cy="294491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2" name="Freeform 31"/>
          <p:cNvSpPr/>
          <p:nvPr/>
        </p:nvSpPr>
        <p:spPr>
          <a:xfrm rot="16444709" flipV="1">
            <a:off x="2718784" y="5076057"/>
            <a:ext cx="214537" cy="294491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3" name="Freeform 32"/>
          <p:cNvSpPr/>
          <p:nvPr/>
        </p:nvSpPr>
        <p:spPr>
          <a:xfrm rot="16444709" flipV="1">
            <a:off x="2361116" y="5631720"/>
            <a:ext cx="214537" cy="294491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4" name="Freeform 33"/>
          <p:cNvSpPr/>
          <p:nvPr/>
        </p:nvSpPr>
        <p:spPr>
          <a:xfrm rot="16444709" flipV="1">
            <a:off x="3452487" y="5288925"/>
            <a:ext cx="214537" cy="294491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5" name="Freeform 34"/>
          <p:cNvSpPr/>
          <p:nvPr/>
        </p:nvSpPr>
        <p:spPr>
          <a:xfrm rot="16444709" flipV="1">
            <a:off x="3143483" y="5962871"/>
            <a:ext cx="214537" cy="294491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6" name="Freeform 35"/>
          <p:cNvSpPr/>
          <p:nvPr/>
        </p:nvSpPr>
        <p:spPr>
          <a:xfrm rot="16444709" flipV="1">
            <a:off x="2242969" y="4742763"/>
            <a:ext cx="214537" cy="294491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7" name="Freeform 36"/>
          <p:cNvSpPr/>
          <p:nvPr/>
        </p:nvSpPr>
        <p:spPr>
          <a:xfrm rot="16444709" flipV="1">
            <a:off x="5019184" y="2830936"/>
            <a:ext cx="321280" cy="392371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8" name="Freeform 37"/>
          <p:cNvSpPr/>
          <p:nvPr/>
        </p:nvSpPr>
        <p:spPr>
          <a:xfrm rot="16444709" flipV="1">
            <a:off x="4964471" y="3448838"/>
            <a:ext cx="321280" cy="392371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9" name="Freeform 38"/>
          <p:cNvSpPr/>
          <p:nvPr/>
        </p:nvSpPr>
        <p:spPr>
          <a:xfrm rot="16444709" flipV="1">
            <a:off x="4487053" y="3092163"/>
            <a:ext cx="321280" cy="392371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0" name="Freeform 39"/>
          <p:cNvSpPr/>
          <p:nvPr/>
        </p:nvSpPr>
        <p:spPr>
          <a:xfrm rot="16444709" flipV="1">
            <a:off x="4487052" y="3752107"/>
            <a:ext cx="321280" cy="392371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1" name="Freeform 40"/>
          <p:cNvSpPr/>
          <p:nvPr/>
        </p:nvSpPr>
        <p:spPr>
          <a:xfrm rot="16444709" flipV="1">
            <a:off x="5628784" y="3440536"/>
            <a:ext cx="321280" cy="392371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2" name="Freeform 41"/>
          <p:cNvSpPr/>
          <p:nvPr/>
        </p:nvSpPr>
        <p:spPr>
          <a:xfrm rot="16444709" flipV="1">
            <a:off x="5438461" y="3950620"/>
            <a:ext cx="321280" cy="392371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3" name="Freeform 42"/>
          <p:cNvSpPr/>
          <p:nvPr/>
        </p:nvSpPr>
        <p:spPr>
          <a:xfrm rot="16444709" flipV="1">
            <a:off x="4901279" y="4124807"/>
            <a:ext cx="321280" cy="392371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5" name="Freeform 44"/>
          <p:cNvSpPr/>
          <p:nvPr/>
        </p:nvSpPr>
        <p:spPr>
          <a:xfrm rot="16444709" flipV="1">
            <a:off x="5648348" y="2944977"/>
            <a:ext cx="321280" cy="392371"/>
          </a:xfrm>
          <a:custGeom>
            <a:avLst/>
            <a:gdLst>
              <a:gd name="connsiteX0" fmla="*/ 54591 w 300251"/>
              <a:gd name="connsiteY0" fmla="*/ 0 h 518615"/>
              <a:gd name="connsiteX1" fmla="*/ 54591 w 300251"/>
              <a:gd name="connsiteY1" fmla="*/ 0 h 518615"/>
              <a:gd name="connsiteX2" fmla="*/ 150126 w 300251"/>
              <a:gd name="connsiteY2" fmla="*/ 81886 h 518615"/>
              <a:gd name="connsiteX3" fmla="*/ 177421 w 300251"/>
              <a:gd name="connsiteY3" fmla="*/ 136478 h 518615"/>
              <a:gd name="connsiteX4" fmla="*/ 245660 w 300251"/>
              <a:gd name="connsiteY4" fmla="*/ 218364 h 518615"/>
              <a:gd name="connsiteX5" fmla="*/ 259308 w 300251"/>
              <a:gd name="connsiteY5" fmla="*/ 259307 h 518615"/>
              <a:gd name="connsiteX6" fmla="*/ 300251 w 300251"/>
              <a:gd name="connsiteY6" fmla="*/ 341194 h 518615"/>
              <a:gd name="connsiteX7" fmla="*/ 286603 w 300251"/>
              <a:gd name="connsiteY7" fmla="*/ 423081 h 518615"/>
              <a:gd name="connsiteX8" fmla="*/ 245660 w 300251"/>
              <a:gd name="connsiteY8" fmla="*/ 450376 h 518615"/>
              <a:gd name="connsiteX9" fmla="*/ 204717 w 300251"/>
              <a:gd name="connsiteY9" fmla="*/ 491319 h 518615"/>
              <a:gd name="connsiteX10" fmla="*/ 81887 w 300251"/>
              <a:gd name="connsiteY10" fmla="*/ 518615 h 518615"/>
              <a:gd name="connsiteX11" fmla="*/ 0 w 300251"/>
              <a:gd name="connsiteY11" fmla="*/ 464024 h 518615"/>
              <a:gd name="connsiteX12" fmla="*/ 13648 w 300251"/>
              <a:gd name="connsiteY12" fmla="*/ 368489 h 518615"/>
              <a:gd name="connsiteX13" fmla="*/ 40944 w 300251"/>
              <a:gd name="connsiteY13" fmla="*/ 286603 h 518615"/>
              <a:gd name="connsiteX14" fmla="*/ 27296 w 300251"/>
              <a:gd name="connsiteY14" fmla="*/ 136478 h 518615"/>
              <a:gd name="connsiteX15" fmla="*/ 0 w 300251"/>
              <a:gd name="connsiteY15" fmla="*/ 54591 h 518615"/>
              <a:gd name="connsiteX16" fmla="*/ 54591 w 300251"/>
              <a:gd name="connsiteY16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0251" h="518615">
                <a:moveTo>
                  <a:pt x="54591" y="0"/>
                </a:moveTo>
                <a:lnTo>
                  <a:pt x="54591" y="0"/>
                </a:lnTo>
                <a:cubicBezTo>
                  <a:pt x="86436" y="27295"/>
                  <a:pt x="122068" y="50711"/>
                  <a:pt x="150126" y="81886"/>
                </a:cubicBezTo>
                <a:cubicBezTo>
                  <a:pt x="163736" y="97008"/>
                  <a:pt x="167327" y="118813"/>
                  <a:pt x="177421" y="136478"/>
                </a:cubicBezTo>
                <a:cubicBezTo>
                  <a:pt x="202754" y="180810"/>
                  <a:pt x="208027" y="180731"/>
                  <a:pt x="245660" y="218364"/>
                </a:cubicBezTo>
                <a:cubicBezTo>
                  <a:pt x="250209" y="232012"/>
                  <a:pt x="252874" y="246440"/>
                  <a:pt x="259308" y="259307"/>
                </a:cubicBezTo>
                <a:cubicBezTo>
                  <a:pt x="312221" y="365134"/>
                  <a:pt x="265947" y="238283"/>
                  <a:pt x="300251" y="341194"/>
                </a:cubicBezTo>
                <a:cubicBezTo>
                  <a:pt x="295702" y="368490"/>
                  <a:pt x="298978" y="398330"/>
                  <a:pt x="286603" y="423081"/>
                </a:cubicBezTo>
                <a:cubicBezTo>
                  <a:pt x="279268" y="437752"/>
                  <a:pt x="258261" y="439875"/>
                  <a:pt x="245660" y="450376"/>
                </a:cubicBezTo>
                <a:cubicBezTo>
                  <a:pt x="230833" y="462732"/>
                  <a:pt x="220776" y="480613"/>
                  <a:pt x="204717" y="491319"/>
                </a:cubicBezTo>
                <a:cubicBezTo>
                  <a:pt x="182319" y="506251"/>
                  <a:pt x="91796" y="516963"/>
                  <a:pt x="81887" y="518615"/>
                </a:cubicBezTo>
                <a:cubicBezTo>
                  <a:pt x="33377" y="508913"/>
                  <a:pt x="0" y="522777"/>
                  <a:pt x="0" y="464024"/>
                </a:cubicBezTo>
                <a:cubicBezTo>
                  <a:pt x="0" y="431856"/>
                  <a:pt x="6415" y="399833"/>
                  <a:pt x="13648" y="368489"/>
                </a:cubicBezTo>
                <a:cubicBezTo>
                  <a:pt x="20118" y="340454"/>
                  <a:pt x="40944" y="286603"/>
                  <a:pt x="40944" y="286603"/>
                </a:cubicBezTo>
                <a:cubicBezTo>
                  <a:pt x="36395" y="236561"/>
                  <a:pt x="36029" y="185961"/>
                  <a:pt x="27296" y="136478"/>
                </a:cubicBezTo>
                <a:cubicBezTo>
                  <a:pt x="22296" y="108144"/>
                  <a:pt x="0" y="54591"/>
                  <a:pt x="0" y="54591"/>
                </a:cubicBezTo>
                <a:lnTo>
                  <a:pt x="54591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6" name="Flowchart: Preparation 45"/>
          <p:cNvSpPr/>
          <p:nvPr/>
        </p:nvSpPr>
        <p:spPr>
          <a:xfrm>
            <a:off x="4766599" y="3497002"/>
            <a:ext cx="88205" cy="432048"/>
          </a:xfrm>
          <a:prstGeom prst="flowChartPreparati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7" name="Flowchart: Preparation 46"/>
          <p:cNvSpPr/>
          <p:nvPr/>
        </p:nvSpPr>
        <p:spPr>
          <a:xfrm>
            <a:off x="5255727" y="3906455"/>
            <a:ext cx="88205" cy="432048"/>
          </a:xfrm>
          <a:prstGeom prst="flowChartPreparati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8" name="Flowchart: Preparation 47"/>
          <p:cNvSpPr/>
          <p:nvPr/>
        </p:nvSpPr>
        <p:spPr>
          <a:xfrm>
            <a:off x="6032572" y="3497002"/>
            <a:ext cx="88205" cy="432048"/>
          </a:xfrm>
          <a:prstGeom prst="flowChartPreparati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9" name="Flowchart: Preparation 48"/>
          <p:cNvSpPr/>
          <p:nvPr/>
        </p:nvSpPr>
        <p:spPr>
          <a:xfrm>
            <a:off x="4810702" y="2811097"/>
            <a:ext cx="88205" cy="432048"/>
          </a:xfrm>
          <a:prstGeom prst="flowChartPreparati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0" name="Flowchart: Preparation 49"/>
          <p:cNvSpPr/>
          <p:nvPr/>
        </p:nvSpPr>
        <p:spPr>
          <a:xfrm>
            <a:off x="5494105" y="2769261"/>
            <a:ext cx="88205" cy="432048"/>
          </a:xfrm>
          <a:prstGeom prst="flowChartPreparati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1" name="Oval 50"/>
          <p:cNvSpPr/>
          <p:nvPr/>
        </p:nvSpPr>
        <p:spPr>
          <a:xfrm>
            <a:off x="7393350" y="5308169"/>
            <a:ext cx="176410" cy="15116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2" name="Oval 51"/>
          <p:cNvSpPr/>
          <p:nvPr/>
        </p:nvSpPr>
        <p:spPr>
          <a:xfrm>
            <a:off x="5944367" y="4100847"/>
            <a:ext cx="176410" cy="15116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3" name="Oval 52"/>
          <p:cNvSpPr/>
          <p:nvPr/>
        </p:nvSpPr>
        <p:spPr>
          <a:xfrm>
            <a:off x="5538207" y="4438187"/>
            <a:ext cx="176410" cy="15116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4" name="Oval 53"/>
          <p:cNvSpPr/>
          <p:nvPr/>
        </p:nvSpPr>
        <p:spPr>
          <a:xfrm>
            <a:off x="5237358" y="2693678"/>
            <a:ext cx="176410" cy="15116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5" name="Oval 54"/>
          <p:cNvSpPr/>
          <p:nvPr/>
        </p:nvSpPr>
        <p:spPr>
          <a:xfrm>
            <a:off x="5288272" y="3345836"/>
            <a:ext cx="176410" cy="15116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6" name="Oval 55"/>
          <p:cNvSpPr/>
          <p:nvPr/>
        </p:nvSpPr>
        <p:spPr>
          <a:xfrm>
            <a:off x="4352374" y="3510269"/>
            <a:ext cx="176410" cy="15116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96376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If Osteoporosis progresses…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en-ZA" b="1" i="1" u="sng" dirty="0" smtClean="0"/>
              <a:t>Can lead to:</a:t>
            </a:r>
          </a:p>
          <a:p>
            <a:pPr marL="514350" indent="-514350" algn="ctr">
              <a:lnSpc>
                <a:spcPct val="200000"/>
              </a:lnSpc>
              <a:buFont typeface="+mj-lt"/>
              <a:buAutoNum type="arabicPeriod"/>
            </a:pPr>
            <a:r>
              <a:rPr lang="en-ZA" dirty="0" smtClean="0"/>
              <a:t>Loss of height</a:t>
            </a:r>
          </a:p>
          <a:p>
            <a:pPr marL="514350" indent="-514350" algn="ctr">
              <a:lnSpc>
                <a:spcPct val="200000"/>
              </a:lnSpc>
              <a:buFont typeface="+mj-lt"/>
              <a:buAutoNum type="arabicPeriod"/>
            </a:pPr>
            <a:r>
              <a:rPr lang="en-ZA" dirty="0" smtClean="0"/>
              <a:t>Stooped posture</a:t>
            </a:r>
          </a:p>
          <a:p>
            <a:pPr marL="514350" indent="-514350" algn="ctr">
              <a:lnSpc>
                <a:spcPct val="200000"/>
              </a:lnSpc>
              <a:buFont typeface="+mj-lt"/>
              <a:buAutoNum type="arabicPeriod"/>
            </a:pPr>
            <a:r>
              <a:rPr lang="en-ZA" dirty="0" smtClean="0"/>
              <a:t>Humpback</a:t>
            </a:r>
          </a:p>
          <a:p>
            <a:pPr marL="514350" indent="-514350" algn="ctr">
              <a:lnSpc>
                <a:spcPct val="200000"/>
              </a:lnSpc>
              <a:buFont typeface="+mj-lt"/>
              <a:buAutoNum type="arabicPeriod"/>
            </a:pPr>
            <a:r>
              <a:rPr lang="en-ZA" dirty="0" smtClean="0"/>
              <a:t>Severe pain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CC04E5-F00B-4806-BD03-68E5B93DFE6C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618284"/>
            <a:ext cx="2028571" cy="20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27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0" y="32405"/>
            <a:ext cx="6418262" cy="1143000"/>
          </a:xfrm>
        </p:spPr>
        <p:txBody>
          <a:bodyPr/>
          <a:lstStyle/>
          <a:p>
            <a:r>
              <a:rPr lang="en-ZA" b="1" dirty="0" smtClean="0">
                <a:solidFill>
                  <a:srgbClr val="FF0000"/>
                </a:solidFill>
              </a:rPr>
              <a:t>Dietary tips</a:t>
            </a:r>
            <a:endParaRPr lang="en-Z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5736" y="1268760"/>
            <a:ext cx="6418262" cy="3268960"/>
          </a:xfrm>
        </p:spPr>
        <p:txBody>
          <a:bodyPr/>
          <a:lstStyle/>
          <a:p>
            <a:r>
              <a:rPr lang="en-ZA" sz="1600" dirty="0" smtClean="0"/>
              <a:t>Reduce amount of protein e.g. meat – this will help to prevent too much calcium being excreted from the body</a:t>
            </a:r>
          </a:p>
          <a:p>
            <a:r>
              <a:rPr lang="en-ZA" sz="1600" dirty="0" smtClean="0"/>
              <a:t>Avoid </a:t>
            </a:r>
            <a:r>
              <a:rPr lang="en-ZA" sz="1600" dirty="0" err="1" smtClean="0"/>
              <a:t>carbohydrated</a:t>
            </a:r>
            <a:r>
              <a:rPr lang="en-ZA" sz="1600" dirty="0" smtClean="0"/>
              <a:t> beverages, even those labelled sugar free -  not good for calcium absorption</a:t>
            </a:r>
          </a:p>
          <a:p>
            <a:r>
              <a:rPr lang="en-ZA" sz="1600" dirty="0" smtClean="0"/>
              <a:t>Increase calcium in diet. Dietary products, green leafy veggies and legumes is a great source</a:t>
            </a:r>
          </a:p>
          <a:p>
            <a:r>
              <a:rPr lang="en-ZA" sz="1600" dirty="0" smtClean="0"/>
              <a:t>Use low fat products</a:t>
            </a:r>
          </a:p>
          <a:p>
            <a:r>
              <a:rPr lang="en-ZA" sz="1600" dirty="0" smtClean="0"/>
              <a:t>Other products e.g. orange juice have added calcium</a:t>
            </a:r>
          </a:p>
          <a:p>
            <a:r>
              <a:rPr lang="en-ZA" sz="1600" dirty="0" smtClean="0"/>
              <a:t>Increase </a:t>
            </a:r>
            <a:r>
              <a:rPr lang="en-ZA" sz="1600" dirty="0" err="1" smtClean="0"/>
              <a:t>Vit</a:t>
            </a:r>
            <a:r>
              <a:rPr lang="en-ZA" sz="1600" dirty="0" smtClean="0"/>
              <a:t> D – get at least 15 direct sunshine  exposure per day. If not possible then supplement with calcium 1000-1300mg / day</a:t>
            </a:r>
          </a:p>
          <a:p>
            <a:r>
              <a:rPr lang="en-ZA" sz="1600" dirty="0" err="1" smtClean="0"/>
              <a:t>Excersise</a:t>
            </a:r>
            <a:r>
              <a:rPr lang="en-ZA" sz="1600" dirty="0" smtClean="0"/>
              <a:t> – low impact aerobics, jogging, walking …</a:t>
            </a:r>
            <a:endParaRPr lang="en-ZA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CC04E5-F00B-4806-BD03-68E5B93DFE6C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2196582" y="4509120"/>
            <a:ext cx="64182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Calibri" pitchFamily="34" charset="0"/>
                <a:ea typeface="宋体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Calibri" pitchFamily="34" charset="0"/>
                <a:ea typeface="宋体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Calibri" pitchFamily="34" charset="0"/>
                <a:ea typeface="宋体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Calibri" pitchFamily="34" charset="0"/>
                <a:ea typeface="宋体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Calibri" pitchFamily="34" charset="0"/>
                <a:ea typeface="宋体" charset="-122"/>
              </a:defRPr>
            </a:lvl9pPr>
          </a:lstStyle>
          <a:p>
            <a:r>
              <a:rPr lang="en-ZA" b="1" dirty="0" smtClean="0">
                <a:solidFill>
                  <a:srgbClr val="FF0000"/>
                </a:solidFill>
              </a:rPr>
              <a:t>Supplements</a:t>
            </a:r>
            <a:endParaRPr lang="en-ZA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160837" y="5652120"/>
            <a:ext cx="64182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1600" dirty="0" smtClean="0"/>
              <a:t>Only if all else fails</a:t>
            </a:r>
          </a:p>
          <a:p>
            <a:r>
              <a:rPr lang="en-ZA" sz="1600" dirty="0" smtClean="0"/>
              <a:t>Consult your doctor or dietician</a:t>
            </a:r>
          </a:p>
          <a:p>
            <a:r>
              <a:rPr lang="en-ZA" sz="1600" dirty="0" smtClean="0"/>
              <a:t>Critical elements for Osteoporosis  is Calcium and </a:t>
            </a:r>
            <a:r>
              <a:rPr lang="en-ZA" sz="1600" dirty="0" err="1" smtClean="0"/>
              <a:t>Vit</a:t>
            </a:r>
            <a:r>
              <a:rPr lang="en-ZA" sz="1600" dirty="0" smtClean="0"/>
              <a:t> D</a:t>
            </a:r>
          </a:p>
        </p:txBody>
      </p:sp>
    </p:spTree>
    <p:extLst>
      <p:ext uri="{BB962C8B-B14F-4D97-AF65-F5344CB8AC3E}">
        <p14:creationId xmlns:p14="http://schemas.microsoft.com/office/powerpoint/2010/main" val="2662182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418262" cy="1143000"/>
          </a:xfrm>
        </p:spPr>
        <p:txBody>
          <a:bodyPr/>
          <a:lstStyle/>
          <a:p>
            <a:r>
              <a:rPr lang="en-ZA" sz="6600" b="1" dirty="0" smtClean="0"/>
              <a:t>THE END</a:t>
            </a:r>
            <a:endParaRPr lang="en-ZA" sz="6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CC04E5-F00B-4806-BD03-68E5B93DFE6C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4936" y="1772816"/>
            <a:ext cx="4527813" cy="422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2470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DICAL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887</Words>
  <Application>Microsoft Office PowerPoint</Application>
  <PresentationFormat>On-screen Show (4:3)</PresentationFormat>
  <Paragraphs>134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宋体</vt:lpstr>
      <vt:lpstr>Aparajita</vt:lpstr>
      <vt:lpstr>Arial</vt:lpstr>
      <vt:lpstr>Calibri</vt:lpstr>
      <vt:lpstr>1_Office Theme</vt:lpstr>
      <vt:lpstr>MEDICAL PRESENTATION</vt:lpstr>
      <vt:lpstr>PowerPoint Presentation</vt:lpstr>
      <vt:lpstr>PowerPoint Presentation</vt:lpstr>
      <vt:lpstr>What is it?</vt:lpstr>
      <vt:lpstr>Will I get it?</vt:lpstr>
      <vt:lpstr>Causes (you cannot control…) </vt:lpstr>
      <vt:lpstr>Causes (you can control…) (partly out of your hands) </vt:lpstr>
      <vt:lpstr>Causes (you CAN control…) </vt:lpstr>
      <vt:lpstr>Causes (you CAN control…) </vt:lpstr>
      <vt:lpstr>Causes (you can control…) (partly out of your hands) </vt:lpstr>
      <vt:lpstr>Medical Conditions (influences)</vt:lpstr>
      <vt:lpstr>PowerPoint Presentation</vt:lpstr>
      <vt:lpstr>Osteopenia or Osteoporosis?</vt:lpstr>
      <vt:lpstr>STAGES</vt:lpstr>
      <vt:lpstr>If Osteoporosis progresses…</vt:lpstr>
      <vt:lpstr>Dietary tips</vt:lpstr>
      <vt:lpstr>THE END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LianaGrobler</dc:creator>
  <cp:lastModifiedBy>user</cp:lastModifiedBy>
  <cp:revision>25</cp:revision>
  <dcterms:created xsi:type="dcterms:W3CDTF">2016-09-18T15:40:54Z</dcterms:created>
  <dcterms:modified xsi:type="dcterms:W3CDTF">2016-09-19T11:00:42Z</dcterms:modified>
</cp:coreProperties>
</file>