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C6747-236B-47B2-844D-454B9C216881}" type="datetimeFigureOut">
              <a:rPr lang="en-ZA" smtClean="0"/>
              <a:t>2015/06/14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8539A-60B4-408D-9036-DEF1406D1B0F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C6747-236B-47B2-844D-454B9C216881}" type="datetimeFigureOut">
              <a:rPr lang="en-ZA" smtClean="0"/>
              <a:t>2015/06/14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8539A-60B4-408D-9036-DEF1406D1B0F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C6747-236B-47B2-844D-454B9C216881}" type="datetimeFigureOut">
              <a:rPr lang="en-ZA" smtClean="0"/>
              <a:t>2015/06/14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8539A-60B4-408D-9036-DEF1406D1B0F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C6747-236B-47B2-844D-454B9C216881}" type="datetimeFigureOut">
              <a:rPr lang="en-ZA" smtClean="0"/>
              <a:t>2015/06/14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8539A-60B4-408D-9036-DEF1406D1B0F}" type="slidenum">
              <a:rPr lang="en-ZA" smtClean="0"/>
              <a:t>‹#›</a:t>
            </a:fld>
            <a:endParaRPr lang="en-Z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C6747-236B-47B2-844D-454B9C216881}" type="datetimeFigureOut">
              <a:rPr lang="en-ZA" smtClean="0"/>
              <a:t>2015/06/14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8539A-60B4-408D-9036-DEF1406D1B0F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C6747-236B-47B2-844D-454B9C216881}" type="datetimeFigureOut">
              <a:rPr lang="en-ZA" smtClean="0"/>
              <a:t>2015/06/14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8539A-60B4-408D-9036-DEF1406D1B0F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C6747-236B-47B2-844D-454B9C216881}" type="datetimeFigureOut">
              <a:rPr lang="en-ZA" smtClean="0"/>
              <a:t>2015/06/14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8539A-60B4-408D-9036-DEF1406D1B0F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C6747-236B-47B2-844D-454B9C216881}" type="datetimeFigureOut">
              <a:rPr lang="en-ZA" smtClean="0"/>
              <a:t>2015/06/14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88539A-60B4-408D-9036-DEF1406D1B0F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C6747-236B-47B2-844D-454B9C216881}" type="datetimeFigureOut">
              <a:rPr lang="en-ZA" smtClean="0"/>
              <a:t>2015/06/14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8539A-60B4-408D-9036-DEF1406D1B0F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C6747-236B-47B2-844D-454B9C216881}" type="datetimeFigureOut">
              <a:rPr lang="en-ZA" smtClean="0"/>
              <a:t>2015/06/14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8539A-60B4-408D-9036-DEF1406D1B0F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C6747-236B-47B2-844D-454B9C216881}" type="datetimeFigureOut">
              <a:rPr lang="en-ZA" smtClean="0"/>
              <a:t>2015/06/14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8539A-60B4-408D-9036-DEF1406D1B0F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20C6747-236B-47B2-844D-454B9C216881}" type="datetimeFigureOut">
              <a:rPr lang="en-ZA" smtClean="0"/>
              <a:t>2015/06/14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E188539A-60B4-408D-9036-DEF1406D1B0F}" type="slidenum">
              <a:rPr lang="en-ZA" smtClean="0"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ZA" sz="2800" dirty="0" smtClean="0"/>
              <a:t>Prevention, Investigation and Management of abuse in Institutions</a:t>
            </a:r>
            <a:endParaRPr lang="en-ZA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7905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What is abuse?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ZA" sz="2800" dirty="0" smtClean="0"/>
              <a:t>Abuse occurs when the integrity of a person is violated by another person who inflicts physical or psychological pain on them, or in situations where an individuals civil rights are breached, negated or ignored. </a:t>
            </a:r>
          </a:p>
          <a:p>
            <a:r>
              <a:rPr lang="en-ZA" sz="2800" dirty="0" smtClean="0"/>
              <a:t>It is the unequal power that accrues to adults in our society and particularly to adults in care-giving positions is an important factor in conceptualising abuse of children and vulnerable adults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1782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 smtClean="0"/>
              <a:t>Types of abuse occurring in institutions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ZA" b="1" dirty="0" smtClean="0"/>
          </a:p>
          <a:p>
            <a:r>
              <a:rPr lang="en-ZA" sz="2800" b="1" dirty="0" smtClean="0"/>
              <a:t>Physical violence</a:t>
            </a:r>
          </a:p>
          <a:p>
            <a:r>
              <a:rPr lang="en-ZA" sz="2800" b="1" dirty="0" smtClean="0"/>
              <a:t>Sexual abuse and exploitation</a:t>
            </a:r>
          </a:p>
          <a:p>
            <a:r>
              <a:rPr lang="en-ZA" sz="2800" b="1" dirty="0" smtClean="0"/>
              <a:t>Psychological threats and harm</a:t>
            </a:r>
          </a:p>
          <a:p>
            <a:r>
              <a:rPr lang="en-ZA" sz="2800" b="1" dirty="0" smtClean="0"/>
              <a:t>Interventions that violate the integrity of the person</a:t>
            </a:r>
          </a:p>
          <a:p>
            <a:r>
              <a:rPr lang="en-ZA" sz="2800" b="1" dirty="0" smtClean="0"/>
              <a:t>Financial abuse</a:t>
            </a:r>
          </a:p>
          <a:p>
            <a:r>
              <a:rPr lang="en-ZA" sz="2800" b="1" dirty="0" smtClean="0"/>
              <a:t>Neglect, abandonment and deprivation</a:t>
            </a:r>
            <a:endParaRPr lang="en-ZA" sz="2800" b="1" dirty="0"/>
          </a:p>
        </p:txBody>
      </p:sp>
    </p:spTree>
    <p:extLst>
      <p:ext uri="{BB962C8B-B14F-4D97-AF65-F5344CB8AC3E}">
        <p14:creationId xmlns:p14="http://schemas.microsoft.com/office/powerpoint/2010/main" val="1998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 smtClean="0"/>
              <a:t>Statistics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ZA" sz="2400" dirty="0" smtClean="0"/>
              <a:t>Children with disabilities are 1.68 times more likely to experience abuse or neglect than children without a disability</a:t>
            </a:r>
          </a:p>
          <a:p>
            <a:r>
              <a:rPr lang="en-ZA" sz="2400" dirty="0" smtClean="0"/>
              <a:t>The lack of both national and international statistics presents a major barrier in designing, implementing and evaluating prevention programmes and services for this population</a:t>
            </a:r>
          </a:p>
          <a:p>
            <a:r>
              <a:rPr lang="en-ZA" sz="2400" dirty="0" smtClean="0"/>
              <a:t>Abuse in institutional settings is regarded by many as endemic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367178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 smtClean="0"/>
              <a:t>Risk Factors for Institutional Abuse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68580" indent="0">
              <a:buNone/>
            </a:pPr>
            <a:r>
              <a:rPr lang="en-ZA" sz="2400" b="1" dirty="0" smtClean="0"/>
              <a:t>SOCIETAL RISK FACTORS:</a:t>
            </a:r>
          </a:p>
          <a:p>
            <a:r>
              <a:rPr lang="en-ZA" sz="2400" b="1" dirty="0" smtClean="0"/>
              <a:t>Separation</a:t>
            </a:r>
          </a:p>
          <a:p>
            <a:r>
              <a:rPr lang="en-ZA" sz="2400" b="1" dirty="0" smtClean="0"/>
              <a:t>Devaluing</a:t>
            </a:r>
          </a:p>
          <a:p>
            <a:r>
              <a:rPr lang="en-ZA" sz="2400" b="1" dirty="0" smtClean="0"/>
              <a:t>False beliefs regarding caregivers</a:t>
            </a:r>
          </a:p>
          <a:p>
            <a:r>
              <a:rPr lang="en-ZA" sz="2400" b="1" dirty="0" smtClean="0"/>
              <a:t>Viewing elderly or disabled as asexual</a:t>
            </a:r>
          </a:p>
          <a:p>
            <a:r>
              <a:rPr lang="en-ZA" sz="2400" b="1" dirty="0" smtClean="0"/>
              <a:t>Beliefs that residents feel less pain</a:t>
            </a:r>
          </a:p>
          <a:p>
            <a:r>
              <a:rPr lang="en-ZA" sz="2400" b="1" dirty="0" smtClean="0"/>
              <a:t>Internalisation of these beliefs leads to feelings of shame </a:t>
            </a:r>
          </a:p>
          <a:p>
            <a:r>
              <a:rPr lang="en-ZA" sz="2400" b="1" dirty="0" smtClean="0"/>
              <a:t>Lack of training results in poor identification and reporting of suspected abuse or maltreatment</a:t>
            </a:r>
            <a:endParaRPr lang="en-ZA" sz="2400" b="1" dirty="0"/>
          </a:p>
        </p:txBody>
      </p:sp>
    </p:spTree>
    <p:extLst>
      <p:ext uri="{BB962C8B-B14F-4D97-AF65-F5344CB8AC3E}">
        <p14:creationId xmlns:p14="http://schemas.microsoft.com/office/powerpoint/2010/main" val="234467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/>
              <a:t>Risk Factors for Institutional Abuse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68580" indent="0">
              <a:buNone/>
            </a:pPr>
            <a:r>
              <a:rPr lang="en-ZA" sz="2400" b="1" dirty="0" smtClean="0"/>
              <a:t>FAMILY OR PARENTAL RISKS</a:t>
            </a:r>
          </a:p>
          <a:p>
            <a:r>
              <a:rPr lang="en-ZA" sz="2400" dirty="0" smtClean="0"/>
              <a:t>The family view the person as “different” or a burden</a:t>
            </a:r>
          </a:p>
          <a:p>
            <a:r>
              <a:rPr lang="en-ZA" sz="2400" dirty="0" smtClean="0"/>
              <a:t>Lack of skills, resources or supports</a:t>
            </a:r>
          </a:p>
          <a:p>
            <a:r>
              <a:rPr lang="en-ZA" sz="2400" dirty="0" smtClean="0"/>
              <a:t>Lack of awareness of risks</a:t>
            </a:r>
          </a:p>
          <a:p>
            <a:r>
              <a:rPr lang="en-ZA" sz="2400" dirty="0" smtClean="0"/>
              <a:t>Increased risk of exerting more control or physical punishment than necessary</a:t>
            </a:r>
          </a:p>
          <a:p>
            <a:r>
              <a:rPr lang="en-ZA" sz="2400" dirty="0" smtClean="0"/>
              <a:t>Attachment issues</a:t>
            </a:r>
          </a:p>
          <a:p>
            <a:r>
              <a:rPr lang="en-ZA" sz="2400" dirty="0" smtClean="0"/>
              <a:t>Cost of care may lead to financial strain or cause job instability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420355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/>
              <a:t>Risk Factors for Institutional Abuse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68580" indent="0">
              <a:buNone/>
            </a:pPr>
            <a:r>
              <a:rPr lang="en-ZA" sz="2800" dirty="0" smtClean="0"/>
              <a:t>Resident’s Risk Factors</a:t>
            </a:r>
          </a:p>
          <a:p>
            <a:r>
              <a:rPr lang="en-ZA" sz="2800" dirty="0" smtClean="0"/>
              <a:t>Boys with disabilities younger than 10 are at higher risk than girls</a:t>
            </a:r>
          </a:p>
          <a:p>
            <a:r>
              <a:rPr lang="en-ZA" sz="2800" dirty="0" smtClean="0"/>
              <a:t>Challenging behaviours or intensive needs</a:t>
            </a:r>
          </a:p>
          <a:p>
            <a:r>
              <a:rPr lang="en-ZA" sz="2800" dirty="0" smtClean="0"/>
              <a:t>Inappropriate behaviours and resistance to caregivers</a:t>
            </a:r>
          </a:p>
          <a:p>
            <a:r>
              <a:rPr lang="en-ZA" sz="2800" dirty="0" smtClean="0"/>
              <a:t>Emotional dependence on caregivers</a:t>
            </a:r>
          </a:p>
          <a:p>
            <a:r>
              <a:rPr lang="en-ZA" sz="2800" dirty="0" smtClean="0"/>
              <a:t>Nature of disability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59082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/>
              <a:t>Risk Factors for Institutional Abuse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68580" lvl="0" indent="0">
              <a:buNone/>
            </a:pPr>
            <a:r>
              <a:rPr lang="en-ZA" sz="2800" b="1" dirty="0" smtClean="0"/>
              <a:t>Institutional and non-familial maltreatment</a:t>
            </a:r>
          </a:p>
          <a:p>
            <a:r>
              <a:rPr lang="en-ZA" sz="2800" b="1" dirty="0" smtClean="0"/>
              <a:t>An abusive subculture</a:t>
            </a:r>
          </a:p>
          <a:p>
            <a:r>
              <a:rPr lang="en-ZA" sz="2800" b="1" dirty="0" smtClean="0"/>
              <a:t>De-</a:t>
            </a:r>
            <a:r>
              <a:rPr lang="en-ZA" sz="2800" b="1" dirty="0" err="1" smtClean="0"/>
              <a:t>huminisation</a:t>
            </a:r>
            <a:r>
              <a:rPr lang="en-ZA" sz="2800" b="1" dirty="0" smtClean="0"/>
              <a:t> and detachment</a:t>
            </a:r>
          </a:p>
          <a:p>
            <a:r>
              <a:rPr lang="en-ZA" sz="2800" b="1" dirty="0" smtClean="0"/>
              <a:t>Clustering vulnerable patients with more violent patients</a:t>
            </a:r>
          </a:p>
          <a:p>
            <a:r>
              <a:rPr lang="en-ZA" sz="2800" b="1" dirty="0" smtClean="0"/>
              <a:t>Isolating patients</a:t>
            </a:r>
          </a:p>
          <a:p>
            <a:r>
              <a:rPr lang="en-ZA" sz="2800" b="1" dirty="0" smtClean="0"/>
              <a:t>Lack of policy and procedure</a:t>
            </a:r>
            <a:endParaRPr lang="en-ZA" sz="2800" b="1" dirty="0"/>
          </a:p>
        </p:txBody>
      </p:sp>
    </p:spTree>
    <p:extLst>
      <p:ext uri="{BB962C8B-B14F-4D97-AF65-F5344CB8AC3E}">
        <p14:creationId xmlns:p14="http://schemas.microsoft.com/office/powerpoint/2010/main" val="391741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>Promising Practice: </a:t>
            </a:r>
            <a:br>
              <a:rPr lang="en-ZA" b="1" dirty="0" smtClean="0"/>
            </a:br>
            <a:r>
              <a:rPr lang="en-ZA" b="1" dirty="0" smtClean="0"/>
              <a:t>Prevention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ZA" sz="2000" b="1" dirty="0" smtClean="0"/>
              <a:t>SOCIETAL AND COMMUNITY LEVEL PREVENTION</a:t>
            </a:r>
          </a:p>
          <a:p>
            <a:pPr marL="68580" indent="0">
              <a:buNone/>
            </a:pPr>
            <a:r>
              <a:rPr lang="en-ZA" sz="2000" b="1" dirty="0" smtClean="0"/>
              <a:t>The first step is raising awareness and this is done through:</a:t>
            </a:r>
          </a:p>
          <a:p>
            <a:r>
              <a:rPr lang="en-ZA" sz="2000" dirty="0"/>
              <a:t>Help others see those with disabilities as valued and unique </a:t>
            </a:r>
            <a:r>
              <a:rPr lang="en-ZA" sz="2000" dirty="0" smtClean="0"/>
              <a:t>individuals</a:t>
            </a:r>
          </a:p>
          <a:p>
            <a:r>
              <a:rPr lang="en-ZA" sz="1800" dirty="0"/>
              <a:t>Promote inclusion of people with disabilities into everyday </a:t>
            </a:r>
            <a:r>
              <a:rPr lang="en-ZA" sz="1800" dirty="0" smtClean="0"/>
              <a:t>life</a:t>
            </a:r>
          </a:p>
          <a:p>
            <a:r>
              <a:rPr lang="en-ZA" sz="1800" dirty="0"/>
              <a:t>Development leadership skill in parents and family members of people with </a:t>
            </a:r>
            <a:r>
              <a:rPr lang="en-ZA" sz="1800" dirty="0" smtClean="0"/>
              <a:t>disabilities</a:t>
            </a:r>
          </a:p>
          <a:p>
            <a:r>
              <a:rPr lang="en-ZA" sz="1800" dirty="0"/>
              <a:t>Share responsibility for the well-being of children and adults with </a:t>
            </a:r>
            <a:r>
              <a:rPr lang="en-ZA" sz="1800" dirty="0" smtClean="0"/>
              <a:t>disabilities</a:t>
            </a:r>
          </a:p>
          <a:p>
            <a:r>
              <a:rPr lang="en-ZA" sz="1800" dirty="0"/>
              <a:t>Encourage workplaces and local businesses to establish family-friendly policies</a:t>
            </a:r>
            <a:endParaRPr lang="en-ZA" sz="1800" dirty="0" smtClean="0"/>
          </a:p>
          <a:p>
            <a:endParaRPr lang="en-ZA" sz="1800" dirty="0"/>
          </a:p>
        </p:txBody>
      </p:sp>
    </p:spTree>
    <p:extLst>
      <p:ext uri="{BB962C8B-B14F-4D97-AF65-F5344CB8AC3E}">
        <p14:creationId xmlns:p14="http://schemas.microsoft.com/office/powerpoint/2010/main" val="38039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 smtClean="0"/>
              <a:t>PREVENTION: Family focused prevention 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ZA" sz="3600" b="1" dirty="0"/>
              <a:t>Increase parent knowledge of child development and issues specific to the child’s </a:t>
            </a:r>
            <a:r>
              <a:rPr lang="en-ZA" sz="3600" b="1" dirty="0" smtClean="0"/>
              <a:t>disability</a:t>
            </a:r>
          </a:p>
          <a:p>
            <a:pPr lvl="0"/>
            <a:r>
              <a:rPr lang="en-ZA" sz="3600" b="1" dirty="0" smtClean="0"/>
              <a:t>Strengthen </a:t>
            </a:r>
            <a:r>
              <a:rPr lang="en-ZA" sz="3600" b="1" dirty="0"/>
              <a:t>parent child </a:t>
            </a:r>
            <a:r>
              <a:rPr lang="en-ZA" sz="3600" b="1" dirty="0" smtClean="0"/>
              <a:t>interactions</a:t>
            </a:r>
          </a:p>
          <a:p>
            <a:pPr lvl="0"/>
            <a:r>
              <a:rPr lang="en-ZA" sz="3600" b="1" dirty="0" smtClean="0"/>
              <a:t>Offer </a:t>
            </a:r>
            <a:r>
              <a:rPr lang="en-ZA" sz="3600" b="1" dirty="0"/>
              <a:t>a home visiting programme </a:t>
            </a:r>
            <a:r>
              <a:rPr lang="en-ZA" sz="3600" dirty="0" smtClean="0"/>
              <a:t> </a:t>
            </a:r>
            <a:endParaRPr lang="en-ZA" sz="3600" dirty="0"/>
          </a:p>
          <a:p>
            <a:pPr lvl="0"/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362955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 smtClean="0"/>
              <a:t>Prevention: Resident focused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ZA" sz="2400" b="1" dirty="0"/>
              <a:t>Help residents protect </a:t>
            </a:r>
            <a:r>
              <a:rPr lang="en-ZA" sz="2400" b="1" dirty="0" smtClean="0"/>
              <a:t>themselves</a:t>
            </a:r>
          </a:p>
          <a:p>
            <a:pPr lvl="0"/>
            <a:r>
              <a:rPr lang="en-ZA" sz="2400" b="1" dirty="0" smtClean="0"/>
              <a:t>Teach </a:t>
            </a:r>
            <a:r>
              <a:rPr lang="en-ZA" sz="2400" b="1" dirty="0"/>
              <a:t>children about their, and others bodies and </a:t>
            </a:r>
            <a:r>
              <a:rPr lang="en-ZA" sz="2400" b="1" dirty="0" smtClean="0"/>
              <a:t>sexuality</a:t>
            </a:r>
          </a:p>
          <a:p>
            <a:pPr lvl="0"/>
            <a:r>
              <a:rPr lang="en-ZA" sz="2400" b="1" dirty="0" smtClean="0"/>
              <a:t>Reduce </a:t>
            </a:r>
            <a:r>
              <a:rPr lang="en-ZA" sz="2400" b="1" dirty="0"/>
              <a:t>residents social </a:t>
            </a:r>
            <a:r>
              <a:rPr lang="en-ZA" sz="2400" b="1" dirty="0" smtClean="0"/>
              <a:t>isolation</a:t>
            </a:r>
          </a:p>
          <a:p>
            <a:pPr lvl="0"/>
            <a:r>
              <a:rPr lang="en-ZA" sz="2400" b="1" dirty="0" smtClean="0"/>
              <a:t>Maximise </a:t>
            </a:r>
            <a:r>
              <a:rPr lang="en-ZA" sz="2400" b="1" dirty="0"/>
              <a:t>resident’s communication skills and </a:t>
            </a:r>
            <a:r>
              <a:rPr lang="en-ZA" sz="2400" b="1" dirty="0" smtClean="0"/>
              <a:t>tools</a:t>
            </a:r>
            <a:endParaRPr lang="en-ZA" sz="2400" dirty="0"/>
          </a:p>
          <a:p>
            <a:pPr lvl="0"/>
            <a:r>
              <a:rPr lang="en-ZA" sz="2400" b="1" dirty="0"/>
              <a:t>Involve families in residents </a:t>
            </a:r>
            <a:r>
              <a:rPr lang="en-ZA" sz="2400" b="1" dirty="0" smtClean="0"/>
              <a:t>education</a:t>
            </a:r>
          </a:p>
          <a:p>
            <a:pPr lvl="0"/>
            <a:r>
              <a:rPr lang="en-ZA" sz="2400" b="1" dirty="0" smtClean="0"/>
              <a:t>Ensure </a:t>
            </a:r>
            <a:r>
              <a:rPr lang="en-ZA" sz="2400" b="1" dirty="0"/>
              <a:t>prevention programmes are inclusive and appropriate to resident’s ability levels, culture and </a:t>
            </a:r>
            <a:r>
              <a:rPr lang="en-ZA" sz="2400" b="1" dirty="0" smtClean="0"/>
              <a:t>gender</a:t>
            </a:r>
            <a:endParaRPr lang="en-ZA" sz="2400" dirty="0"/>
          </a:p>
          <a:p>
            <a:endParaRPr lang="en-ZA" sz="2400" dirty="0" smtClean="0"/>
          </a:p>
          <a:p>
            <a:endParaRPr lang="en-ZA" sz="1800" dirty="0"/>
          </a:p>
        </p:txBody>
      </p:sp>
    </p:spTree>
    <p:extLst>
      <p:ext uri="{BB962C8B-B14F-4D97-AF65-F5344CB8AC3E}">
        <p14:creationId xmlns:p14="http://schemas.microsoft.com/office/powerpoint/2010/main" val="224509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1575048"/>
          </a:xfrm>
        </p:spPr>
        <p:txBody>
          <a:bodyPr>
            <a:normAutofit/>
          </a:bodyPr>
          <a:lstStyle/>
          <a:p>
            <a:r>
              <a:rPr lang="en-ZA" b="1" dirty="0" smtClean="0"/>
              <a:t>Prevention of Non-Familial Maltreatment</a:t>
            </a:r>
            <a:r>
              <a:rPr lang="en-ZA" dirty="0"/>
              <a:t/>
            </a:r>
            <a:br>
              <a:rPr lang="en-ZA" dirty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en-ZA" sz="2900" b="1" dirty="0"/>
              <a:t>Carefully screen job applicants: </a:t>
            </a:r>
            <a:endParaRPr lang="en-ZA" sz="2900" b="1" dirty="0" smtClean="0"/>
          </a:p>
          <a:p>
            <a:pPr lvl="0"/>
            <a:r>
              <a:rPr lang="en-ZA" sz="2900" b="1" dirty="0" smtClean="0"/>
              <a:t>Train </a:t>
            </a:r>
            <a:r>
              <a:rPr lang="en-ZA" sz="2900" b="1" dirty="0"/>
              <a:t>staff </a:t>
            </a:r>
            <a:endParaRPr lang="en-ZA" sz="2900" b="1" dirty="0" smtClean="0"/>
          </a:p>
          <a:p>
            <a:pPr lvl="0"/>
            <a:r>
              <a:rPr lang="en-ZA" sz="2900" b="1" dirty="0" smtClean="0"/>
              <a:t>Maintain </a:t>
            </a:r>
            <a:r>
              <a:rPr lang="en-ZA" sz="2900" b="1" dirty="0"/>
              <a:t>effective staff/resident ratios </a:t>
            </a:r>
            <a:r>
              <a:rPr lang="en-ZA" sz="2900" dirty="0" smtClean="0"/>
              <a:t> </a:t>
            </a:r>
            <a:endParaRPr lang="en-ZA" sz="2900" dirty="0"/>
          </a:p>
          <a:p>
            <a:pPr lvl="0"/>
            <a:r>
              <a:rPr lang="en-ZA" sz="2900" b="1" dirty="0"/>
              <a:t>Policy and procedures </a:t>
            </a:r>
            <a:endParaRPr lang="en-ZA" sz="2900" b="1" dirty="0" smtClean="0"/>
          </a:p>
          <a:p>
            <a:pPr lvl="0"/>
            <a:r>
              <a:rPr lang="en-ZA" sz="2900" b="1" dirty="0" smtClean="0"/>
              <a:t>Provide </a:t>
            </a:r>
            <a:r>
              <a:rPr lang="en-ZA" sz="2900" b="1" dirty="0"/>
              <a:t>strong supervision and </a:t>
            </a:r>
            <a:r>
              <a:rPr lang="en-ZA" sz="2900" b="1" dirty="0" smtClean="0"/>
              <a:t>support</a:t>
            </a:r>
            <a:r>
              <a:rPr lang="en-ZA" sz="2900" dirty="0" smtClean="0"/>
              <a:t>.</a:t>
            </a:r>
            <a:endParaRPr lang="en-ZA" sz="2900" dirty="0"/>
          </a:p>
          <a:p>
            <a:pPr lvl="0"/>
            <a:r>
              <a:rPr lang="en-ZA" sz="2900" b="1" dirty="0"/>
              <a:t>Ensure an open </a:t>
            </a:r>
            <a:r>
              <a:rPr lang="en-ZA" sz="2900" b="1" dirty="0" smtClean="0"/>
              <a:t>environment</a:t>
            </a:r>
            <a:endParaRPr lang="en-ZA" sz="2900" dirty="0"/>
          </a:p>
          <a:p>
            <a:pPr lvl="0"/>
            <a:r>
              <a:rPr lang="en-ZA" sz="2900" b="1" dirty="0" smtClean="0"/>
              <a:t>Ensure </a:t>
            </a:r>
            <a:r>
              <a:rPr lang="en-ZA" sz="2900" b="1" dirty="0"/>
              <a:t>caregiver knowledge of the resident’s special needs </a:t>
            </a:r>
            <a:endParaRPr lang="en-ZA" sz="2900" b="1" dirty="0" smtClean="0"/>
          </a:p>
          <a:p>
            <a:pPr lvl="0"/>
            <a:r>
              <a:rPr lang="en-ZA" sz="2900" b="1" dirty="0" smtClean="0"/>
              <a:t>Be </a:t>
            </a:r>
            <a:r>
              <a:rPr lang="en-ZA" sz="2900" b="1" dirty="0"/>
              <a:t>familiar with the patient’s caregivers </a:t>
            </a:r>
            <a:r>
              <a:rPr lang="en-ZA" sz="2900" dirty="0" smtClean="0"/>
              <a:t> </a:t>
            </a:r>
            <a:endParaRPr lang="en-ZA" sz="2900" dirty="0"/>
          </a:p>
          <a:p>
            <a:pPr lvl="0"/>
            <a:r>
              <a:rPr lang="en-ZA" sz="2900" b="1" dirty="0"/>
              <a:t>Maintain an open relationship</a:t>
            </a:r>
            <a:r>
              <a:rPr lang="en-ZA" sz="2900" dirty="0"/>
              <a:t> </a:t>
            </a:r>
          </a:p>
          <a:p>
            <a:pPr lvl="0"/>
            <a:r>
              <a:rPr lang="en-ZA" sz="2900" b="1" dirty="0" smtClean="0"/>
              <a:t>Discuss </a:t>
            </a:r>
            <a:r>
              <a:rPr lang="en-ZA" sz="2900" b="1" dirty="0"/>
              <a:t>abuse awareness </a:t>
            </a:r>
            <a:endParaRPr lang="en-ZA" sz="2900" b="1" dirty="0" smtClean="0"/>
          </a:p>
          <a:p>
            <a:pPr lvl="0"/>
            <a:r>
              <a:rPr lang="en-ZA" sz="2900" b="1" dirty="0" smtClean="0"/>
              <a:t>Inform </a:t>
            </a:r>
            <a:r>
              <a:rPr lang="en-ZA" sz="2900" b="1" dirty="0"/>
              <a:t>caregivers that the patient has been trained in abuse prevention </a:t>
            </a:r>
            <a:r>
              <a:rPr lang="en-ZA" sz="2900" b="1" dirty="0" smtClean="0"/>
              <a:t>techniques</a:t>
            </a:r>
            <a:endParaRPr lang="en-ZA" sz="290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8792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 smtClean="0"/>
              <a:t>Identification and Assessment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lvl="0" indent="0">
              <a:buNone/>
            </a:pPr>
            <a:r>
              <a:rPr lang="en-ZA" b="1" dirty="0" smtClean="0"/>
              <a:t>PRACTICE TIPS FOR IDENTIFICATION OF ABUSE IN THE DISABLED</a:t>
            </a:r>
          </a:p>
          <a:p>
            <a:pPr lvl="0"/>
            <a:r>
              <a:rPr lang="en-ZA" b="1" dirty="0"/>
              <a:t>Improve assessment accuracy </a:t>
            </a:r>
            <a:endParaRPr lang="en-ZA" b="1" dirty="0" smtClean="0"/>
          </a:p>
          <a:p>
            <a:pPr lvl="0"/>
            <a:r>
              <a:rPr lang="en-ZA" b="1" dirty="0" smtClean="0"/>
              <a:t>Determine </a:t>
            </a:r>
            <a:r>
              <a:rPr lang="en-ZA" b="1" dirty="0"/>
              <a:t>issues that may affect the assessment </a:t>
            </a:r>
            <a:r>
              <a:rPr lang="en-ZA" dirty="0" smtClean="0"/>
              <a:t> </a:t>
            </a:r>
            <a:endParaRPr lang="en-ZA" dirty="0"/>
          </a:p>
          <a:p>
            <a:pPr lvl="0"/>
            <a:r>
              <a:rPr lang="en-ZA" b="1" dirty="0"/>
              <a:t>Assess interactions between parent and child/family member as well as caregiver and family member</a:t>
            </a:r>
            <a:endParaRPr lang="en-ZA" dirty="0"/>
          </a:p>
          <a:p>
            <a:pPr lvl="0"/>
            <a:r>
              <a:rPr lang="en-ZA" b="1" dirty="0"/>
              <a:t>Offer multiple and varied opportunities for a person with a disability to self-report abuse or neglect.  </a:t>
            </a:r>
            <a:endParaRPr lang="en-ZA" dirty="0"/>
          </a:p>
          <a:p>
            <a:endParaRPr lang="en-ZA" b="1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1528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/>
              <a:t>COLLABORATIVE RESPONSES</a:t>
            </a:r>
            <a:br>
              <a:rPr lang="en-ZA" b="1" dirty="0"/>
            </a:b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ZA" b="1" dirty="0"/>
              <a:t>Develop a joint mission or vision statement </a:t>
            </a:r>
            <a:r>
              <a:rPr lang="en-ZA" dirty="0" smtClean="0"/>
              <a:t> </a:t>
            </a:r>
            <a:endParaRPr lang="en-ZA" dirty="0"/>
          </a:p>
          <a:p>
            <a:pPr lvl="0"/>
            <a:r>
              <a:rPr lang="en-ZA" b="1" dirty="0"/>
              <a:t>Revise assessment tools and forms </a:t>
            </a:r>
            <a:endParaRPr lang="en-ZA" b="1" dirty="0" smtClean="0"/>
          </a:p>
          <a:p>
            <a:pPr lvl="0"/>
            <a:r>
              <a:rPr lang="en-ZA" b="1" dirty="0" smtClean="0"/>
              <a:t>Use </a:t>
            </a:r>
            <a:r>
              <a:rPr lang="en-ZA" b="1" dirty="0"/>
              <a:t>a team approach </a:t>
            </a:r>
            <a:r>
              <a:rPr lang="en-ZA" dirty="0" smtClean="0"/>
              <a:t> </a:t>
            </a:r>
            <a:endParaRPr lang="en-ZA" dirty="0"/>
          </a:p>
          <a:p>
            <a:pPr lvl="0"/>
            <a:r>
              <a:rPr lang="en-ZA" b="1" dirty="0"/>
              <a:t>Include families in service planning</a:t>
            </a:r>
            <a:endParaRPr lang="en-ZA" dirty="0"/>
          </a:p>
          <a:p>
            <a:pPr lvl="0"/>
            <a:r>
              <a:rPr lang="en-ZA" b="1" dirty="0"/>
              <a:t>Have specialist input on hand</a:t>
            </a:r>
            <a:endParaRPr lang="en-ZA" dirty="0"/>
          </a:p>
          <a:p>
            <a:pPr lvl="0"/>
            <a:r>
              <a:rPr lang="en-ZA" b="1" dirty="0"/>
              <a:t>Offer training </a:t>
            </a:r>
            <a:r>
              <a:rPr lang="en-ZA" dirty="0" smtClean="0"/>
              <a:t> </a:t>
            </a:r>
            <a:endParaRPr lang="en-ZA" dirty="0"/>
          </a:p>
          <a:p>
            <a:pPr lvl="0"/>
            <a:r>
              <a:rPr lang="en-ZA" b="1" dirty="0"/>
              <a:t>Share information and data among agencies </a:t>
            </a:r>
            <a:r>
              <a:rPr lang="en-ZA" dirty="0" smtClean="0"/>
              <a:t> </a:t>
            </a:r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6532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TRAINING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ZA" sz="3600" b="1" dirty="0"/>
              <a:t>Understanding the population group </a:t>
            </a:r>
            <a:r>
              <a:rPr lang="en-ZA" sz="3600" dirty="0" smtClean="0"/>
              <a:t> </a:t>
            </a:r>
            <a:endParaRPr lang="en-ZA" sz="3600" dirty="0"/>
          </a:p>
          <a:p>
            <a:pPr lvl="0"/>
            <a:r>
              <a:rPr lang="en-ZA" sz="3600" b="1" dirty="0"/>
              <a:t>Supportive intervention strategies</a:t>
            </a:r>
            <a:r>
              <a:rPr lang="en-ZA" sz="3600" dirty="0"/>
              <a:t> </a:t>
            </a:r>
            <a:endParaRPr lang="en-ZA" sz="3600" dirty="0" smtClean="0"/>
          </a:p>
          <a:p>
            <a:pPr lvl="0"/>
            <a:r>
              <a:rPr lang="en-ZA" sz="3600" b="1" dirty="0" smtClean="0"/>
              <a:t>specialised </a:t>
            </a:r>
            <a:r>
              <a:rPr lang="en-ZA" sz="3600" b="1" dirty="0"/>
              <a:t>information on signs and symptoms</a:t>
            </a:r>
            <a:r>
              <a:rPr lang="en-ZA" sz="3600" dirty="0"/>
              <a:t> </a:t>
            </a:r>
          </a:p>
          <a:p>
            <a:pPr lvl="0"/>
            <a:r>
              <a:rPr lang="en-ZA" sz="3600" b="1" dirty="0"/>
              <a:t>Management of difficult behaviours</a:t>
            </a:r>
            <a:endParaRPr lang="en-ZA" sz="3600" dirty="0"/>
          </a:p>
          <a:p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9704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716</TotalTime>
  <Words>656</Words>
  <Application>Microsoft Office PowerPoint</Application>
  <PresentationFormat>On-screen Show (4:3)</PresentationFormat>
  <Paragraphs>97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Angles</vt:lpstr>
      <vt:lpstr>Prevention, Investigation and Management of abuse in Institutions</vt:lpstr>
      <vt:lpstr>What is abuse?</vt:lpstr>
      <vt:lpstr>Types of abuse occurring in institutions</vt:lpstr>
      <vt:lpstr>Statistics</vt:lpstr>
      <vt:lpstr>Risk Factors for Institutional Abuse</vt:lpstr>
      <vt:lpstr>Risk Factors for Institutional Abuse</vt:lpstr>
      <vt:lpstr>Risk Factors for Institutional Abuse</vt:lpstr>
      <vt:lpstr>Risk Factors for Institutional Abuse</vt:lpstr>
      <vt:lpstr>Promising Practice:  Prevention</vt:lpstr>
      <vt:lpstr>PREVENTION: Family focused prevention </vt:lpstr>
      <vt:lpstr>Prevention: Resident focused</vt:lpstr>
      <vt:lpstr>Prevention of Non-Familial Maltreatment </vt:lpstr>
      <vt:lpstr>Identification and Assessment</vt:lpstr>
      <vt:lpstr>COLLABORATIVE RESPONSES </vt:lpstr>
      <vt:lpstr>TRAINING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 Offenders of Sexual Abuse</dc:title>
  <dc:creator>Sheri Hanson</dc:creator>
  <cp:lastModifiedBy>Sheri Hanson</cp:lastModifiedBy>
  <cp:revision>19</cp:revision>
  <dcterms:created xsi:type="dcterms:W3CDTF">2014-05-13T09:01:29Z</dcterms:created>
  <dcterms:modified xsi:type="dcterms:W3CDTF">2015-06-14T19:16:40Z</dcterms:modified>
</cp:coreProperties>
</file>