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3" r:id="rId6"/>
    <p:sldId id="264" r:id="rId7"/>
    <p:sldId id="265" r:id="rId8"/>
    <p:sldId id="266" r:id="rId9"/>
    <p:sldId id="26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71CB99BC-AC92-4A58-ABF1-3937A4677814}" type="datetimeFigureOut">
              <a:rPr lang="en-ZA" smtClean="0"/>
              <a:t>30/08/2016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1207720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1CB99BC-AC92-4A58-ABF1-3937A4677814}" type="datetimeFigureOut">
              <a:rPr lang="en-ZA" smtClean="0"/>
              <a:t>30/08/2016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25288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CB99BC-AC92-4A58-ABF1-3937A4677814}" type="datetimeFigureOut">
              <a:rPr lang="en-ZA" smtClean="0"/>
              <a:t>30/08/2016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1935436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71CB99BC-AC92-4A58-ABF1-3937A4677814}" type="datetimeFigureOut">
              <a:rPr lang="en-ZA" smtClean="0"/>
              <a:t>30/08/2016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4072850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71CB99BC-AC92-4A58-ABF1-3937A4677814}" type="datetimeFigureOut">
              <a:rPr lang="en-ZA" smtClean="0"/>
              <a:t>30/08/2016</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310045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71CB99BC-AC92-4A58-ABF1-3937A4677814}" type="datetimeFigureOut">
              <a:rPr lang="en-ZA" smtClean="0"/>
              <a:t>30/08/2016</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1144842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CB99BC-AC92-4A58-ABF1-3937A4677814}" type="datetimeFigureOut">
              <a:rPr lang="en-ZA" smtClean="0"/>
              <a:t>30/08/2016</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3792943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CB99BC-AC92-4A58-ABF1-3937A4677814}" type="datetimeFigureOut">
              <a:rPr lang="en-ZA" smtClean="0"/>
              <a:t>30/08/2016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2672520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CB99BC-AC92-4A58-ABF1-3937A4677814}" type="datetimeFigureOut">
              <a:rPr lang="en-ZA" smtClean="0"/>
              <a:t>30/08/2016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291270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1CB99BC-AC92-4A58-ABF1-3937A4677814}" type="datetimeFigureOut">
              <a:rPr lang="en-ZA" smtClean="0"/>
              <a:t>30/08/2016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398412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1CB99BC-AC92-4A58-ABF1-3937A4677814}" type="datetimeFigureOut">
              <a:rPr lang="en-ZA" smtClean="0"/>
              <a:t>30/08/2016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1DC8F59-8F2B-4684-8C37-D58482F4DD61}" type="slidenum">
              <a:rPr lang="en-ZA" smtClean="0"/>
              <a:t>‹#›</a:t>
            </a:fld>
            <a:endParaRPr lang="en-ZA"/>
          </a:p>
        </p:txBody>
      </p:sp>
    </p:spTree>
    <p:extLst>
      <p:ext uri="{BB962C8B-B14F-4D97-AF65-F5344CB8AC3E}">
        <p14:creationId xmlns:p14="http://schemas.microsoft.com/office/powerpoint/2010/main" val="4254278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CB99BC-AC92-4A58-ABF1-3937A4677814}" type="datetimeFigureOut">
              <a:rPr lang="en-ZA" smtClean="0"/>
              <a:t>30/08/2016</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DC8F59-8F2B-4684-8C37-D58482F4DD61}" type="slidenum">
              <a:rPr lang="en-ZA" smtClean="0"/>
              <a:t>‹#›</a:t>
            </a:fld>
            <a:endParaRPr lang="en-ZA"/>
          </a:p>
        </p:txBody>
      </p:sp>
    </p:spTree>
    <p:extLst>
      <p:ext uri="{BB962C8B-B14F-4D97-AF65-F5344CB8AC3E}">
        <p14:creationId xmlns:p14="http://schemas.microsoft.com/office/powerpoint/2010/main" val="1577800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Comic Sans MS" panose="030F0702030302020204" pitchFamily="66" charset="0"/>
              </a:rPr>
              <a:t>What is a Stroke?</a:t>
            </a:r>
            <a:endParaRPr lang="en-ZA" b="1" dirty="0">
              <a:latin typeface="Comic Sans MS" panose="030F0702030302020204" pitchFamily="66" charset="0"/>
            </a:endParaRPr>
          </a:p>
        </p:txBody>
      </p:sp>
      <p:sp>
        <p:nvSpPr>
          <p:cNvPr id="3" name="Text Placeholder 2"/>
          <p:cNvSpPr>
            <a:spLocks noGrp="1"/>
          </p:cNvSpPr>
          <p:nvPr>
            <p:ph type="body" idx="1"/>
          </p:nvPr>
        </p:nvSpPr>
        <p:spPr>
          <a:xfrm>
            <a:off x="978196" y="2117097"/>
            <a:ext cx="10281684" cy="4071051"/>
          </a:xfrm>
        </p:spPr>
        <p:txBody>
          <a:bodyPr>
            <a:normAutofit fontScale="92500"/>
          </a:bodyPr>
          <a:lstStyle/>
          <a:p>
            <a:pPr marL="571500" indent="-571500">
              <a:buFont typeface="Wingdings" panose="05000000000000000000" pitchFamily="2" charset="2"/>
              <a:buChar char="§"/>
            </a:pPr>
            <a:r>
              <a:rPr lang="en-ZA" sz="3600" b="0" dirty="0"/>
              <a:t>A stroke is an injury to the </a:t>
            </a:r>
            <a:r>
              <a:rPr lang="en-ZA" sz="3600" b="0" dirty="0" smtClean="0"/>
              <a:t>brain…. </a:t>
            </a:r>
          </a:p>
          <a:p>
            <a:pPr marL="571500" indent="-571500">
              <a:buFont typeface="Wingdings" panose="05000000000000000000" pitchFamily="2" charset="2"/>
              <a:buChar char="§"/>
            </a:pPr>
            <a:r>
              <a:rPr lang="en-ZA" sz="3600" b="0" dirty="0" smtClean="0"/>
              <a:t>caused </a:t>
            </a:r>
            <a:r>
              <a:rPr lang="en-ZA" sz="3600" b="0" dirty="0"/>
              <a:t>when the brain's blood supply is interrupted or greatly reduced. </a:t>
            </a:r>
            <a:endParaRPr lang="en-ZA" sz="3600" b="0" dirty="0" smtClean="0"/>
          </a:p>
          <a:p>
            <a:pPr marL="571500" indent="-571500">
              <a:buFont typeface="Wingdings" panose="05000000000000000000" pitchFamily="2" charset="2"/>
              <a:buChar char="§"/>
            </a:pPr>
            <a:r>
              <a:rPr lang="en-ZA" sz="3600" b="0" dirty="0" smtClean="0"/>
              <a:t>The </a:t>
            </a:r>
            <a:r>
              <a:rPr lang="en-ZA" sz="3600" b="0" dirty="0"/>
              <a:t>brain is deprived of oxygen and nutrients, </a:t>
            </a:r>
            <a:r>
              <a:rPr lang="en-ZA" sz="3600" b="0" dirty="0" smtClean="0"/>
              <a:t>and… </a:t>
            </a:r>
          </a:p>
          <a:p>
            <a:pPr marL="571500" indent="-571500">
              <a:buFont typeface="Wingdings" panose="05000000000000000000" pitchFamily="2" charset="2"/>
              <a:buChar char="§"/>
            </a:pPr>
            <a:r>
              <a:rPr lang="en-ZA" sz="3600" b="0" dirty="0" smtClean="0"/>
              <a:t>brain </a:t>
            </a:r>
            <a:r>
              <a:rPr lang="en-ZA" sz="3600" b="0" dirty="0"/>
              <a:t>cells begin to die within minutes. </a:t>
            </a:r>
            <a:endParaRPr lang="en-ZA" sz="3600" b="0" dirty="0" smtClean="0"/>
          </a:p>
          <a:p>
            <a:pPr marL="571500" indent="-571500">
              <a:buFont typeface="Wingdings" panose="05000000000000000000" pitchFamily="2" charset="2"/>
              <a:buChar char="§"/>
            </a:pPr>
            <a:r>
              <a:rPr lang="en-ZA" sz="3600" b="0" dirty="0" smtClean="0"/>
              <a:t>For </a:t>
            </a:r>
            <a:r>
              <a:rPr lang="en-ZA" sz="3600" b="0" dirty="0"/>
              <a:t>that reason, a stroke is considered a </a:t>
            </a:r>
            <a:r>
              <a:rPr lang="en-ZA" sz="3600" b="0" dirty="0">
                <a:solidFill>
                  <a:srgbClr val="FF0000"/>
                </a:solidFill>
              </a:rPr>
              <a:t>medical emergency.</a:t>
            </a:r>
          </a:p>
          <a:p>
            <a:endParaRPr lang="en-ZA" dirty="0"/>
          </a:p>
        </p:txBody>
      </p:sp>
    </p:spTree>
    <p:extLst>
      <p:ext uri="{BB962C8B-B14F-4D97-AF65-F5344CB8AC3E}">
        <p14:creationId xmlns:p14="http://schemas.microsoft.com/office/powerpoint/2010/main" val="3864056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2604976" y="533491"/>
            <a:ext cx="6996224" cy="11571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p:nvPr>
        </p:nvSpPr>
        <p:spPr/>
        <p:txBody>
          <a:bodyPr/>
          <a:lstStyle/>
          <a:p>
            <a:pPr algn="ctr"/>
            <a:r>
              <a:rPr lang="en-ZA" b="1" dirty="0" smtClean="0">
                <a:latin typeface="Comic Sans MS" panose="030F0702030302020204" pitchFamily="66" charset="0"/>
              </a:rPr>
              <a:t>Types of Strokes</a:t>
            </a:r>
            <a:endParaRPr lang="en-ZA" b="1" dirty="0">
              <a:latin typeface="Comic Sans MS" panose="030F0702030302020204" pitchFamily="66" charset="0"/>
            </a:endParaRPr>
          </a:p>
        </p:txBody>
      </p:sp>
      <p:sp>
        <p:nvSpPr>
          <p:cNvPr id="9" name="Rounded Rectangle 8"/>
          <p:cNvSpPr/>
          <p:nvPr/>
        </p:nvSpPr>
        <p:spPr>
          <a:xfrm>
            <a:off x="8467060" y="2970288"/>
            <a:ext cx="2105246" cy="9888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Transient ischemic attacks </a:t>
            </a:r>
            <a:r>
              <a:rPr lang="en-ZA" b="1" dirty="0" smtClean="0"/>
              <a:t>(TIA’s)</a:t>
            </a:r>
            <a:endParaRPr lang="en-ZA" dirty="0"/>
          </a:p>
        </p:txBody>
      </p:sp>
      <p:sp>
        <p:nvSpPr>
          <p:cNvPr id="10" name="Rounded Rectangle 9"/>
          <p:cNvSpPr/>
          <p:nvPr/>
        </p:nvSpPr>
        <p:spPr>
          <a:xfrm>
            <a:off x="1123508" y="2970288"/>
            <a:ext cx="2105246" cy="9888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Ischemic Stroke</a:t>
            </a:r>
            <a:endParaRPr lang="en-ZA" dirty="0"/>
          </a:p>
        </p:txBody>
      </p:sp>
      <p:sp>
        <p:nvSpPr>
          <p:cNvPr id="11" name="Rounded Rectangle 10"/>
          <p:cNvSpPr/>
          <p:nvPr/>
        </p:nvSpPr>
        <p:spPr>
          <a:xfrm>
            <a:off x="4795284" y="2970288"/>
            <a:ext cx="2105246" cy="9888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a:t>Hemorrhagic stroke </a:t>
            </a:r>
            <a:endParaRPr lang="en-ZA" dirty="0"/>
          </a:p>
        </p:txBody>
      </p:sp>
      <p:sp>
        <p:nvSpPr>
          <p:cNvPr id="13" name="Rounded Rectangle 12"/>
          <p:cNvSpPr/>
          <p:nvPr/>
        </p:nvSpPr>
        <p:spPr>
          <a:xfrm>
            <a:off x="368596" y="4164529"/>
            <a:ext cx="1662223" cy="9888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i="1"/>
              <a:t>Thrombotic stroke</a:t>
            </a:r>
            <a:endParaRPr lang="en-ZA" dirty="0"/>
          </a:p>
        </p:txBody>
      </p:sp>
      <p:sp>
        <p:nvSpPr>
          <p:cNvPr id="14" name="Rounded Rectangle 13"/>
          <p:cNvSpPr/>
          <p:nvPr/>
        </p:nvSpPr>
        <p:spPr>
          <a:xfrm>
            <a:off x="2397642" y="4164529"/>
            <a:ext cx="1662223" cy="9888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i="1"/>
              <a:t>Embolic stroke</a:t>
            </a:r>
            <a:endParaRPr lang="en-ZA" dirty="0"/>
          </a:p>
        </p:txBody>
      </p:sp>
    </p:spTree>
    <p:extLst>
      <p:ext uri="{BB962C8B-B14F-4D97-AF65-F5344CB8AC3E}">
        <p14:creationId xmlns:p14="http://schemas.microsoft.com/office/powerpoint/2010/main" val="2305379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Text Placeholder 2"/>
          <p:cNvSpPr>
            <a:spLocks noGrp="1"/>
          </p:cNvSpPr>
          <p:nvPr>
            <p:ph type="body" idx="1"/>
          </p:nvPr>
        </p:nvSpPr>
        <p:spPr/>
        <p:txBody>
          <a:bodyPr/>
          <a:lstStyle/>
          <a:p>
            <a:endParaRPr lang="en-ZA"/>
          </a:p>
        </p:txBody>
      </p:sp>
      <p:sp>
        <p:nvSpPr>
          <p:cNvPr id="4" name="Content Placeholder 3"/>
          <p:cNvSpPr>
            <a:spLocks noGrp="1"/>
          </p:cNvSpPr>
          <p:nvPr>
            <p:ph sz="half" idx="2"/>
          </p:nvPr>
        </p:nvSpPr>
        <p:spPr/>
        <p:txBody>
          <a:bodyPr/>
          <a:lstStyle/>
          <a:p>
            <a:endParaRPr lang="en-ZA"/>
          </a:p>
        </p:txBody>
      </p:sp>
      <p:sp>
        <p:nvSpPr>
          <p:cNvPr id="5" name="Text Placeholder 4"/>
          <p:cNvSpPr>
            <a:spLocks noGrp="1"/>
          </p:cNvSpPr>
          <p:nvPr>
            <p:ph type="body" sz="quarter" idx="3"/>
          </p:nvPr>
        </p:nvSpPr>
        <p:spPr/>
        <p:txBody>
          <a:bodyPr/>
          <a:lstStyle/>
          <a:p>
            <a:endParaRPr lang="en-ZA"/>
          </a:p>
        </p:txBody>
      </p:sp>
      <p:sp>
        <p:nvSpPr>
          <p:cNvPr id="6" name="Content Placeholder 5"/>
          <p:cNvSpPr>
            <a:spLocks noGrp="1"/>
          </p:cNvSpPr>
          <p:nvPr>
            <p:ph sz="quarter" idx="4"/>
          </p:nvPr>
        </p:nvSpPr>
        <p:spPr/>
        <p:txBody>
          <a:bodyPr/>
          <a:lstStyle/>
          <a:p>
            <a:endParaRPr lang="en-ZA"/>
          </a:p>
        </p:txBody>
      </p:sp>
      <p:sp>
        <p:nvSpPr>
          <p:cNvPr id="7" name="Rectangle 6"/>
          <p:cNvSpPr/>
          <p:nvPr/>
        </p:nvSpPr>
        <p:spPr>
          <a:xfrm>
            <a:off x="3048000" y="-649039"/>
            <a:ext cx="6096000" cy="8156079"/>
          </a:xfrm>
          <a:prstGeom prst="rect">
            <a:avLst/>
          </a:prstGeom>
        </p:spPr>
        <p:txBody>
          <a:bodyPr>
            <a:spAutoFit/>
          </a:bodyPr>
          <a:lstStyle/>
          <a:p>
            <a:pPr>
              <a:spcAft>
                <a:spcPts val="0"/>
              </a:spcAft>
            </a:pPr>
            <a:r>
              <a:rPr lang="en-ZA" sz="2000" b="1" dirty="0">
                <a:latin typeface="Calibri" panose="020F0502020204030204" pitchFamily="34" charset="0"/>
                <a:ea typeface="Times New Roman" panose="02020603050405020304" pitchFamily="18" charset="0"/>
                <a:cs typeface="Arial" panose="020B0604020202020204" pitchFamily="34" charset="0"/>
              </a:rPr>
              <a:t>Major Types of Strokes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b="1"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mj-lt"/>
              <a:buAutoNum type="arabicPeriod"/>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Ischemic stroke </a:t>
            </a:r>
            <a:r>
              <a:rPr lang="en-ZA" b="1" dirty="0">
                <a:solidFill>
                  <a:srgbClr val="FF0000"/>
                </a:solidFill>
                <a:latin typeface="Calibri" panose="020F0502020204030204" pitchFamily="34" charset="0"/>
                <a:ea typeface="Times New Roman" panose="02020603050405020304" pitchFamily="18" charset="0"/>
                <a:cs typeface="Arial" panose="020B0604020202020204" pitchFamily="34" charset="0"/>
              </a:rPr>
              <a:t>(+/-85%):</a:t>
            </a:r>
            <a:r>
              <a:rPr lang="en-ZA" dirty="0">
                <a:solidFill>
                  <a:srgbClr val="FF0000"/>
                </a:solidFill>
                <a:latin typeface="Calibri" panose="020F0502020204030204" pitchFamily="34" charset="0"/>
                <a:ea typeface="Times New Roman" panose="02020603050405020304" pitchFamily="18" charset="0"/>
                <a:cs typeface="Arial" panose="020B0604020202020204" pitchFamily="34" charset="0"/>
              </a:rPr>
              <a:t> </a:t>
            </a:r>
            <a:r>
              <a:rPr lang="en-ZA" dirty="0">
                <a:latin typeface="Calibri" panose="020F0502020204030204" pitchFamily="34" charset="0"/>
                <a:ea typeface="Times New Roman" panose="02020603050405020304" pitchFamily="18" charset="0"/>
                <a:cs typeface="Arial" panose="020B0604020202020204" pitchFamily="34" charset="0"/>
              </a:rPr>
              <a:t>Caused by a blockage in an artery, is responsible for about 85% of all strokes. The most common ischemic stroke subtypes are:</a:t>
            </a:r>
            <a:endParaRPr lang="en-ZA" sz="28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spcAft>
                <a:spcPts val="0"/>
              </a:spcAft>
              <a:buFont typeface="Symbol" panose="05050102010706020507" pitchFamily="18" charset="2"/>
              <a:buChar char=""/>
            </a:pPr>
            <a:r>
              <a:rPr lang="en-ZA" b="1" i="1" dirty="0">
                <a:latin typeface="Calibri" panose="020F0502020204030204" pitchFamily="34" charset="0"/>
                <a:ea typeface="Times New Roman" panose="02020603050405020304" pitchFamily="18" charset="0"/>
                <a:cs typeface="Arial" panose="020B0604020202020204" pitchFamily="34" charset="0"/>
              </a:rPr>
              <a:t>Thrombotic stroke</a:t>
            </a:r>
            <a:r>
              <a:rPr lang="en-ZA" i="1" dirty="0">
                <a:latin typeface="Calibri" panose="020F0502020204030204" pitchFamily="34" charset="0"/>
                <a:ea typeface="Times New Roman" panose="02020603050405020304" pitchFamily="18" charset="0"/>
                <a:cs typeface="Arial" panose="020B0604020202020204" pitchFamily="34" charset="0"/>
              </a:rPr>
              <a:t>:</a:t>
            </a:r>
            <a:r>
              <a:rPr lang="en-ZA" dirty="0">
                <a:latin typeface="Calibri" panose="020F0502020204030204" pitchFamily="34" charset="0"/>
                <a:ea typeface="Times New Roman" panose="02020603050405020304" pitchFamily="18" charset="0"/>
                <a:cs typeface="Arial" panose="020B0604020202020204" pitchFamily="34" charset="0"/>
              </a:rPr>
              <a:t> A blood clot (thrombus) forms in an artery in the neck or brain. These arteries may have a build-up of fatty deposits called plaques.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ZA" b="1" i="1" dirty="0">
                <a:latin typeface="Calibri" panose="020F0502020204030204" pitchFamily="34" charset="0"/>
                <a:ea typeface="Times New Roman" panose="02020603050405020304" pitchFamily="18" charset="0"/>
                <a:cs typeface="Arial" panose="020B0604020202020204" pitchFamily="34" charset="0"/>
              </a:rPr>
              <a:t>Embolic stroke</a:t>
            </a:r>
            <a:r>
              <a:rPr lang="en-ZA" i="1" dirty="0">
                <a:latin typeface="Calibri" panose="020F0502020204030204" pitchFamily="34" charset="0"/>
                <a:ea typeface="Times New Roman" panose="02020603050405020304" pitchFamily="18" charset="0"/>
                <a:cs typeface="Arial" panose="020B0604020202020204" pitchFamily="34" charset="0"/>
              </a:rPr>
              <a:t>:</a:t>
            </a:r>
            <a:r>
              <a:rPr lang="en-ZA" dirty="0">
                <a:latin typeface="Calibri" panose="020F0502020204030204" pitchFamily="34" charset="0"/>
                <a:ea typeface="Times New Roman" panose="02020603050405020304" pitchFamily="18" charset="0"/>
                <a:cs typeface="Arial" panose="020B0604020202020204" pitchFamily="34" charset="0"/>
              </a:rPr>
              <a:t> A blockage caused by blood clots which form elsewhere in the body (usually the heart) and travel to the brain. A common source is an abnormal rhythm in the heart's two upper chambers (</a:t>
            </a:r>
            <a:r>
              <a:rPr lang="en-ZA" i="1" dirty="0">
                <a:latin typeface="Calibri" panose="020F0502020204030204" pitchFamily="34" charset="0"/>
                <a:ea typeface="Times New Roman" panose="02020603050405020304" pitchFamily="18" charset="0"/>
                <a:cs typeface="Arial" panose="020B0604020202020204" pitchFamily="34" charset="0"/>
              </a:rPr>
              <a:t>atrial fibrillation</a:t>
            </a:r>
            <a:r>
              <a:rPr lang="en-ZA" dirty="0">
                <a:latin typeface="Calibri" panose="020F0502020204030204" pitchFamily="34" charset="0"/>
                <a:ea typeface="Times New Roman" panose="02020603050405020304" pitchFamily="18" charset="0"/>
                <a:cs typeface="Arial" panose="020B0604020202020204" pitchFamily="34" charset="0"/>
              </a:rPr>
              <a:t>), which may cause clots to form.</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457200">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mj-lt"/>
              <a:buAutoNum type="arabicPeriod"/>
              <a:tabLst>
                <a:tab pos="180340" algn="l"/>
              </a:tabLst>
            </a:pPr>
            <a:r>
              <a:rPr lang="en-ZA" b="1" dirty="0" err="1">
                <a:latin typeface="Calibri" panose="020F0502020204030204" pitchFamily="34" charset="0"/>
                <a:ea typeface="Times New Roman" panose="02020603050405020304" pitchFamily="18" charset="0"/>
                <a:cs typeface="Arial" panose="020B0604020202020204" pitchFamily="34" charset="0"/>
              </a:rPr>
              <a:t>Hemorrhagic</a:t>
            </a:r>
            <a:r>
              <a:rPr lang="en-ZA" b="1" dirty="0">
                <a:latin typeface="Calibri" panose="020F0502020204030204" pitchFamily="34" charset="0"/>
                <a:ea typeface="Times New Roman" panose="02020603050405020304" pitchFamily="18" charset="0"/>
                <a:cs typeface="Arial" panose="020B0604020202020204" pitchFamily="34" charset="0"/>
              </a:rPr>
              <a:t> stroke </a:t>
            </a:r>
            <a:r>
              <a:rPr lang="en-ZA" b="1" dirty="0">
                <a:solidFill>
                  <a:srgbClr val="FF0000"/>
                </a:solidFill>
                <a:latin typeface="Calibri" panose="020F0502020204030204" pitchFamily="34" charset="0"/>
                <a:ea typeface="Times New Roman" panose="02020603050405020304" pitchFamily="18" charset="0"/>
                <a:cs typeface="Arial" panose="020B0604020202020204" pitchFamily="34" charset="0"/>
              </a:rPr>
              <a:t>(+/-15%)</a:t>
            </a:r>
            <a:r>
              <a:rPr lang="en-ZA" dirty="0">
                <a:solidFill>
                  <a:srgbClr val="FF0000"/>
                </a:solidFill>
                <a:latin typeface="Calibri" panose="020F0502020204030204" pitchFamily="34" charset="0"/>
                <a:ea typeface="Times New Roman" panose="02020603050405020304" pitchFamily="18" charset="0"/>
                <a:cs typeface="Arial" panose="020B0604020202020204" pitchFamily="34" charset="0"/>
              </a:rPr>
              <a:t>: </a:t>
            </a:r>
            <a:r>
              <a:rPr lang="en-ZA" dirty="0" err="1">
                <a:latin typeface="Calibri" panose="020F0502020204030204" pitchFamily="34" charset="0"/>
                <a:ea typeface="Times New Roman" panose="02020603050405020304" pitchFamily="18" charset="0"/>
                <a:cs typeface="Arial" panose="020B0604020202020204" pitchFamily="34" charset="0"/>
              </a:rPr>
              <a:t>Hemorrhage</a:t>
            </a:r>
            <a:r>
              <a:rPr lang="en-ZA" dirty="0">
                <a:latin typeface="Calibri" panose="020F0502020204030204" pitchFamily="34" charset="0"/>
                <a:ea typeface="Times New Roman" panose="02020603050405020304" pitchFamily="18" charset="0"/>
                <a:cs typeface="Arial" panose="020B0604020202020204" pitchFamily="34" charset="0"/>
              </a:rPr>
              <a:t> means bleeding. This type of stroke is caused by a leak or rupture of an artery in the brain or on its surface. Such ruptures can be caused by an </a:t>
            </a:r>
            <a:r>
              <a:rPr lang="en-ZA" i="1" dirty="0">
                <a:latin typeface="Calibri" panose="020F0502020204030204" pitchFamily="34" charset="0"/>
                <a:ea typeface="Times New Roman" panose="02020603050405020304" pitchFamily="18" charset="0"/>
                <a:cs typeface="Arial" panose="020B0604020202020204" pitchFamily="34" charset="0"/>
              </a:rPr>
              <a:t>aneurysm</a:t>
            </a:r>
            <a:r>
              <a:rPr lang="en-ZA" dirty="0">
                <a:latin typeface="Calibri" panose="020F0502020204030204" pitchFamily="34" charset="0"/>
                <a:ea typeface="Times New Roman" panose="02020603050405020304" pitchFamily="18" charset="0"/>
                <a:cs typeface="Arial" panose="020B0604020202020204" pitchFamily="34" charset="0"/>
              </a:rPr>
              <a:t> (a thin, weak area on an artery wall) or by a malformation of the brain's blood vessel system. </a:t>
            </a:r>
            <a:r>
              <a:rPr lang="en-ZA" dirty="0" err="1">
                <a:latin typeface="Calibri" panose="020F0502020204030204" pitchFamily="34" charset="0"/>
                <a:ea typeface="Times New Roman" panose="02020603050405020304" pitchFamily="18" charset="0"/>
                <a:cs typeface="Arial" panose="020B0604020202020204" pitchFamily="34" charset="0"/>
              </a:rPr>
              <a:t>Hemorrhages</a:t>
            </a:r>
            <a:r>
              <a:rPr lang="en-ZA" dirty="0">
                <a:latin typeface="Calibri" panose="020F0502020204030204" pitchFamily="34" charset="0"/>
                <a:ea typeface="Times New Roman" panose="02020603050405020304" pitchFamily="18" charset="0"/>
                <a:cs typeface="Arial" panose="020B0604020202020204" pitchFamily="34" charset="0"/>
              </a:rPr>
              <a:t> may occur within the brain itself, or in the space between the brain and its protective outer layer. </a:t>
            </a:r>
            <a:endParaRPr lang="en-ZA" sz="2800" dirty="0">
              <a:latin typeface="Calibri" panose="020F0502020204030204" pitchFamily="34" charset="0"/>
              <a:ea typeface="Times New Roman" panose="02020603050405020304" pitchFamily="18" charset="0"/>
              <a:cs typeface="Arial" panose="020B0604020202020204" pitchFamily="34" charset="0"/>
            </a:endParaRPr>
          </a:p>
          <a:p>
            <a:pPr marL="180340">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mj-lt"/>
              <a:buAutoNum type="arabicPeriod"/>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Transient ischemic attacks (TIAs): </a:t>
            </a:r>
            <a:r>
              <a:rPr lang="en-ZA" dirty="0">
                <a:latin typeface="Calibri" panose="020F0502020204030204" pitchFamily="34" charset="0"/>
                <a:ea typeface="Times New Roman" panose="02020603050405020304" pitchFamily="18" charset="0"/>
                <a:cs typeface="Arial" panose="020B0604020202020204" pitchFamily="34" charset="0"/>
              </a:rPr>
              <a:t>Often called mini-strokes, TIAs are actually short episodes of stroke symptoms, often lasting only a few minutes. TIAs are caused by a temporary decrease in the supply of blood to part of the brain, and do not leave obvious lasting effects. But TIAs are considered warnings that indicate greater risk for a stroke.</a:t>
            </a:r>
            <a:endParaRPr lang="en-ZA" sz="2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72473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Text Placeholder 2"/>
          <p:cNvSpPr>
            <a:spLocks noGrp="1"/>
          </p:cNvSpPr>
          <p:nvPr>
            <p:ph type="body" idx="1"/>
          </p:nvPr>
        </p:nvSpPr>
        <p:spPr/>
        <p:txBody>
          <a:bodyPr/>
          <a:lstStyle/>
          <a:p>
            <a:endParaRPr lang="en-ZA"/>
          </a:p>
        </p:txBody>
      </p:sp>
      <p:sp>
        <p:nvSpPr>
          <p:cNvPr id="4" name="Content Placeholder 3"/>
          <p:cNvSpPr>
            <a:spLocks noGrp="1"/>
          </p:cNvSpPr>
          <p:nvPr>
            <p:ph sz="half" idx="2"/>
          </p:nvPr>
        </p:nvSpPr>
        <p:spPr/>
        <p:txBody>
          <a:bodyPr/>
          <a:lstStyle/>
          <a:p>
            <a:endParaRPr lang="en-ZA"/>
          </a:p>
        </p:txBody>
      </p:sp>
      <p:sp>
        <p:nvSpPr>
          <p:cNvPr id="5" name="Text Placeholder 4"/>
          <p:cNvSpPr>
            <a:spLocks noGrp="1"/>
          </p:cNvSpPr>
          <p:nvPr>
            <p:ph type="body" sz="quarter" idx="3"/>
          </p:nvPr>
        </p:nvSpPr>
        <p:spPr/>
        <p:txBody>
          <a:bodyPr/>
          <a:lstStyle/>
          <a:p>
            <a:endParaRPr lang="en-ZA"/>
          </a:p>
        </p:txBody>
      </p:sp>
      <p:sp>
        <p:nvSpPr>
          <p:cNvPr id="6" name="Content Placeholder 5"/>
          <p:cNvSpPr>
            <a:spLocks noGrp="1"/>
          </p:cNvSpPr>
          <p:nvPr>
            <p:ph sz="quarter" idx="4"/>
          </p:nvPr>
        </p:nvSpPr>
        <p:spPr/>
        <p:txBody>
          <a:bodyPr/>
          <a:lstStyle/>
          <a:p>
            <a:endParaRPr lang="en-ZA"/>
          </a:p>
        </p:txBody>
      </p:sp>
      <p:sp>
        <p:nvSpPr>
          <p:cNvPr id="7" name="Rectangle 6"/>
          <p:cNvSpPr/>
          <p:nvPr/>
        </p:nvSpPr>
        <p:spPr>
          <a:xfrm>
            <a:off x="3048000" y="458956"/>
            <a:ext cx="6096000" cy="5940088"/>
          </a:xfrm>
          <a:prstGeom prst="rect">
            <a:avLst/>
          </a:prstGeom>
        </p:spPr>
        <p:txBody>
          <a:bodyPr>
            <a:spAutoFit/>
          </a:bodyPr>
          <a:lstStyle/>
          <a:p>
            <a:pPr>
              <a:spcAft>
                <a:spcPts val="0"/>
              </a:spcAft>
            </a:pPr>
            <a:r>
              <a:rPr lang="en-ZA" sz="2000" b="1" dirty="0">
                <a:latin typeface="Calibri" panose="020F0502020204030204" pitchFamily="34" charset="0"/>
                <a:ea typeface="Times New Roman" panose="02020603050405020304" pitchFamily="18" charset="0"/>
                <a:cs typeface="Arial" panose="020B0604020202020204" pitchFamily="34" charset="0"/>
              </a:rPr>
              <a:t>Symptoms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b="1"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Stroke and TIA warning signs are the same, and include the sudden or intermittent development of:</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dirty="0">
                <a:latin typeface="Calibri" panose="020F0502020204030204" pitchFamily="34" charset="0"/>
                <a:ea typeface="Times New Roman" panose="02020603050405020304" pitchFamily="18" charset="0"/>
                <a:cs typeface="Arial" panose="020B0604020202020204" pitchFamily="34" charset="0"/>
              </a:rPr>
              <a:t>Acute numbness, weakness or paralysis of the face, arm, or leg, especially on one side of the body.</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dirty="0">
                <a:latin typeface="Calibri" panose="020F0502020204030204" pitchFamily="34" charset="0"/>
                <a:ea typeface="Times New Roman" panose="02020603050405020304" pitchFamily="18" charset="0"/>
                <a:cs typeface="Arial" panose="020B0604020202020204" pitchFamily="34" charset="0"/>
              </a:rPr>
              <a:t>Sudden loss of balance, dizziness, loss of coordination.</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dirty="0">
                <a:latin typeface="Calibri" panose="020F0502020204030204" pitchFamily="34" charset="0"/>
                <a:ea typeface="Times New Roman" panose="02020603050405020304" pitchFamily="18" charset="0"/>
                <a:cs typeface="Arial" panose="020B0604020202020204" pitchFamily="34" charset="0"/>
              </a:rPr>
              <a:t>Sudden blurred or decreased vision in one or both eyes, or seeing double.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dirty="0">
                <a:latin typeface="Calibri" panose="020F0502020204030204" pitchFamily="34" charset="0"/>
                <a:ea typeface="Times New Roman" panose="02020603050405020304" pitchFamily="18" charset="0"/>
                <a:cs typeface="Arial" panose="020B0604020202020204" pitchFamily="34" charset="0"/>
              </a:rPr>
              <a:t>Sudden confusion, difficulty speaking or understanding simple statements.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dirty="0">
                <a:latin typeface="Calibri" panose="020F0502020204030204" pitchFamily="34" charset="0"/>
                <a:ea typeface="Times New Roman" panose="02020603050405020304" pitchFamily="18" charset="0"/>
                <a:cs typeface="Arial" panose="020B0604020202020204" pitchFamily="34" charset="0"/>
              </a:rPr>
              <a:t>Severe, unexplained, localized headache with rapid onset; may be accompanied by vomiting.</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180340">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ZA" dirty="0">
                <a:latin typeface="Calibri" panose="020F0502020204030204" pitchFamily="34" charset="0"/>
                <a:ea typeface="Times New Roman" panose="02020603050405020304" pitchFamily="18" charset="0"/>
                <a:cs typeface="Arial" panose="020B0604020202020204" pitchFamily="34" charset="0"/>
              </a:rPr>
              <a:t>Many conditions can mimic a stroke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ZA" dirty="0">
                <a:latin typeface="Calibri" panose="020F0502020204030204" pitchFamily="34" charset="0"/>
                <a:ea typeface="Times New Roman" panose="02020603050405020304" pitchFamily="18" charset="0"/>
                <a:cs typeface="Arial" panose="020B0604020202020204" pitchFamily="34" charset="0"/>
              </a:rPr>
              <a:t>Stroke is more likely if more than one of these signs are present</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ZA" dirty="0">
                <a:latin typeface="Calibri" panose="020F0502020204030204" pitchFamily="34" charset="0"/>
                <a:ea typeface="Times New Roman" panose="02020603050405020304" pitchFamily="18" charset="0"/>
                <a:cs typeface="Arial" panose="020B0604020202020204" pitchFamily="34" charset="0"/>
              </a:rPr>
              <a:t>Note when the symptoms began</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ZA" dirty="0">
                <a:latin typeface="Calibri" panose="020F0502020204030204" pitchFamily="34" charset="0"/>
                <a:ea typeface="Times New Roman" panose="02020603050405020304" pitchFamily="18" charset="0"/>
                <a:cs typeface="Arial" panose="020B0604020202020204" pitchFamily="34" charset="0"/>
              </a:rPr>
              <a:t>If you experience any stroke warning signs, contact your doctor or healthcare provider or go to the emergency room </a:t>
            </a:r>
            <a:r>
              <a:rPr lang="en-ZA" b="1" i="1" dirty="0">
                <a:latin typeface="Calibri" panose="020F0502020204030204" pitchFamily="34" charset="0"/>
                <a:ea typeface="Times New Roman" panose="02020603050405020304" pitchFamily="18" charset="0"/>
                <a:cs typeface="Arial" panose="020B0604020202020204" pitchFamily="34" charset="0"/>
              </a:rPr>
              <a:t>immediately!</a:t>
            </a:r>
            <a:endParaRPr lang="en-Z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0225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Text Placeholder 2"/>
          <p:cNvSpPr>
            <a:spLocks noGrp="1"/>
          </p:cNvSpPr>
          <p:nvPr>
            <p:ph type="body" idx="1"/>
          </p:nvPr>
        </p:nvSpPr>
        <p:spPr/>
        <p:txBody>
          <a:bodyPr/>
          <a:lstStyle/>
          <a:p>
            <a:endParaRPr lang="en-ZA"/>
          </a:p>
        </p:txBody>
      </p:sp>
      <p:sp>
        <p:nvSpPr>
          <p:cNvPr id="4" name="Content Placeholder 3"/>
          <p:cNvSpPr>
            <a:spLocks noGrp="1"/>
          </p:cNvSpPr>
          <p:nvPr>
            <p:ph sz="half" idx="2"/>
          </p:nvPr>
        </p:nvSpPr>
        <p:spPr/>
        <p:txBody>
          <a:bodyPr/>
          <a:lstStyle/>
          <a:p>
            <a:endParaRPr lang="en-ZA"/>
          </a:p>
        </p:txBody>
      </p:sp>
      <p:sp>
        <p:nvSpPr>
          <p:cNvPr id="5" name="Text Placeholder 4"/>
          <p:cNvSpPr>
            <a:spLocks noGrp="1"/>
          </p:cNvSpPr>
          <p:nvPr>
            <p:ph type="body" sz="quarter" idx="3"/>
          </p:nvPr>
        </p:nvSpPr>
        <p:spPr/>
        <p:txBody>
          <a:bodyPr/>
          <a:lstStyle/>
          <a:p>
            <a:endParaRPr lang="en-ZA"/>
          </a:p>
        </p:txBody>
      </p:sp>
      <p:sp>
        <p:nvSpPr>
          <p:cNvPr id="6" name="Content Placeholder 5"/>
          <p:cNvSpPr>
            <a:spLocks noGrp="1"/>
          </p:cNvSpPr>
          <p:nvPr>
            <p:ph sz="quarter" idx="4"/>
          </p:nvPr>
        </p:nvSpPr>
        <p:spPr/>
        <p:txBody>
          <a:bodyPr/>
          <a:lstStyle/>
          <a:p>
            <a:endParaRPr lang="en-ZA"/>
          </a:p>
        </p:txBody>
      </p:sp>
      <p:sp>
        <p:nvSpPr>
          <p:cNvPr id="7" name="Rectangle 6"/>
          <p:cNvSpPr/>
          <p:nvPr/>
        </p:nvSpPr>
        <p:spPr>
          <a:xfrm>
            <a:off x="3048000" y="2259449"/>
            <a:ext cx="6096000" cy="2339102"/>
          </a:xfrm>
          <a:prstGeom prst="rect">
            <a:avLst/>
          </a:prstGeom>
        </p:spPr>
        <p:txBody>
          <a:bodyPr>
            <a:spAutoFit/>
          </a:bodyPr>
          <a:lstStyle/>
          <a:p>
            <a:pPr>
              <a:spcAft>
                <a:spcPts val="0"/>
              </a:spcAft>
            </a:pPr>
            <a:r>
              <a:rPr lang="en-ZA" sz="2000" b="1" dirty="0">
                <a:latin typeface="Calibri" panose="020F0502020204030204" pitchFamily="34" charset="0"/>
                <a:ea typeface="Times New Roman" panose="02020603050405020304" pitchFamily="18" charset="0"/>
                <a:cs typeface="Arial" panose="020B0604020202020204" pitchFamily="34" charset="0"/>
              </a:rPr>
              <a:t>Diagnosis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b="1"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Correctly determining the underlying cause and location of the stroke will determine the treatment. However, it is not always easy to recognize small strokes because symptoms may be dismissed by the patient and family as changes due to aging, or may be confused with symptoms of other neurological illnesses. </a:t>
            </a:r>
            <a:endParaRPr lang="en-Z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8125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Text Placeholder 2"/>
          <p:cNvSpPr>
            <a:spLocks noGrp="1"/>
          </p:cNvSpPr>
          <p:nvPr>
            <p:ph type="body" idx="1"/>
          </p:nvPr>
        </p:nvSpPr>
        <p:spPr/>
        <p:txBody>
          <a:bodyPr/>
          <a:lstStyle/>
          <a:p>
            <a:endParaRPr lang="en-ZA"/>
          </a:p>
        </p:txBody>
      </p:sp>
      <p:sp>
        <p:nvSpPr>
          <p:cNvPr id="4" name="Content Placeholder 3"/>
          <p:cNvSpPr>
            <a:spLocks noGrp="1"/>
          </p:cNvSpPr>
          <p:nvPr>
            <p:ph sz="half" idx="2"/>
          </p:nvPr>
        </p:nvSpPr>
        <p:spPr/>
        <p:txBody>
          <a:bodyPr/>
          <a:lstStyle/>
          <a:p>
            <a:endParaRPr lang="en-ZA"/>
          </a:p>
        </p:txBody>
      </p:sp>
      <p:sp>
        <p:nvSpPr>
          <p:cNvPr id="5" name="Text Placeholder 4"/>
          <p:cNvSpPr>
            <a:spLocks noGrp="1"/>
          </p:cNvSpPr>
          <p:nvPr>
            <p:ph type="body" sz="quarter" idx="3"/>
          </p:nvPr>
        </p:nvSpPr>
        <p:spPr/>
        <p:txBody>
          <a:bodyPr/>
          <a:lstStyle/>
          <a:p>
            <a:endParaRPr lang="en-ZA"/>
          </a:p>
        </p:txBody>
      </p:sp>
      <p:sp>
        <p:nvSpPr>
          <p:cNvPr id="6" name="Content Placeholder 5"/>
          <p:cNvSpPr>
            <a:spLocks noGrp="1"/>
          </p:cNvSpPr>
          <p:nvPr>
            <p:ph sz="quarter" idx="4"/>
          </p:nvPr>
        </p:nvSpPr>
        <p:spPr/>
        <p:txBody>
          <a:bodyPr/>
          <a:lstStyle/>
          <a:p>
            <a:endParaRPr lang="en-ZA"/>
          </a:p>
        </p:txBody>
      </p:sp>
      <p:sp>
        <p:nvSpPr>
          <p:cNvPr id="7" name="Rectangle 6"/>
          <p:cNvSpPr/>
          <p:nvPr/>
        </p:nvSpPr>
        <p:spPr>
          <a:xfrm>
            <a:off x="3048000" y="-3973026"/>
            <a:ext cx="6096000" cy="14804053"/>
          </a:xfrm>
          <a:prstGeom prst="rect">
            <a:avLst/>
          </a:prstGeom>
        </p:spPr>
        <p:txBody>
          <a:bodyPr>
            <a:spAutoFit/>
          </a:bodyPr>
          <a:lstStyle/>
          <a:p>
            <a:pPr>
              <a:spcAft>
                <a:spcPts val="0"/>
              </a:spcAft>
            </a:pPr>
            <a:r>
              <a:rPr lang="en-ZA" sz="2000" b="1" dirty="0">
                <a:latin typeface="Calibri" panose="020F0502020204030204" pitchFamily="34" charset="0"/>
                <a:ea typeface="Times New Roman" panose="02020603050405020304" pitchFamily="18" charset="0"/>
                <a:cs typeface="Arial" panose="020B0604020202020204" pitchFamily="34" charset="0"/>
              </a:rPr>
              <a:t>Risk Factors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b="1"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Risks include controllable factors (those you can change) and uncontrollable (those you cannot change).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The good news is that more than half of all strokes can be prevented through medical attention and lifestyle changes.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Hypertension (high blood pressure):</a:t>
            </a:r>
            <a:r>
              <a:rPr lang="en-ZA" dirty="0">
                <a:latin typeface="Calibri" panose="020F0502020204030204" pitchFamily="34" charset="0"/>
                <a:ea typeface="Times New Roman" panose="02020603050405020304" pitchFamily="18" charset="0"/>
                <a:cs typeface="Arial" panose="020B0604020202020204" pitchFamily="34" charset="0"/>
              </a:rPr>
              <a:t> Stroke risk begins to increase when blood pressure is consistently high. High blood pressure, which is the leading cause of stroke, damages artery walls and can increase blood clotting action, leading to the formation of stroke-causing clots. Controlling blood pressure reduces the risk substantially.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Smoking:</a:t>
            </a:r>
            <a:r>
              <a:rPr lang="en-ZA" dirty="0">
                <a:latin typeface="Calibri" panose="020F0502020204030204" pitchFamily="34" charset="0"/>
                <a:ea typeface="Times New Roman" panose="02020603050405020304" pitchFamily="18" charset="0"/>
                <a:cs typeface="Arial" panose="020B0604020202020204" pitchFamily="34" charset="0"/>
              </a:rPr>
              <a:t> Smoking can double your stroke risk. In addition to harming the lungs, smoking also injures blood vessel walls, speeds up hardening of the arteries, makes your heart work harder, and raises blood pressure.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High cholesterol and excess weight:</a:t>
            </a:r>
            <a:r>
              <a:rPr lang="en-ZA" dirty="0">
                <a:latin typeface="Calibri" panose="020F0502020204030204" pitchFamily="34" charset="0"/>
                <a:ea typeface="Times New Roman" panose="02020603050405020304" pitchFamily="18" charset="0"/>
                <a:cs typeface="Arial" panose="020B0604020202020204" pitchFamily="34" charset="0"/>
              </a:rPr>
              <a:t> Excess cholesterol can settle on artery walls and lead to the eventual blockage of these vessels. Being overweight strains the entire circulatory system and predisposes you to other stroke risk factors, such as high blood pressure.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You may not be able to change the following factors, but you can greatly minimize their impact on your overall stroke risk by concentrating efforts on the controllable factors listed above.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Age:</a:t>
            </a:r>
            <a:r>
              <a:rPr lang="en-ZA" dirty="0">
                <a:latin typeface="Calibri" panose="020F0502020204030204" pitchFamily="34" charset="0"/>
                <a:ea typeface="Times New Roman" panose="02020603050405020304" pitchFamily="18" charset="0"/>
                <a:cs typeface="Arial" panose="020B0604020202020204" pitchFamily="34" charset="0"/>
              </a:rPr>
              <a:t> Although young people can have strokes, the risk doubles with each decade past age 55.</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Gender:</a:t>
            </a:r>
            <a:r>
              <a:rPr lang="en-ZA" dirty="0">
                <a:latin typeface="Calibri" panose="020F0502020204030204" pitchFamily="34" charset="0"/>
                <a:ea typeface="Times New Roman" panose="02020603050405020304" pitchFamily="18" charset="0"/>
                <a:cs typeface="Arial" panose="020B0604020202020204" pitchFamily="34" charset="0"/>
              </a:rPr>
              <a:t> Men have a slightly higher stroke risk than women.</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Race:</a:t>
            </a:r>
            <a:r>
              <a:rPr lang="en-ZA" dirty="0">
                <a:latin typeface="Calibri" panose="020F0502020204030204" pitchFamily="34" charset="0"/>
                <a:ea typeface="Times New Roman" panose="02020603050405020304" pitchFamily="18" charset="0"/>
                <a:cs typeface="Arial" panose="020B0604020202020204" pitchFamily="34" charset="0"/>
              </a:rPr>
              <a:t> African-Americans have nearly double the risk of stroke as Caucasians.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Family history:</a:t>
            </a:r>
            <a:r>
              <a:rPr lang="en-ZA" dirty="0">
                <a:latin typeface="Calibri" panose="020F0502020204030204" pitchFamily="34" charset="0"/>
                <a:ea typeface="Times New Roman" panose="02020603050405020304" pitchFamily="18" charset="0"/>
                <a:cs typeface="Arial" panose="020B0604020202020204" pitchFamily="34" charset="0"/>
              </a:rPr>
              <a:t> A family history of stroke can mean you are at higher risk.</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Diabetes:</a:t>
            </a:r>
            <a:r>
              <a:rPr lang="en-ZA" dirty="0">
                <a:latin typeface="Calibri" panose="020F0502020204030204" pitchFamily="34" charset="0"/>
                <a:ea typeface="Times New Roman" panose="02020603050405020304" pitchFamily="18" charset="0"/>
                <a:cs typeface="Arial" panose="020B0604020202020204" pitchFamily="34" charset="0"/>
              </a:rPr>
              <a:t> Circulation problems associated with the disease may increase stroke risk even if blood sugar and insulin levels are closely managed.</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180340" algn="l"/>
              </a:tabLst>
            </a:pPr>
            <a:r>
              <a:rPr lang="en-ZA" b="1" dirty="0">
                <a:latin typeface="Calibri" panose="020F0502020204030204" pitchFamily="34" charset="0"/>
                <a:ea typeface="Times New Roman" panose="02020603050405020304" pitchFamily="18" charset="0"/>
                <a:cs typeface="Arial" panose="020B0604020202020204" pitchFamily="34" charset="0"/>
              </a:rPr>
              <a:t>Cardiovascular disease: </a:t>
            </a:r>
            <a:r>
              <a:rPr lang="en-ZA" dirty="0">
                <a:latin typeface="Calibri" panose="020F0502020204030204" pitchFamily="34" charset="0"/>
                <a:ea typeface="Times New Roman" panose="02020603050405020304" pitchFamily="18" charset="0"/>
                <a:cs typeface="Arial" panose="020B0604020202020204" pitchFamily="34" charset="0"/>
              </a:rPr>
              <a:t>Having a heart attack can increase your stroke risk.</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ZA" b="1" dirty="0">
                <a:latin typeface="Calibri" panose="020F0502020204030204" pitchFamily="34" charset="0"/>
                <a:ea typeface="Times New Roman" panose="02020603050405020304" pitchFamily="18" charset="0"/>
                <a:cs typeface="Arial" panose="020B0604020202020204" pitchFamily="34" charset="0"/>
              </a:rPr>
              <a:t>Recurrent Stroke: </a:t>
            </a:r>
            <a:r>
              <a:rPr lang="en-ZA" dirty="0">
                <a:latin typeface="Calibri" panose="020F0502020204030204" pitchFamily="34" charset="0"/>
                <a:ea typeface="Times New Roman" panose="02020603050405020304" pitchFamily="18" charset="0"/>
                <a:cs typeface="Arial" panose="020B0604020202020204" pitchFamily="34" charset="0"/>
              </a:rPr>
              <a:t>A personal history of stroke increases your risk of having another stroke. The increased risk lasts approximately five years and declines over time; the greatest risk is in the first few months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ZA" b="1" dirty="0">
                <a:latin typeface="Calibri" panose="020F0502020204030204" pitchFamily="34" charset="0"/>
                <a:ea typeface="Times New Roman" panose="02020603050405020304" pitchFamily="18" charset="0"/>
                <a:cs typeface="Arial" panose="020B0604020202020204" pitchFamily="34" charset="0"/>
              </a:rPr>
              <a:t>TIAs: </a:t>
            </a:r>
            <a:r>
              <a:rPr lang="en-ZA" dirty="0">
                <a:latin typeface="Calibri" panose="020F0502020204030204" pitchFamily="34" charset="0"/>
                <a:ea typeface="Times New Roman" panose="02020603050405020304" pitchFamily="18" charset="0"/>
                <a:cs typeface="Arial" panose="020B0604020202020204" pitchFamily="34" charset="0"/>
              </a:rPr>
              <a:t>Having a transient ischemic attack (TIA) increases your risk of having a major stroke within the month, often within two days. Medications, including aspirin, may be prescribed to help prevent a future stroke.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In addition to the uncontrollable risk factors above, stroke has also been associated with heavy alcohol use (especially binge drinking); use of illegal drugs such as cocaine and methamphetamines; elevated red blood cell counts; migraine headaches with aura (visual disturbances); birth control pills or hormone replacement therapy with </a:t>
            </a:r>
            <a:r>
              <a:rPr lang="en-ZA" dirty="0" err="1">
                <a:latin typeface="Calibri" panose="020F0502020204030204" pitchFamily="34" charset="0"/>
                <a:ea typeface="Times New Roman" panose="02020603050405020304" pitchFamily="18" charset="0"/>
                <a:cs typeface="Arial" panose="020B0604020202020204" pitchFamily="34" charset="0"/>
              </a:rPr>
              <a:t>estrogen</a:t>
            </a:r>
            <a:r>
              <a:rPr lang="en-ZA" dirty="0">
                <a:latin typeface="Calibri" panose="020F0502020204030204" pitchFamily="34" charset="0"/>
                <a:ea typeface="Times New Roman" panose="02020603050405020304" pitchFamily="18" charset="0"/>
                <a:cs typeface="Arial" panose="020B0604020202020204" pitchFamily="34" charset="0"/>
              </a:rPr>
              <a:t>. No direct relationship has yet been demonstrated between stress and stroke risk. As with many conditions, exercising for as little as 30 minutes most days of the week reduces your stroke risk.</a:t>
            </a:r>
            <a:endParaRPr lang="en-Z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8390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Text Placeholder 2"/>
          <p:cNvSpPr>
            <a:spLocks noGrp="1"/>
          </p:cNvSpPr>
          <p:nvPr>
            <p:ph type="body" idx="1"/>
          </p:nvPr>
        </p:nvSpPr>
        <p:spPr/>
        <p:txBody>
          <a:bodyPr/>
          <a:lstStyle/>
          <a:p>
            <a:endParaRPr lang="en-ZA"/>
          </a:p>
        </p:txBody>
      </p:sp>
      <p:sp>
        <p:nvSpPr>
          <p:cNvPr id="4" name="Content Placeholder 3"/>
          <p:cNvSpPr>
            <a:spLocks noGrp="1"/>
          </p:cNvSpPr>
          <p:nvPr>
            <p:ph sz="half" idx="2"/>
          </p:nvPr>
        </p:nvSpPr>
        <p:spPr/>
        <p:txBody>
          <a:bodyPr/>
          <a:lstStyle/>
          <a:p>
            <a:endParaRPr lang="en-ZA"/>
          </a:p>
        </p:txBody>
      </p:sp>
      <p:sp>
        <p:nvSpPr>
          <p:cNvPr id="5" name="Text Placeholder 4"/>
          <p:cNvSpPr>
            <a:spLocks noGrp="1"/>
          </p:cNvSpPr>
          <p:nvPr>
            <p:ph type="body" sz="quarter" idx="3"/>
          </p:nvPr>
        </p:nvSpPr>
        <p:spPr/>
        <p:txBody>
          <a:bodyPr/>
          <a:lstStyle/>
          <a:p>
            <a:endParaRPr lang="en-ZA"/>
          </a:p>
        </p:txBody>
      </p:sp>
      <p:sp>
        <p:nvSpPr>
          <p:cNvPr id="6" name="Content Placeholder 5"/>
          <p:cNvSpPr>
            <a:spLocks noGrp="1"/>
          </p:cNvSpPr>
          <p:nvPr>
            <p:ph sz="quarter" idx="4"/>
          </p:nvPr>
        </p:nvSpPr>
        <p:spPr/>
        <p:txBody>
          <a:bodyPr/>
          <a:lstStyle/>
          <a:p>
            <a:endParaRPr lang="en-ZA"/>
          </a:p>
        </p:txBody>
      </p:sp>
      <p:sp>
        <p:nvSpPr>
          <p:cNvPr id="7" name="Rectangle 6"/>
          <p:cNvSpPr/>
          <p:nvPr/>
        </p:nvSpPr>
        <p:spPr>
          <a:xfrm>
            <a:off x="3048000" y="1982450"/>
            <a:ext cx="6096000" cy="2893100"/>
          </a:xfrm>
          <a:prstGeom prst="rect">
            <a:avLst/>
          </a:prstGeom>
        </p:spPr>
        <p:txBody>
          <a:bodyPr>
            <a:spAutoFit/>
          </a:bodyPr>
          <a:lstStyle/>
          <a:p>
            <a:pPr>
              <a:spcAft>
                <a:spcPts val="0"/>
              </a:spcAft>
            </a:pPr>
            <a:r>
              <a:rPr lang="en-ZA" sz="2000" b="1" dirty="0">
                <a:latin typeface="Calibri" panose="020F0502020204030204" pitchFamily="34" charset="0"/>
                <a:ea typeface="Times New Roman" panose="02020603050405020304" pitchFamily="18" charset="0"/>
                <a:cs typeface="Arial" panose="020B0604020202020204" pitchFamily="34" charset="0"/>
              </a:rPr>
              <a:t>Treatment</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b="1"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Immediate reaction</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Treatment as soon as possible (surgery or meds)</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When a stroke occurs, hospitalization is necessary to determine the cause and type of stroke and to treat or prevent further complications.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Once stabilized, rehabilitation begins. Rehabilitation does not cure a stroke but minimizes permanent damage and enhance adaptation. </a:t>
            </a:r>
            <a:endParaRPr lang="en-Z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8991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Text Placeholder 2"/>
          <p:cNvSpPr>
            <a:spLocks noGrp="1"/>
          </p:cNvSpPr>
          <p:nvPr>
            <p:ph type="body" idx="1"/>
          </p:nvPr>
        </p:nvSpPr>
        <p:spPr/>
        <p:txBody>
          <a:bodyPr/>
          <a:lstStyle/>
          <a:p>
            <a:endParaRPr lang="en-ZA"/>
          </a:p>
        </p:txBody>
      </p:sp>
      <p:sp>
        <p:nvSpPr>
          <p:cNvPr id="4" name="Content Placeholder 3"/>
          <p:cNvSpPr>
            <a:spLocks noGrp="1"/>
          </p:cNvSpPr>
          <p:nvPr>
            <p:ph sz="half" idx="2"/>
          </p:nvPr>
        </p:nvSpPr>
        <p:spPr/>
        <p:txBody>
          <a:bodyPr/>
          <a:lstStyle/>
          <a:p>
            <a:endParaRPr lang="en-ZA"/>
          </a:p>
        </p:txBody>
      </p:sp>
      <p:sp>
        <p:nvSpPr>
          <p:cNvPr id="5" name="Text Placeholder 4"/>
          <p:cNvSpPr>
            <a:spLocks noGrp="1"/>
          </p:cNvSpPr>
          <p:nvPr>
            <p:ph type="body" sz="quarter" idx="3"/>
          </p:nvPr>
        </p:nvSpPr>
        <p:spPr/>
        <p:txBody>
          <a:bodyPr/>
          <a:lstStyle/>
          <a:p>
            <a:endParaRPr lang="en-ZA"/>
          </a:p>
        </p:txBody>
      </p:sp>
      <p:sp>
        <p:nvSpPr>
          <p:cNvPr id="6" name="Content Placeholder 5"/>
          <p:cNvSpPr>
            <a:spLocks noGrp="1"/>
          </p:cNvSpPr>
          <p:nvPr>
            <p:ph sz="quarter" idx="4"/>
          </p:nvPr>
        </p:nvSpPr>
        <p:spPr/>
        <p:txBody>
          <a:bodyPr/>
          <a:lstStyle/>
          <a:p>
            <a:endParaRPr lang="en-ZA"/>
          </a:p>
        </p:txBody>
      </p:sp>
      <p:sp>
        <p:nvSpPr>
          <p:cNvPr id="7" name="Rectangle 6"/>
          <p:cNvSpPr/>
          <p:nvPr/>
        </p:nvSpPr>
        <p:spPr>
          <a:xfrm>
            <a:off x="3048000" y="-372040"/>
            <a:ext cx="6096000" cy="7602081"/>
          </a:xfrm>
          <a:prstGeom prst="rect">
            <a:avLst/>
          </a:prstGeom>
        </p:spPr>
        <p:txBody>
          <a:bodyPr>
            <a:spAutoFit/>
          </a:bodyPr>
          <a:lstStyle/>
          <a:p>
            <a:pPr>
              <a:spcAft>
                <a:spcPts val="0"/>
              </a:spcAft>
            </a:pPr>
            <a:r>
              <a:rPr lang="en-ZA" sz="2000" b="1" dirty="0">
                <a:latin typeface="Calibri" panose="020F0502020204030204" pitchFamily="34" charset="0"/>
                <a:ea typeface="Times New Roman" panose="02020603050405020304" pitchFamily="18" charset="0"/>
                <a:cs typeface="Arial" panose="020B0604020202020204" pitchFamily="34" charset="0"/>
              </a:rPr>
              <a:t>After-Effects of Stroke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b="1"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Recovery from a stroke is variable: some people may have a full recovery while others will have slight, moderate or severe disabilities.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The most rapid recovery occurs during the first 30 days after the stroke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Some physical, cognitive and emotional symptoms common to many stroke survivors include: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ZA" b="1" dirty="0">
                <a:latin typeface="Calibri" panose="020F0502020204030204" pitchFamily="34" charset="0"/>
                <a:ea typeface="Times New Roman" panose="02020603050405020304" pitchFamily="18" charset="0"/>
                <a:cs typeface="Arial" panose="020B0604020202020204" pitchFamily="34" charset="0"/>
              </a:rPr>
              <a:t>Paralysis or weakness -</a:t>
            </a:r>
            <a:r>
              <a:rPr lang="en-ZA" dirty="0">
                <a:latin typeface="Calibri" panose="020F0502020204030204" pitchFamily="34" charset="0"/>
                <a:ea typeface="Times New Roman" panose="02020603050405020304" pitchFamily="18" charset="0"/>
                <a:cs typeface="Arial" panose="020B0604020202020204" pitchFamily="34" charset="0"/>
              </a:rPr>
              <a:t> Usually on one side of the body, including the face and mouth. Patients may have difficulty swallowing or experience one-sided neglect (ignoring or forgetting the affected side of the body).</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ZA" b="1" dirty="0">
                <a:latin typeface="Calibri" panose="020F0502020204030204" pitchFamily="34" charset="0"/>
                <a:ea typeface="Times New Roman" panose="02020603050405020304" pitchFamily="18" charset="0"/>
                <a:cs typeface="Arial" panose="020B0604020202020204" pitchFamily="34" charset="0"/>
              </a:rPr>
              <a:t>Vision problems - </a:t>
            </a:r>
            <a:r>
              <a:rPr lang="en-ZA" dirty="0">
                <a:latin typeface="Calibri" panose="020F0502020204030204" pitchFamily="34" charset="0"/>
                <a:ea typeface="Times New Roman" panose="02020603050405020304" pitchFamily="18" charset="0"/>
                <a:cs typeface="Arial" panose="020B0604020202020204" pitchFamily="34" charset="0"/>
              </a:rPr>
              <a:t>The person may be unable to focus, may have a blind spot, or may have problems with peripheral vision.</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ZA" b="1" dirty="0">
                <a:latin typeface="Calibri" panose="020F0502020204030204" pitchFamily="34" charset="0"/>
                <a:ea typeface="Times New Roman" panose="02020603050405020304" pitchFamily="18" charset="0"/>
                <a:cs typeface="Arial" panose="020B0604020202020204" pitchFamily="34" charset="0"/>
              </a:rPr>
              <a:t>Communication difficulties - </a:t>
            </a:r>
            <a:r>
              <a:rPr lang="en-ZA" dirty="0">
                <a:latin typeface="Calibri" panose="020F0502020204030204" pitchFamily="34" charset="0"/>
                <a:ea typeface="Times New Roman" panose="02020603050405020304" pitchFamily="18" charset="0"/>
                <a:cs typeface="Arial" panose="020B0604020202020204" pitchFamily="34" charset="0"/>
              </a:rPr>
              <a:t>Communication deficits, including problems with speaking, understanding, reading and writing.</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ZA" b="1" dirty="0">
                <a:latin typeface="Calibri" panose="020F0502020204030204" pitchFamily="34" charset="0"/>
                <a:ea typeface="Times New Roman" panose="02020603050405020304" pitchFamily="18" charset="0"/>
                <a:cs typeface="Arial" panose="020B0604020202020204" pitchFamily="34" charset="0"/>
              </a:rPr>
              <a:t>Emotional lability - </a:t>
            </a:r>
            <a:r>
              <a:rPr lang="en-ZA" dirty="0">
                <a:latin typeface="Calibri" panose="020F0502020204030204" pitchFamily="34" charset="0"/>
                <a:ea typeface="Times New Roman" panose="02020603050405020304" pitchFamily="18" charset="0"/>
                <a:cs typeface="Arial" panose="020B0604020202020204" pitchFamily="34" charset="0"/>
              </a:rPr>
              <a:t>Uncontrollable, unexplained outward displays of crying, anger or laughter which may have little connection to the patient's actual emotional state. Episodes generally come and go quickly and may decrease over time.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ZA" b="1" dirty="0">
                <a:latin typeface="Calibri" panose="020F0502020204030204" pitchFamily="34" charset="0"/>
                <a:ea typeface="Times New Roman" panose="02020603050405020304" pitchFamily="18" charset="0"/>
                <a:cs typeface="Arial" panose="020B0604020202020204" pitchFamily="34" charset="0"/>
              </a:rPr>
              <a:t>Depression - </a:t>
            </a:r>
            <a:r>
              <a:rPr lang="en-ZA" dirty="0">
                <a:latin typeface="Calibri" panose="020F0502020204030204" pitchFamily="34" charset="0"/>
                <a:ea typeface="Times New Roman" panose="02020603050405020304" pitchFamily="18" charset="0"/>
                <a:cs typeface="Arial" panose="020B0604020202020204" pitchFamily="34" charset="0"/>
              </a:rPr>
              <a:t>Anxiety (especially over the possibility of having another stroke) and depression are not uncommon after a stroke, and may have both physiological and psychological causes. </a:t>
            </a:r>
            <a:endParaRPr lang="en-Z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3322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Text Placeholder 2"/>
          <p:cNvSpPr>
            <a:spLocks noGrp="1"/>
          </p:cNvSpPr>
          <p:nvPr>
            <p:ph type="body" idx="1"/>
          </p:nvPr>
        </p:nvSpPr>
        <p:spPr/>
        <p:txBody>
          <a:bodyPr/>
          <a:lstStyle/>
          <a:p>
            <a:endParaRPr lang="en-ZA"/>
          </a:p>
        </p:txBody>
      </p:sp>
      <p:sp>
        <p:nvSpPr>
          <p:cNvPr id="4" name="Content Placeholder 3"/>
          <p:cNvSpPr>
            <a:spLocks noGrp="1"/>
          </p:cNvSpPr>
          <p:nvPr>
            <p:ph sz="half" idx="2"/>
          </p:nvPr>
        </p:nvSpPr>
        <p:spPr/>
        <p:txBody>
          <a:bodyPr/>
          <a:lstStyle/>
          <a:p>
            <a:endParaRPr lang="en-ZA"/>
          </a:p>
        </p:txBody>
      </p:sp>
      <p:sp>
        <p:nvSpPr>
          <p:cNvPr id="5" name="Text Placeholder 4"/>
          <p:cNvSpPr>
            <a:spLocks noGrp="1"/>
          </p:cNvSpPr>
          <p:nvPr>
            <p:ph type="body" sz="quarter" idx="3"/>
          </p:nvPr>
        </p:nvSpPr>
        <p:spPr/>
        <p:txBody>
          <a:bodyPr/>
          <a:lstStyle/>
          <a:p>
            <a:endParaRPr lang="en-ZA"/>
          </a:p>
        </p:txBody>
      </p:sp>
      <p:sp>
        <p:nvSpPr>
          <p:cNvPr id="6" name="Content Placeholder 5"/>
          <p:cNvSpPr>
            <a:spLocks noGrp="1"/>
          </p:cNvSpPr>
          <p:nvPr>
            <p:ph sz="quarter" idx="4"/>
          </p:nvPr>
        </p:nvSpPr>
        <p:spPr/>
        <p:txBody>
          <a:bodyPr/>
          <a:lstStyle/>
          <a:p>
            <a:endParaRPr lang="en-ZA"/>
          </a:p>
        </p:txBody>
      </p:sp>
      <p:sp>
        <p:nvSpPr>
          <p:cNvPr id="7" name="Rectangle 6"/>
          <p:cNvSpPr/>
          <p:nvPr/>
        </p:nvSpPr>
        <p:spPr>
          <a:xfrm>
            <a:off x="3048000" y="-2326421"/>
            <a:ext cx="6096000" cy="11510843"/>
          </a:xfrm>
          <a:prstGeom prst="rect">
            <a:avLst/>
          </a:prstGeom>
        </p:spPr>
        <p:txBody>
          <a:bodyPr>
            <a:spAutoFit/>
          </a:bodyPr>
          <a:lstStyle/>
          <a:p>
            <a:pPr>
              <a:spcAft>
                <a:spcPts val="0"/>
              </a:spcAft>
            </a:pPr>
            <a:r>
              <a:rPr lang="en-ZA" sz="2000" b="1" dirty="0">
                <a:latin typeface="Calibri" panose="020F0502020204030204" pitchFamily="34" charset="0"/>
                <a:ea typeface="Times New Roman" panose="02020603050405020304" pitchFamily="18" charset="0"/>
                <a:cs typeface="Arial" panose="020B0604020202020204" pitchFamily="34" charset="0"/>
              </a:rPr>
              <a:t>Caregiving</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b="1"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Caring for someone with a stroke is challenging. </a:t>
            </a:r>
            <a:r>
              <a:rPr lang="en-ZA" dirty="0" err="1">
                <a:latin typeface="Calibri" panose="020F0502020204030204" pitchFamily="34" charset="0"/>
                <a:ea typeface="Times New Roman" panose="02020603050405020304" pitchFamily="18" charset="0"/>
                <a:cs typeface="Arial" panose="020B0604020202020204" pitchFamily="34" charset="0"/>
              </a:rPr>
              <a:t>Behavior</a:t>
            </a:r>
            <a:r>
              <a:rPr lang="en-ZA" dirty="0">
                <a:latin typeface="Calibri" panose="020F0502020204030204" pitchFamily="34" charset="0"/>
                <a:ea typeface="Times New Roman" panose="02020603050405020304" pitchFamily="18" charset="0"/>
                <a:cs typeface="Arial" panose="020B0604020202020204" pitchFamily="34" charset="0"/>
              </a:rPr>
              <a:t>, memory, communication and physical capabilities can all be impacted by stroke.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The primary caregiver (spouse, family member or close friend)suddenly becomes the patient's voice and chief advocate.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As treatment progresses, you, as primary caregiver, also might be involved in choosing a rehabilitation (rehab) facility, coordinating home care services, providing transportation, housekeeping and cooking, and communicating with physicians and rehab staff.</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As time goes on and there are continuing deficits, you also may be dealing with the patient's depression, physical care needs, coordinating home care and occupational, speech or physical therapy, facilitating communication if there is speech impairment, and providing mental and social stimulation.</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It's helpful to remember you're not alone in this task</a:t>
            </a:r>
            <a:r>
              <a:rPr lang="en-ZA" b="1" dirty="0">
                <a:latin typeface="Calibri" panose="020F0502020204030204" pitchFamily="34" charset="0"/>
                <a:ea typeface="Times New Roman" panose="02020603050405020304" pitchFamily="18" charset="0"/>
                <a:cs typeface="Arial" panose="020B0604020202020204" pitchFamily="34" charset="0"/>
              </a:rPr>
              <a:t> - </a:t>
            </a:r>
            <a:r>
              <a:rPr lang="en-ZA" dirty="0">
                <a:latin typeface="Calibri" panose="020F0502020204030204" pitchFamily="34" charset="0"/>
                <a:ea typeface="Times New Roman" panose="02020603050405020304" pitchFamily="18" charset="0"/>
                <a:cs typeface="Arial" panose="020B0604020202020204" pitchFamily="34" charset="0"/>
              </a:rPr>
              <a:t>there is help available in the community and it's important to seek it out.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Rehab can be a long process with slow and sometimes erratic progress - every person's recovery journey is different.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Your role as advocate will continue. During recovery, try to focus on the patient's capabilities rather than limitations, and to show encouragement for every new gain, small or large.</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Although providing care for a loved one may feel all-consuming, try to be aware of your own health and the ways any resulting stress may be affecting you.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To help avoid caregiver burn-out, try to get enough sleep, eat healthily, attend to your own medical needs and get exercise when you can.</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err="1">
                <a:latin typeface="Calibri" panose="020F0502020204030204" pitchFamily="34" charset="0"/>
                <a:ea typeface="Times New Roman" panose="02020603050405020304" pitchFamily="18" charset="0"/>
                <a:cs typeface="Arial" panose="020B0604020202020204" pitchFamily="34" charset="0"/>
              </a:rPr>
              <a:t>Counseling</a:t>
            </a:r>
            <a:r>
              <a:rPr lang="en-ZA" dirty="0">
                <a:latin typeface="Calibri" panose="020F0502020204030204" pitchFamily="34" charset="0"/>
                <a:ea typeface="Times New Roman" panose="02020603050405020304" pitchFamily="18" charset="0"/>
                <a:cs typeface="Arial" panose="020B0604020202020204" pitchFamily="34" charset="0"/>
              </a:rPr>
              <a:t> and respite help (meaning a break in caregiving provided by a family member, friend or hired care provider) can allow you some alone time to regroup and renew your energy for the tasks ahead.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Be sure to ask for help when you feel the need. Getting support for </a:t>
            </a:r>
            <a:r>
              <a:rPr lang="en-ZA" i="1" dirty="0">
                <a:latin typeface="Calibri" panose="020F0502020204030204" pitchFamily="34" charset="0"/>
                <a:ea typeface="Times New Roman" panose="02020603050405020304" pitchFamily="18" charset="0"/>
                <a:cs typeface="Arial" panose="020B0604020202020204" pitchFamily="34" charset="0"/>
              </a:rPr>
              <a:t>yourself</a:t>
            </a:r>
            <a:r>
              <a:rPr lang="en-ZA" dirty="0">
                <a:latin typeface="Calibri" panose="020F0502020204030204" pitchFamily="34" charset="0"/>
                <a:ea typeface="Times New Roman" panose="02020603050405020304" pitchFamily="18" charset="0"/>
                <a:cs typeface="Arial" panose="020B0604020202020204" pitchFamily="34" charset="0"/>
              </a:rPr>
              <a:t>, as well as your loved one, is necessary and beneficial for both the person you are caring for and you.</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dirty="0">
                <a:latin typeface="Calibri" panose="020F0502020204030204" pitchFamily="34" charset="0"/>
                <a:ea typeface="Times New Roman" panose="02020603050405020304" pitchFamily="18" charset="0"/>
                <a:cs typeface="Arial" panose="020B0604020202020204" pitchFamily="34" charset="0"/>
              </a:rPr>
              <a:t> </a:t>
            </a:r>
            <a:endParaRPr lang="en-ZA"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sz="2000">
                <a:latin typeface="Calibri" panose="020F0502020204030204" pitchFamily="34" charset="0"/>
                <a:ea typeface="Times New Roman" panose="02020603050405020304" pitchFamily="18" charset="0"/>
                <a:cs typeface="Arial" panose="020B0604020202020204" pitchFamily="34" charset="0"/>
              </a:rPr>
              <a:t> </a:t>
            </a:r>
            <a:endParaRPr lang="en-ZA" sz="2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1736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87</Words>
  <Application>Microsoft Office PowerPoint</Application>
  <PresentationFormat>Widescreen</PresentationFormat>
  <Paragraphs>85</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Calibri Light</vt:lpstr>
      <vt:lpstr>Comic Sans MS</vt:lpstr>
      <vt:lpstr>Symbol</vt:lpstr>
      <vt:lpstr>Times New Roman</vt:lpstr>
      <vt:lpstr>Wingdings</vt:lpstr>
      <vt:lpstr>Office Theme</vt:lpstr>
      <vt:lpstr>What is a Stroke?</vt:lpstr>
      <vt:lpstr>Types of Strokes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STROKE</dc:title>
  <dc:creator>user</dc:creator>
  <cp:lastModifiedBy>user</cp:lastModifiedBy>
  <cp:revision>7</cp:revision>
  <dcterms:created xsi:type="dcterms:W3CDTF">2016-08-23T17:07:01Z</dcterms:created>
  <dcterms:modified xsi:type="dcterms:W3CDTF">2016-08-30T09:52:03Z</dcterms:modified>
</cp:coreProperties>
</file>