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61" r:id="rId1"/>
    <p:sldMasterId id="2147483666" r:id="rId2"/>
  </p:sldMasterIdLst>
  <p:notesMasterIdLst>
    <p:notesMasterId r:id="rId12"/>
  </p:notesMasterIdLst>
  <p:handoutMasterIdLst>
    <p:handoutMasterId r:id="rId13"/>
  </p:handoutMasterIdLst>
  <p:sldIdLst>
    <p:sldId id="310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2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cqui" initials="J" lastIdx="16" clrIdx="0">
    <p:extLst>
      <p:ext uri="{19B8F6BF-5375-455C-9EA6-DF929625EA0E}">
        <p15:presenceInfo xmlns:p15="http://schemas.microsoft.com/office/powerpoint/2012/main" xmlns="" userId="Jacqu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66FF"/>
    <a:srgbClr val="99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8506" autoAdjust="0"/>
  </p:normalViewPr>
  <p:slideViewPr>
    <p:cSldViewPr>
      <p:cViewPr varScale="1">
        <p:scale>
          <a:sx n="50" d="100"/>
          <a:sy n="50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0FF873-A247-4A95-9304-7BE8D86E2049}" type="datetimeFigureOut">
              <a:rPr lang="en-US" smtClean="0"/>
              <a:pPr/>
              <a:t>3/30/2015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B3D3A-C80B-434C-A7B9-BCDEFB3F02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09496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FE979-5120-4E1A-8690-156A92E8BC4D}" type="datetimeFigureOut">
              <a:rPr lang="en-US" smtClean="0"/>
              <a:pPr/>
              <a:t>3/30/2015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40204B-497E-4794-AA58-A31DBCDDE6E9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402892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GB" sz="1100" dirty="0" smtClean="0"/>
              <a:t>DISCLAIMER</a:t>
            </a:r>
          </a:p>
          <a:p>
            <a:pPr>
              <a:lnSpc>
                <a:spcPct val="80000"/>
              </a:lnSpc>
            </a:pPr>
            <a:r>
              <a:rPr lang="en-GB" sz="1100" dirty="0" smtClean="0"/>
              <a:t>This slide set is an implementation tool and should be used alongside the published STG. This information does not supersede or replace the STG itself.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A32DA9B-F8D5-4216-B26F-75A09D968563}" type="datetime1">
              <a:rPr lang="en-US" smtClean="0">
                <a:solidFill>
                  <a:prstClr val="black"/>
                </a:solidFill>
              </a:rPr>
              <a:pPr/>
              <a:t>3/30/2015</a:t>
            </a:fld>
            <a:endParaRPr lang="en-ZA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EA3F3-7F60-4372-AD96-0BFBCD79137E}" type="slidenum">
              <a:rPr lang="en-ZA" smtClean="0">
                <a:solidFill>
                  <a:prstClr val="black"/>
                </a:solidFill>
              </a:rPr>
              <a:pPr/>
              <a:t>1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9668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0204B-497E-4794-AA58-A31DBCDDE6E9}" type="slidenum">
              <a:rPr lang="en-ZA" smtClean="0"/>
              <a:pPr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3026025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0204B-497E-4794-AA58-A31DBCDDE6E9}" type="slidenum">
              <a:rPr lang="en-ZA" smtClean="0"/>
              <a:pPr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838503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5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2" cstate="print"/>
          <a:srcRect r="26000"/>
          <a:stretch>
            <a:fillRect/>
          </a:stretch>
        </p:blipFill>
        <p:spPr bwMode="auto">
          <a:xfrm>
            <a:off x="228600" y="1219200"/>
            <a:ext cx="1524000" cy="1372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 cstate="print"/>
          <a:srcRect l="5799" r="18813"/>
          <a:stretch>
            <a:fillRect/>
          </a:stretch>
        </p:blipFill>
        <p:spPr bwMode="auto">
          <a:xfrm flipH="1">
            <a:off x="228600" y="2743200"/>
            <a:ext cx="1524000" cy="1333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print"/>
          <a:srcRect l="11563" r="32932" b="27168"/>
          <a:stretch>
            <a:fillRect/>
          </a:stretch>
        </p:blipFill>
        <p:spPr bwMode="auto">
          <a:xfrm>
            <a:off x="228600" y="4267200"/>
            <a:ext cx="156754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Straight Connector 11"/>
          <p:cNvCxnSpPr/>
          <p:nvPr/>
        </p:nvCxnSpPr>
        <p:spPr>
          <a:xfrm>
            <a:off x="2514600" y="2667000"/>
            <a:ext cx="6400800" cy="1588"/>
          </a:xfrm>
          <a:prstGeom prst="line">
            <a:avLst/>
          </a:prstGeom>
          <a:ln>
            <a:solidFill>
              <a:srgbClr val="005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514600" y="4191000"/>
            <a:ext cx="6400800" cy="1588"/>
          </a:xfrm>
          <a:prstGeom prst="line">
            <a:avLst/>
          </a:prstGeom>
          <a:ln>
            <a:solidFill>
              <a:srgbClr val="005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NDOH 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5867400"/>
            <a:ext cx="2286000" cy="824484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0" y="5791200"/>
            <a:ext cx="9144000" cy="15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2462" y="5814889"/>
            <a:ext cx="928662" cy="104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86024411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5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r="26000"/>
          <a:stretch>
            <a:fillRect/>
          </a:stretch>
        </p:blipFill>
        <p:spPr bwMode="auto">
          <a:xfrm>
            <a:off x="228600" y="1219200"/>
            <a:ext cx="1524000" cy="1372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7"/>
          <p:cNvPicPr>
            <a:picLocks noChangeAspect="1" noChangeArrowheads="1"/>
          </p:cNvPicPr>
          <p:nvPr userDrawn="1"/>
        </p:nvPicPr>
        <p:blipFill>
          <a:blip r:embed="rId3" cstate="print"/>
          <a:srcRect l="5799" r="18813"/>
          <a:stretch>
            <a:fillRect/>
          </a:stretch>
        </p:blipFill>
        <p:spPr bwMode="auto">
          <a:xfrm flipH="1">
            <a:off x="228600" y="2743200"/>
            <a:ext cx="1524000" cy="1333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4" cstate="print"/>
          <a:srcRect l="11563" r="32932" b="27168"/>
          <a:stretch>
            <a:fillRect/>
          </a:stretch>
        </p:blipFill>
        <p:spPr bwMode="auto">
          <a:xfrm>
            <a:off x="228600" y="4267200"/>
            <a:ext cx="156754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Straight Connector 11"/>
          <p:cNvCxnSpPr/>
          <p:nvPr userDrawn="1"/>
        </p:nvCxnSpPr>
        <p:spPr>
          <a:xfrm>
            <a:off x="2514600" y="2667000"/>
            <a:ext cx="6400800" cy="1588"/>
          </a:xfrm>
          <a:prstGeom prst="line">
            <a:avLst/>
          </a:prstGeom>
          <a:ln>
            <a:solidFill>
              <a:srgbClr val="005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2514600" y="4191000"/>
            <a:ext cx="6400800" cy="1588"/>
          </a:xfrm>
          <a:prstGeom prst="line">
            <a:avLst/>
          </a:prstGeom>
          <a:ln>
            <a:solidFill>
              <a:srgbClr val="005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NDOH Logo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52400" y="5867400"/>
            <a:ext cx="2286000" cy="824484"/>
          </a:xfrm>
          <a:prstGeom prst="rect">
            <a:avLst/>
          </a:prstGeom>
        </p:spPr>
      </p:pic>
      <p:cxnSp>
        <p:nvCxnSpPr>
          <p:cNvPr id="17" name="Straight Connector 16"/>
          <p:cNvCxnSpPr/>
          <p:nvPr userDrawn="1"/>
        </p:nvCxnSpPr>
        <p:spPr>
          <a:xfrm>
            <a:off x="0" y="5791200"/>
            <a:ext cx="9144000" cy="15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2462" y="5814889"/>
            <a:ext cx="928662" cy="104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86024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2014</a:t>
            </a: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PRIMARY HEALTHCARE IMPLEMENTATION SLIDES 2014: OBSTETRICS &amp; GYNAECOLOGY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B03B2-953D-4068-99A6-8707FB8FE3E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2014</a:t>
            </a: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PRIMARY HEALTHCARE IMPLEMENTATION SLIDES 2014: OBSTETRICS &amp; GYNAECOLOGY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B03B2-953D-4068-99A6-8707FB8FE3E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0" y="5791200"/>
            <a:ext cx="9144000" cy="15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96904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r>
              <a:rPr lang="en-ZA" smtClean="0"/>
              <a:t>PRIMARY HEALTHCARE 2014 IMPLEMENTATION SLIDES: STI</a:t>
            </a:r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fld id="{42FB03B2-953D-4068-99A6-8707FB8FE3E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5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r="26000"/>
          <a:stretch>
            <a:fillRect/>
          </a:stretch>
        </p:blipFill>
        <p:spPr bwMode="auto">
          <a:xfrm>
            <a:off x="228600" y="1219200"/>
            <a:ext cx="1524000" cy="1372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7"/>
          <p:cNvPicPr>
            <a:picLocks noChangeAspect="1" noChangeArrowheads="1"/>
          </p:cNvPicPr>
          <p:nvPr userDrawn="1"/>
        </p:nvPicPr>
        <p:blipFill>
          <a:blip r:embed="rId3" cstate="print"/>
          <a:srcRect l="5799" r="18813"/>
          <a:stretch>
            <a:fillRect/>
          </a:stretch>
        </p:blipFill>
        <p:spPr bwMode="auto">
          <a:xfrm flipH="1">
            <a:off x="228600" y="2743200"/>
            <a:ext cx="1524000" cy="1333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4" cstate="print"/>
          <a:srcRect l="11563" r="32932" b="27168"/>
          <a:stretch>
            <a:fillRect/>
          </a:stretch>
        </p:blipFill>
        <p:spPr bwMode="auto">
          <a:xfrm>
            <a:off x="228600" y="4267200"/>
            <a:ext cx="156754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Straight Connector 11"/>
          <p:cNvCxnSpPr/>
          <p:nvPr userDrawn="1"/>
        </p:nvCxnSpPr>
        <p:spPr>
          <a:xfrm>
            <a:off x="2514600" y="2667000"/>
            <a:ext cx="6400800" cy="1588"/>
          </a:xfrm>
          <a:prstGeom prst="line">
            <a:avLst/>
          </a:prstGeom>
          <a:ln>
            <a:solidFill>
              <a:srgbClr val="005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2514600" y="4191000"/>
            <a:ext cx="6400800" cy="1588"/>
          </a:xfrm>
          <a:prstGeom prst="line">
            <a:avLst/>
          </a:prstGeom>
          <a:ln>
            <a:solidFill>
              <a:srgbClr val="005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NDOH Logo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52400" y="5867400"/>
            <a:ext cx="2286000" cy="824484"/>
          </a:xfrm>
          <a:prstGeom prst="rect">
            <a:avLst/>
          </a:prstGeom>
        </p:spPr>
      </p:pic>
      <p:cxnSp>
        <p:nvCxnSpPr>
          <p:cNvPr id="17" name="Straight Connector 16"/>
          <p:cNvCxnSpPr/>
          <p:nvPr userDrawn="1"/>
        </p:nvCxnSpPr>
        <p:spPr>
          <a:xfrm>
            <a:off x="0" y="5791200"/>
            <a:ext cx="9144000" cy="15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2462" y="5814889"/>
            <a:ext cx="928662" cy="104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86024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jpeg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2014</a:t>
            </a: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43808" y="6237312"/>
            <a:ext cx="3456384" cy="484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ZA" smtClean="0"/>
              <a:t>PRIMARY HEALTHCARE IMPLEMENTATION SLIDES 2014: OBSTETRICS &amp; GYNAECOLOGY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B03B2-953D-4068-99A6-8707FB8FE3E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95949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005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NDOH 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5867400"/>
            <a:ext cx="2286000" cy="824484"/>
          </a:xfrm>
          <a:prstGeom prst="rect">
            <a:avLst/>
          </a:prstGeom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6" cstate="print"/>
          <a:srcRect r="26000"/>
          <a:stretch>
            <a:fillRect/>
          </a:stretch>
        </p:blipFill>
        <p:spPr bwMode="auto">
          <a:xfrm>
            <a:off x="7341870" y="1"/>
            <a:ext cx="1184147" cy="1066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2462" y="5814889"/>
            <a:ext cx="928662" cy="104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02792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o.int/selection_medicines/list/WMFc_2010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4600" y="3276600"/>
            <a:ext cx="579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tIns="45720" rIns="91440" bIns="45720" anchor="b">
            <a:normAutofit/>
          </a:bodyPr>
          <a:lstStyle/>
          <a:p>
            <a:pPr algn="ctr"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sz="4400" b="1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4600" y="1752600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NATIONAL DEPARTMENT OF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9800" y="3068421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AFFORDABLE MEDICINES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ESSENTIAL MEDICINES PROGRAMME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71736" y="4429132"/>
            <a:ext cx="579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PRIMARY HEALTHCARE 2014</a:t>
            </a:r>
          </a:p>
          <a:p>
            <a:pPr algn="ctr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Updates to the 2008 PHC STG &amp; EML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228600"/>
            <a:ext cx="87148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3600" b="1" dirty="0" smtClean="0">
                <a:solidFill>
                  <a:schemeClr val="bg1"/>
                </a:solidFill>
              </a:rPr>
              <a:t>CHAPTER 1: DENTAL AND ORAL CONDITIONS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3022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5" y="0"/>
            <a:ext cx="8229600" cy="1143000"/>
          </a:xfrm>
        </p:spPr>
        <p:txBody>
          <a:bodyPr/>
          <a:lstStyle/>
          <a:p>
            <a:pPr algn="l"/>
            <a:r>
              <a:rPr lang="en-US" sz="3600" b="1" dirty="0">
                <a:solidFill>
                  <a:schemeClr val="bg1"/>
                </a:solidFill>
              </a:rPr>
              <a:t>1.2 CANDIDIASIS, ORAL </a:t>
            </a:r>
            <a:r>
              <a:rPr lang="en-US" sz="3600" b="1" dirty="0" smtClean="0">
                <a:solidFill>
                  <a:schemeClr val="bg1"/>
                </a:solidFill>
              </a:rPr>
              <a:t>(</a:t>
            </a:r>
            <a:r>
              <a:rPr lang="en-US" sz="3600" b="1" dirty="0">
                <a:solidFill>
                  <a:schemeClr val="bg1"/>
                </a:solidFill>
              </a:rPr>
              <a:t>THRUSH</a:t>
            </a:r>
            <a:r>
              <a:rPr lang="en-US" sz="3600" b="1" dirty="0" smtClean="0">
                <a:solidFill>
                  <a:schemeClr val="bg1"/>
                </a:solidFill>
              </a:rPr>
              <a:t>)</a:t>
            </a:r>
            <a:br>
              <a:rPr lang="en-US" sz="3600" b="1" dirty="0" smtClean="0">
                <a:solidFill>
                  <a:schemeClr val="bg1"/>
                </a:solidFill>
              </a:rPr>
            </a:br>
            <a:endParaRPr lang="en-ZA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2736"/>
            <a:ext cx="8856984" cy="5357849"/>
          </a:xfrm>
        </p:spPr>
        <p:txBody>
          <a:bodyPr>
            <a:normAutofit fontScale="32500" lnSpcReduction="20000"/>
          </a:bodyPr>
          <a:lstStyle/>
          <a:p>
            <a:r>
              <a:rPr lang="en-ZA" sz="7400" u="sng" dirty="0"/>
              <a:t>Amphotericin B lozenges</a:t>
            </a:r>
            <a:r>
              <a:rPr lang="en-ZA" sz="7400" dirty="0"/>
              <a:t>: </a:t>
            </a:r>
            <a:r>
              <a:rPr lang="en-ZA" sz="7400" i="1" dirty="0" smtClean="0">
                <a:solidFill>
                  <a:srgbClr val="FF0000"/>
                </a:solidFill>
              </a:rPr>
              <a:t>deleted</a:t>
            </a:r>
          </a:p>
          <a:p>
            <a:pPr lvl="1"/>
            <a:r>
              <a:rPr lang="en-ZA" sz="5500" dirty="0" smtClean="0"/>
              <a:t>Currently </a:t>
            </a:r>
            <a:r>
              <a:rPr lang="en-ZA" sz="5500" dirty="0"/>
              <a:t>not available on the </a:t>
            </a:r>
            <a:r>
              <a:rPr lang="en-ZA" sz="5500" dirty="0" smtClean="0"/>
              <a:t>market.</a:t>
            </a:r>
          </a:p>
          <a:p>
            <a:pPr lvl="2">
              <a:buNone/>
            </a:pPr>
            <a:endParaRPr lang="en-ZA" sz="5500" dirty="0"/>
          </a:p>
          <a:p>
            <a:r>
              <a:rPr lang="en-ZA" sz="7400" u="sng" dirty="0"/>
              <a:t>Gentian violet: </a:t>
            </a:r>
            <a:r>
              <a:rPr lang="en-ZA" sz="7400" i="1" dirty="0" smtClean="0">
                <a:solidFill>
                  <a:srgbClr val="FF0000"/>
                </a:solidFill>
              </a:rPr>
              <a:t>deleted</a:t>
            </a:r>
          </a:p>
          <a:p>
            <a:pPr lvl="1"/>
            <a:r>
              <a:rPr lang="en-ZA" sz="5100" i="1" dirty="0" smtClean="0"/>
              <a:t>Safety: </a:t>
            </a:r>
            <a:r>
              <a:rPr lang="en-ZA" sz="5100" dirty="0"/>
              <a:t>WHO Children Medicines Formulary </a:t>
            </a:r>
            <a:r>
              <a:rPr lang="en-ZA" sz="5100" dirty="0" smtClean="0"/>
              <a:t>2010 </a:t>
            </a:r>
            <a:r>
              <a:rPr lang="en-ZA" sz="5100" baseline="30000" dirty="0" smtClean="0"/>
              <a:t>1</a:t>
            </a:r>
            <a:r>
              <a:rPr lang="en-ZA" sz="5100" dirty="0" smtClean="0"/>
              <a:t>: </a:t>
            </a:r>
          </a:p>
          <a:p>
            <a:pPr lvl="2"/>
            <a:r>
              <a:rPr lang="en-ZA" sz="5100" dirty="0" smtClean="0"/>
              <a:t>Carcinogenic </a:t>
            </a:r>
            <a:r>
              <a:rPr lang="en-ZA" sz="5100" dirty="0"/>
              <a:t>in animal </a:t>
            </a:r>
            <a:r>
              <a:rPr lang="en-ZA" sz="5100" dirty="0" smtClean="0"/>
              <a:t>studies.</a:t>
            </a:r>
          </a:p>
          <a:p>
            <a:pPr lvl="2"/>
            <a:r>
              <a:rPr lang="en-ZA" sz="5100" dirty="0" smtClean="0"/>
              <a:t>Contra-indications: </a:t>
            </a:r>
            <a:r>
              <a:rPr lang="en-ZA" sz="5100" dirty="0"/>
              <a:t>excoriated or ulcerated lesions, broken skin, mucous </a:t>
            </a:r>
            <a:r>
              <a:rPr lang="en-ZA" sz="5100" dirty="0" smtClean="0"/>
              <a:t>membranes, porphyria</a:t>
            </a:r>
            <a:r>
              <a:rPr lang="en-ZA" sz="5100" dirty="0"/>
              <a:t>. </a:t>
            </a:r>
            <a:endParaRPr lang="en-ZA" sz="5100" dirty="0" smtClean="0"/>
          </a:p>
          <a:p>
            <a:pPr lvl="2"/>
            <a:r>
              <a:rPr lang="en-ZA" sz="5100" dirty="0" smtClean="0"/>
              <a:t>Common </a:t>
            </a:r>
            <a:r>
              <a:rPr lang="en-ZA" sz="5100" dirty="0"/>
              <a:t>adverse </a:t>
            </a:r>
            <a:r>
              <a:rPr lang="en-ZA" sz="5100" dirty="0" smtClean="0"/>
              <a:t>effects: irritation </a:t>
            </a:r>
            <a:r>
              <a:rPr lang="en-ZA" sz="5100" dirty="0"/>
              <a:t>and ulceration of mucous </a:t>
            </a:r>
            <a:r>
              <a:rPr lang="en-ZA" sz="5100" dirty="0" smtClean="0"/>
              <a:t>membranes; Uncommon </a:t>
            </a:r>
            <a:r>
              <a:rPr lang="en-ZA" sz="5100" dirty="0"/>
              <a:t>adverse </a:t>
            </a:r>
            <a:r>
              <a:rPr lang="en-ZA" sz="5100" dirty="0" smtClean="0"/>
              <a:t>effects: severe irritation.</a:t>
            </a:r>
            <a:endParaRPr lang="en-ZA" sz="5100" dirty="0"/>
          </a:p>
          <a:p>
            <a:pPr lvl="1"/>
            <a:r>
              <a:rPr lang="en-ZA" sz="5100" i="1" dirty="0" smtClean="0"/>
              <a:t>Stigma: </a:t>
            </a:r>
            <a:r>
              <a:rPr lang="en-ZA" sz="5100" dirty="0"/>
              <a:t>Discolouration on the oral mucosa may be unacceptable to the </a:t>
            </a:r>
            <a:r>
              <a:rPr lang="en-ZA" sz="5100" dirty="0" smtClean="0"/>
              <a:t>patient.</a:t>
            </a:r>
            <a:endParaRPr lang="en-ZA" sz="5100" i="1" dirty="0" smtClean="0"/>
          </a:p>
          <a:p>
            <a:pPr>
              <a:buNone/>
            </a:pPr>
            <a:endParaRPr lang="en-ZA" sz="5500" dirty="0"/>
          </a:p>
          <a:p>
            <a:r>
              <a:rPr lang="en-ZA" sz="7400" u="sng" dirty="0" smtClean="0"/>
              <a:t>Nystatin </a:t>
            </a:r>
            <a:r>
              <a:rPr lang="en-ZA" sz="7400" u="sng" dirty="0"/>
              <a:t>suspension</a:t>
            </a:r>
            <a:r>
              <a:rPr lang="en-ZA" sz="7400" u="sng" dirty="0" smtClean="0"/>
              <a:t>: </a:t>
            </a:r>
            <a:r>
              <a:rPr lang="en-ZA" sz="7400" i="1" dirty="0" smtClean="0">
                <a:solidFill>
                  <a:schemeClr val="accent6">
                    <a:lumMod val="75000"/>
                  </a:schemeClr>
                </a:solidFill>
              </a:rPr>
              <a:t>retained</a:t>
            </a:r>
          </a:p>
          <a:p>
            <a:pPr lvl="1"/>
            <a:r>
              <a:rPr lang="en-ZA" sz="5900" dirty="0" smtClean="0"/>
              <a:t>Directions for use amended.</a:t>
            </a:r>
          </a:p>
          <a:p>
            <a:pPr marL="914400" lvl="2" indent="0">
              <a:buNone/>
            </a:pPr>
            <a:endParaRPr lang="en-ZA" sz="5500" i="1" dirty="0" smtClean="0"/>
          </a:p>
          <a:p>
            <a:pPr lvl="2">
              <a:buNone/>
            </a:pPr>
            <a:r>
              <a:rPr lang="en-ZA" sz="9800" b="1" dirty="0" smtClean="0">
                <a:solidFill>
                  <a:srgbClr val="3366FF"/>
                </a:solidFill>
              </a:rPr>
              <a:t>Level of evidence: III Expert opinion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B03B2-953D-4068-99A6-8707FB8FE3E1}" type="slidenum">
              <a:rPr lang="en-ZA" smtClean="0"/>
              <a:pPr/>
              <a:t>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PRIMARY HEALTHCARE IMPLEMENTATION SLIDES 2014: DENTAL AND ORAL CONDITIONS</a:t>
            </a:r>
            <a:endParaRPr lang="en-ZA"/>
          </a:p>
        </p:txBody>
      </p:sp>
      <p:sp>
        <p:nvSpPr>
          <p:cNvPr id="7" name="Rectangle 6"/>
          <p:cNvSpPr/>
          <p:nvPr/>
        </p:nvSpPr>
        <p:spPr>
          <a:xfrm>
            <a:off x="6300192" y="5955388"/>
            <a:ext cx="1224136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1</a:t>
            </a:r>
            <a:endParaRPr lang="en-ZA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7477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3" y="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ea typeface="Calibri"/>
                <a:cs typeface="Arial"/>
              </a:rPr>
              <a:t>1.3 GINGIVITIS AND </a:t>
            </a:r>
            <a:r>
              <a:rPr lang="en-US" sz="2400" b="1" dirty="0" smtClean="0">
                <a:solidFill>
                  <a:schemeClr val="bg1"/>
                </a:solidFill>
                <a:ea typeface="Calibri"/>
                <a:cs typeface="Arial"/>
              </a:rPr>
              <a:t>PERIODONTITIS:</a:t>
            </a:r>
            <a:br>
              <a:rPr lang="en-US" sz="2400" b="1" dirty="0" smtClean="0">
                <a:solidFill>
                  <a:schemeClr val="bg1"/>
                </a:solidFill>
                <a:ea typeface="Calibri"/>
                <a:cs typeface="Arial"/>
              </a:rPr>
            </a:br>
            <a:r>
              <a:rPr lang="en-US" sz="2400" b="1" dirty="0" smtClean="0">
                <a:solidFill>
                  <a:schemeClr val="bg1"/>
                </a:solidFill>
                <a:ea typeface="Calibri"/>
                <a:cs typeface="Arial"/>
              </a:rPr>
              <a:t>1.3.1 </a:t>
            </a:r>
            <a:r>
              <a:rPr lang="en-US" sz="2400" b="1" dirty="0">
                <a:solidFill>
                  <a:schemeClr val="bg1"/>
                </a:solidFill>
                <a:ea typeface="Calibri"/>
                <a:cs typeface="Arial"/>
              </a:rPr>
              <a:t>GINGIVITIS, UNCOMPLICATED; </a:t>
            </a:r>
            <a:r>
              <a:rPr lang="en-US" sz="2400" b="1" dirty="0" smtClean="0">
                <a:solidFill>
                  <a:schemeClr val="bg1"/>
                </a:solidFill>
                <a:ea typeface="Calibri"/>
                <a:cs typeface="Arial"/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ea typeface="Calibri"/>
                <a:cs typeface="Arial"/>
              </a:rPr>
            </a:br>
            <a:r>
              <a:rPr lang="en-US" sz="2400" b="1" dirty="0" smtClean="0">
                <a:solidFill>
                  <a:schemeClr val="bg1"/>
                </a:solidFill>
                <a:ea typeface="Calibri"/>
                <a:cs typeface="Arial"/>
              </a:rPr>
              <a:t>1.3.2 </a:t>
            </a:r>
            <a:r>
              <a:rPr lang="en-US" sz="2400" b="1" dirty="0">
                <a:solidFill>
                  <a:schemeClr val="bg1"/>
                </a:solidFill>
                <a:ea typeface="Calibri"/>
                <a:cs typeface="Arial"/>
              </a:rPr>
              <a:t>PERIODONTITIS; 1.3.3 NECROTISING </a:t>
            </a:r>
            <a:r>
              <a:rPr lang="en-US" sz="3600" b="1" dirty="0">
                <a:solidFill>
                  <a:schemeClr val="bg1"/>
                </a:solidFill>
                <a:ea typeface="Calibri"/>
                <a:cs typeface="Arial"/>
              </a:rPr>
              <a:t>PERIODONTITIS</a:t>
            </a:r>
            <a:endParaRPr lang="en-ZA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86800" cy="4526707"/>
          </a:xfrm>
        </p:spPr>
        <p:txBody>
          <a:bodyPr>
            <a:normAutofit/>
          </a:bodyPr>
          <a:lstStyle/>
          <a:p>
            <a:r>
              <a:rPr lang="en-ZA" sz="2400" u="sng" dirty="0" smtClean="0"/>
              <a:t>Chlorhexidine 0.2%, 15 mL as a mouthwash</a:t>
            </a:r>
            <a:r>
              <a:rPr lang="en-ZA" sz="2400" dirty="0" smtClean="0"/>
              <a:t>: </a:t>
            </a:r>
            <a:r>
              <a:rPr lang="en-ZA" sz="2400" i="1" dirty="0" smtClean="0">
                <a:solidFill>
                  <a:schemeClr val="accent6">
                    <a:lumMod val="75000"/>
                  </a:schemeClr>
                </a:solidFill>
              </a:rPr>
              <a:t>directions for use amended</a:t>
            </a:r>
          </a:p>
          <a:p>
            <a:pPr lvl="1"/>
            <a:r>
              <a:rPr lang="en-ZA" sz="2000" dirty="0" smtClean="0"/>
              <a:t>Gargling is inadequate for dental problems; the solution should be swirled through the mouth area and not the throat.</a:t>
            </a:r>
          </a:p>
          <a:p>
            <a:pPr lvl="2">
              <a:buNone/>
            </a:pPr>
            <a:endParaRPr lang="en-ZA" sz="2600" b="1" dirty="0" smtClean="0">
              <a:solidFill>
                <a:srgbClr val="3366FF"/>
              </a:solidFill>
            </a:endParaRPr>
          </a:p>
          <a:p>
            <a:pPr lvl="2">
              <a:buNone/>
            </a:pPr>
            <a:r>
              <a:rPr lang="en-ZA" sz="3200" b="1" dirty="0" smtClean="0">
                <a:solidFill>
                  <a:srgbClr val="3366FF"/>
                </a:solidFill>
              </a:rPr>
              <a:t>Level of evidence: III Expert opinion</a:t>
            </a:r>
          </a:p>
          <a:p>
            <a:pPr lvl="2">
              <a:buNone/>
            </a:pPr>
            <a:endParaRPr lang="en-ZA" dirty="0" smtClean="0"/>
          </a:p>
          <a:p>
            <a:pPr lvl="2">
              <a:buNone/>
            </a:pPr>
            <a:endParaRPr lang="en-ZA" dirty="0"/>
          </a:p>
          <a:p>
            <a:pPr lvl="2">
              <a:buNone/>
            </a:pPr>
            <a:endParaRPr lang="en-ZA" dirty="0" smtClean="0"/>
          </a:p>
          <a:p>
            <a:pPr lvl="2">
              <a:buNone/>
            </a:pPr>
            <a:endParaRPr lang="en-ZA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B03B2-953D-4068-99A6-8707FB8FE3E1}" type="slidenum">
              <a:rPr lang="en-ZA" smtClean="0"/>
              <a:pPr/>
              <a:t>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PRIMARY HEALTHCARE IMPLEMENTATION SLIDES 2014: DENTAL AND ORAL CONDITIONS</a:t>
            </a:r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6300192" y="5955388"/>
            <a:ext cx="1224136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 2</a:t>
            </a:r>
            <a:endParaRPr lang="en-ZA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7550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856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>
                <a:solidFill>
                  <a:schemeClr val="bg1"/>
                </a:solidFill>
              </a:rPr>
              <a:t>1.4 HERPES SIMPLEX INFECTIONS OF </a:t>
            </a:r>
            <a:r>
              <a:rPr lang="en-US" sz="3600" b="1" dirty="0" smtClean="0">
                <a:solidFill>
                  <a:schemeClr val="bg1"/>
                </a:solidFill>
              </a:rPr>
              <a:t/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>THE </a:t>
            </a:r>
            <a:r>
              <a:rPr lang="en-US" sz="3600" b="1" dirty="0">
                <a:solidFill>
                  <a:schemeClr val="bg1"/>
                </a:solidFill>
              </a:rPr>
              <a:t>MOUTH AND LIPS</a:t>
            </a:r>
            <a:endParaRPr lang="en-ZA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4485"/>
            <a:ext cx="8610600" cy="4168116"/>
          </a:xfrm>
        </p:spPr>
        <p:txBody>
          <a:bodyPr>
            <a:normAutofit lnSpcReduction="10000"/>
          </a:bodyPr>
          <a:lstStyle/>
          <a:p>
            <a:r>
              <a:rPr lang="en-ZA" sz="2800" u="sng" dirty="0"/>
              <a:t>Tetracaine 0.5%, oral, topical:</a:t>
            </a:r>
            <a:r>
              <a:rPr lang="en-ZA" sz="2800" dirty="0"/>
              <a:t> </a:t>
            </a:r>
            <a:r>
              <a:rPr lang="en-ZA" sz="2800" i="1" dirty="0" smtClean="0">
                <a:solidFill>
                  <a:schemeClr val="accent6">
                    <a:lumMod val="75000"/>
                  </a:schemeClr>
                </a:solidFill>
              </a:rPr>
              <a:t>amended</a:t>
            </a:r>
          </a:p>
          <a:p>
            <a:pPr lvl="1"/>
            <a:r>
              <a:rPr lang="en-ZA" sz="2400" dirty="0" smtClean="0"/>
              <a:t>Indicated for adults &amp; children &gt; 6 years of age.</a:t>
            </a:r>
          </a:p>
          <a:p>
            <a:pPr lvl="1"/>
            <a:r>
              <a:rPr lang="en-ZA" sz="2400" dirty="0" smtClean="0"/>
              <a:t>Strength &amp; </a:t>
            </a:r>
            <a:r>
              <a:rPr lang="en-ZA" sz="2400" dirty="0"/>
              <a:t>the dosing interval was aligned to the package insert’s recommendation of 5-7 hourly</a:t>
            </a:r>
            <a:r>
              <a:rPr lang="en-ZA" sz="2400" dirty="0" smtClean="0"/>
              <a:t>.</a:t>
            </a:r>
            <a:endParaRPr lang="en-ZA" sz="2400" dirty="0"/>
          </a:p>
          <a:p>
            <a:pPr lvl="1"/>
            <a:r>
              <a:rPr lang="en-ZA" sz="2400" i="1" dirty="0"/>
              <a:t>Safety: </a:t>
            </a:r>
            <a:endParaRPr lang="en-ZA" sz="2400" i="1" dirty="0" smtClean="0"/>
          </a:p>
          <a:p>
            <a:pPr lvl="2"/>
            <a:r>
              <a:rPr lang="en-ZA" sz="1900" dirty="0" smtClean="0"/>
              <a:t>Paucity </a:t>
            </a:r>
            <a:r>
              <a:rPr lang="en-ZA" sz="1900" dirty="0"/>
              <a:t>of </a:t>
            </a:r>
            <a:r>
              <a:rPr lang="en-ZA" sz="1900" dirty="0" smtClean="0"/>
              <a:t>data - surface </a:t>
            </a:r>
            <a:r>
              <a:rPr lang="en-ZA" sz="1900" dirty="0"/>
              <a:t>anaesthetic in the mouth. </a:t>
            </a:r>
            <a:endParaRPr lang="en-ZA" sz="1900" dirty="0" smtClean="0"/>
          </a:p>
          <a:p>
            <a:pPr lvl="2"/>
            <a:r>
              <a:rPr lang="en-ZA" sz="1900" dirty="0" smtClean="0"/>
              <a:t>Martindale</a:t>
            </a:r>
            <a:r>
              <a:rPr lang="en-ZA" sz="1900" dirty="0"/>
              <a:t>, 37</a:t>
            </a:r>
            <a:r>
              <a:rPr lang="en-ZA" sz="1900" baseline="30000" dirty="0"/>
              <a:t>th</a:t>
            </a:r>
            <a:r>
              <a:rPr lang="en-ZA" sz="1900" dirty="0"/>
              <a:t> edition (April 2011</a:t>
            </a:r>
            <a:r>
              <a:rPr lang="en-ZA" sz="1900" dirty="0" smtClean="0"/>
              <a:t>): Rapid absorption of </a:t>
            </a:r>
            <a:r>
              <a:rPr lang="en-ZA" sz="1900" dirty="0"/>
              <a:t>tetracaine hydrochloride from the mucous </a:t>
            </a:r>
            <a:r>
              <a:rPr lang="en-ZA" sz="1900" dirty="0" smtClean="0"/>
              <a:t>membranes, with high </a:t>
            </a:r>
            <a:r>
              <a:rPr lang="en-ZA" sz="1900" dirty="0"/>
              <a:t>risk of systemic </a:t>
            </a:r>
            <a:r>
              <a:rPr lang="en-ZA" sz="1900" dirty="0" smtClean="0"/>
              <a:t>toxicity.</a:t>
            </a:r>
          </a:p>
          <a:p>
            <a:pPr lvl="2"/>
            <a:r>
              <a:rPr lang="en-ZA" sz="1900" dirty="0" smtClean="0"/>
              <a:t>Local manufacturer: No clinical </a:t>
            </a:r>
            <a:r>
              <a:rPr lang="en-ZA" sz="1900" dirty="0"/>
              <a:t>data or documented evidence to confirm </a:t>
            </a:r>
            <a:r>
              <a:rPr lang="en-ZA" sz="1900" dirty="0" smtClean="0"/>
              <a:t>safety in </a:t>
            </a:r>
            <a:r>
              <a:rPr lang="en-ZA" sz="1900" dirty="0"/>
              <a:t>infants and  </a:t>
            </a:r>
            <a:r>
              <a:rPr lang="en-ZA" sz="1900" dirty="0" smtClean="0"/>
              <a:t>children. Use in </a:t>
            </a:r>
            <a:r>
              <a:rPr lang="en-ZA" sz="1900" dirty="0"/>
              <a:t>infants and children </a:t>
            </a:r>
            <a:r>
              <a:rPr lang="en-ZA" sz="1900" dirty="0" smtClean="0"/>
              <a:t>not </a:t>
            </a:r>
            <a:r>
              <a:rPr lang="en-ZA" sz="1900" dirty="0"/>
              <a:t>recommended by the company</a:t>
            </a:r>
            <a:r>
              <a:rPr lang="en-ZA" sz="1900" dirty="0" smtClean="0"/>
              <a:t>.</a:t>
            </a:r>
          </a:p>
          <a:p>
            <a:pPr lvl="2"/>
            <a:endParaRPr lang="en-ZA" dirty="0"/>
          </a:p>
          <a:p>
            <a:pPr>
              <a:buNone/>
            </a:pPr>
            <a:endParaRPr lang="en-ZA" sz="1300" dirty="0" smtClean="0"/>
          </a:p>
          <a:p>
            <a:pPr>
              <a:buNone/>
            </a:pPr>
            <a:endParaRPr lang="en-ZA" sz="1300" dirty="0"/>
          </a:p>
          <a:p>
            <a:pPr>
              <a:buNone/>
            </a:pP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B03B2-953D-4068-99A6-8707FB8FE3E1}" type="slidenum">
              <a:rPr lang="en-ZA" smtClean="0"/>
              <a:pPr/>
              <a:t>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PRIMARY HEALTHCARE IMPLEMENTATION SLIDES 2014: DENTAL AND ORAL CONDITIONS</a:t>
            </a:r>
            <a:endParaRPr lang="en-ZA"/>
          </a:p>
        </p:txBody>
      </p:sp>
      <p:sp>
        <p:nvSpPr>
          <p:cNvPr id="7" name="Rectangle 6"/>
          <p:cNvSpPr/>
          <p:nvPr/>
        </p:nvSpPr>
        <p:spPr>
          <a:xfrm>
            <a:off x="6300192" y="5955388"/>
            <a:ext cx="1224136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3</a:t>
            </a:r>
            <a:endParaRPr lang="en-ZA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450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696" y="-10285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chemeClr val="bg1"/>
                </a:solidFill>
              </a:rPr>
              <a:t>1.4 HERPES SIMPLEX INFECTIONS OF </a:t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>THE MOUTH AND LIPS</a:t>
            </a:r>
            <a:endParaRPr lang="en-ZA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162843"/>
          </a:xfrm>
        </p:spPr>
        <p:txBody>
          <a:bodyPr>
            <a:normAutofit fontScale="55000" lnSpcReduction="20000"/>
          </a:bodyPr>
          <a:lstStyle/>
          <a:p>
            <a:r>
              <a:rPr lang="en-ZA" sz="4400" u="sng" dirty="0"/>
              <a:t>Aciclovir:</a:t>
            </a:r>
            <a:r>
              <a:rPr lang="en-ZA" sz="4400" i="1" dirty="0"/>
              <a:t> </a:t>
            </a:r>
            <a:r>
              <a:rPr lang="en-ZA" sz="4400" i="1" dirty="0" smtClean="0">
                <a:solidFill>
                  <a:schemeClr val="accent6">
                    <a:lumMod val="75000"/>
                  </a:schemeClr>
                </a:solidFill>
              </a:rPr>
              <a:t>Prescriber </a:t>
            </a:r>
            <a:r>
              <a:rPr lang="en-ZA" sz="4400" i="1" dirty="0">
                <a:solidFill>
                  <a:schemeClr val="accent6">
                    <a:lumMod val="75000"/>
                  </a:schemeClr>
                </a:solidFill>
              </a:rPr>
              <a:t>level and directions for use, amended</a:t>
            </a:r>
            <a:r>
              <a:rPr lang="en-ZA" sz="4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ZA" sz="4400" dirty="0" smtClean="0">
                <a:solidFill>
                  <a:schemeClr val="accent6">
                    <a:lumMod val="75000"/>
                  </a:schemeClr>
                </a:solidFill>
              </a:rPr>
              <a:t>; </a:t>
            </a:r>
            <a:r>
              <a:rPr lang="en-ZA" sz="4400" i="1" dirty="0" smtClean="0">
                <a:solidFill>
                  <a:schemeClr val="accent6">
                    <a:lumMod val="75000"/>
                  </a:schemeClr>
                </a:solidFill>
              </a:rPr>
              <a:t>Dosing interval of 8 hourly retained.</a:t>
            </a:r>
            <a:endParaRPr lang="en-ZA" sz="4400" i="1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ZA" sz="3200" dirty="0" smtClean="0"/>
              <a:t>Non severe herpes </a:t>
            </a:r>
            <a:r>
              <a:rPr lang="en-ZA" sz="3200" dirty="0" err="1" smtClean="0"/>
              <a:t>stomatatis</a:t>
            </a:r>
            <a:r>
              <a:rPr lang="en-ZA" sz="3200" dirty="0" smtClean="0"/>
              <a:t>:  prescribed </a:t>
            </a:r>
            <a:r>
              <a:rPr lang="en-ZA" sz="3200" dirty="0"/>
              <a:t>by </a:t>
            </a:r>
            <a:r>
              <a:rPr lang="en-ZA" sz="3200" b="1" i="1" dirty="0"/>
              <a:t>nurse </a:t>
            </a:r>
            <a:r>
              <a:rPr lang="en-ZA" sz="3200" b="1" i="1" dirty="0" smtClean="0"/>
              <a:t>practitioners </a:t>
            </a:r>
            <a:r>
              <a:rPr lang="en-ZA" sz="3200" dirty="0" smtClean="0"/>
              <a:t>– refer severe </a:t>
            </a:r>
            <a:r>
              <a:rPr lang="en-ZA" sz="3200" dirty="0"/>
              <a:t>conditions with </a:t>
            </a:r>
            <a:r>
              <a:rPr lang="en-ZA" sz="3200" dirty="0" smtClean="0"/>
              <a:t>complications.</a:t>
            </a:r>
            <a:endParaRPr lang="en-ZA" sz="3200" dirty="0"/>
          </a:p>
          <a:p>
            <a:pPr lvl="1"/>
            <a:r>
              <a:rPr lang="en-ZA" sz="3200" dirty="0"/>
              <a:t>C</a:t>
            </a:r>
            <a:r>
              <a:rPr lang="en-ZA" sz="3200" dirty="0" smtClean="0"/>
              <a:t>hildren with extensive lesions on the lips &amp; mouth: anti-viral therapy </a:t>
            </a:r>
            <a:r>
              <a:rPr lang="en-ZA" sz="3200" b="1" i="1" dirty="0" smtClean="0"/>
              <a:t>within 72 hours of onset of symptoms</a:t>
            </a:r>
            <a:r>
              <a:rPr lang="en-ZA" sz="3200" dirty="0" smtClean="0"/>
              <a:t>; Child presents &gt; 1 week </a:t>
            </a:r>
            <a:r>
              <a:rPr lang="en-ZA" sz="3200" dirty="0"/>
              <a:t>of the onset of </a:t>
            </a:r>
            <a:r>
              <a:rPr lang="en-ZA" sz="3200" dirty="0" smtClean="0"/>
              <a:t>symptoms: omit aciclovir therapy (lesions </a:t>
            </a:r>
            <a:r>
              <a:rPr lang="en-ZA" sz="3200" dirty="0"/>
              <a:t>heal spontaneously within 7 </a:t>
            </a:r>
            <a:r>
              <a:rPr lang="en-ZA" sz="3200" dirty="0" smtClean="0"/>
              <a:t>days). </a:t>
            </a:r>
          </a:p>
          <a:p>
            <a:pPr lvl="1"/>
            <a:r>
              <a:rPr lang="en-ZA" sz="3200" b="1" i="1" dirty="0" smtClean="0"/>
              <a:t>Dosing interval: </a:t>
            </a:r>
            <a:r>
              <a:rPr lang="en-ZA" sz="3200" dirty="0" smtClean="0"/>
              <a:t>Double-blind, placebo-controlled trial of 5-day </a:t>
            </a:r>
            <a:r>
              <a:rPr lang="en-ZA" sz="3200" dirty="0" err="1" smtClean="0"/>
              <a:t>aciclovir</a:t>
            </a:r>
            <a:r>
              <a:rPr lang="en-ZA" sz="3200" dirty="0" smtClean="0"/>
              <a:t> (400 mg 3 times daily) RCT  (n=615) where men with genital ulcers, received syndromic management. Outcomes assessed over a month suggested that aciclovir, at an 8 hourly dose, improved ulcer healing:</a:t>
            </a:r>
          </a:p>
          <a:p>
            <a:pPr lvl="2"/>
            <a:r>
              <a:rPr lang="en-ZA" dirty="0" smtClean="0"/>
              <a:t> </a:t>
            </a:r>
            <a:r>
              <a:rPr lang="en-ZA" sz="2900" dirty="0" smtClean="0"/>
              <a:t>61% of those receiving aciclovir healed by D 7, vs. 42%  receiving placebo (adjusted RR, 1.4 [95% CI, 1.1 to 1.8]; P=0.003). </a:t>
            </a:r>
          </a:p>
          <a:p>
            <a:pPr lvl="2"/>
            <a:r>
              <a:rPr lang="en-ZA" sz="2900" dirty="0" smtClean="0"/>
              <a:t>Aciclovir also improved healing by a median of 3 days (P=0.002) and;</a:t>
            </a:r>
          </a:p>
          <a:p>
            <a:pPr lvl="2"/>
            <a:r>
              <a:rPr lang="en-ZA" sz="2900" dirty="0" smtClean="0"/>
              <a:t>Reduced HIV-1 ulcer shedding on day 7 (24% for acyclovir vs 37% for placebo; P=0.05</a:t>
            </a:r>
          </a:p>
          <a:p>
            <a:pPr marL="342900" lvl="2" indent="-342900">
              <a:buNone/>
            </a:pPr>
            <a:r>
              <a:rPr lang="en-ZA" sz="5100" b="1" dirty="0" smtClean="0">
                <a:solidFill>
                  <a:srgbClr val="3366FF"/>
                </a:solidFill>
              </a:rPr>
              <a:t>Level of evidence</a:t>
            </a:r>
            <a:r>
              <a:rPr lang="en-ZA" sz="5100" b="1" smtClean="0">
                <a:solidFill>
                  <a:srgbClr val="3366FF"/>
                </a:solidFill>
              </a:rPr>
              <a:t>: III </a:t>
            </a:r>
            <a:r>
              <a:rPr lang="en-ZA" sz="5100" b="1" dirty="0" smtClean="0">
                <a:solidFill>
                  <a:srgbClr val="3366FF"/>
                </a:solidFill>
              </a:rPr>
              <a:t>Extrapolated RCT, Expert opinion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B03B2-953D-4068-99A6-8707FB8FE3E1}" type="slidenum">
              <a:rPr lang="en-ZA" smtClean="0"/>
              <a:pPr/>
              <a:t>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PRIMARY HEALTHCARE IMPLEMENTATION SLIDES 2014: DENTAL AND ORAL CONDITIONS</a:t>
            </a:r>
            <a:endParaRPr lang="en-ZA"/>
          </a:p>
        </p:txBody>
      </p:sp>
      <p:sp>
        <p:nvSpPr>
          <p:cNvPr id="10" name="Rectangle 9"/>
          <p:cNvSpPr/>
          <p:nvPr/>
        </p:nvSpPr>
        <p:spPr>
          <a:xfrm>
            <a:off x="6300192" y="5955388"/>
            <a:ext cx="1224136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4</a:t>
            </a:r>
            <a:endParaRPr lang="en-ZA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5180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648"/>
            <a:ext cx="8229600" cy="974080"/>
          </a:xfrm>
        </p:spPr>
        <p:txBody>
          <a:bodyPr/>
          <a:lstStyle/>
          <a:p>
            <a:pPr algn="l"/>
            <a:r>
              <a:rPr lang="en-US" sz="3600" b="1" dirty="0">
                <a:solidFill>
                  <a:schemeClr val="bg1"/>
                </a:solidFill>
              </a:rPr>
              <a:t>1.5 APHTHOUS ULCERS</a:t>
            </a:r>
            <a:endParaRPr lang="en-ZA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u="sng" dirty="0" err="1"/>
              <a:t>Choline</a:t>
            </a:r>
            <a:r>
              <a:rPr lang="en-US" u="sng" dirty="0"/>
              <a:t> </a:t>
            </a:r>
            <a:r>
              <a:rPr lang="en-US" u="sng" dirty="0" err="1"/>
              <a:t>salicylate</a:t>
            </a:r>
            <a:r>
              <a:rPr lang="en-US" u="sng" dirty="0"/>
              <a:t>/</a:t>
            </a:r>
            <a:r>
              <a:rPr lang="en-US" u="sng" dirty="0" err="1"/>
              <a:t>cetalkonium</a:t>
            </a:r>
            <a:r>
              <a:rPr lang="en-US" u="sng" dirty="0"/>
              <a:t> chloride 8.7/0.01% oral gel:</a:t>
            </a:r>
            <a:r>
              <a:rPr lang="en-US" i="1" dirty="0"/>
              <a:t> </a:t>
            </a:r>
            <a:r>
              <a:rPr lang="en-US" i="1" dirty="0" smtClean="0">
                <a:solidFill>
                  <a:srgbClr val="FF0000"/>
                </a:solidFill>
              </a:rPr>
              <a:t>deleted</a:t>
            </a:r>
            <a:endParaRPr lang="en-ZA" u="sng" dirty="0" smtClean="0">
              <a:solidFill>
                <a:srgbClr val="FF0000"/>
              </a:solidFill>
            </a:endParaRPr>
          </a:p>
          <a:p>
            <a:pPr lvl="1"/>
            <a:r>
              <a:rPr lang="en-GB" i="1" dirty="0" smtClean="0"/>
              <a:t>Safety : </a:t>
            </a:r>
          </a:p>
          <a:p>
            <a:pPr lvl="2"/>
            <a:r>
              <a:rPr lang="en-GB" dirty="0" smtClean="0"/>
              <a:t>The</a:t>
            </a:r>
            <a:r>
              <a:rPr lang="en-GB" i="1" dirty="0" smtClean="0"/>
              <a:t> </a:t>
            </a:r>
            <a:r>
              <a:rPr lang="en-GB" dirty="0"/>
              <a:t>MHRA issued a safety warning regarding topical oral </a:t>
            </a:r>
            <a:r>
              <a:rPr lang="en-GB" dirty="0" err="1"/>
              <a:t>salicylate</a:t>
            </a:r>
            <a:r>
              <a:rPr lang="en-GB" dirty="0"/>
              <a:t> gels, not be used in those </a:t>
            </a:r>
            <a:r>
              <a:rPr lang="en-GB" dirty="0" smtClean="0"/>
              <a:t>&lt; 16 </a:t>
            </a:r>
            <a:r>
              <a:rPr lang="en-GB" dirty="0"/>
              <a:t>years. </a:t>
            </a:r>
            <a:endParaRPr lang="en-GB" dirty="0" smtClean="0"/>
          </a:p>
          <a:p>
            <a:pPr lvl="2"/>
            <a:r>
              <a:rPr lang="en-GB" dirty="0" smtClean="0"/>
              <a:t>Triggered </a:t>
            </a:r>
            <a:r>
              <a:rPr lang="en-GB" dirty="0"/>
              <a:t>by a report of a suspected case of Reye’s syndrome associated with oral </a:t>
            </a:r>
            <a:r>
              <a:rPr lang="en-GB" dirty="0" err="1"/>
              <a:t>salicylate</a:t>
            </a:r>
            <a:r>
              <a:rPr lang="en-GB" dirty="0"/>
              <a:t> gel in a 20 month old </a:t>
            </a:r>
            <a:r>
              <a:rPr lang="en-GB" dirty="0" smtClean="0"/>
              <a:t>child.</a:t>
            </a:r>
          </a:p>
          <a:p>
            <a:pPr lvl="1"/>
            <a:r>
              <a:rPr lang="en-GB" dirty="0" smtClean="0"/>
              <a:t>Availability: </a:t>
            </a:r>
          </a:p>
          <a:p>
            <a:pPr lvl="2"/>
            <a:r>
              <a:rPr lang="en-GB" dirty="0" smtClean="0"/>
              <a:t>Not </a:t>
            </a:r>
            <a:r>
              <a:rPr lang="en-GB" dirty="0"/>
              <a:t>available on the local South African market</a:t>
            </a:r>
            <a:r>
              <a:rPr lang="en-GB" dirty="0" smtClean="0"/>
              <a:t>.</a:t>
            </a:r>
            <a:endParaRPr lang="en-ZA" dirty="0" smtClean="0"/>
          </a:p>
          <a:p>
            <a:pPr lvl="2">
              <a:buNone/>
            </a:pPr>
            <a:endParaRPr lang="en-ZA" u="sng" dirty="0"/>
          </a:p>
          <a:p>
            <a:r>
              <a:rPr lang="en-ZA" u="sng" dirty="0" smtClean="0"/>
              <a:t>Tetracaine 0.5%, oral, topical:</a:t>
            </a:r>
            <a:r>
              <a:rPr lang="en-ZA" dirty="0" smtClean="0"/>
              <a:t> </a:t>
            </a:r>
            <a:r>
              <a:rPr lang="en-ZA" i="1" dirty="0" smtClean="0">
                <a:solidFill>
                  <a:srgbClr val="00B050"/>
                </a:solidFill>
              </a:rPr>
              <a:t>added</a:t>
            </a:r>
          </a:p>
          <a:p>
            <a:pPr lvl="1"/>
            <a:r>
              <a:rPr lang="en-ZA" sz="2400" dirty="0" smtClean="0"/>
              <a:t>Product already recommended for extensive oral herpes. Refer to section 1.4 Herpes simplex infections of the mouth and lips.</a:t>
            </a:r>
          </a:p>
          <a:p>
            <a:pPr>
              <a:buNone/>
            </a:pPr>
            <a:endParaRPr lang="en-ZA" sz="13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B03B2-953D-4068-99A6-8707FB8FE3E1}" type="slidenum">
              <a:rPr lang="en-ZA" smtClean="0"/>
              <a:pPr/>
              <a:t>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PRIMARY HEALTHCARE IMPLEMENTATION SLIDES 2014: DENTAL AND ORAL CONDITIONS</a:t>
            </a:r>
            <a:endParaRPr lang="en-ZA"/>
          </a:p>
        </p:txBody>
      </p:sp>
      <p:sp>
        <p:nvSpPr>
          <p:cNvPr id="7" name="Rectangle 6"/>
          <p:cNvSpPr/>
          <p:nvPr/>
        </p:nvSpPr>
        <p:spPr>
          <a:xfrm>
            <a:off x="6300192" y="5955388"/>
            <a:ext cx="1224136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rgbClr val="3366FF"/>
                </a:solidFill>
              </a:rPr>
              <a:t>Ref 5</a:t>
            </a:r>
            <a:endParaRPr lang="en-ZA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9223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76" y="0"/>
            <a:ext cx="8229600" cy="1143000"/>
          </a:xfrm>
        </p:spPr>
        <p:txBody>
          <a:bodyPr/>
          <a:lstStyle/>
          <a:p>
            <a:pPr algn="l"/>
            <a:r>
              <a:rPr lang="en-US" sz="3600" b="1" dirty="0" smtClean="0">
                <a:solidFill>
                  <a:schemeClr val="bg1"/>
                </a:solidFill>
              </a:rPr>
              <a:t>1.5 APHTHOUS ULCERS</a:t>
            </a:r>
            <a:endParaRPr lang="en-ZA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68760"/>
            <a:ext cx="8401080" cy="4525963"/>
          </a:xfrm>
        </p:spPr>
        <p:txBody>
          <a:bodyPr/>
          <a:lstStyle/>
          <a:p>
            <a:r>
              <a:rPr lang="en-ZA" u="sng" dirty="0" smtClean="0"/>
              <a:t>Paracetamol, oral:</a:t>
            </a:r>
            <a:r>
              <a:rPr lang="en-ZA" dirty="0" smtClean="0"/>
              <a:t> </a:t>
            </a:r>
            <a:r>
              <a:rPr lang="en-ZA" i="1" dirty="0" smtClean="0">
                <a:solidFill>
                  <a:srgbClr val="00B050"/>
                </a:solidFill>
              </a:rPr>
              <a:t>added</a:t>
            </a:r>
          </a:p>
          <a:p>
            <a:pPr lvl="1"/>
            <a:r>
              <a:rPr lang="en-ZA" sz="2400" dirty="0" smtClean="0"/>
              <a:t>No topical product available on the market, for children to manage pain.</a:t>
            </a:r>
          </a:p>
          <a:p>
            <a:r>
              <a:rPr lang="en-ZA" u="sng" dirty="0" err="1" smtClean="0"/>
              <a:t>Triamcinalone</a:t>
            </a:r>
            <a:r>
              <a:rPr lang="en-ZA" u="sng" dirty="0" smtClean="0"/>
              <a:t> 1mg/g paste:</a:t>
            </a:r>
            <a:r>
              <a:rPr lang="en-ZA" dirty="0" smtClean="0"/>
              <a:t> </a:t>
            </a:r>
            <a:r>
              <a:rPr lang="en-ZA" i="1" dirty="0" smtClean="0">
                <a:solidFill>
                  <a:srgbClr val="9966FF"/>
                </a:solidFill>
              </a:rPr>
              <a:t>not added</a:t>
            </a:r>
          </a:p>
          <a:p>
            <a:pPr lvl="1"/>
            <a:r>
              <a:rPr lang="en-ZA" sz="2400" dirty="0" smtClean="0"/>
              <a:t>Not available on the South African market.</a:t>
            </a:r>
            <a:endParaRPr lang="en-ZA" sz="2400" dirty="0"/>
          </a:p>
          <a:p>
            <a:r>
              <a:rPr lang="en-ZA" u="sng" dirty="0" smtClean="0"/>
              <a:t>Benzydamine hydrochloride 10mg/g:</a:t>
            </a:r>
            <a:r>
              <a:rPr lang="en-ZA" dirty="0" smtClean="0"/>
              <a:t> </a:t>
            </a:r>
            <a:r>
              <a:rPr lang="en-ZA" i="1" dirty="0" smtClean="0">
                <a:solidFill>
                  <a:srgbClr val="9966FF"/>
                </a:solidFill>
              </a:rPr>
              <a:t>not added</a:t>
            </a:r>
          </a:p>
          <a:p>
            <a:pPr lvl="1"/>
            <a:r>
              <a:rPr lang="en-ZA" sz="2400" dirty="0" smtClean="0"/>
              <a:t>More expensive than tetracaine 0.5%,oral, topical.</a:t>
            </a:r>
          </a:p>
          <a:p>
            <a:pPr>
              <a:buNone/>
            </a:pPr>
            <a:endParaRPr lang="en-ZA" i="1" dirty="0">
              <a:solidFill>
                <a:srgbClr val="9966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B03B2-953D-4068-99A6-8707FB8FE3E1}" type="slidenum">
              <a:rPr lang="en-ZA" smtClean="0"/>
              <a:pPr/>
              <a:t>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PRIMARY HEALTHCARE IMPLEMENTATION SLIDES 2014: DENTAL AND ORAL CONDITIONS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3416270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73"/>
            <a:ext cx="8229600" cy="1143000"/>
          </a:xfrm>
        </p:spPr>
        <p:txBody>
          <a:bodyPr/>
          <a:lstStyle/>
          <a:p>
            <a:pPr algn="l"/>
            <a:r>
              <a:rPr lang="en-US" sz="3600" b="1" dirty="0">
                <a:solidFill>
                  <a:schemeClr val="bg1"/>
                </a:solidFill>
              </a:rPr>
              <a:t>1.6 TEETHING, INFANT</a:t>
            </a:r>
            <a:endParaRPr lang="en-ZA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New </a:t>
            </a:r>
            <a:r>
              <a:rPr lang="en-ZA" dirty="0" smtClean="0"/>
              <a:t>STG:</a:t>
            </a:r>
          </a:p>
          <a:p>
            <a:pPr lvl="1"/>
            <a:r>
              <a:rPr lang="en-ZA" dirty="0" smtClean="0"/>
              <a:t>A </a:t>
            </a:r>
            <a:r>
              <a:rPr lang="en-ZA" dirty="0"/>
              <a:t>common complaint at primary level of care. </a:t>
            </a:r>
            <a:endParaRPr lang="en-ZA" dirty="0" smtClean="0"/>
          </a:p>
          <a:p>
            <a:pPr lvl="1"/>
            <a:r>
              <a:rPr lang="en-ZA" dirty="0" smtClean="0"/>
              <a:t>To deter unnecessary use of medication and other local oral anaesthetic preparations that are not safe for use in the teething infant. </a:t>
            </a:r>
          </a:p>
          <a:p>
            <a:pPr lvl="1"/>
            <a:endParaRPr lang="en-ZA" dirty="0" smtClean="0"/>
          </a:p>
          <a:p>
            <a:r>
              <a:rPr lang="en-ZA" dirty="0" smtClean="0"/>
              <a:t>No medicine added.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B03B2-953D-4068-99A6-8707FB8FE3E1}" type="slidenum">
              <a:rPr lang="en-ZA" smtClean="0"/>
              <a:pPr/>
              <a:t>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PRIMARY HEALTHCARE IMPLEMENTATION SLIDES 2014: DENTAL AND ORAL CONDITIONS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3112403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79170126"/>
              </p:ext>
            </p:extLst>
          </p:nvPr>
        </p:nvGraphicFramePr>
        <p:xfrm>
          <a:off x="179512" y="188640"/>
          <a:ext cx="8856984" cy="595873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27043"/>
                <a:gridCol w="548663"/>
                <a:gridCol w="120438"/>
                <a:gridCol w="7560840"/>
              </a:tblGrid>
              <a:tr h="274616">
                <a:tc>
                  <a:txBody>
                    <a:bodyPr/>
                    <a:lstStyle/>
                    <a:p>
                      <a:r>
                        <a:rPr lang="en-ZA" sz="1200" dirty="0" smtClean="0"/>
                        <a:t>Slide</a:t>
                      </a:r>
                      <a:endParaRPr lang="en-ZA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ZA" sz="1200" dirty="0" smtClean="0"/>
                        <a:t>Ref #</a:t>
                      </a:r>
                      <a:endParaRPr lang="en-ZA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200" dirty="0" smtClean="0"/>
                        <a:t>Reference</a:t>
                      </a:r>
                      <a:endParaRPr lang="en-ZA" sz="1200" dirty="0"/>
                    </a:p>
                  </a:txBody>
                  <a:tcPr/>
                </a:tc>
              </a:tr>
              <a:tr h="342271">
                <a:tc gridSpan="4">
                  <a:txBody>
                    <a:bodyPr/>
                    <a:lstStyle/>
                    <a:p>
                      <a:r>
                        <a:rPr lang="en-ZA" sz="1200" dirty="0" smtClean="0"/>
                        <a:t>1.2 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CANDIDIASIS, ORAL (THRUSH)</a:t>
                      </a:r>
                      <a:endParaRPr lang="en-ZA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itchFamily="34" charset="0"/>
                        <a:buChar char="•"/>
                      </a:pPr>
                      <a:endParaRPr lang="en-ZA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1717351">
                <a:tc>
                  <a:txBody>
                    <a:bodyPr/>
                    <a:lstStyle/>
                    <a:p>
                      <a:r>
                        <a:rPr lang="en-ZA" sz="1200" dirty="0" smtClean="0"/>
                        <a:t>3</a:t>
                      </a:r>
                      <a:endParaRPr lang="en-Z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200" dirty="0" smtClean="0"/>
                        <a:t>1</a:t>
                      </a:r>
                      <a:endParaRPr lang="en-ZA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200" b="1" u="sng" dirty="0" smtClean="0"/>
                        <a:t>GENTIAN VIOLET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ZA" sz="1200" dirty="0" smtClean="0"/>
                        <a:t>WHO model formulary for children, 2010. Available at: </a:t>
                      </a:r>
                      <a:r>
                        <a:rPr lang="en-ZA" sz="1200" dirty="0" smtClean="0">
                          <a:hlinkClick r:id="rId3"/>
                        </a:rPr>
                        <a:t>http://www.who.int/selection_medicines/list/WMFc_2010.pdf</a:t>
                      </a:r>
                      <a:endParaRPr lang="en-ZA" sz="1200" dirty="0" smtClean="0"/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ZA" sz="1200" dirty="0" smtClean="0"/>
                        <a:t>Hill SR, </a:t>
                      </a:r>
                      <a:r>
                        <a:rPr lang="en-ZA" sz="1200" dirty="0" err="1" smtClean="0"/>
                        <a:t>Kouimtzi</a:t>
                      </a:r>
                      <a:r>
                        <a:rPr lang="en-ZA" sz="1200" dirty="0" smtClean="0"/>
                        <a:t> M, Stuart MC, eds. WHO model formulary. Geneva, World Health Organization, 2008.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ZA" sz="1200" dirty="0" err="1" smtClean="0"/>
                        <a:t>McEvoy</a:t>
                      </a:r>
                      <a:r>
                        <a:rPr lang="en-ZA" sz="1200" dirty="0" smtClean="0"/>
                        <a:t> GK, ed. AHFS drug information. Bethesda, American Society of Health-System Pharmacists, 2009.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ZA" sz="1200" dirty="0" err="1" smtClean="0"/>
                        <a:t>Sweetman</a:t>
                      </a:r>
                      <a:r>
                        <a:rPr lang="en-ZA" sz="1200" dirty="0" smtClean="0"/>
                        <a:t> SC, ed. Martindale: the complete drug reference. 34th ed. London, Pharmaceutical Press, 2005.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ZA" sz="1200" dirty="0" smtClean="0"/>
                        <a:t>WHO expert committee on the selection and use of essential medicines. The selection and use of  essential medicines: report of the WHO expert committee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ZA" sz="1200" dirty="0" smtClean="0"/>
                        <a:t>October 2007 (including the model list of essential medicines for children). WHO Technical Report Series, 2008, 950 http://www.who.int/medicines/publications/essentialmeds_committeereports/TRS_950.pdf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11522">
                <a:tc gridSpan="4">
                  <a:txBody>
                    <a:bodyPr/>
                    <a:lstStyle/>
                    <a:p>
                      <a:r>
                        <a:rPr lang="en-ZA" sz="1200" dirty="0" smtClean="0"/>
                        <a:t>1.3 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a typeface="Calibri"/>
                          <a:cs typeface="Arial"/>
                        </a:rPr>
                        <a:t>GINGIVITIS AND PERIODONTITIS</a:t>
                      </a:r>
                      <a:endParaRPr lang="en-ZA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435905">
                <a:tc>
                  <a:txBody>
                    <a:bodyPr/>
                    <a:lstStyle/>
                    <a:p>
                      <a:r>
                        <a:rPr lang="en-ZA" sz="1200" dirty="0" smtClean="0"/>
                        <a:t>4</a:t>
                      </a:r>
                      <a:endParaRPr lang="en-Z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200" dirty="0" smtClean="0"/>
                        <a:t>2</a:t>
                      </a:r>
                      <a:endParaRPr lang="en-ZA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b="1" u="sng" dirty="0" smtClean="0"/>
                        <a:t>CHLORHEXIDINE.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/>
                        <a:t>(2009). In DRUGDEX® Drug Point.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78603">
                <a:tc gridSpan="4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1.4 HERPES SIMPLEX INFECTIONS OF THE MOUTH AND LIPS</a:t>
                      </a:r>
                      <a:endParaRPr lang="en-ZA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itchFamily="34" charset="0"/>
                        <a:buChar char="•"/>
                      </a:pPr>
                      <a:endParaRPr lang="en-ZA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747652">
                <a:tc>
                  <a:txBody>
                    <a:bodyPr/>
                    <a:lstStyle/>
                    <a:p>
                      <a:r>
                        <a:rPr lang="en-ZA" sz="1200" dirty="0" smtClean="0"/>
                        <a:t>5</a:t>
                      </a:r>
                      <a:endParaRPr lang="en-Z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200" dirty="0" smtClean="0"/>
                        <a:t>3</a:t>
                      </a:r>
                      <a:endParaRPr lang="en-ZA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200" b="1" u="sng" dirty="0" smtClean="0"/>
                        <a:t>TETRACAINE HYDROCHLORIDE. 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ZA" sz="1200" dirty="0" smtClean="0"/>
                        <a:t>Adcock Ingram Pharmaceuticals. MCC registered </a:t>
                      </a:r>
                      <a:r>
                        <a:rPr lang="en-ZA" sz="1200" dirty="0" err="1" smtClean="0"/>
                        <a:t>Dynexan</a:t>
                      </a:r>
                      <a:r>
                        <a:rPr lang="en-ZA" sz="1200" dirty="0" smtClean="0"/>
                        <a:t>® ointment  package insert.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ZA" sz="1200" dirty="0" err="1" smtClean="0"/>
                        <a:t>Sweetman</a:t>
                      </a:r>
                      <a:r>
                        <a:rPr lang="en-ZA" sz="1200" dirty="0" smtClean="0"/>
                        <a:t> SC, ed. Martindale: the complete drug reference. 37th ed. London, Pharmaceutical Press, 2011.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747652">
                <a:tc>
                  <a:txBody>
                    <a:bodyPr/>
                    <a:lstStyle/>
                    <a:p>
                      <a:r>
                        <a:rPr lang="en-ZA" sz="1200" dirty="0" smtClean="0"/>
                        <a:t>6</a:t>
                      </a:r>
                      <a:endParaRPr lang="en-Z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200" dirty="0" smtClean="0"/>
                        <a:t>4</a:t>
                      </a:r>
                      <a:endParaRPr lang="en-ZA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200" b="1" u="sng" dirty="0" smtClean="0"/>
                        <a:t>ACICLOVIR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ZA" sz="1200" dirty="0" smtClean="0"/>
                        <a:t>Paz-Bailey G et al. Improvement in healing and reduction in HIV shedding with episodic acyclovir therapy as part of </a:t>
                      </a:r>
                      <a:r>
                        <a:rPr lang="en-ZA" sz="1200" dirty="0" err="1" smtClean="0"/>
                        <a:t>syndromic</a:t>
                      </a:r>
                      <a:r>
                        <a:rPr lang="en-ZA" sz="1200" dirty="0" smtClean="0"/>
                        <a:t> management among men: a</a:t>
                      </a:r>
                      <a:r>
                        <a:rPr lang="en-ZA" sz="1200" baseline="0" dirty="0" smtClean="0"/>
                        <a:t> </a:t>
                      </a:r>
                      <a:r>
                        <a:rPr lang="en-ZA" sz="1200" dirty="0" smtClean="0"/>
                        <a:t>randomized, controlled trial. J Infect Dis. 2009 Oct 1;200(7):1039-49.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261543">
                <a:tc gridSpan="4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1.5 APHTHOUS ULCERS</a:t>
                      </a:r>
                      <a:endParaRPr lang="en-ZA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en-ZA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687540">
                <a:tc>
                  <a:txBody>
                    <a:bodyPr/>
                    <a:lstStyle/>
                    <a:p>
                      <a:r>
                        <a:rPr lang="en-ZA" sz="1200" dirty="0" smtClean="0"/>
                        <a:t>7</a:t>
                      </a:r>
                      <a:endParaRPr lang="en-Z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200" dirty="0" smtClean="0"/>
                        <a:t>5</a:t>
                      </a:r>
                      <a:endParaRPr lang="en-ZA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200" dirty="0" smtClean="0"/>
                        <a:t> </a:t>
                      </a:r>
                      <a:r>
                        <a:rPr lang="en-US" sz="1200" b="1" u="sng" dirty="0" smtClean="0"/>
                        <a:t>CHOLINE SALICYLATE/CETALKONIUM CHLORIDE 8.7/0.01% ORAL GEL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ZA" sz="1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Osman</a:t>
                      </a:r>
                      <a:r>
                        <a:rPr lang="en-ZA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TK, et al. BMJ 2008;336:1376.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ZA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MHRA Drug safety update. June 2009, Volume 2, Issue 11.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123574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NDOH VS 1</Template>
  <TotalTime>1075</TotalTime>
  <Words>1087</Words>
  <Application>Microsoft Office PowerPoint</Application>
  <PresentationFormat>On-screen Show (4:3)</PresentationFormat>
  <Paragraphs>130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1_Office Theme</vt:lpstr>
      <vt:lpstr>Custom Design</vt:lpstr>
      <vt:lpstr>Slide 1</vt:lpstr>
      <vt:lpstr>1.2 CANDIDIASIS, ORAL (THRUSH) </vt:lpstr>
      <vt:lpstr>1.3 GINGIVITIS AND PERIODONTITIS: 1.3.1 GINGIVITIS, UNCOMPLICATED;  1.3.2 PERIODONTITIS; 1.3.3 NECROTISING PERIODONTITIS</vt:lpstr>
      <vt:lpstr>1.4 HERPES SIMPLEX INFECTIONS OF  THE MOUTH AND LIPS</vt:lpstr>
      <vt:lpstr>1.4 HERPES SIMPLEX INFECTIONS OF  THE MOUTH AND LIPS</vt:lpstr>
      <vt:lpstr>1.5 APHTHOUS ULCERS</vt:lpstr>
      <vt:lpstr>1.5 APHTHOUS ULCERS</vt:lpstr>
      <vt:lpstr>1.6 TEETHING, INFANT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Trudy</dc:creator>
  <cp:lastModifiedBy>LeongT</cp:lastModifiedBy>
  <cp:revision>122</cp:revision>
  <dcterms:created xsi:type="dcterms:W3CDTF">2014-04-22T12:08:09Z</dcterms:created>
  <dcterms:modified xsi:type="dcterms:W3CDTF">2015-03-30T19:45:00Z</dcterms:modified>
</cp:coreProperties>
</file>