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iagrams/drawing1.xml" ContentType="application/vnd.ms-office.drawingml.diagramDrawing+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diagrams/quickStyle1.xml" ContentType="application/vnd.openxmlformats-officedocument.drawingml.diagramStyl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7">
  <p:sldMasterIdLst>
    <p:sldMasterId id="2147483660" r:id="rId1"/>
    <p:sldMasterId id="2147483664" r:id="rId2"/>
  </p:sldMasterIdLst>
  <p:notesMasterIdLst>
    <p:notesMasterId r:id="rId75"/>
  </p:notesMasterIdLst>
  <p:handoutMasterIdLst>
    <p:handoutMasterId r:id="rId76"/>
  </p:handoutMasterIdLst>
  <p:sldIdLst>
    <p:sldId id="326" r:id="rId3"/>
    <p:sldId id="287" r:id="rId4"/>
    <p:sldId id="369" r:id="rId5"/>
    <p:sldId id="327" r:id="rId6"/>
    <p:sldId id="365" r:id="rId7"/>
    <p:sldId id="364" r:id="rId8"/>
    <p:sldId id="288" r:id="rId9"/>
    <p:sldId id="358" r:id="rId10"/>
    <p:sldId id="289" r:id="rId11"/>
    <p:sldId id="291" r:id="rId12"/>
    <p:sldId id="331" r:id="rId13"/>
    <p:sldId id="332" r:id="rId14"/>
    <p:sldId id="386" r:id="rId15"/>
    <p:sldId id="387" r:id="rId16"/>
    <p:sldId id="388" r:id="rId17"/>
    <p:sldId id="389" r:id="rId18"/>
    <p:sldId id="370" r:id="rId19"/>
    <p:sldId id="335" r:id="rId20"/>
    <p:sldId id="361" r:id="rId21"/>
    <p:sldId id="362" r:id="rId22"/>
    <p:sldId id="360" r:id="rId23"/>
    <p:sldId id="363" r:id="rId24"/>
    <p:sldId id="336" r:id="rId25"/>
    <p:sldId id="337" r:id="rId26"/>
    <p:sldId id="341" r:id="rId27"/>
    <p:sldId id="264" r:id="rId28"/>
    <p:sldId id="342" r:id="rId29"/>
    <p:sldId id="343" r:id="rId30"/>
    <p:sldId id="344" r:id="rId31"/>
    <p:sldId id="345" r:id="rId32"/>
    <p:sldId id="297" r:id="rId33"/>
    <p:sldId id="301" r:id="rId34"/>
    <p:sldId id="346" r:id="rId35"/>
    <p:sldId id="350" r:id="rId36"/>
    <p:sldId id="348" r:id="rId37"/>
    <p:sldId id="351" r:id="rId38"/>
    <p:sldId id="353" r:id="rId39"/>
    <p:sldId id="300" r:id="rId40"/>
    <p:sldId id="307" r:id="rId41"/>
    <p:sldId id="309" r:id="rId42"/>
    <p:sldId id="310" r:id="rId43"/>
    <p:sldId id="311" r:id="rId44"/>
    <p:sldId id="312" r:id="rId45"/>
    <p:sldId id="354" r:id="rId46"/>
    <p:sldId id="355" r:id="rId47"/>
    <p:sldId id="313" r:id="rId48"/>
    <p:sldId id="299" r:id="rId49"/>
    <p:sldId id="356" r:id="rId50"/>
    <p:sldId id="316" r:id="rId51"/>
    <p:sldId id="268" r:id="rId52"/>
    <p:sldId id="277" r:id="rId53"/>
    <p:sldId id="267" r:id="rId54"/>
    <p:sldId id="317" r:id="rId55"/>
    <p:sldId id="359" r:id="rId56"/>
    <p:sldId id="280" r:id="rId57"/>
    <p:sldId id="318" r:id="rId58"/>
    <p:sldId id="319" r:id="rId59"/>
    <p:sldId id="320" r:id="rId60"/>
    <p:sldId id="322" r:id="rId61"/>
    <p:sldId id="323" r:id="rId62"/>
    <p:sldId id="325" r:id="rId63"/>
    <p:sldId id="258" r:id="rId64"/>
    <p:sldId id="371" r:id="rId65"/>
    <p:sldId id="372" r:id="rId66"/>
    <p:sldId id="373" r:id="rId67"/>
    <p:sldId id="374" r:id="rId68"/>
    <p:sldId id="375" r:id="rId69"/>
    <p:sldId id="376" r:id="rId70"/>
    <p:sldId id="378" r:id="rId71"/>
    <p:sldId id="380" r:id="rId72"/>
    <p:sldId id="382" r:id="rId73"/>
    <p:sldId id="385" r:id="rId7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nine Munsamy" initials="JM" lastIdx="6" clrIdx="0"/>
  <p:cmAuthor id="1" name="LeongT" initials="L"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F00FF"/>
    <a:srgbClr val="3366FF"/>
    <a:srgbClr val="9966FF"/>
    <a:srgbClr val="FF330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18" autoAdjust="0"/>
    <p:restoredTop sz="86296" autoAdjust="0"/>
  </p:normalViewPr>
  <p:slideViewPr>
    <p:cSldViewPr>
      <p:cViewPr>
        <p:scale>
          <a:sx n="74" d="100"/>
          <a:sy n="74" d="100"/>
        </p:scale>
        <p:origin x="-480" y="-72"/>
      </p:cViewPr>
      <p:guideLst>
        <p:guide orient="horz" pos="2160"/>
        <p:guide pos="2880"/>
      </p:guideLst>
    </p:cSldViewPr>
  </p:slideViewPr>
  <p:notesTextViewPr>
    <p:cViewPr>
      <p:scale>
        <a:sx n="100" d="100"/>
        <a:sy n="100" d="100"/>
      </p:scale>
      <p:origin x="0" y="0"/>
    </p:cViewPr>
  </p:notesTextViewPr>
  <p:sorterViewPr>
    <p:cViewPr>
      <p:scale>
        <a:sx n="90" d="100"/>
        <a:sy n="9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handoutMaster" Target="handoutMasters/handoutMaster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commentAuthors" Target="commentAuthor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C23969-4C90-4FC1-B9FC-B35D63A07F69}" type="doc">
      <dgm:prSet loTypeId="urn:microsoft.com/office/officeart/2005/8/layout/vList6" loCatId="list" qsTypeId="urn:microsoft.com/office/officeart/2005/8/quickstyle/simple1" qsCatId="simple" csTypeId="urn:microsoft.com/office/officeart/2005/8/colors/colorful4" csCatId="colorful" phldr="1"/>
      <dgm:spPr/>
      <dgm:t>
        <a:bodyPr/>
        <a:lstStyle/>
        <a:p>
          <a:endParaRPr lang="en-US"/>
        </a:p>
      </dgm:t>
    </dgm:pt>
    <dgm:pt modelId="{2C94EB5A-490B-4D6F-A0CD-5EC8B2EE6B82}">
      <dgm:prSet phldrT="[Text]" custT="1"/>
      <dgm:spPr>
        <a:effectLst>
          <a:outerShdw blurRad="50800" dist="38100" dir="2700000" algn="tl" rotWithShape="0">
            <a:prstClr val="black">
              <a:alpha val="40000"/>
            </a:prstClr>
          </a:outerShdw>
        </a:effectLst>
        <a:scene3d>
          <a:camera prst="orthographicFront"/>
          <a:lightRig rig="threePt" dir="t"/>
        </a:scene3d>
        <a:sp3d>
          <a:bevelT/>
        </a:sp3d>
      </dgm:spPr>
      <dgm:t>
        <a:bodyPr/>
        <a:lstStyle/>
        <a:p>
          <a:r>
            <a:rPr lang="en-ZA" sz="2400" b="1" u="none" dirty="0" smtClean="0"/>
            <a:t>PATIENTS NOT ELIGIBLE FOR ART</a:t>
          </a:r>
          <a:endParaRPr lang="en-US" sz="2400" b="1" u="none" dirty="0"/>
        </a:p>
      </dgm:t>
    </dgm:pt>
    <dgm:pt modelId="{1E8E5195-5CB5-4F33-96E6-634B80D59BBD}" type="parTrans" cxnId="{18BB4140-F61D-4D59-8644-E43447E98C5D}">
      <dgm:prSet/>
      <dgm:spPr/>
      <dgm:t>
        <a:bodyPr/>
        <a:lstStyle/>
        <a:p>
          <a:endParaRPr lang="en-US"/>
        </a:p>
      </dgm:t>
    </dgm:pt>
    <dgm:pt modelId="{7BD96054-D7BD-4CD7-B49B-431522677266}" type="sibTrans" cxnId="{18BB4140-F61D-4D59-8644-E43447E98C5D}">
      <dgm:prSet/>
      <dgm:spPr/>
      <dgm:t>
        <a:bodyPr/>
        <a:lstStyle/>
        <a:p>
          <a:endParaRPr lang="en-US"/>
        </a:p>
      </dgm:t>
    </dgm:pt>
    <dgm:pt modelId="{048C869B-35EA-470C-B22D-9801FDFA1B2B}">
      <dgm:prSet phldrT="[Text]"/>
      <dgm:spPr>
        <a:effectLst>
          <a:outerShdw blurRad="50800" dist="38100" dir="2700000" algn="tl" rotWithShape="0">
            <a:prstClr val="black">
              <a:alpha val="40000"/>
            </a:prstClr>
          </a:outerShdw>
        </a:effectLst>
        <a:scene3d>
          <a:camera prst="orthographicFront"/>
          <a:lightRig rig="threePt" dir="t"/>
        </a:scene3d>
        <a:sp3d>
          <a:bevelT/>
        </a:sp3d>
      </dgm:spPr>
      <dgm:t>
        <a:bodyPr/>
        <a:lstStyle/>
        <a:p>
          <a:r>
            <a:rPr lang="en-ZA" b="1" i="1" u="none" dirty="0" smtClean="0"/>
            <a:t>+</a:t>
          </a:r>
          <a:r>
            <a:rPr lang="en-ZA" b="1" i="1" u="none" dirty="0" err="1" smtClean="0"/>
            <a:t>ve</a:t>
          </a:r>
          <a:r>
            <a:rPr lang="en-ZA" b="1" i="1" u="none" dirty="0" smtClean="0"/>
            <a:t> TST (Mantoux ≥ 5 mm): </a:t>
          </a:r>
          <a:r>
            <a:rPr lang="en-ZA" b="0" u="none" dirty="0" smtClean="0"/>
            <a:t>IPT reduces TB risk .</a:t>
          </a:r>
          <a:endParaRPr lang="en-US" b="0" u="none" dirty="0"/>
        </a:p>
      </dgm:t>
    </dgm:pt>
    <dgm:pt modelId="{98306092-D6C9-43F4-BEEC-88D0FA21E15B}" type="parTrans" cxnId="{415BB1AC-2406-42DB-9B23-B1AF81D4E663}">
      <dgm:prSet/>
      <dgm:spPr/>
      <dgm:t>
        <a:bodyPr/>
        <a:lstStyle/>
        <a:p>
          <a:endParaRPr lang="en-US"/>
        </a:p>
      </dgm:t>
    </dgm:pt>
    <dgm:pt modelId="{C7DFE6DE-6F40-47C3-820B-7E96DEA30CDF}" type="sibTrans" cxnId="{415BB1AC-2406-42DB-9B23-B1AF81D4E663}">
      <dgm:prSet/>
      <dgm:spPr/>
      <dgm:t>
        <a:bodyPr/>
        <a:lstStyle/>
        <a:p>
          <a:endParaRPr lang="en-US"/>
        </a:p>
      </dgm:t>
    </dgm:pt>
    <dgm:pt modelId="{EE202D85-ADA0-4F5C-BEE2-3DD36F96A087}">
      <dgm:prSet phldrT="[Text]" custT="1"/>
      <dgm:spPr>
        <a:effectLst>
          <a:outerShdw blurRad="50800" dist="38100" dir="2700000" algn="tl" rotWithShape="0">
            <a:prstClr val="black">
              <a:alpha val="40000"/>
            </a:prstClr>
          </a:outerShdw>
        </a:effectLst>
        <a:scene3d>
          <a:camera prst="orthographicFront"/>
          <a:lightRig rig="threePt" dir="t"/>
        </a:scene3d>
        <a:sp3d>
          <a:bevelT/>
        </a:sp3d>
      </dgm:spPr>
      <dgm:t>
        <a:bodyPr/>
        <a:lstStyle/>
        <a:p>
          <a:r>
            <a:rPr lang="en-US" sz="2400" b="1" dirty="0" smtClean="0"/>
            <a:t>PATIENTS ON ART</a:t>
          </a:r>
          <a:endParaRPr lang="en-US" sz="2400" b="1" dirty="0"/>
        </a:p>
      </dgm:t>
    </dgm:pt>
    <dgm:pt modelId="{27BF240F-EC59-483D-AB5B-63CB3FC9909A}" type="parTrans" cxnId="{28FED9B8-8308-45A1-B9CB-4E516586AFFD}">
      <dgm:prSet/>
      <dgm:spPr/>
      <dgm:t>
        <a:bodyPr/>
        <a:lstStyle/>
        <a:p>
          <a:endParaRPr lang="en-US"/>
        </a:p>
      </dgm:t>
    </dgm:pt>
    <dgm:pt modelId="{2F694984-6B0B-4439-AAB4-B80C1A4F1A2C}" type="sibTrans" cxnId="{28FED9B8-8308-45A1-B9CB-4E516586AFFD}">
      <dgm:prSet/>
      <dgm:spPr/>
      <dgm:t>
        <a:bodyPr/>
        <a:lstStyle/>
        <a:p>
          <a:endParaRPr lang="en-US"/>
        </a:p>
      </dgm:t>
    </dgm:pt>
    <dgm:pt modelId="{F97BC460-4D81-45D9-A4E2-14C58D8F2067}">
      <dgm:prSet phldrT="[Text]"/>
      <dgm:spPr>
        <a:effectLst>
          <a:outerShdw blurRad="50800" dist="38100" dir="2700000" algn="tl" rotWithShape="0">
            <a:prstClr val="black">
              <a:alpha val="40000"/>
            </a:prstClr>
          </a:outerShdw>
        </a:effectLst>
        <a:scene3d>
          <a:camera prst="orthographicFront"/>
          <a:lightRig rig="threePt" dir="t"/>
        </a:scene3d>
        <a:sp3d>
          <a:bevelT/>
        </a:sp3d>
      </dgm:spPr>
      <dgm:t>
        <a:bodyPr/>
        <a:lstStyle/>
        <a:p>
          <a:r>
            <a:rPr lang="en-ZA" b="1" u="none" dirty="0" smtClean="0"/>
            <a:t>IPT reduces the risk of TB, irrespective of TST status.</a:t>
          </a:r>
          <a:endParaRPr lang="en-US" b="1" u="none" dirty="0"/>
        </a:p>
      </dgm:t>
    </dgm:pt>
    <dgm:pt modelId="{C3BD8EEF-F9E3-4B48-A465-23EE1E45490B}" type="parTrans" cxnId="{703DC8FA-5297-41CD-BC43-F5D738F4DD07}">
      <dgm:prSet/>
      <dgm:spPr/>
      <dgm:t>
        <a:bodyPr/>
        <a:lstStyle/>
        <a:p>
          <a:endParaRPr lang="en-US"/>
        </a:p>
      </dgm:t>
    </dgm:pt>
    <dgm:pt modelId="{BDA202FA-452A-4B86-9954-884DAF99BA36}" type="sibTrans" cxnId="{703DC8FA-5297-41CD-BC43-F5D738F4DD07}">
      <dgm:prSet/>
      <dgm:spPr/>
      <dgm:t>
        <a:bodyPr/>
        <a:lstStyle/>
        <a:p>
          <a:endParaRPr lang="en-US"/>
        </a:p>
      </dgm:t>
    </dgm:pt>
    <dgm:pt modelId="{F721BC81-C9EF-4F74-A664-13AE343BB45B}">
      <dgm:prSet/>
      <dgm:spPr>
        <a:effectLst>
          <a:outerShdw blurRad="50800" dist="38100" dir="2700000" algn="tl" rotWithShape="0">
            <a:prstClr val="black">
              <a:alpha val="40000"/>
            </a:prstClr>
          </a:outerShdw>
        </a:effectLst>
        <a:scene3d>
          <a:camera prst="orthographicFront"/>
          <a:lightRig rig="threePt" dir="t"/>
        </a:scene3d>
        <a:sp3d>
          <a:bevelT/>
        </a:sp3d>
      </dgm:spPr>
      <dgm:t>
        <a:bodyPr/>
        <a:lstStyle/>
        <a:p>
          <a:r>
            <a:rPr lang="en-ZA" b="1" i="1" u="none" dirty="0" smtClean="0"/>
            <a:t>-</a:t>
          </a:r>
          <a:r>
            <a:rPr lang="en-ZA" b="1" i="1" u="none" dirty="0" err="1" smtClean="0"/>
            <a:t>ve</a:t>
          </a:r>
          <a:r>
            <a:rPr lang="en-ZA" b="1" i="1" u="none" dirty="0" smtClean="0"/>
            <a:t> TST (Mantoux &lt; 5 mm): </a:t>
          </a:r>
          <a:r>
            <a:rPr lang="en-ZA" b="0" i="0" u="none" dirty="0" smtClean="0"/>
            <a:t>No significant TB </a:t>
          </a:r>
          <a:r>
            <a:rPr lang="en-ZA" b="0" u="none" dirty="0" smtClean="0"/>
            <a:t>risk reduction with IPT.</a:t>
          </a:r>
          <a:endParaRPr lang="en-US" b="0" u="none" dirty="0"/>
        </a:p>
      </dgm:t>
    </dgm:pt>
    <dgm:pt modelId="{14AF54CB-8C9B-4D3A-9E20-3DE10FC5F28F}" type="parTrans" cxnId="{F3D55A11-D32B-47E2-B34A-757A7937E739}">
      <dgm:prSet/>
      <dgm:spPr/>
      <dgm:t>
        <a:bodyPr/>
        <a:lstStyle/>
        <a:p>
          <a:endParaRPr lang="en-US"/>
        </a:p>
      </dgm:t>
    </dgm:pt>
    <dgm:pt modelId="{8E582E1F-710F-40AF-B5EE-222D7C0A6BA2}" type="sibTrans" cxnId="{F3D55A11-D32B-47E2-B34A-757A7937E739}">
      <dgm:prSet/>
      <dgm:spPr/>
      <dgm:t>
        <a:bodyPr/>
        <a:lstStyle/>
        <a:p>
          <a:endParaRPr lang="en-US"/>
        </a:p>
      </dgm:t>
    </dgm:pt>
    <dgm:pt modelId="{830790EC-ECEC-44BF-9B1B-F84022D43D7C}">
      <dgm:prSet/>
      <dgm:spPr>
        <a:effectLst>
          <a:outerShdw blurRad="50800" dist="38100" dir="2700000" algn="tl" rotWithShape="0">
            <a:prstClr val="black">
              <a:alpha val="40000"/>
            </a:prstClr>
          </a:outerShdw>
        </a:effectLst>
        <a:scene3d>
          <a:camera prst="orthographicFront"/>
          <a:lightRig rig="threePt" dir="t"/>
        </a:scene3d>
        <a:sp3d>
          <a:bevelT/>
        </a:sp3d>
      </dgm:spPr>
      <dgm:t>
        <a:bodyPr/>
        <a:lstStyle/>
        <a:p>
          <a:r>
            <a:rPr lang="en-ZA" b="1" i="1" u="none" dirty="0" smtClean="0"/>
            <a:t>IPT for ≥ 36 months: </a:t>
          </a:r>
          <a:r>
            <a:rPr lang="en-ZA" b="0" u="none" dirty="0" smtClean="0"/>
            <a:t>Reduced TB risk by 92% in TST +</a:t>
          </a:r>
          <a:r>
            <a:rPr lang="en-ZA" b="0" u="none" dirty="0" err="1" smtClean="0"/>
            <a:t>ve</a:t>
          </a:r>
          <a:r>
            <a:rPr lang="en-ZA" b="0" u="none" dirty="0" smtClean="0"/>
            <a:t> patients vs.6 months of IPT;  but caused harm in TST -</a:t>
          </a:r>
          <a:r>
            <a:rPr lang="en-ZA" b="0" u="none" dirty="0" err="1" smtClean="0"/>
            <a:t>ve</a:t>
          </a:r>
          <a:r>
            <a:rPr lang="en-ZA" b="0" u="none" dirty="0" smtClean="0"/>
            <a:t> patients. </a:t>
          </a:r>
          <a:endParaRPr lang="en-US" b="0" u="none" dirty="0"/>
        </a:p>
      </dgm:t>
    </dgm:pt>
    <dgm:pt modelId="{10EF8453-94DF-4684-85DD-2299AC3D5B69}" type="parTrans" cxnId="{6428C8F7-4247-46B1-8769-15EC3894D2C2}">
      <dgm:prSet/>
      <dgm:spPr/>
      <dgm:t>
        <a:bodyPr/>
        <a:lstStyle/>
        <a:p>
          <a:endParaRPr lang="en-US"/>
        </a:p>
      </dgm:t>
    </dgm:pt>
    <dgm:pt modelId="{58897200-C31D-407E-9489-ABE23F0DB318}" type="sibTrans" cxnId="{6428C8F7-4247-46B1-8769-15EC3894D2C2}">
      <dgm:prSet/>
      <dgm:spPr/>
      <dgm:t>
        <a:bodyPr/>
        <a:lstStyle/>
        <a:p>
          <a:endParaRPr lang="en-US"/>
        </a:p>
      </dgm:t>
    </dgm:pt>
    <dgm:pt modelId="{FDADA964-4D44-4F81-BD18-338C49B4B0E2}">
      <dgm:prSet/>
      <dgm:spPr>
        <a:effectLst>
          <a:outerShdw blurRad="50800" dist="38100" dir="2700000" algn="tl" rotWithShape="0">
            <a:prstClr val="black">
              <a:alpha val="40000"/>
            </a:prstClr>
          </a:outerShdw>
        </a:effectLst>
        <a:scene3d>
          <a:camera prst="orthographicFront"/>
          <a:lightRig rig="threePt" dir="t"/>
        </a:scene3d>
        <a:sp3d>
          <a:bevelT/>
        </a:sp3d>
      </dgm:spPr>
      <dgm:t>
        <a:bodyPr/>
        <a:lstStyle/>
        <a:p>
          <a:r>
            <a:rPr lang="en-ZA" b="1" i="1" u="none" dirty="0" smtClean="0"/>
            <a:t>TST cannot be done:  </a:t>
          </a:r>
          <a:r>
            <a:rPr lang="en-ZA" b="0" u="none" dirty="0" smtClean="0"/>
            <a:t>Net population benefit with 6 months’ IPT.</a:t>
          </a:r>
          <a:endParaRPr lang="en-US" b="0" u="none" dirty="0"/>
        </a:p>
      </dgm:t>
    </dgm:pt>
    <dgm:pt modelId="{58E1649B-2938-4816-A205-1966C74D8589}" type="parTrans" cxnId="{0AF27EAD-BB3F-44F7-AEF1-51543A5B1957}">
      <dgm:prSet/>
      <dgm:spPr/>
      <dgm:t>
        <a:bodyPr/>
        <a:lstStyle/>
        <a:p>
          <a:endParaRPr lang="en-US"/>
        </a:p>
      </dgm:t>
    </dgm:pt>
    <dgm:pt modelId="{832F5CC8-D63A-4634-BC46-B529E21D320D}" type="sibTrans" cxnId="{0AF27EAD-BB3F-44F7-AEF1-51543A5B1957}">
      <dgm:prSet/>
      <dgm:spPr/>
      <dgm:t>
        <a:bodyPr/>
        <a:lstStyle/>
        <a:p>
          <a:endParaRPr lang="en-US"/>
        </a:p>
      </dgm:t>
    </dgm:pt>
    <dgm:pt modelId="{96BA8683-A81B-4302-BD0E-31672B105103}">
      <dgm:prSet phldrT="[Text]"/>
      <dgm:spPr>
        <a:effectLst>
          <a:outerShdw blurRad="50800" dist="38100" dir="2700000" algn="tl" rotWithShape="0">
            <a:prstClr val="black">
              <a:alpha val="40000"/>
            </a:prstClr>
          </a:outerShdw>
        </a:effectLst>
        <a:scene3d>
          <a:camera prst="orthographicFront"/>
          <a:lightRig rig="threePt" dir="t"/>
        </a:scene3d>
        <a:sp3d>
          <a:bevelT/>
        </a:sp3d>
      </dgm:spPr>
      <dgm:t>
        <a:bodyPr/>
        <a:lstStyle/>
        <a:p>
          <a:endParaRPr lang="en-US" dirty="0"/>
        </a:p>
      </dgm:t>
    </dgm:pt>
    <dgm:pt modelId="{A1064B40-9882-4D2B-A6FF-753715447366}" type="parTrans" cxnId="{F43D8AB9-9655-4BC9-8D5F-7B8F2832CDC6}">
      <dgm:prSet/>
      <dgm:spPr/>
    </dgm:pt>
    <dgm:pt modelId="{7DD588E2-E685-47B0-B09A-70290DBEF9C2}" type="sibTrans" cxnId="{F43D8AB9-9655-4BC9-8D5F-7B8F2832CDC6}">
      <dgm:prSet/>
      <dgm:spPr/>
    </dgm:pt>
    <dgm:pt modelId="{577043DE-0F87-40CA-A065-001364263955}">
      <dgm:prSet phldrT="[Text]"/>
      <dgm:spPr>
        <a:effectLst>
          <a:outerShdw blurRad="50800" dist="38100" dir="2700000" algn="tl" rotWithShape="0">
            <a:prstClr val="black">
              <a:alpha val="40000"/>
            </a:prstClr>
          </a:outerShdw>
        </a:effectLst>
        <a:scene3d>
          <a:camera prst="orthographicFront"/>
          <a:lightRig rig="threePt" dir="t"/>
        </a:scene3d>
        <a:sp3d>
          <a:bevelT/>
        </a:sp3d>
      </dgm:spPr>
      <dgm:t>
        <a:bodyPr/>
        <a:lstStyle/>
        <a:p>
          <a:endParaRPr lang="en-US" b="1" u="none" dirty="0"/>
        </a:p>
      </dgm:t>
    </dgm:pt>
    <dgm:pt modelId="{DF419175-DD5B-47B4-B676-AE185D7639E6}" type="parTrans" cxnId="{B225ECF0-D49F-45DE-9FFB-DE765D49F590}">
      <dgm:prSet/>
      <dgm:spPr/>
    </dgm:pt>
    <dgm:pt modelId="{0BF61103-C7C9-444E-884E-2C4854CE00E4}" type="sibTrans" cxnId="{B225ECF0-D49F-45DE-9FFB-DE765D49F590}">
      <dgm:prSet/>
      <dgm:spPr/>
    </dgm:pt>
    <dgm:pt modelId="{A57BFF88-B959-40DB-ACEA-80410EFC22D9}" type="pres">
      <dgm:prSet presAssocID="{2EC23969-4C90-4FC1-B9FC-B35D63A07F69}" presName="Name0" presStyleCnt="0">
        <dgm:presLayoutVars>
          <dgm:dir/>
          <dgm:animLvl val="lvl"/>
          <dgm:resizeHandles/>
        </dgm:presLayoutVars>
      </dgm:prSet>
      <dgm:spPr/>
      <dgm:t>
        <a:bodyPr/>
        <a:lstStyle/>
        <a:p>
          <a:endParaRPr lang="en-US"/>
        </a:p>
      </dgm:t>
    </dgm:pt>
    <dgm:pt modelId="{04C68F49-947F-4E32-B8E0-7480F835F6FB}" type="pres">
      <dgm:prSet presAssocID="{2C94EB5A-490B-4D6F-A0CD-5EC8B2EE6B82}" presName="linNode" presStyleCnt="0"/>
      <dgm:spPr/>
    </dgm:pt>
    <dgm:pt modelId="{C37DA76C-8CEB-4165-A5FA-1039D1A785EE}" type="pres">
      <dgm:prSet presAssocID="{2C94EB5A-490B-4D6F-A0CD-5EC8B2EE6B82}" presName="parentShp" presStyleLbl="node1" presStyleIdx="0" presStyleCnt="2">
        <dgm:presLayoutVars>
          <dgm:bulletEnabled val="1"/>
        </dgm:presLayoutVars>
      </dgm:prSet>
      <dgm:spPr/>
      <dgm:t>
        <a:bodyPr/>
        <a:lstStyle/>
        <a:p>
          <a:endParaRPr lang="en-US"/>
        </a:p>
      </dgm:t>
    </dgm:pt>
    <dgm:pt modelId="{CE241291-40F6-489D-9903-4A498D0AC5A4}" type="pres">
      <dgm:prSet presAssocID="{2C94EB5A-490B-4D6F-A0CD-5EC8B2EE6B82}" presName="childShp" presStyleLbl="bgAccFollowNode1" presStyleIdx="0" presStyleCnt="2" custScaleX="113184" custScaleY="116686">
        <dgm:presLayoutVars>
          <dgm:bulletEnabled val="1"/>
        </dgm:presLayoutVars>
      </dgm:prSet>
      <dgm:spPr/>
      <dgm:t>
        <a:bodyPr/>
        <a:lstStyle/>
        <a:p>
          <a:endParaRPr lang="en-US"/>
        </a:p>
      </dgm:t>
    </dgm:pt>
    <dgm:pt modelId="{BDF1F22B-ED72-4811-9AD0-FC4003A3D078}" type="pres">
      <dgm:prSet presAssocID="{7BD96054-D7BD-4CD7-B49B-431522677266}" presName="spacing" presStyleCnt="0"/>
      <dgm:spPr/>
    </dgm:pt>
    <dgm:pt modelId="{E50A30D5-D31A-476A-975B-06190518784F}" type="pres">
      <dgm:prSet presAssocID="{EE202D85-ADA0-4F5C-BEE2-3DD36F96A087}" presName="linNode" presStyleCnt="0"/>
      <dgm:spPr/>
    </dgm:pt>
    <dgm:pt modelId="{1C15D3BC-5489-4D41-9470-78A09CA8C176}" type="pres">
      <dgm:prSet presAssocID="{EE202D85-ADA0-4F5C-BEE2-3DD36F96A087}" presName="parentShp" presStyleLbl="node1" presStyleIdx="1" presStyleCnt="2">
        <dgm:presLayoutVars>
          <dgm:bulletEnabled val="1"/>
        </dgm:presLayoutVars>
      </dgm:prSet>
      <dgm:spPr/>
      <dgm:t>
        <a:bodyPr/>
        <a:lstStyle/>
        <a:p>
          <a:endParaRPr lang="en-US"/>
        </a:p>
      </dgm:t>
    </dgm:pt>
    <dgm:pt modelId="{B6D7D38B-3060-4248-91F6-38B66AFABC71}" type="pres">
      <dgm:prSet presAssocID="{EE202D85-ADA0-4F5C-BEE2-3DD36F96A087}" presName="childShp" presStyleLbl="bgAccFollowNode1" presStyleIdx="1" presStyleCnt="2" custScaleX="108696">
        <dgm:presLayoutVars>
          <dgm:bulletEnabled val="1"/>
        </dgm:presLayoutVars>
      </dgm:prSet>
      <dgm:spPr/>
      <dgm:t>
        <a:bodyPr/>
        <a:lstStyle/>
        <a:p>
          <a:endParaRPr lang="en-US"/>
        </a:p>
      </dgm:t>
    </dgm:pt>
  </dgm:ptLst>
  <dgm:cxnLst>
    <dgm:cxn modelId="{84F18B9E-3F18-468D-8C26-262F0D2E4C20}" type="presOf" srcId="{F97BC460-4D81-45D9-A4E2-14C58D8F2067}" destId="{B6D7D38B-3060-4248-91F6-38B66AFABC71}" srcOrd="0" destOrd="2" presId="urn:microsoft.com/office/officeart/2005/8/layout/vList6"/>
    <dgm:cxn modelId="{0AF27EAD-BB3F-44F7-AEF1-51543A5B1957}" srcId="{2C94EB5A-490B-4D6F-A0CD-5EC8B2EE6B82}" destId="{FDADA964-4D44-4F81-BD18-338C49B4B0E2}" srcOrd="3" destOrd="0" parTransId="{58E1649B-2938-4816-A205-1966C74D8589}" sibTransId="{832F5CC8-D63A-4634-BC46-B529E21D320D}"/>
    <dgm:cxn modelId="{B225ECF0-D49F-45DE-9FFB-DE765D49F590}" srcId="{EE202D85-ADA0-4F5C-BEE2-3DD36F96A087}" destId="{577043DE-0F87-40CA-A065-001364263955}" srcOrd="1" destOrd="0" parTransId="{DF419175-DD5B-47B4-B676-AE185D7639E6}" sibTransId="{0BF61103-C7C9-444E-884E-2C4854CE00E4}"/>
    <dgm:cxn modelId="{F43D8AB9-9655-4BC9-8D5F-7B8F2832CDC6}" srcId="{EE202D85-ADA0-4F5C-BEE2-3DD36F96A087}" destId="{96BA8683-A81B-4302-BD0E-31672B105103}" srcOrd="0" destOrd="0" parTransId="{A1064B40-9882-4D2B-A6FF-753715447366}" sibTransId="{7DD588E2-E685-47B0-B09A-70290DBEF9C2}"/>
    <dgm:cxn modelId="{57759C4E-BC5E-4101-92BF-064BF5EDC5D6}" type="presOf" srcId="{830790EC-ECEC-44BF-9B1B-F84022D43D7C}" destId="{CE241291-40F6-489D-9903-4A498D0AC5A4}" srcOrd="0" destOrd="2" presId="urn:microsoft.com/office/officeart/2005/8/layout/vList6"/>
    <dgm:cxn modelId="{703DC8FA-5297-41CD-BC43-F5D738F4DD07}" srcId="{EE202D85-ADA0-4F5C-BEE2-3DD36F96A087}" destId="{F97BC460-4D81-45D9-A4E2-14C58D8F2067}" srcOrd="2" destOrd="0" parTransId="{C3BD8EEF-F9E3-4B48-A465-23EE1E45490B}" sibTransId="{BDA202FA-452A-4B86-9954-884DAF99BA36}"/>
    <dgm:cxn modelId="{6428C8F7-4247-46B1-8769-15EC3894D2C2}" srcId="{2C94EB5A-490B-4D6F-A0CD-5EC8B2EE6B82}" destId="{830790EC-ECEC-44BF-9B1B-F84022D43D7C}" srcOrd="2" destOrd="0" parTransId="{10EF8453-94DF-4684-85DD-2299AC3D5B69}" sibTransId="{58897200-C31D-407E-9489-ABE23F0DB318}"/>
    <dgm:cxn modelId="{9FB84F36-6004-4E28-98F5-C2E02883F566}" type="presOf" srcId="{96BA8683-A81B-4302-BD0E-31672B105103}" destId="{B6D7D38B-3060-4248-91F6-38B66AFABC71}" srcOrd="0" destOrd="0" presId="urn:microsoft.com/office/officeart/2005/8/layout/vList6"/>
    <dgm:cxn modelId="{9FFAE6E6-1247-4A39-A90A-191055074EAF}" type="presOf" srcId="{2EC23969-4C90-4FC1-B9FC-B35D63A07F69}" destId="{A57BFF88-B959-40DB-ACEA-80410EFC22D9}" srcOrd="0" destOrd="0" presId="urn:microsoft.com/office/officeart/2005/8/layout/vList6"/>
    <dgm:cxn modelId="{28FED9B8-8308-45A1-B9CB-4E516586AFFD}" srcId="{2EC23969-4C90-4FC1-B9FC-B35D63A07F69}" destId="{EE202D85-ADA0-4F5C-BEE2-3DD36F96A087}" srcOrd="1" destOrd="0" parTransId="{27BF240F-EC59-483D-AB5B-63CB3FC9909A}" sibTransId="{2F694984-6B0B-4439-AAB4-B80C1A4F1A2C}"/>
    <dgm:cxn modelId="{2D044139-D775-499B-ABEE-3A7BECA990A5}" type="presOf" srcId="{2C94EB5A-490B-4D6F-A0CD-5EC8B2EE6B82}" destId="{C37DA76C-8CEB-4165-A5FA-1039D1A785EE}" srcOrd="0" destOrd="0" presId="urn:microsoft.com/office/officeart/2005/8/layout/vList6"/>
    <dgm:cxn modelId="{529EE34C-AD5B-441F-B970-CEE2C432CC6D}" type="presOf" srcId="{048C869B-35EA-470C-B22D-9801FDFA1B2B}" destId="{CE241291-40F6-489D-9903-4A498D0AC5A4}" srcOrd="0" destOrd="0" presId="urn:microsoft.com/office/officeart/2005/8/layout/vList6"/>
    <dgm:cxn modelId="{BA6997F9-1BAF-4EBC-8458-A9E4A8A6B447}" type="presOf" srcId="{FDADA964-4D44-4F81-BD18-338C49B4B0E2}" destId="{CE241291-40F6-489D-9903-4A498D0AC5A4}" srcOrd="0" destOrd="3" presId="urn:microsoft.com/office/officeart/2005/8/layout/vList6"/>
    <dgm:cxn modelId="{415BB1AC-2406-42DB-9B23-B1AF81D4E663}" srcId="{2C94EB5A-490B-4D6F-A0CD-5EC8B2EE6B82}" destId="{048C869B-35EA-470C-B22D-9801FDFA1B2B}" srcOrd="0" destOrd="0" parTransId="{98306092-D6C9-43F4-BEEC-88D0FA21E15B}" sibTransId="{C7DFE6DE-6F40-47C3-820B-7E96DEA30CDF}"/>
    <dgm:cxn modelId="{F3D55A11-D32B-47E2-B34A-757A7937E739}" srcId="{2C94EB5A-490B-4D6F-A0CD-5EC8B2EE6B82}" destId="{F721BC81-C9EF-4F74-A664-13AE343BB45B}" srcOrd="1" destOrd="0" parTransId="{14AF54CB-8C9B-4D3A-9E20-3DE10FC5F28F}" sibTransId="{8E582E1F-710F-40AF-B5EE-222D7C0A6BA2}"/>
    <dgm:cxn modelId="{49A197C1-E9D2-484A-A508-6903C61FB023}" type="presOf" srcId="{577043DE-0F87-40CA-A065-001364263955}" destId="{B6D7D38B-3060-4248-91F6-38B66AFABC71}" srcOrd="0" destOrd="1" presId="urn:microsoft.com/office/officeart/2005/8/layout/vList6"/>
    <dgm:cxn modelId="{C8D4CA89-39E4-4B63-BDEE-998863D87B17}" type="presOf" srcId="{F721BC81-C9EF-4F74-A664-13AE343BB45B}" destId="{CE241291-40F6-489D-9903-4A498D0AC5A4}" srcOrd="0" destOrd="1" presId="urn:microsoft.com/office/officeart/2005/8/layout/vList6"/>
    <dgm:cxn modelId="{18BB4140-F61D-4D59-8644-E43447E98C5D}" srcId="{2EC23969-4C90-4FC1-B9FC-B35D63A07F69}" destId="{2C94EB5A-490B-4D6F-A0CD-5EC8B2EE6B82}" srcOrd="0" destOrd="0" parTransId="{1E8E5195-5CB5-4F33-96E6-634B80D59BBD}" sibTransId="{7BD96054-D7BD-4CD7-B49B-431522677266}"/>
    <dgm:cxn modelId="{BB4070B9-E0D8-4E73-A003-0D83B3E3CA08}" type="presOf" srcId="{EE202D85-ADA0-4F5C-BEE2-3DD36F96A087}" destId="{1C15D3BC-5489-4D41-9470-78A09CA8C176}" srcOrd="0" destOrd="0" presId="urn:microsoft.com/office/officeart/2005/8/layout/vList6"/>
    <dgm:cxn modelId="{1CE26049-9CE2-470F-89A0-9266E01CC4C4}" type="presParOf" srcId="{A57BFF88-B959-40DB-ACEA-80410EFC22D9}" destId="{04C68F49-947F-4E32-B8E0-7480F835F6FB}" srcOrd="0" destOrd="0" presId="urn:microsoft.com/office/officeart/2005/8/layout/vList6"/>
    <dgm:cxn modelId="{6CE671C8-B962-4A97-AA6C-E1D90AB9C2C0}" type="presParOf" srcId="{04C68F49-947F-4E32-B8E0-7480F835F6FB}" destId="{C37DA76C-8CEB-4165-A5FA-1039D1A785EE}" srcOrd="0" destOrd="0" presId="urn:microsoft.com/office/officeart/2005/8/layout/vList6"/>
    <dgm:cxn modelId="{937E9F2F-A7CA-4F7F-B361-DDC0BC39D1DE}" type="presParOf" srcId="{04C68F49-947F-4E32-B8E0-7480F835F6FB}" destId="{CE241291-40F6-489D-9903-4A498D0AC5A4}" srcOrd="1" destOrd="0" presId="urn:microsoft.com/office/officeart/2005/8/layout/vList6"/>
    <dgm:cxn modelId="{040CA8B1-3A2E-434E-9BD8-E9EDA216D292}" type="presParOf" srcId="{A57BFF88-B959-40DB-ACEA-80410EFC22D9}" destId="{BDF1F22B-ED72-4811-9AD0-FC4003A3D078}" srcOrd="1" destOrd="0" presId="urn:microsoft.com/office/officeart/2005/8/layout/vList6"/>
    <dgm:cxn modelId="{7C03C206-45B6-4FBD-A6B3-89E4A541CB47}" type="presParOf" srcId="{A57BFF88-B959-40DB-ACEA-80410EFC22D9}" destId="{E50A30D5-D31A-476A-975B-06190518784F}" srcOrd="2" destOrd="0" presId="urn:microsoft.com/office/officeart/2005/8/layout/vList6"/>
    <dgm:cxn modelId="{A123BA33-C82D-43AA-B94B-BC2740DB19A6}" type="presParOf" srcId="{E50A30D5-D31A-476A-975B-06190518784F}" destId="{1C15D3BC-5489-4D41-9470-78A09CA8C176}" srcOrd="0" destOrd="0" presId="urn:microsoft.com/office/officeart/2005/8/layout/vList6"/>
    <dgm:cxn modelId="{56CD2F7B-D2D6-4FD3-8234-A6E8541D4882}" type="presParOf" srcId="{E50A30D5-D31A-476A-975B-06190518784F}" destId="{B6D7D38B-3060-4248-91F6-38B66AFABC71}"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386" cy="465118"/>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sz="quarter" idx="1"/>
          </p:nvPr>
        </p:nvSpPr>
        <p:spPr>
          <a:xfrm>
            <a:off x="3970377" y="0"/>
            <a:ext cx="3038386" cy="465118"/>
          </a:xfrm>
          <a:prstGeom prst="rect">
            <a:avLst/>
          </a:prstGeom>
        </p:spPr>
        <p:txBody>
          <a:bodyPr vert="horz" lIns="91440" tIns="45720" rIns="91440" bIns="45720" rtlCol="0"/>
          <a:lstStyle>
            <a:lvl1pPr algn="r">
              <a:defRPr sz="1200"/>
            </a:lvl1pPr>
          </a:lstStyle>
          <a:p>
            <a:fld id="{A401E52C-04B9-4EF6-A0E1-43AA90769378}" type="datetimeFigureOut">
              <a:rPr lang="en-US" smtClean="0"/>
              <a:pPr/>
              <a:t>3/30/2015</a:t>
            </a:fld>
            <a:endParaRPr lang="en-ZA" dirty="0"/>
          </a:p>
        </p:txBody>
      </p:sp>
      <p:sp>
        <p:nvSpPr>
          <p:cNvPr id="4" name="Footer Placeholder 3"/>
          <p:cNvSpPr>
            <a:spLocks noGrp="1"/>
          </p:cNvSpPr>
          <p:nvPr>
            <p:ph type="ftr" sz="quarter" idx="2"/>
          </p:nvPr>
        </p:nvSpPr>
        <p:spPr>
          <a:xfrm>
            <a:off x="1" y="8829797"/>
            <a:ext cx="3038386" cy="465118"/>
          </a:xfrm>
          <a:prstGeom prst="rect">
            <a:avLst/>
          </a:prstGeom>
        </p:spPr>
        <p:txBody>
          <a:bodyPr vert="horz" lIns="91440" tIns="45720" rIns="91440" bIns="45720" rtlCol="0" anchor="b"/>
          <a:lstStyle>
            <a:lvl1pPr algn="l">
              <a:defRPr sz="1200"/>
            </a:lvl1pPr>
          </a:lstStyle>
          <a:p>
            <a:endParaRPr lang="en-ZA" dirty="0"/>
          </a:p>
        </p:txBody>
      </p:sp>
      <p:sp>
        <p:nvSpPr>
          <p:cNvPr id="5" name="Slide Number Placeholder 4"/>
          <p:cNvSpPr>
            <a:spLocks noGrp="1"/>
          </p:cNvSpPr>
          <p:nvPr>
            <p:ph type="sldNum" sz="quarter" idx="3"/>
          </p:nvPr>
        </p:nvSpPr>
        <p:spPr>
          <a:xfrm>
            <a:off x="3970377" y="8829797"/>
            <a:ext cx="3038386" cy="465118"/>
          </a:xfrm>
          <a:prstGeom prst="rect">
            <a:avLst/>
          </a:prstGeom>
        </p:spPr>
        <p:txBody>
          <a:bodyPr vert="horz" lIns="91440" tIns="45720" rIns="91440" bIns="45720" rtlCol="0" anchor="b"/>
          <a:lstStyle>
            <a:lvl1pPr algn="r">
              <a:defRPr sz="1200"/>
            </a:lvl1pPr>
          </a:lstStyle>
          <a:p>
            <a:fld id="{E2B863E4-7DE3-4011-A1A1-06C1AA941F17}" type="slidenum">
              <a:rPr lang="en-ZA" smtClean="0"/>
              <a:pPr/>
              <a:t>‹#›</a:t>
            </a:fld>
            <a:endParaRPr lang="en-ZA" dirty="0"/>
          </a:p>
        </p:txBody>
      </p:sp>
    </p:spTree>
    <p:extLst>
      <p:ext uri="{BB962C8B-B14F-4D97-AF65-F5344CB8AC3E}">
        <p14:creationId xmlns:p14="http://schemas.microsoft.com/office/powerpoint/2010/main" xmlns="" val="3717237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970939" y="0"/>
            <a:ext cx="3037840" cy="464820"/>
          </a:xfrm>
          <a:prstGeom prst="rect">
            <a:avLst/>
          </a:prstGeom>
        </p:spPr>
        <p:txBody>
          <a:bodyPr vert="horz" lIns="91440" tIns="45720" rIns="91440" bIns="45720" rtlCol="0"/>
          <a:lstStyle>
            <a:lvl1pPr algn="r">
              <a:defRPr sz="1200"/>
            </a:lvl1pPr>
          </a:lstStyle>
          <a:p>
            <a:fld id="{64F974F5-CFF5-4460-9A40-D6ADEC24EF54}" type="datetimeFigureOut">
              <a:rPr lang="en-US" smtClean="0"/>
              <a:pPr/>
              <a:t>3/30/2015</a:t>
            </a:fld>
            <a:endParaRPr lang="en-ZA"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829966"/>
            <a:ext cx="3037840" cy="464820"/>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970939" y="8829966"/>
            <a:ext cx="3037840" cy="464820"/>
          </a:xfrm>
          <a:prstGeom prst="rect">
            <a:avLst/>
          </a:prstGeom>
        </p:spPr>
        <p:txBody>
          <a:bodyPr vert="horz" lIns="91440" tIns="45720" rIns="91440" bIns="45720" rtlCol="0" anchor="b"/>
          <a:lstStyle>
            <a:lvl1pPr algn="r">
              <a:defRPr sz="1200"/>
            </a:lvl1pPr>
          </a:lstStyle>
          <a:p>
            <a:fld id="{A433DFEA-D622-4C4B-98DE-6A853D34B4F1}" type="slidenum">
              <a:rPr lang="en-ZA" smtClean="0"/>
              <a:pPr/>
              <a:t>‹#›</a:t>
            </a:fld>
            <a:endParaRPr lang="en-ZA" dirty="0"/>
          </a:p>
        </p:txBody>
      </p:sp>
    </p:spTree>
    <p:extLst>
      <p:ext uri="{BB962C8B-B14F-4D97-AF65-F5344CB8AC3E}">
        <p14:creationId xmlns:p14="http://schemas.microsoft.com/office/powerpoint/2010/main" xmlns="" val="1738881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who.int/hiv/pub/guidelines/arv2013/annexes/en/index2.html"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www.who.int/hiv/pub/guidelines/arv2013/arvs2013upplement_dec2014/en/" TargetMode="External"/><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who.int/hiv/pub/cryptococcal_disease2011/en/index.html"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GB" sz="1200" dirty="0" smtClean="0"/>
              <a:t>DISCLAIMER</a:t>
            </a:r>
          </a:p>
          <a:p>
            <a:pPr>
              <a:lnSpc>
                <a:spcPct val="80000"/>
              </a:lnSpc>
            </a:pPr>
            <a:r>
              <a:rPr lang="en-GB" sz="1200" dirty="0" smtClean="0"/>
              <a:t>This slide set is an implementation tool and should be used alongside the published STG. This information does not supersede or replace the STG itself.</a:t>
            </a:r>
            <a:endParaRPr lang="en-US" dirty="0" smtClean="0"/>
          </a:p>
          <a:p>
            <a:endParaRPr lang="en-US" dirty="0"/>
          </a:p>
        </p:txBody>
      </p:sp>
      <p:sp>
        <p:nvSpPr>
          <p:cNvPr id="4" name="Date Placeholder 3"/>
          <p:cNvSpPr>
            <a:spLocks noGrp="1"/>
          </p:cNvSpPr>
          <p:nvPr>
            <p:ph type="dt" idx="10"/>
          </p:nvPr>
        </p:nvSpPr>
        <p:spPr/>
        <p:txBody>
          <a:bodyPr/>
          <a:lstStyle/>
          <a:p>
            <a:fld id="{DA32DA9B-F8D5-4216-B26F-75A09D968563}" type="datetime1">
              <a:rPr lang="en-US" smtClean="0">
                <a:solidFill>
                  <a:prstClr val="black"/>
                </a:solidFill>
              </a:rPr>
              <a:pPr/>
              <a:t>3/30/2015</a:t>
            </a:fld>
            <a:endParaRPr lang="en-ZA" dirty="0">
              <a:solidFill>
                <a:prstClr val="black"/>
              </a:solidFill>
            </a:endParaRPr>
          </a:p>
        </p:txBody>
      </p:sp>
      <p:sp>
        <p:nvSpPr>
          <p:cNvPr id="5" name="Footer Placeholder 4"/>
          <p:cNvSpPr>
            <a:spLocks noGrp="1"/>
          </p:cNvSpPr>
          <p:nvPr>
            <p:ph type="ftr" sz="quarter" idx="11"/>
          </p:nvPr>
        </p:nvSpPr>
        <p:spPr/>
        <p:txBody>
          <a:bodyPr/>
          <a:lstStyle/>
          <a:p>
            <a:endParaRPr lang="en-ZA" dirty="0">
              <a:solidFill>
                <a:prstClr val="black"/>
              </a:solidFill>
            </a:endParaRPr>
          </a:p>
        </p:txBody>
      </p:sp>
      <p:sp>
        <p:nvSpPr>
          <p:cNvPr id="6" name="Slide Number Placeholder 5"/>
          <p:cNvSpPr>
            <a:spLocks noGrp="1"/>
          </p:cNvSpPr>
          <p:nvPr>
            <p:ph type="sldNum" sz="quarter" idx="12"/>
          </p:nvPr>
        </p:nvSpPr>
        <p:spPr/>
        <p:txBody>
          <a:bodyPr/>
          <a:lstStyle/>
          <a:p>
            <a:fld id="{BD4EA3F3-7F60-4372-AD96-0BFBCD79137E}" type="slidenum">
              <a:rPr lang="en-ZA" smtClean="0">
                <a:solidFill>
                  <a:prstClr val="black"/>
                </a:solidFill>
              </a:rPr>
              <a:pPr/>
              <a:t>1</a:t>
            </a:fld>
            <a:endParaRPr lang="en-ZA"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solidFill>
                  <a:prstClr val="black"/>
                </a:solidFill>
              </a:rPr>
              <a:pPr/>
              <a:t>15</a:t>
            </a:fld>
            <a:endParaRPr lang="en-ZA" dirty="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solidFill>
                  <a:prstClr val="black"/>
                </a:solidFill>
              </a:rPr>
              <a:pPr/>
              <a:t>16</a:t>
            </a:fld>
            <a:endParaRPr lang="en-ZA" dirty="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sz="1400" dirty="0" smtClean="0"/>
              <a:t>WHO. Consolidated guidelines on the use of antiretroviral drugs for treating and preventing HIV infection, June 2013; March 2014 and December 2014 supplements.</a:t>
            </a:r>
            <a:endParaRPr lang="en-US" sz="1400" dirty="0" smtClean="0"/>
          </a:p>
          <a:p>
            <a:r>
              <a:rPr lang="en-ZA" sz="1400" dirty="0" smtClean="0"/>
              <a:t>References from WHO Guidelines:</a:t>
            </a:r>
            <a:endParaRPr lang="en-US" sz="1400" dirty="0" smtClean="0"/>
          </a:p>
          <a:p>
            <a:r>
              <a:rPr lang="en-ZA" sz="1400" dirty="0" smtClean="0"/>
              <a:t>	- </a:t>
            </a:r>
            <a:r>
              <a:rPr lang="en-ZA" sz="1400" dirty="0" err="1" smtClean="0"/>
              <a:t>Chintu</a:t>
            </a:r>
            <a:r>
              <a:rPr lang="en-ZA" sz="1400" dirty="0" smtClean="0"/>
              <a:t> C et al. Co-</a:t>
            </a:r>
            <a:r>
              <a:rPr lang="en-ZA" sz="1400" dirty="0" err="1" smtClean="0"/>
              <a:t>trimoxazole</a:t>
            </a:r>
            <a:r>
              <a:rPr lang="en-ZA" sz="1400" dirty="0" smtClean="0"/>
              <a:t> as prophylaxis against opportunistic infections in HIV-infected Zambian children (CHAP): a</a:t>
            </a:r>
            <a:endParaRPr lang="en-US" sz="1400" dirty="0" smtClean="0"/>
          </a:p>
          <a:p>
            <a:r>
              <a:rPr lang="en-ZA" sz="1400" dirty="0" smtClean="0"/>
              <a:t>double-blind randomised placebo-controlled trial. Lancet. 2004;364:1865–71.</a:t>
            </a:r>
            <a:endParaRPr lang="en-US" sz="1400" dirty="0" smtClean="0"/>
          </a:p>
          <a:p>
            <a:r>
              <a:rPr lang="en-ZA" sz="1400" dirty="0" smtClean="0"/>
              <a:t>	- </a:t>
            </a:r>
            <a:r>
              <a:rPr lang="en-ZA" sz="1400" dirty="0" err="1" smtClean="0"/>
              <a:t>Grimwade</a:t>
            </a:r>
            <a:r>
              <a:rPr lang="en-ZA" sz="1400" dirty="0" smtClean="0"/>
              <a:t> K, </a:t>
            </a:r>
            <a:r>
              <a:rPr lang="en-ZA" sz="1400" dirty="0" err="1" smtClean="0"/>
              <a:t>Swingler</a:t>
            </a:r>
            <a:r>
              <a:rPr lang="en-ZA" sz="1400" dirty="0" smtClean="0"/>
              <a:t> GH. Co-</a:t>
            </a:r>
            <a:r>
              <a:rPr lang="en-ZA" sz="1400" dirty="0" err="1" smtClean="0"/>
              <a:t>trimoxazole</a:t>
            </a:r>
            <a:r>
              <a:rPr lang="en-ZA" sz="1400" dirty="0" smtClean="0"/>
              <a:t> prophylaxis for opportunistic infections in children with HIV infection.</a:t>
            </a:r>
            <a:endParaRPr lang="en-US" sz="1400" dirty="0" smtClean="0"/>
          </a:p>
          <a:p>
            <a:r>
              <a:rPr lang="en-ZA" sz="1400" dirty="0" smtClean="0"/>
              <a:t>Cochrane Database </a:t>
            </a:r>
            <a:r>
              <a:rPr lang="en-ZA" sz="1400" dirty="0" err="1" smtClean="0"/>
              <a:t>Syst</a:t>
            </a:r>
            <a:r>
              <a:rPr lang="en-ZA" sz="1400" dirty="0" smtClean="0"/>
              <a:t> Rev. 2006;1:CD003508.</a:t>
            </a:r>
            <a:endParaRPr lang="en-US" sz="1400" dirty="0" smtClean="0"/>
          </a:p>
          <a:p>
            <a:r>
              <a:rPr lang="en-ZA" sz="1400" dirty="0" smtClean="0"/>
              <a:t>	- Ryan M et al. The cost-effectiveness of co-</a:t>
            </a:r>
            <a:r>
              <a:rPr lang="en-ZA" sz="1400" dirty="0" err="1" smtClean="0"/>
              <a:t>trimoxazole</a:t>
            </a:r>
            <a:r>
              <a:rPr lang="en-ZA" sz="1400" dirty="0" smtClean="0"/>
              <a:t> prophylaxis in HIV-infected children in </a:t>
            </a:r>
            <a:r>
              <a:rPr lang="en-ZA" sz="1400" dirty="0" err="1" smtClean="0"/>
              <a:t>Zambia.AIDS</a:t>
            </a:r>
            <a:r>
              <a:rPr lang="en-ZA" sz="1400" dirty="0" smtClean="0"/>
              <a:t>.</a:t>
            </a:r>
            <a:endParaRPr lang="en-US" sz="1400" dirty="0" smtClean="0"/>
          </a:p>
          <a:p>
            <a:r>
              <a:rPr lang="en-ZA" sz="1400" dirty="0" smtClean="0"/>
              <a:t>2008;22:749–57.</a:t>
            </a:r>
            <a:endParaRPr lang="en-US" sz="1400" dirty="0" smtClean="0"/>
          </a:p>
          <a:p>
            <a:r>
              <a:rPr lang="en-ZA" sz="1400" dirty="0" smtClean="0"/>
              <a:t>	- Prendergast A, Walker AS, </a:t>
            </a:r>
            <a:r>
              <a:rPr lang="en-ZA" sz="1400" dirty="0" err="1" smtClean="0"/>
              <a:t>Mulenga</a:t>
            </a:r>
            <a:r>
              <a:rPr lang="en-ZA" sz="1400" dirty="0" smtClean="0"/>
              <a:t> V et al. Improved growth and </a:t>
            </a:r>
            <a:r>
              <a:rPr lang="en-ZA" sz="1400" dirty="0" err="1" smtClean="0"/>
              <a:t>anemia</a:t>
            </a:r>
            <a:r>
              <a:rPr lang="en-ZA" sz="1400" dirty="0" smtClean="0"/>
              <a:t> in HIV-infected African children taking</a:t>
            </a:r>
            <a:endParaRPr lang="en-US" sz="1400" dirty="0" smtClean="0"/>
          </a:p>
          <a:p>
            <a:r>
              <a:rPr lang="en-ZA" sz="1400" dirty="0" smtClean="0"/>
              <a:t>cotrimoxazole prophylaxis. </a:t>
            </a:r>
            <a:r>
              <a:rPr lang="en-ZA" sz="1400" dirty="0" err="1" smtClean="0"/>
              <a:t>Clin</a:t>
            </a:r>
            <a:r>
              <a:rPr lang="en-ZA" sz="1400" dirty="0" smtClean="0"/>
              <a:t> Infect Dis. 2011;52:953–6.</a:t>
            </a:r>
            <a:endParaRPr lang="en-US" sz="1400" dirty="0" smtClean="0"/>
          </a:p>
          <a:p>
            <a:r>
              <a:rPr lang="en-US" sz="1400" dirty="0" smtClean="0"/>
              <a:t>	- Walker AS et al. The impact of daily co-</a:t>
            </a:r>
            <a:r>
              <a:rPr lang="en-US" sz="1400" dirty="0" err="1" smtClean="0"/>
              <a:t>trimoxazole</a:t>
            </a:r>
            <a:r>
              <a:rPr lang="en-US" sz="1400" dirty="0" smtClean="0"/>
              <a:t> prophylaxis and antiretroviral therapy on mortality and hospital</a:t>
            </a:r>
          </a:p>
          <a:p>
            <a:r>
              <a:rPr lang="en-US" sz="1400" dirty="0" smtClean="0"/>
              <a:t>admissions in HIV-infected Zambian children. </a:t>
            </a:r>
            <a:r>
              <a:rPr lang="en-US" sz="1400" dirty="0" err="1" smtClean="0"/>
              <a:t>Clin</a:t>
            </a:r>
            <a:r>
              <a:rPr lang="en-US" sz="1400" dirty="0" smtClean="0"/>
              <a:t> Infect Dis. 2007;44:1361–7.</a:t>
            </a:r>
          </a:p>
          <a:p>
            <a:r>
              <a:rPr lang="en-US" sz="1400" dirty="0" smtClean="0"/>
              <a:t>	- </a:t>
            </a:r>
            <a:r>
              <a:rPr lang="en-US" sz="1400" dirty="0" err="1" smtClean="0"/>
              <a:t>Mulenga</a:t>
            </a:r>
            <a:r>
              <a:rPr lang="en-US" sz="1400" dirty="0" smtClean="0"/>
              <a:t> V et al. Effect of co-</a:t>
            </a:r>
            <a:r>
              <a:rPr lang="en-US" sz="1400" dirty="0" err="1" smtClean="0"/>
              <a:t>trimoxazole</a:t>
            </a:r>
            <a:r>
              <a:rPr lang="en-US" sz="1400" dirty="0" smtClean="0"/>
              <a:t> on causes of death, hospital admissions and antibiotic use in HIV-infected</a:t>
            </a:r>
          </a:p>
          <a:p>
            <a:r>
              <a:rPr lang="en-US" sz="1400" dirty="0" smtClean="0"/>
              <a:t>children. AIDS. 2007;21:77–84.</a:t>
            </a:r>
          </a:p>
          <a:p>
            <a:pPr lvl="1">
              <a:buNone/>
            </a:pPr>
            <a:endParaRPr lang="en-ZA" sz="1200" dirty="0" smtClean="0"/>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18</a:t>
            </a:fld>
            <a:endParaRPr lang="en-ZA"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sz="1200" dirty="0" smtClean="0"/>
              <a:t>WHO. Consolidated guidelines on the use of antiretroviral drugs for treating and preventing HIV infection, June 2013.Web annexes: Chapter 7 Clinical guidance across the continuum of care: antiretroviral therapy guidelines; section 7.1.1: When to start ART in adults and adolescents and GRADE tables. Available at: </a:t>
            </a:r>
            <a:r>
              <a:rPr lang="en-ZA" sz="1200" dirty="0" smtClean="0">
                <a:hlinkClick r:id="rId3"/>
              </a:rPr>
              <a:t>http://www.who.int/hiv/pub/guidelines/arv2013/annexes/en/index2.html</a:t>
            </a:r>
            <a:endParaRPr lang="en-US" sz="1200" dirty="0" smtClean="0"/>
          </a:p>
          <a:p>
            <a:r>
              <a:rPr lang="en-ZA" sz="1200" dirty="0" smtClean="0"/>
              <a:t>WHO. Consolidated guidelines on the use of antiretroviral drugs for treating and preventing HIV infection, June 2013.Web annexes: Chapter 7 Clinical guidance across the continuum of care: antiretroviral therapy guidelines;</a:t>
            </a:r>
            <a:r>
              <a:rPr lang="en-US" sz="1200" dirty="0" smtClean="0"/>
              <a:t>Section 7.1.2: When to start ART in pregnant and breastfeeding women and GRADE tables.  </a:t>
            </a:r>
            <a:r>
              <a:rPr lang="en-ZA" sz="1200" dirty="0" smtClean="0"/>
              <a:t>Available at: </a:t>
            </a:r>
            <a:r>
              <a:rPr lang="en-ZA" sz="1200" dirty="0" smtClean="0">
                <a:hlinkClick r:id="rId3"/>
              </a:rPr>
              <a:t>http://www.who.int/hiv/pub/guidelines/arv2013/annexes/en/index2.html</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26</a:t>
            </a:fld>
            <a:endParaRPr lang="en-ZA"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WHO. Consolidated guidelines on the use of antiretroviral drugs for treating and preventing HIV infection, June 2013; March 2014 and December 2014 supplements.</a:t>
            </a:r>
          </a:p>
          <a:p>
            <a:r>
              <a:rPr lang="en-US" dirty="0" smtClean="0"/>
              <a:t>National Department of </a:t>
            </a:r>
            <a:r>
              <a:rPr lang="en-US" dirty="0" err="1" smtClean="0"/>
              <a:t>Health.National</a:t>
            </a:r>
            <a:r>
              <a:rPr lang="en-US" dirty="0" smtClean="0"/>
              <a:t> consolidated guidelines for the prevention of mother-to-child transmission of HIV (PMTCT) and the management of HIV in children, adolescents and adults, 2014.</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27</a:t>
            </a:fld>
            <a:endParaRPr lang="en-ZA"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Abdool</a:t>
            </a:r>
            <a:r>
              <a:rPr lang="en-US" dirty="0" smtClean="0"/>
              <a:t> </a:t>
            </a:r>
            <a:r>
              <a:rPr lang="en-US" dirty="0" err="1" smtClean="0"/>
              <a:t>Karim</a:t>
            </a:r>
            <a:r>
              <a:rPr lang="en-US" dirty="0" smtClean="0"/>
              <a:t> SS, </a:t>
            </a:r>
            <a:r>
              <a:rPr lang="en-US" dirty="0" err="1" smtClean="0"/>
              <a:t>Naidoo</a:t>
            </a:r>
            <a:r>
              <a:rPr lang="en-US" dirty="0" smtClean="0"/>
              <a:t> K, </a:t>
            </a:r>
            <a:r>
              <a:rPr lang="en-US" dirty="0" err="1" smtClean="0"/>
              <a:t>Grobler</a:t>
            </a:r>
            <a:r>
              <a:rPr lang="en-US" dirty="0" smtClean="0"/>
              <a:t> A, </a:t>
            </a:r>
            <a:r>
              <a:rPr lang="en-US" dirty="0" err="1" smtClean="0"/>
              <a:t>Padayatchi</a:t>
            </a:r>
            <a:r>
              <a:rPr lang="en-US" dirty="0" smtClean="0"/>
              <a:t> N, Baxter C, Gray AL, </a:t>
            </a:r>
            <a:r>
              <a:rPr lang="en-US" dirty="0" err="1" smtClean="0"/>
              <a:t>Gengiah</a:t>
            </a:r>
            <a:r>
              <a:rPr lang="en-US" dirty="0" smtClean="0"/>
              <a:t> T, </a:t>
            </a:r>
            <a:r>
              <a:rPr lang="en-US" dirty="0" err="1" smtClean="0"/>
              <a:t>Gengiah</a:t>
            </a:r>
            <a:r>
              <a:rPr lang="en-US" dirty="0" smtClean="0"/>
              <a:t> S, </a:t>
            </a:r>
            <a:r>
              <a:rPr lang="en-US" dirty="0" err="1" smtClean="0"/>
              <a:t>Naidoo</a:t>
            </a:r>
            <a:r>
              <a:rPr lang="en-US" dirty="0" smtClean="0"/>
              <a:t> A, </a:t>
            </a:r>
            <a:r>
              <a:rPr lang="en-US" dirty="0" err="1" smtClean="0"/>
              <a:t>Jithoo</a:t>
            </a:r>
            <a:r>
              <a:rPr lang="en-US" dirty="0" smtClean="0"/>
              <a:t> N, Nair G, El-</a:t>
            </a:r>
            <a:r>
              <a:rPr lang="en-US" dirty="0" err="1" smtClean="0"/>
              <a:t>Sadr</a:t>
            </a:r>
            <a:r>
              <a:rPr lang="en-US" dirty="0" smtClean="0"/>
              <a:t> WM, </a:t>
            </a:r>
            <a:r>
              <a:rPr lang="en-US" dirty="0" err="1" smtClean="0"/>
              <a:t>Friedland</a:t>
            </a:r>
            <a:r>
              <a:rPr lang="en-US" dirty="0" smtClean="0"/>
              <a:t> G, </a:t>
            </a:r>
            <a:r>
              <a:rPr lang="en-US" dirty="0" err="1" smtClean="0"/>
              <a:t>Abdool</a:t>
            </a:r>
            <a:r>
              <a:rPr lang="en-US" dirty="0" smtClean="0"/>
              <a:t> </a:t>
            </a:r>
            <a:r>
              <a:rPr lang="en-US" dirty="0" err="1" smtClean="0"/>
              <a:t>Karim</a:t>
            </a:r>
            <a:r>
              <a:rPr lang="en-US" dirty="0" smtClean="0"/>
              <a:t> Q. Integration of antiretroviral therapy with tuberculosis treatment. </a:t>
            </a:r>
            <a:r>
              <a:rPr lang="en-US" i="1" dirty="0" smtClean="0"/>
              <a:t>N </a:t>
            </a:r>
            <a:r>
              <a:rPr lang="en-US" i="1" dirty="0" err="1" smtClean="0"/>
              <a:t>Engl</a:t>
            </a:r>
            <a:r>
              <a:rPr lang="en-US" i="1" dirty="0" smtClean="0"/>
              <a:t> J Med</a:t>
            </a:r>
            <a:r>
              <a:rPr lang="en-US" dirty="0" smtClean="0"/>
              <a:t>. 2011 Oct 20;365(16):1492-501.</a:t>
            </a:r>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28</a:t>
            </a:fld>
            <a:endParaRPr lang="en-ZA"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dirty="0" smtClean="0"/>
              <a:t>Blanc FX, </a:t>
            </a:r>
            <a:r>
              <a:rPr lang="en-ZA" dirty="0" err="1" smtClean="0"/>
              <a:t>Sok</a:t>
            </a:r>
            <a:r>
              <a:rPr lang="en-ZA" dirty="0" smtClean="0"/>
              <a:t> T, </a:t>
            </a:r>
            <a:r>
              <a:rPr lang="en-ZA" dirty="0" err="1" smtClean="0"/>
              <a:t>Laureillard</a:t>
            </a:r>
            <a:r>
              <a:rPr lang="en-ZA" dirty="0" smtClean="0"/>
              <a:t> D, </a:t>
            </a:r>
            <a:r>
              <a:rPr lang="en-ZA" i="1" dirty="0" smtClean="0"/>
              <a:t>et al.</a:t>
            </a:r>
            <a:r>
              <a:rPr lang="en-ZA" dirty="0" smtClean="0"/>
              <a:t> CAMELIA (ANRS 1295–CIPRA KH001) Study Team. Earlier versus later start of antiretroviral therapy in HIV-infected adults with tuberculosis. </a:t>
            </a:r>
            <a:r>
              <a:rPr lang="en-ZA" i="1" dirty="0" smtClean="0"/>
              <a:t>N </a:t>
            </a:r>
            <a:r>
              <a:rPr lang="en-ZA" i="1" dirty="0" err="1" smtClean="0"/>
              <a:t>Engl</a:t>
            </a:r>
            <a:r>
              <a:rPr lang="en-ZA" i="1" dirty="0" smtClean="0"/>
              <a:t> J Med.</a:t>
            </a:r>
            <a:r>
              <a:rPr lang="en-ZA" dirty="0" smtClean="0"/>
              <a:t> 2011 Oct 20;365(16):1471-81.</a:t>
            </a:r>
            <a:endParaRPr lang="en-US" dirty="0" smtClean="0"/>
          </a:p>
          <a:p>
            <a:r>
              <a:rPr lang="en-ZA" dirty="0" err="1" smtClean="0"/>
              <a:t>Havlir</a:t>
            </a:r>
            <a:r>
              <a:rPr lang="en-ZA" dirty="0" smtClean="0"/>
              <a:t> DV, Kendall MA, </a:t>
            </a:r>
            <a:r>
              <a:rPr lang="en-ZA" dirty="0" err="1" smtClean="0"/>
              <a:t>Ive</a:t>
            </a:r>
            <a:r>
              <a:rPr lang="en-ZA" dirty="0" smtClean="0"/>
              <a:t> P et al. AIDS Clinical Trials Group Study A5221. Timing of antiretroviral therapy for HIV-1 infection and </a:t>
            </a:r>
            <a:r>
              <a:rPr lang="en-ZA" dirty="0" err="1" smtClean="0"/>
              <a:t>tuberculosis.</a:t>
            </a:r>
            <a:r>
              <a:rPr lang="en-ZA" i="1" dirty="0" err="1" smtClean="0"/>
              <a:t>N</a:t>
            </a:r>
            <a:r>
              <a:rPr lang="en-ZA" i="1" dirty="0" smtClean="0"/>
              <a:t> </a:t>
            </a:r>
            <a:r>
              <a:rPr lang="en-ZA" i="1" dirty="0" err="1" smtClean="0"/>
              <a:t>Engl</a:t>
            </a:r>
            <a:r>
              <a:rPr lang="en-ZA" i="1" dirty="0" smtClean="0"/>
              <a:t> J Med.</a:t>
            </a:r>
            <a:r>
              <a:rPr lang="en-ZA" dirty="0" smtClean="0"/>
              <a:t> 2011 Oct 20;365(16):1482-91.</a:t>
            </a:r>
            <a:endParaRPr lang="en-US" dirty="0" smtClean="0"/>
          </a:p>
          <a:p>
            <a:r>
              <a:rPr lang="en-ZA" dirty="0" err="1" smtClean="0"/>
              <a:t>Naidoo</a:t>
            </a:r>
            <a:r>
              <a:rPr lang="en-ZA" dirty="0" smtClean="0"/>
              <a:t> K, </a:t>
            </a:r>
            <a:r>
              <a:rPr lang="en-ZA" dirty="0" err="1" smtClean="0"/>
              <a:t>Yende-Zuma</a:t>
            </a:r>
            <a:r>
              <a:rPr lang="en-ZA" dirty="0" smtClean="0"/>
              <a:t> N, </a:t>
            </a:r>
            <a:r>
              <a:rPr lang="en-ZA" dirty="0" err="1" smtClean="0"/>
              <a:t>Padayatchi</a:t>
            </a:r>
            <a:r>
              <a:rPr lang="en-ZA" dirty="0" smtClean="0"/>
              <a:t> N, </a:t>
            </a:r>
            <a:r>
              <a:rPr lang="en-ZA" dirty="0" err="1" smtClean="0"/>
              <a:t>Naidoo</a:t>
            </a:r>
            <a:r>
              <a:rPr lang="en-ZA" dirty="0" smtClean="0"/>
              <a:t> K, </a:t>
            </a:r>
            <a:r>
              <a:rPr lang="en-ZA" dirty="0" err="1" smtClean="0"/>
              <a:t>Jithoo</a:t>
            </a:r>
            <a:r>
              <a:rPr lang="en-ZA" dirty="0" smtClean="0"/>
              <a:t> N, Nair G, </a:t>
            </a:r>
            <a:r>
              <a:rPr lang="en-ZA" dirty="0" err="1" smtClean="0"/>
              <a:t>Bamber</a:t>
            </a:r>
            <a:r>
              <a:rPr lang="en-ZA" dirty="0" smtClean="0"/>
              <a:t> </a:t>
            </a:r>
            <a:r>
              <a:rPr lang="en-ZA" dirty="0" err="1" smtClean="0"/>
              <a:t>S,Gengiah</a:t>
            </a:r>
            <a:r>
              <a:rPr lang="en-ZA" dirty="0" smtClean="0"/>
              <a:t> S, El-</a:t>
            </a:r>
            <a:r>
              <a:rPr lang="en-ZA" dirty="0" err="1" smtClean="0"/>
              <a:t>Sadr</a:t>
            </a:r>
            <a:r>
              <a:rPr lang="en-ZA" dirty="0" smtClean="0"/>
              <a:t> WM, </a:t>
            </a:r>
            <a:r>
              <a:rPr lang="en-ZA" dirty="0" err="1" smtClean="0"/>
              <a:t>Friedland</a:t>
            </a:r>
            <a:r>
              <a:rPr lang="en-ZA" dirty="0" smtClean="0"/>
              <a:t> G, </a:t>
            </a:r>
            <a:r>
              <a:rPr lang="en-ZA" dirty="0" err="1" smtClean="0"/>
              <a:t>AbdoolKarim</a:t>
            </a:r>
            <a:r>
              <a:rPr lang="en-ZA" dirty="0" smtClean="0"/>
              <a:t> S. The immune reconstitution inflammatory syndrome after antiretroviral therapy initiation in patients with tuberculosis: findings from the </a:t>
            </a:r>
            <a:r>
              <a:rPr lang="en-ZA" dirty="0" err="1" smtClean="0"/>
              <a:t>SAPiT</a:t>
            </a:r>
            <a:r>
              <a:rPr lang="en-ZA" dirty="0" smtClean="0"/>
              <a:t> trial. </a:t>
            </a:r>
            <a:r>
              <a:rPr lang="en-ZA" i="1" dirty="0" smtClean="0"/>
              <a:t>Ann Intern Med</a:t>
            </a:r>
            <a:r>
              <a:rPr lang="en-ZA" dirty="0" smtClean="0"/>
              <a:t>. 2012 Sep 4;157(5):313-24.</a:t>
            </a:r>
            <a:endParaRPr lang="en-US" dirty="0" smtClean="0"/>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29</a:t>
            </a:fld>
            <a:endParaRPr lang="en-ZA"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sz="1200" dirty="0" err="1" smtClean="0"/>
              <a:t>Török</a:t>
            </a:r>
            <a:r>
              <a:rPr lang="en-ZA" sz="1200" dirty="0" smtClean="0"/>
              <a:t> ME, Yen NT, </a:t>
            </a:r>
            <a:r>
              <a:rPr lang="en-ZA" sz="1200" dirty="0" err="1" smtClean="0"/>
              <a:t>Chau</a:t>
            </a:r>
            <a:r>
              <a:rPr lang="en-ZA" sz="1200" dirty="0" smtClean="0"/>
              <a:t> TT et al. Timing of initiation of antiretroviral therapy in human immunodeficiency virus (HIV)--associated tuberculous meningitis. </a:t>
            </a:r>
            <a:r>
              <a:rPr lang="en-ZA" sz="1200" i="1" dirty="0" err="1" smtClean="0"/>
              <a:t>Clin</a:t>
            </a:r>
            <a:r>
              <a:rPr lang="en-ZA" sz="1200" i="1" dirty="0" smtClean="0"/>
              <a:t> Infect Dis.</a:t>
            </a:r>
            <a:r>
              <a:rPr lang="en-ZA" sz="1200" dirty="0" smtClean="0"/>
              <a:t>2011 Jun;52(11):1374-83.</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30</a:t>
            </a:fld>
            <a:endParaRPr lang="en-ZA"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WHO. Consolidated guidelines on the use of antiretroviral drugs for treating and preventing HIV infection, June 2013; March 2014 and December 2014 supplements.</a:t>
            </a:r>
          </a:p>
          <a:p>
            <a:r>
              <a:rPr lang="en-US" dirty="0" smtClean="0"/>
              <a:t>National Department of Health. National consolidated guidelines for the prevention of mother-to-child transmission of HIV (PMTCT) and the management of HIV in children, adolescents and adults, 2014.</a:t>
            </a:r>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31</a:t>
            </a:fld>
            <a:endParaRPr lang="en-ZA"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dirty="0" err="1" smtClean="0"/>
              <a:t>Conradie</a:t>
            </a:r>
            <a:r>
              <a:rPr lang="en-ZA" dirty="0" smtClean="0"/>
              <a:t> F, </a:t>
            </a:r>
            <a:r>
              <a:rPr lang="en-ZA" dirty="0" err="1" smtClean="0"/>
              <a:t>Mabiletsa</a:t>
            </a:r>
            <a:r>
              <a:rPr lang="en-ZA" dirty="0" smtClean="0"/>
              <a:t> T, </a:t>
            </a:r>
            <a:r>
              <a:rPr lang="en-ZA" dirty="0" err="1" smtClean="0"/>
              <a:t>Sefoka</a:t>
            </a:r>
            <a:r>
              <a:rPr lang="en-ZA" dirty="0" smtClean="0"/>
              <a:t> M, </a:t>
            </a:r>
            <a:r>
              <a:rPr lang="en-ZA" dirty="0" err="1" smtClean="0"/>
              <a:t>Mabaso</a:t>
            </a:r>
            <a:r>
              <a:rPr lang="en-ZA" dirty="0" smtClean="0"/>
              <a:t> S, </a:t>
            </a:r>
            <a:r>
              <a:rPr lang="en-ZA" dirty="0" err="1" smtClean="0"/>
              <a:t>Louw</a:t>
            </a:r>
            <a:r>
              <a:rPr lang="en-ZA" dirty="0" smtClean="0"/>
              <a:t> R, Evans D, Van </a:t>
            </a:r>
            <a:r>
              <a:rPr lang="en-ZA" dirty="0" err="1" smtClean="0"/>
              <a:t>Rie</a:t>
            </a:r>
            <a:r>
              <a:rPr lang="en-ZA" dirty="0" smtClean="0"/>
              <a:t> A. Prevalence and incidence of symmetrical symptomatic peripheral neuropathy in patients with </a:t>
            </a:r>
            <a:r>
              <a:rPr lang="en-ZA" dirty="0" err="1" smtClean="0"/>
              <a:t>multidrugresistant</a:t>
            </a:r>
            <a:r>
              <a:rPr lang="en-ZA" dirty="0" smtClean="0"/>
              <a:t> TB South African Medical Journal. 2013 Oct;104(1):24-26.</a:t>
            </a:r>
            <a:endParaRPr lang="en-US" dirty="0" smtClean="0"/>
          </a:p>
          <a:p>
            <a:r>
              <a:rPr lang="en-ZA" dirty="0" smtClean="0"/>
              <a:t>South African Department of Health. Management of Drug Resistant Tuberculosis: Policy Guidelines. Pretoria: </a:t>
            </a:r>
            <a:r>
              <a:rPr lang="en-ZA" dirty="0" err="1" smtClean="0"/>
              <a:t>NDoH</a:t>
            </a:r>
            <a:r>
              <a:rPr lang="en-ZA" dirty="0" smtClean="0"/>
              <a:t>, 2012. Available online at http://www.doh.gov.za/docs/policy/2012/TBpolicy.pdf  </a:t>
            </a:r>
            <a:endParaRPr lang="en-US" dirty="0" smtClean="0"/>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32</a:t>
            </a:fld>
            <a:endParaRPr lang="en-Z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dirty="0" smtClean="0"/>
              <a:t>Jarvis JN, Harrison TS, </a:t>
            </a:r>
            <a:r>
              <a:rPr lang="en-ZA" dirty="0" err="1" smtClean="0"/>
              <a:t>Govender</a:t>
            </a:r>
            <a:r>
              <a:rPr lang="en-ZA" dirty="0" smtClean="0"/>
              <a:t> N, Lawn SD, Longley N, </a:t>
            </a:r>
            <a:r>
              <a:rPr lang="en-ZA" dirty="0" err="1" smtClean="0"/>
              <a:t>Bicanic</a:t>
            </a:r>
            <a:r>
              <a:rPr lang="en-ZA" dirty="0" smtClean="0"/>
              <a:t> T, </a:t>
            </a:r>
            <a:r>
              <a:rPr lang="en-ZA" dirty="0" err="1" smtClean="0"/>
              <a:t>Maartens</a:t>
            </a:r>
            <a:r>
              <a:rPr lang="en-ZA" dirty="0" smtClean="0"/>
              <a:t> G, Venter F, </a:t>
            </a:r>
            <a:r>
              <a:rPr lang="en-ZA" dirty="0" err="1" smtClean="0"/>
              <a:t>Bekker</a:t>
            </a:r>
            <a:r>
              <a:rPr lang="en-ZA" dirty="0" smtClean="0"/>
              <a:t> LG, Wood R, </a:t>
            </a:r>
            <a:r>
              <a:rPr lang="en-ZA" dirty="0" err="1" smtClean="0"/>
              <a:t>Meintjes</a:t>
            </a:r>
            <a:r>
              <a:rPr lang="en-ZA" dirty="0" smtClean="0"/>
              <a:t> G. Routine cryptococcal antigen screening for HIV-infected patients with low CD4+ T-lymphocyte counts--time to implement in South Africa? S </a:t>
            </a:r>
            <a:r>
              <a:rPr lang="en-ZA" dirty="0" err="1" smtClean="0"/>
              <a:t>Afr</a:t>
            </a:r>
            <a:r>
              <a:rPr lang="en-ZA" dirty="0" smtClean="0"/>
              <a:t> Med J. 2011 Apr;101(4):232-4.</a:t>
            </a:r>
            <a:endParaRPr lang="en-US" dirty="0" smtClean="0"/>
          </a:p>
          <a:p>
            <a:r>
              <a:rPr lang="en-ZA" dirty="0" err="1" smtClean="0"/>
              <a:t>Harling</a:t>
            </a:r>
            <a:r>
              <a:rPr lang="en-ZA" dirty="0" smtClean="0"/>
              <a:t> G, </a:t>
            </a:r>
            <a:r>
              <a:rPr lang="en-ZA" dirty="0" err="1" smtClean="0"/>
              <a:t>Orrell</a:t>
            </a:r>
            <a:r>
              <a:rPr lang="en-ZA" dirty="0" smtClean="0"/>
              <a:t> C, Wood R. Healthcare utilization of patients accessing an African national treatment program. BMC Health </a:t>
            </a:r>
            <a:r>
              <a:rPr lang="en-ZA" dirty="0" err="1" smtClean="0"/>
              <a:t>Serv</a:t>
            </a:r>
            <a:r>
              <a:rPr lang="en-ZA" dirty="0" smtClean="0"/>
              <a:t> Res 2007;7:80.</a:t>
            </a:r>
            <a:endParaRPr lang="en-US" dirty="0" smtClean="0"/>
          </a:p>
          <a:p>
            <a:r>
              <a:rPr lang="en-ZA" dirty="0" smtClean="0"/>
              <a:t>Jarvis JN, Lawn SD, Vogt M, </a:t>
            </a:r>
            <a:r>
              <a:rPr lang="en-ZA" dirty="0" err="1" smtClean="0"/>
              <a:t>Bangani</a:t>
            </a:r>
            <a:r>
              <a:rPr lang="en-ZA" dirty="0" smtClean="0"/>
              <a:t> N, Wood R, Harrison TS. Screening for </a:t>
            </a:r>
            <a:r>
              <a:rPr lang="en-ZA" dirty="0" err="1" smtClean="0"/>
              <a:t>cryptococcalantigenemia</a:t>
            </a:r>
            <a:r>
              <a:rPr lang="en-ZA" dirty="0" smtClean="0"/>
              <a:t> in patients accessing an antiretroviral treatment program in South </a:t>
            </a:r>
            <a:r>
              <a:rPr lang="en-ZA" dirty="0" err="1" smtClean="0"/>
              <a:t>Africa.Clin</a:t>
            </a:r>
            <a:r>
              <a:rPr lang="en-ZA" dirty="0" smtClean="0"/>
              <a:t> Infect </a:t>
            </a:r>
            <a:r>
              <a:rPr lang="en-ZA" dirty="0" err="1" smtClean="0"/>
              <a:t>Dis</a:t>
            </a:r>
            <a:r>
              <a:rPr lang="en-ZA" dirty="0" smtClean="0"/>
              <a:t> 2009;48(7):856-862.</a:t>
            </a:r>
            <a:endParaRPr lang="en-US" dirty="0" smtClean="0"/>
          </a:p>
        </p:txBody>
      </p:sp>
      <p:sp>
        <p:nvSpPr>
          <p:cNvPr id="4" name="Slide Number Placeholder 3"/>
          <p:cNvSpPr>
            <a:spLocks noGrp="1"/>
          </p:cNvSpPr>
          <p:nvPr>
            <p:ph type="sldNum" sz="quarter" idx="10"/>
          </p:nvPr>
        </p:nvSpPr>
        <p:spPr/>
        <p:txBody>
          <a:bodyPr/>
          <a:lstStyle/>
          <a:p>
            <a:fld id="{A433DFEA-D622-4C4B-98DE-6A853D34B4F1}" type="slidenum">
              <a:rPr lang="en-ZA" smtClean="0"/>
              <a:pPr/>
              <a:t>6</a:t>
            </a:fld>
            <a:endParaRPr lang="en-ZA"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err="1" smtClean="0">
                <a:solidFill>
                  <a:schemeClr val="tx1"/>
                </a:solidFill>
                <a:latin typeface="+mn-lt"/>
                <a:ea typeface="+mn-ea"/>
                <a:cs typeface="+mn-cs"/>
              </a:rPr>
              <a:t>Cruciani</a:t>
            </a:r>
            <a:r>
              <a:rPr lang="en-ZA" sz="1200" kern="1200" dirty="0" smtClean="0">
                <a:solidFill>
                  <a:schemeClr val="tx1"/>
                </a:solidFill>
                <a:latin typeface="+mn-lt"/>
                <a:ea typeface="+mn-ea"/>
                <a:cs typeface="+mn-cs"/>
              </a:rPr>
              <a:t> M, </a:t>
            </a:r>
            <a:r>
              <a:rPr lang="en-ZA" sz="1200" kern="1200" dirty="0" err="1" smtClean="0">
                <a:solidFill>
                  <a:schemeClr val="tx1"/>
                </a:solidFill>
                <a:latin typeface="+mn-lt"/>
                <a:ea typeface="+mn-ea"/>
                <a:cs typeface="+mn-cs"/>
              </a:rPr>
              <a:t>Zanichelli</a:t>
            </a:r>
            <a:r>
              <a:rPr lang="en-ZA" sz="1200" kern="1200" dirty="0" smtClean="0">
                <a:solidFill>
                  <a:schemeClr val="tx1"/>
                </a:solidFill>
                <a:latin typeface="+mn-lt"/>
                <a:ea typeface="+mn-ea"/>
                <a:cs typeface="+mn-cs"/>
              </a:rPr>
              <a:t> V, </a:t>
            </a:r>
            <a:r>
              <a:rPr lang="en-ZA" sz="1200" kern="1200" dirty="0" err="1" smtClean="0">
                <a:solidFill>
                  <a:schemeClr val="tx1"/>
                </a:solidFill>
                <a:latin typeface="+mn-lt"/>
                <a:ea typeface="+mn-ea"/>
                <a:cs typeface="+mn-cs"/>
              </a:rPr>
              <a:t>Serpelloni</a:t>
            </a:r>
            <a:r>
              <a:rPr lang="en-ZA" sz="1200" kern="1200" dirty="0" smtClean="0">
                <a:solidFill>
                  <a:schemeClr val="tx1"/>
                </a:solidFill>
                <a:latin typeface="+mn-lt"/>
                <a:ea typeface="+mn-ea"/>
                <a:cs typeface="+mn-cs"/>
              </a:rPr>
              <a:t> G, </a:t>
            </a:r>
            <a:r>
              <a:rPr lang="en-ZA" sz="1200" kern="1200" dirty="0" err="1" smtClean="0">
                <a:solidFill>
                  <a:schemeClr val="tx1"/>
                </a:solidFill>
                <a:latin typeface="+mn-lt"/>
                <a:ea typeface="+mn-ea"/>
                <a:cs typeface="+mn-cs"/>
              </a:rPr>
              <a:t>Bosco</a:t>
            </a:r>
            <a:r>
              <a:rPr lang="en-ZA" sz="1200" kern="1200" dirty="0" smtClean="0">
                <a:solidFill>
                  <a:schemeClr val="tx1"/>
                </a:solidFill>
                <a:latin typeface="+mn-lt"/>
                <a:ea typeface="+mn-ea"/>
                <a:cs typeface="+mn-cs"/>
              </a:rPr>
              <a:t> O, </a:t>
            </a:r>
            <a:r>
              <a:rPr lang="en-ZA" sz="1200" kern="1200" dirty="0" err="1" smtClean="0">
                <a:solidFill>
                  <a:schemeClr val="tx1"/>
                </a:solidFill>
                <a:latin typeface="+mn-lt"/>
                <a:ea typeface="+mn-ea"/>
                <a:cs typeface="+mn-cs"/>
              </a:rPr>
              <a:t>Malena</a:t>
            </a:r>
            <a:r>
              <a:rPr lang="en-ZA" sz="1200" kern="1200" dirty="0" smtClean="0">
                <a:solidFill>
                  <a:schemeClr val="tx1"/>
                </a:solidFill>
                <a:latin typeface="+mn-lt"/>
                <a:ea typeface="+mn-ea"/>
                <a:cs typeface="+mn-cs"/>
              </a:rPr>
              <a:t> M, </a:t>
            </a:r>
            <a:r>
              <a:rPr lang="en-ZA" sz="1200" kern="1200" dirty="0" err="1" smtClean="0">
                <a:solidFill>
                  <a:schemeClr val="tx1"/>
                </a:solidFill>
                <a:latin typeface="+mn-lt"/>
                <a:ea typeface="+mn-ea"/>
                <a:cs typeface="+mn-cs"/>
              </a:rPr>
              <a:t>Mazzi</a:t>
            </a:r>
            <a:r>
              <a:rPr lang="en-ZA" sz="1200" kern="1200" dirty="0" smtClean="0">
                <a:solidFill>
                  <a:schemeClr val="tx1"/>
                </a:solidFill>
                <a:latin typeface="+mn-lt"/>
                <a:ea typeface="+mn-ea"/>
                <a:cs typeface="+mn-cs"/>
              </a:rPr>
              <a:t> R, </a:t>
            </a:r>
            <a:r>
              <a:rPr lang="en-ZA" sz="1200" kern="1200" dirty="0" err="1" smtClean="0">
                <a:solidFill>
                  <a:schemeClr val="tx1"/>
                </a:solidFill>
                <a:latin typeface="+mn-lt"/>
                <a:ea typeface="+mn-ea"/>
                <a:cs typeface="+mn-cs"/>
              </a:rPr>
              <a:t>Mengoli</a:t>
            </a:r>
            <a:r>
              <a:rPr lang="en-ZA" sz="1200" kern="1200" dirty="0" smtClean="0">
                <a:solidFill>
                  <a:schemeClr val="tx1"/>
                </a:solidFill>
                <a:latin typeface="+mn-lt"/>
                <a:ea typeface="+mn-ea"/>
                <a:cs typeface="+mn-cs"/>
              </a:rPr>
              <a:t> C, </a:t>
            </a:r>
            <a:r>
              <a:rPr lang="en-ZA" sz="1200" kern="1200" dirty="0" err="1" smtClean="0">
                <a:solidFill>
                  <a:schemeClr val="tx1"/>
                </a:solidFill>
                <a:latin typeface="+mn-lt"/>
                <a:ea typeface="+mn-ea"/>
                <a:cs typeface="+mn-cs"/>
              </a:rPr>
              <a:t>Parisi</a:t>
            </a:r>
            <a:r>
              <a:rPr lang="en-ZA" sz="1200" kern="1200" dirty="0" smtClean="0">
                <a:solidFill>
                  <a:schemeClr val="tx1"/>
                </a:solidFill>
                <a:latin typeface="+mn-lt"/>
                <a:ea typeface="+mn-ea"/>
                <a:cs typeface="+mn-cs"/>
              </a:rPr>
              <a:t> SG, Moyle G. </a:t>
            </a:r>
            <a:r>
              <a:rPr lang="en-ZA" sz="1200" kern="1200" dirty="0" err="1" smtClean="0">
                <a:solidFill>
                  <a:schemeClr val="tx1"/>
                </a:solidFill>
                <a:latin typeface="+mn-lt"/>
                <a:ea typeface="+mn-ea"/>
                <a:cs typeface="+mn-cs"/>
              </a:rPr>
              <a:t>Abacavir</a:t>
            </a:r>
            <a:r>
              <a:rPr lang="en-ZA" sz="1200" kern="1200" dirty="0" smtClean="0">
                <a:solidFill>
                  <a:schemeClr val="tx1"/>
                </a:solidFill>
                <a:latin typeface="+mn-lt"/>
                <a:ea typeface="+mn-ea"/>
                <a:cs typeface="+mn-cs"/>
              </a:rPr>
              <a:t> use and cardiovascular disease events: a meta-analysis of published and unpublished data. AIDS. 2011 Oct 23;25(16):1993-2004.</a:t>
            </a:r>
          </a:p>
          <a:p>
            <a:pPr marL="0" marR="0" indent="0" algn="l" defTabSz="914400" rtl="0" eaLnBrk="1" fontAlgn="auto" latinLnBrk="0" hangingPunct="1">
              <a:lnSpc>
                <a:spcPct val="100000"/>
              </a:lnSpc>
              <a:spcBef>
                <a:spcPts val="0"/>
              </a:spcBef>
              <a:spcAft>
                <a:spcPts val="0"/>
              </a:spcAft>
              <a:buClrTx/>
              <a:buSzTx/>
              <a:buFontTx/>
              <a:buNone/>
              <a:tabLst/>
              <a:defRPr/>
            </a:pPr>
            <a:r>
              <a:rPr lang="en-ZA" dirty="0" err="1" smtClean="0"/>
              <a:t>Cruciani</a:t>
            </a:r>
            <a:r>
              <a:rPr lang="en-ZA" dirty="0" smtClean="0"/>
              <a:t> M, </a:t>
            </a:r>
            <a:r>
              <a:rPr lang="en-ZA" dirty="0" err="1" smtClean="0"/>
              <a:t>Mengoli</a:t>
            </a:r>
            <a:r>
              <a:rPr lang="en-ZA" dirty="0" smtClean="0"/>
              <a:t> C, </a:t>
            </a:r>
            <a:r>
              <a:rPr lang="en-ZA" dirty="0" err="1" smtClean="0"/>
              <a:t>Malena</a:t>
            </a:r>
            <a:r>
              <a:rPr lang="en-ZA" dirty="0" smtClean="0"/>
              <a:t> M, </a:t>
            </a:r>
            <a:r>
              <a:rPr lang="en-ZA" dirty="0" err="1" smtClean="0"/>
              <a:t>Serpelloni</a:t>
            </a:r>
            <a:r>
              <a:rPr lang="en-ZA" dirty="0" smtClean="0"/>
              <a:t> G, </a:t>
            </a:r>
            <a:r>
              <a:rPr lang="en-ZA" dirty="0" err="1" smtClean="0"/>
              <a:t>Parisi</a:t>
            </a:r>
            <a:r>
              <a:rPr lang="en-ZA" dirty="0" smtClean="0"/>
              <a:t> SG, Moyle G, </a:t>
            </a:r>
            <a:r>
              <a:rPr lang="en-ZA" dirty="0" err="1" smtClean="0"/>
              <a:t>Bosco</a:t>
            </a:r>
            <a:r>
              <a:rPr lang="en-ZA" dirty="0" smtClean="0"/>
              <a:t> O. Virological efficacy of </a:t>
            </a:r>
            <a:r>
              <a:rPr lang="en-ZA" dirty="0" err="1" smtClean="0"/>
              <a:t>abacavir</a:t>
            </a:r>
            <a:r>
              <a:rPr lang="en-ZA" dirty="0" smtClean="0"/>
              <a:t>: systematic review and meta-analysis</a:t>
            </a:r>
            <a:r>
              <a:rPr lang="en-ZA" i="1" dirty="0" smtClean="0"/>
              <a:t>. J </a:t>
            </a:r>
            <a:r>
              <a:rPr lang="en-ZA" i="1" dirty="0" err="1" smtClean="0"/>
              <a:t>Antimicrob</a:t>
            </a:r>
            <a:r>
              <a:rPr lang="en-ZA" i="1" dirty="0" smtClean="0"/>
              <a:t> </a:t>
            </a:r>
            <a:r>
              <a:rPr lang="en-ZA" i="1" dirty="0" err="1" smtClean="0"/>
              <a:t>Chemother</a:t>
            </a:r>
            <a:r>
              <a:rPr lang="en-ZA" i="1" dirty="0" smtClean="0"/>
              <a:t>.</a:t>
            </a:r>
            <a:r>
              <a:rPr lang="en-ZA" dirty="0" smtClean="0"/>
              <a:t> 2014 Dec;69(12):3169-3180. </a:t>
            </a:r>
            <a:r>
              <a:rPr lang="en-ZA" dirty="0" err="1" smtClean="0"/>
              <a:t>Epub</a:t>
            </a:r>
            <a:r>
              <a:rPr lang="en-ZA" dirty="0" smtClean="0"/>
              <a:t> 2014 Jul 28. Review.</a:t>
            </a:r>
            <a:endParaRPr lang="en-US" sz="1600" dirty="0" smtClean="0"/>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33</a:t>
            </a:fld>
            <a:endParaRPr lang="en-ZA"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Adult Hospital level STGs</a:t>
            </a:r>
            <a:r>
              <a:rPr lang="en-US" baseline="0" dirty="0" smtClean="0"/>
              <a:t> and EML, 2012.</a:t>
            </a:r>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34</a:t>
            </a:fld>
            <a:endParaRPr lang="en-ZA"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Adult Hospital level STGs</a:t>
            </a:r>
            <a:r>
              <a:rPr lang="en-US" baseline="0" dirty="0" smtClean="0"/>
              <a:t> and EML, 2012.</a:t>
            </a:r>
            <a:endParaRPr lang="en-US" dirty="0" smtClean="0"/>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35</a:t>
            </a:fld>
            <a:endParaRPr lang="en-ZA"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dirty="0" smtClean="0"/>
              <a:t>Molina JM, Andrade-Villanueva J, </a:t>
            </a:r>
            <a:r>
              <a:rPr lang="en-ZA" dirty="0" err="1" smtClean="0"/>
              <a:t>Echevarria</a:t>
            </a:r>
            <a:r>
              <a:rPr lang="en-ZA" dirty="0" smtClean="0"/>
              <a:t> J, </a:t>
            </a:r>
            <a:r>
              <a:rPr lang="en-ZA" dirty="0" err="1" smtClean="0"/>
              <a:t>Chetchotisakd</a:t>
            </a:r>
            <a:r>
              <a:rPr lang="en-ZA" dirty="0" smtClean="0"/>
              <a:t> P, Corral J, David N, Moyle G, Mancini M, Percival L, Yang R, </a:t>
            </a:r>
            <a:r>
              <a:rPr lang="en-ZA" dirty="0" err="1" smtClean="0"/>
              <a:t>Wirtz</a:t>
            </a:r>
            <a:r>
              <a:rPr lang="en-ZA" dirty="0" smtClean="0"/>
              <a:t> V, </a:t>
            </a:r>
            <a:r>
              <a:rPr lang="en-ZA" dirty="0" err="1" smtClean="0"/>
              <a:t>Lataillade</a:t>
            </a:r>
            <a:r>
              <a:rPr lang="en-ZA" dirty="0" smtClean="0"/>
              <a:t> M, </a:t>
            </a:r>
            <a:r>
              <a:rPr lang="en-ZA" dirty="0" err="1" smtClean="0"/>
              <a:t>Absalon</a:t>
            </a:r>
            <a:r>
              <a:rPr lang="en-ZA" dirty="0" smtClean="0"/>
              <a:t> J, McGrath D; CASTLE Study Team. Once-daily </a:t>
            </a:r>
            <a:r>
              <a:rPr lang="en-ZA" dirty="0" err="1" smtClean="0"/>
              <a:t>atazanavir</a:t>
            </a:r>
            <a:r>
              <a:rPr lang="en-ZA" dirty="0" smtClean="0"/>
              <a:t>/ritonavir compared with twice-daily </a:t>
            </a:r>
            <a:r>
              <a:rPr lang="en-ZA" dirty="0" err="1" smtClean="0"/>
              <a:t>lopinavir</a:t>
            </a:r>
            <a:r>
              <a:rPr lang="en-ZA" dirty="0" smtClean="0"/>
              <a:t>/ritonavir, each in combination with tenofovir and emtricitabine, for management of antiretroviral-naive HIV-1-infected patients: 96-week efficacy and safety results of the CASTLE study. </a:t>
            </a:r>
            <a:r>
              <a:rPr lang="en-ZA" i="1" dirty="0" smtClean="0"/>
              <a:t>J </a:t>
            </a:r>
            <a:r>
              <a:rPr lang="en-ZA" i="1" dirty="0" err="1" smtClean="0"/>
              <a:t>Acquir</a:t>
            </a:r>
            <a:r>
              <a:rPr lang="en-ZA" i="1" dirty="0" smtClean="0"/>
              <a:t> Immune </a:t>
            </a:r>
            <a:r>
              <a:rPr lang="en-ZA" i="1" dirty="0" err="1" smtClean="0"/>
              <a:t>DeficSyndr</a:t>
            </a:r>
            <a:r>
              <a:rPr lang="en-ZA" i="1" dirty="0" smtClean="0"/>
              <a:t>.</a:t>
            </a:r>
            <a:r>
              <a:rPr lang="en-ZA" dirty="0" smtClean="0"/>
              <a:t> 2010 Mar;53(3):323-32.  </a:t>
            </a:r>
            <a:endParaRPr lang="en-US" dirty="0" smtClean="0"/>
          </a:p>
          <a:p>
            <a:r>
              <a:rPr lang="en-ZA" dirty="0" smtClean="0"/>
              <a:t>  Johnson M, </a:t>
            </a:r>
            <a:r>
              <a:rPr lang="en-ZA" dirty="0" err="1" smtClean="0"/>
              <a:t>Grinsztejn</a:t>
            </a:r>
            <a:r>
              <a:rPr lang="en-ZA" dirty="0" smtClean="0"/>
              <a:t> B, Rodriguez C, Coco J, </a:t>
            </a:r>
            <a:r>
              <a:rPr lang="en-ZA" dirty="0" err="1" smtClean="0"/>
              <a:t>DeJesus</a:t>
            </a:r>
            <a:r>
              <a:rPr lang="en-ZA" dirty="0" smtClean="0"/>
              <a:t> E, </a:t>
            </a:r>
            <a:r>
              <a:rPr lang="en-ZA" dirty="0" err="1" smtClean="0"/>
              <a:t>Lazzarin</a:t>
            </a:r>
            <a:r>
              <a:rPr lang="en-ZA" dirty="0" smtClean="0"/>
              <a:t> A, Lichtenstein K, </a:t>
            </a:r>
            <a:r>
              <a:rPr lang="en-ZA" dirty="0" err="1" smtClean="0"/>
              <a:t>Wirtz</a:t>
            </a:r>
            <a:r>
              <a:rPr lang="en-ZA" dirty="0" smtClean="0"/>
              <a:t> V, </a:t>
            </a:r>
            <a:r>
              <a:rPr lang="en-ZA" dirty="0" err="1" smtClean="0"/>
              <a:t>Rightmire</a:t>
            </a:r>
            <a:r>
              <a:rPr lang="en-ZA" dirty="0" smtClean="0"/>
              <a:t> A, </a:t>
            </a:r>
            <a:r>
              <a:rPr lang="en-ZA" dirty="0" err="1" smtClean="0"/>
              <a:t>Odeshoo</a:t>
            </a:r>
            <a:r>
              <a:rPr lang="en-ZA" dirty="0" smtClean="0"/>
              <a:t> L, McLaren C. 96-week comparison of once-daily </a:t>
            </a:r>
            <a:r>
              <a:rPr lang="en-ZA" dirty="0" err="1" smtClean="0"/>
              <a:t>atazanavir</a:t>
            </a:r>
            <a:r>
              <a:rPr lang="en-ZA" dirty="0" smtClean="0"/>
              <a:t>/ritonavir and twice-daily </a:t>
            </a:r>
            <a:r>
              <a:rPr lang="en-ZA" dirty="0" err="1" smtClean="0"/>
              <a:t>lopinavir</a:t>
            </a:r>
            <a:r>
              <a:rPr lang="en-ZA" dirty="0" smtClean="0"/>
              <a:t>/ritonavir in patients with multiple </a:t>
            </a:r>
            <a:r>
              <a:rPr lang="en-ZA" dirty="0" err="1" smtClean="0"/>
              <a:t>virologic</a:t>
            </a:r>
            <a:r>
              <a:rPr lang="en-ZA" dirty="0" smtClean="0"/>
              <a:t> failures. </a:t>
            </a:r>
            <a:r>
              <a:rPr lang="en-ZA" i="1" dirty="0" smtClean="0"/>
              <a:t>AIDS.</a:t>
            </a:r>
            <a:r>
              <a:rPr lang="en-ZA" dirty="0" smtClean="0"/>
              <a:t> 2006 Mar 21; 20(5):711-8</a:t>
            </a:r>
          </a:p>
          <a:p>
            <a:r>
              <a:rPr lang="en-ZA" dirty="0" smtClean="0"/>
              <a:t> Adult Hospital level STG, 2012</a:t>
            </a:r>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36</a:t>
            </a:fld>
            <a:endParaRPr lang="en-ZA"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Adult Hospital level STGs</a:t>
            </a:r>
            <a:r>
              <a:rPr lang="en-US" baseline="0" dirty="0" smtClean="0"/>
              <a:t> and EML, 2012.</a:t>
            </a:r>
            <a:endParaRPr lang="en-US" dirty="0" smtClean="0"/>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37</a:t>
            </a:fld>
            <a:endParaRPr lang="en-ZA"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Adult Hospital level STG and EML, 2012.</a:t>
            </a:r>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38</a:t>
            </a:fld>
            <a:endParaRPr lang="en-ZA"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err="1" smtClean="0"/>
              <a:t>Badri</a:t>
            </a:r>
            <a:r>
              <a:rPr lang="en-ZA" sz="1200" dirty="0" smtClean="0"/>
              <a:t> M, Ehrlich R, Wood R, </a:t>
            </a:r>
            <a:r>
              <a:rPr lang="en-ZA" sz="1200" dirty="0" err="1" smtClean="0"/>
              <a:t>Maartens</a:t>
            </a:r>
            <a:r>
              <a:rPr lang="en-ZA" sz="1200" dirty="0" smtClean="0"/>
              <a:t> G. Initiating co-</a:t>
            </a:r>
            <a:r>
              <a:rPr lang="en-ZA" sz="1200" dirty="0" err="1" smtClean="0"/>
              <a:t>trimoxazole</a:t>
            </a:r>
            <a:r>
              <a:rPr lang="en-ZA" sz="1200" dirty="0" smtClean="0"/>
              <a:t> prophylaxis  in HIV-infected patients in Africa: an evaluation of the provisional WHO/UNAIDS recommendations. AIDS. 2001 Jun 15;15(9):1143-8.</a:t>
            </a:r>
          </a:p>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err="1" smtClean="0">
                <a:solidFill>
                  <a:schemeClr val="tx1"/>
                </a:solidFill>
                <a:latin typeface="+mn-lt"/>
                <a:ea typeface="+mn-ea"/>
                <a:cs typeface="+mn-cs"/>
              </a:rPr>
              <a:t>Boeree</a:t>
            </a:r>
            <a:r>
              <a:rPr lang="en-ZA" sz="1200" kern="1200" dirty="0" smtClean="0">
                <a:solidFill>
                  <a:schemeClr val="tx1"/>
                </a:solidFill>
                <a:latin typeface="+mn-lt"/>
                <a:ea typeface="+mn-ea"/>
                <a:cs typeface="+mn-cs"/>
              </a:rPr>
              <a:t> MJ, </a:t>
            </a:r>
            <a:r>
              <a:rPr lang="en-ZA" sz="1200" kern="1200" dirty="0" err="1" smtClean="0">
                <a:solidFill>
                  <a:schemeClr val="tx1"/>
                </a:solidFill>
                <a:latin typeface="+mn-lt"/>
                <a:ea typeface="+mn-ea"/>
                <a:cs typeface="+mn-cs"/>
              </a:rPr>
              <a:t>Sauvageot</a:t>
            </a:r>
            <a:r>
              <a:rPr lang="en-ZA" sz="1200" kern="1200" dirty="0" smtClean="0">
                <a:solidFill>
                  <a:schemeClr val="tx1"/>
                </a:solidFill>
                <a:latin typeface="+mn-lt"/>
                <a:ea typeface="+mn-ea"/>
                <a:cs typeface="+mn-cs"/>
              </a:rPr>
              <a:t> D, Banda HT, Harries AD, </a:t>
            </a:r>
            <a:r>
              <a:rPr lang="en-ZA" sz="1200" kern="1200" dirty="0" err="1" smtClean="0">
                <a:solidFill>
                  <a:schemeClr val="tx1"/>
                </a:solidFill>
                <a:latin typeface="+mn-lt"/>
                <a:ea typeface="+mn-ea"/>
                <a:cs typeface="+mn-cs"/>
              </a:rPr>
              <a:t>Zijlstra</a:t>
            </a:r>
            <a:r>
              <a:rPr lang="en-ZA" sz="1200" kern="1200" dirty="0" smtClean="0">
                <a:solidFill>
                  <a:schemeClr val="tx1"/>
                </a:solidFill>
                <a:latin typeface="+mn-lt"/>
                <a:ea typeface="+mn-ea"/>
                <a:cs typeface="+mn-cs"/>
              </a:rPr>
              <a:t> EE. Efficacy and safety of two dosages of cotrimoxazole as preventive treatment for HIV-infected Malawian adults with new smear-positive </a:t>
            </a:r>
            <a:r>
              <a:rPr lang="en-ZA" sz="1200" kern="1200" dirty="0" err="1" smtClean="0">
                <a:solidFill>
                  <a:schemeClr val="tx1"/>
                </a:solidFill>
                <a:latin typeface="+mn-lt"/>
                <a:ea typeface="+mn-ea"/>
                <a:cs typeface="+mn-cs"/>
              </a:rPr>
              <a:t>tuberculosis.Trop</a:t>
            </a:r>
            <a:r>
              <a:rPr lang="en-ZA" sz="1200" kern="1200" dirty="0" smtClean="0">
                <a:solidFill>
                  <a:schemeClr val="tx1"/>
                </a:solidFill>
                <a:latin typeface="+mn-lt"/>
                <a:ea typeface="+mn-ea"/>
                <a:cs typeface="+mn-cs"/>
              </a:rPr>
              <a:t> Med </a:t>
            </a:r>
            <a:r>
              <a:rPr lang="en-ZA" sz="1200" kern="1200" dirty="0" err="1" smtClean="0">
                <a:solidFill>
                  <a:schemeClr val="tx1"/>
                </a:solidFill>
                <a:latin typeface="+mn-lt"/>
                <a:ea typeface="+mn-ea"/>
                <a:cs typeface="+mn-cs"/>
              </a:rPr>
              <a:t>Int</a:t>
            </a:r>
            <a:r>
              <a:rPr lang="en-ZA" sz="1200" kern="1200" dirty="0" smtClean="0">
                <a:solidFill>
                  <a:schemeClr val="tx1"/>
                </a:solidFill>
                <a:latin typeface="+mn-lt"/>
                <a:ea typeface="+mn-ea"/>
                <a:cs typeface="+mn-cs"/>
              </a:rPr>
              <a:t> Health. 2005 Aug;10(8):723-33.</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40</a:t>
            </a:fld>
            <a:endParaRPr lang="en-ZA"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sz="1200" kern="1200" dirty="0" smtClean="0">
                <a:solidFill>
                  <a:schemeClr val="tx1"/>
                </a:solidFill>
                <a:latin typeface="+mn-lt"/>
                <a:ea typeface="+mn-ea"/>
                <a:cs typeface="+mn-cs"/>
              </a:rPr>
              <a:t>Schneider MM, Nielsen TL, </a:t>
            </a:r>
            <a:r>
              <a:rPr lang="en-ZA" sz="1200" kern="1200" dirty="0" err="1" smtClean="0">
                <a:solidFill>
                  <a:schemeClr val="tx1"/>
                </a:solidFill>
                <a:latin typeface="+mn-lt"/>
                <a:ea typeface="+mn-ea"/>
                <a:cs typeface="+mn-cs"/>
              </a:rPr>
              <a:t>Nelsing</a:t>
            </a:r>
            <a:r>
              <a:rPr lang="en-ZA" sz="1200" kern="1200" dirty="0" smtClean="0">
                <a:solidFill>
                  <a:schemeClr val="tx1"/>
                </a:solidFill>
                <a:latin typeface="+mn-lt"/>
                <a:ea typeface="+mn-ea"/>
                <a:cs typeface="+mn-cs"/>
              </a:rPr>
              <a:t> S, </a:t>
            </a:r>
            <a:r>
              <a:rPr lang="en-ZA" sz="1200" kern="1200" dirty="0" err="1" smtClean="0">
                <a:solidFill>
                  <a:schemeClr val="tx1"/>
                </a:solidFill>
                <a:latin typeface="+mn-lt"/>
                <a:ea typeface="+mn-ea"/>
                <a:cs typeface="+mn-cs"/>
              </a:rPr>
              <a:t>Hoepelman</a:t>
            </a:r>
            <a:r>
              <a:rPr lang="en-ZA" sz="1200" kern="1200" dirty="0" smtClean="0">
                <a:solidFill>
                  <a:schemeClr val="tx1"/>
                </a:solidFill>
                <a:latin typeface="+mn-lt"/>
                <a:ea typeface="+mn-ea"/>
                <a:cs typeface="+mn-cs"/>
              </a:rPr>
              <a:t> AI, </a:t>
            </a:r>
            <a:r>
              <a:rPr lang="en-ZA" sz="1200" kern="1200" dirty="0" err="1" smtClean="0">
                <a:solidFill>
                  <a:schemeClr val="tx1"/>
                </a:solidFill>
                <a:latin typeface="+mn-lt"/>
                <a:ea typeface="+mn-ea"/>
                <a:cs typeface="+mn-cs"/>
              </a:rPr>
              <a:t>EeftinckSchattenkerk</a:t>
            </a:r>
            <a:r>
              <a:rPr lang="en-ZA" sz="1200" kern="1200" dirty="0" smtClean="0">
                <a:solidFill>
                  <a:schemeClr val="tx1"/>
                </a:solidFill>
                <a:latin typeface="+mn-lt"/>
                <a:ea typeface="+mn-ea"/>
                <a:cs typeface="+mn-cs"/>
              </a:rPr>
              <a:t> JK, van </a:t>
            </a:r>
            <a:r>
              <a:rPr lang="en-ZA" sz="1200" kern="1200" dirty="0" err="1" smtClean="0">
                <a:solidFill>
                  <a:schemeClr val="tx1"/>
                </a:solidFill>
                <a:latin typeface="+mn-lt"/>
                <a:ea typeface="+mn-ea"/>
                <a:cs typeface="+mn-cs"/>
              </a:rPr>
              <a:t>der</a:t>
            </a:r>
            <a:r>
              <a:rPr lang="en-ZA" sz="1200" kern="1200" dirty="0" smtClean="0">
                <a:solidFill>
                  <a:schemeClr val="tx1"/>
                </a:solidFill>
                <a:latin typeface="+mn-lt"/>
                <a:ea typeface="+mn-ea"/>
                <a:cs typeface="+mn-cs"/>
              </a:rPr>
              <a:t> </a:t>
            </a:r>
            <a:r>
              <a:rPr lang="en-ZA" sz="1200" kern="1200" dirty="0" err="1" smtClean="0">
                <a:solidFill>
                  <a:schemeClr val="tx1"/>
                </a:solidFill>
                <a:latin typeface="+mn-lt"/>
                <a:ea typeface="+mn-ea"/>
                <a:cs typeface="+mn-cs"/>
              </a:rPr>
              <a:t>Graaf</a:t>
            </a:r>
            <a:r>
              <a:rPr lang="en-ZA" sz="1200" kern="1200" dirty="0" smtClean="0">
                <a:solidFill>
                  <a:schemeClr val="tx1"/>
                </a:solidFill>
                <a:latin typeface="+mn-lt"/>
                <a:ea typeface="+mn-ea"/>
                <a:cs typeface="+mn-cs"/>
              </a:rPr>
              <a:t> Y, </a:t>
            </a:r>
            <a:r>
              <a:rPr lang="en-ZA" sz="1200" kern="1200" dirty="0" err="1" smtClean="0">
                <a:solidFill>
                  <a:schemeClr val="tx1"/>
                </a:solidFill>
                <a:latin typeface="+mn-lt"/>
                <a:ea typeface="+mn-ea"/>
                <a:cs typeface="+mn-cs"/>
              </a:rPr>
              <a:t>Kolsters</a:t>
            </a:r>
            <a:r>
              <a:rPr lang="en-ZA" sz="1200" kern="1200" dirty="0" smtClean="0">
                <a:solidFill>
                  <a:schemeClr val="tx1"/>
                </a:solidFill>
                <a:latin typeface="+mn-lt"/>
                <a:ea typeface="+mn-ea"/>
                <a:cs typeface="+mn-cs"/>
              </a:rPr>
              <a:t> AF, </a:t>
            </a:r>
            <a:r>
              <a:rPr lang="en-ZA" sz="1200" kern="1200" dirty="0" err="1" smtClean="0">
                <a:solidFill>
                  <a:schemeClr val="tx1"/>
                </a:solidFill>
                <a:latin typeface="+mn-lt"/>
                <a:ea typeface="+mn-ea"/>
                <a:cs typeface="+mn-cs"/>
              </a:rPr>
              <a:t>Borleffs</a:t>
            </a:r>
            <a:r>
              <a:rPr lang="en-ZA" sz="1200" kern="1200" dirty="0" smtClean="0">
                <a:solidFill>
                  <a:schemeClr val="tx1"/>
                </a:solidFill>
                <a:latin typeface="+mn-lt"/>
                <a:ea typeface="+mn-ea"/>
                <a:cs typeface="+mn-cs"/>
              </a:rPr>
              <a:t> JC. Efficacy and toxicity of two doses of  </a:t>
            </a:r>
            <a:r>
              <a:rPr lang="en-ZA" sz="1200" kern="1200" dirty="0" err="1" smtClean="0">
                <a:solidFill>
                  <a:schemeClr val="tx1"/>
                </a:solidFill>
                <a:latin typeface="+mn-lt"/>
                <a:ea typeface="+mn-ea"/>
                <a:cs typeface="+mn-cs"/>
              </a:rPr>
              <a:t>trimethoprim-sulfamethoxazole</a:t>
            </a:r>
            <a:r>
              <a:rPr lang="en-ZA" sz="1200" kern="1200" dirty="0" smtClean="0">
                <a:solidFill>
                  <a:schemeClr val="tx1"/>
                </a:solidFill>
                <a:latin typeface="+mn-lt"/>
                <a:ea typeface="+mn-ea"/>
                <a:cs typeface="+mn-cs"/>
              </a:rPr>
              <a:t> as primary prophylaxis against Pneumocystis carinii pneumonia in patients with human immunodeficiency virus. Dutch AIDS Treatment Group. J Infect Dis. 1995 Jun;171(6):1632-6.</a:t>
            </a:r>
            <a:endParaRPr lang="en-US" sz="1200" kern="1200" dirty="0" smtClean="0">
              <a:solidFill>
                <a:schemeClr val="tx1"/>
              </a:solidFill>
              <a:latin typeface="+mn-lt"/>
              <a:ea typeface="+mn-ea"/>
              <a:cs typeface="+mn-cs"/>
            </a:endParaRPr>
          </a:p>
          <a:p>
            <a:endParaRPr lang="en-ZA" sz="1200" kern="1200" dirty="0" smtClean="0">
              <a:solidFill>
                <a:schemeClr val="tx1"/>
              </a:solidFill>
              <a:latin typeface="+mn-lt"/>
              <a:ea typeface="+mn-ea"/>
              <a:cs typeface="+mn-cs"/>
            </a:endParaRPr>
          </a:p>
          <a:p>
            <a:r>
              <a:rPr lang="en-ZA" sz="1200" kern="1200" dirty="0" smtClean="0">
                <a:solidFill>
                  <a:schemeClr val="tx1"/>
                </a:solidFill>
                <a:latin typeface="+mn-lt"/>
                <a:ea typeface="+mn-ea"/>
                <a:cs typeface="+mn-cs"/>
              </a:rPr>
              <a:t>Ioannidis JP, </a:t>
            </a:r>
            <a:r>
              <a:rPr lang="en-ZA" sz="1200" kern="1200" dirty="0" err="1" smtClean="0">
                <a:solidFill>
                  <a:schemeClr val="tx1"/>
                </a:solidFill>
                <a:latin typeface="+mn-lt"/>
                <a:ea typeface="+mn-ea"/>
                <a:cs typeface="+mn-cs"/>
              </a:rPr>
              <a:t>Cappelleri</a:t>
            </a:r>
            <a:r>
              <a:rPr lang="en-ZA" sz="1200" kern="1200" dirty="0" smtClean="0">
                <a:solidFill>
                  <a:schemeClr val="tx1"/>
                </a:solidFill>
                <a:latin typeface="+mn-lt"/>
                <a:ea typeface="+mn-ea"/>
                <a:cs typeface="+mn-cs"/>
              </a:rPr>
              <a:t> JC, </a:t>
            </a:r>
            <a:r>
              <a:rPr lang="en-ZA" sz="1200" kern="1200" dirty="0" err="1" smtClean="0">
                <a:solidFill>
                  <a:schemeClr val="tx1"/>
                </a:solidFill>
                <a:latin typeface="+mn-lt"/>
                <a:ea typeface="+mn-ea"/>
                <a:cs typeface="+mn-cs"/>
              </a:rPr>
              <a:t>Skolnik</a:t>
            </a:r>
            <a:r>
              <a:rPr lang="en-ZA" sz="1200" kern="1200" dirty="0" smtClean="0">
                <a:solidFill>
                  <a:schemeClr val="tx1"/>
                </a:solidFill>
                <a:latin typeface="+mn-lt"/>
                <a:ea typeface="+mn-ea"/>
                <a:cs typeface="+mn-cs"/>
              </a:rPr>
              <a:t> PR, Lau J, Sacks HS. A meta-analysis of the relative efficacy and toxicity of Pneumocystis carinii prophylactic </a:t>
            </a:r>
            <a:r>
              <a:rPr lang="en-ZA" sz="1200" kern="1200" dirty="0" err="1" smtClean="0">
                <a:solidFill>
                  <a:schemeClr val="tx1"/>
                </a:solidFill>
                <a:latin typeface="+mn-lt"/>
                <a:ea typeface="+mn-ea"/>
                <a:cs typeface="+mn-cs"/>
              </a:rPr>
              <a:t>regimens.</a:t>
            </a:r>
            <a:r>
              <a:rPr lang="en-ZA" sz="1200" i="1" kern="1200" dirty="0" err="1" smtClean="0">
                <a:solidFill>
                  <a:schemeClr val="tx1"/>
                </a:solidFill>
                <a:latin typeface="+mn-lt"/>
                <a:ea typeface="+mn-ea"/>
                <a:cs typeface="+mn-cs"/>
              </a:rPr>
              <a:t>Arch</a:t>
            </a:r>
            <a:r>
              <a:rPr lang="en-ZA" sz="1200" i="1" kern="1200" dirty="0" smtClean="0">
                <a:solidFill>
                  <a:schemeClr val="tx1"/>
                </a:solidFill>
                <a:latin typeface="+mn-lt"/>
                <a:ea typeface="+mn-ea"/>
                <a:cs typeface="+mn-cs"/>
              </a:rPr>
              <a:t> Intern Med.</a:t>
            </a:r>
            <a:r>
              <a:rPr lang="en-ZA" sz="1200" kern="1200" dirty="0" smtClean="0">
                <a:solidFill>
                  <a:schemeClr val="tx1"/>
                </a:solidFill>
                <a:latin typeface="+mn-lt"/>
                <a:ea typeface="+mn-ea"/>
                <a:cs typeface="+mn-cs"/>
              </a:rPr>
              <a:t> 1996 Jan 22;156(2):177-88. </a:t>
            </a:r>
            <a:r>
              <a:rPr lang="en-ZA" sz="1200" kern="1200" dirty="0" err="1" smtClean="0">
                <a:solidFill>
                  <a:schemeClr val="tx1"/>
                </a:solidFill>
                <a:latin typeface="+mn-lt"/>
                <a:ea typeface="+mn-ea"/>
                <a:cs typeface="+mn-cs"/>
              </a:rPr>
              <a:t>PubMed</a:t>
            </a:r>
            <a:r>
              <a:rPr lang="en-ZA" sz="1200" kern="1200" dirty="0" smtClean="0">
                <a:solidFill>
                  <a:schemeClr val="tx1"/>
                </a:solidFill>
                <a:latin typeface="+mn-lt"/>
                <a:ea typeface="+mn-ea"/>
                <a:cs typeface="+mn-cs"/>
              </a:rPr>
              <a:t> PMID: 8546551.</a:t>
            </a:r>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41</a:t>
            </a:fld>
            <a:endParaRPr lang="en-ZA"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sz="1200" kern="1200" dirty="0" err="1" smtClean="0">
                <a:solidFill>
                  <a:schemeClr val="tx1"/>
                </a:solidFill>
                <a:effectLst/>
                <a:latin typeface="+mn-lt"/>
                <a:ea typeface="+mn-ea"/>
                <a:cs typeface="+mn-cs"/>
              </a:rPr>
              <a:t>Grimwade</a:t>
            </a:r>
            <a:r>
              <a:rPr lang="en-ZA" sz="1200" kern="1200" dirty="0" smtClean="0">
                <a:solidFill>
                  <a:schemeClr val="tx1"/>
                </a:solidFill>
                <a:effectLst/>
                <a:latin typeface="+mn-lt"/>
                <a:ea typeface="+mn-ea"/>
                <a:cs typeface="+mn-cs"/>
              </a:rPr>
              <a:t> K, </a:t>
            </a:r>
            <a:r>
              <a:rPr lang="en-ZA" sz="1200" kern="1200" dirty="0" err="1" smtClean="0">
                <a:solidFill>
                  <a:schemeClr val="tx1"/>
                </a:solidFill>
                <a:effectLst/>
                <a:latin typeface="+mn-lt"/>
                <a:ea typeface="+mn-ea"/>
                <a:cs typeface="+mn-cs"/>
              </a:rPr>
              <a:t>Swingler</a:t>
            </a:r>
            <a:r>
              <a:rPr lang="en-ZA" sz="1200" kern="1200" dirty="0" smtClean="0">
                <a:solidFill>
                  <a:schemeClr val="tx1"/>
                </a:solidFill>
                <a:effectLst/>
                <a:latin typeface="+mn-lt"/>
                <a:ea typeface="+mn-ea"/>
                <a:cs typeface="+mn-cs"/>
              </a:rPr>
              <a:t>, G. Cotrimoxazole prophylaxis for opportunistic infections in adults with HIV. </a:t>
            </a:r>
            <a:r>
              <a:rPr lang="en-ZA" sz="1200" i="1" kern="1200" dirty="0" smtClean="0">
                <a:solidFill>
                  <a:schemeClr val="tx1"/>
                </a:solidFill>
                <a:effectLst/>
                <a:latin typeface="+mn-lt"/>
                <a:ea typeface="+mn-ea"/>
                <a:cs typeface="+mn-cs"/>
              </a:rPr>
              <a:t>Cochrane Database </a:t>
            </a:r>
            <a:r>
              <a:rPr lang="en-ZA" sz="1200" i="1" kern="1200" dirty="0" err="1" smtClean="0">
                <a:solidFill>
                  <a:schemeClr val="tx1"/>
                </a:solidFill>
                <a:effectLst/>
                <a:latin typeface="+mn-lt"/>
                <a:ea typeface="+mn-ea"/>
                <a:cs typeface="+mn-cs"/>
              </a:rPr>
              <a:t>Syst</a:t>
            </a:r>
            <a:r>
              <a:rPr lang="en-ZA" sz="1200" i="1" kern="1200" dirty="0" smtClean="0">
                <a:solidFill>
                  <a:schemeClr val="tx1"/>
                </a:solidFill>
                <a:effectLst/>
                <a:latin typeface="+mn-lt"/>
                <a:ea typeface="+mn-ea"/>
                <a:cs typeface="+mn-cs"/>
              </a:rPr>
              <a:t> Rev</a:t>
            </a:r>
            <a:r>
              <a:rPr lang="en-ZA" sz="1200" kern="1200" dirty="0" smtClean="0">
                <a:solidFill>
                  <a:schemeClr val="tx1"/>
                </a:solidFill>
                <a:effectLst/>
                <a:latin typeface="+mn-lt"/>
                <a:ea typeface="+mn-ea"/>
                <a:cs typeface="+mn-cs"/>
              </a:rPr>
              <a:t>. 2003;(3):CD003108. </a:t>
            </a:r>
          </a:p>
          <a:p>
            <a:endParaRPr lang="en-ZA" sz="1200" kern="1200" dirty="0" smtClean="0">
              <a:solidFill>
                <a:schemeClr val="tx1"/>
              </a:solidFill>
              <a:effectLst/>
              <a:latin typeface="+mn-lt"/>
              <a:ea typeface="+mn-ea"/>
              <a:cs typeface="+mn-cs"/>
            </a:endParaRPr>
          </a:p>
          <a:p>
            <a:r>
              <a:rPr lang="en-ZA" sz="1200" kern="1200" dirty="0" smtClean="0">
                <a:solidFill>
                  <a:schemeClr val="tx1"/>
                </a:solidFill>
                <a:latin typeface="+mn-lt"/>
                <a:ea typeface="+mn-ea"/>
                <a:cs typeface="+mn-cs"/>
              </a:rPr>
              <a:t>World Health Organisation. Guidelines on post-exposure prophylaxis for HIV and the use of co-</a:t>
            </a:r>
            <a:r>
              <a:rPr lang="en-ZA" sz="1200" kern="1200" dirty="0" err="1" smtClean="0">
                <a:solidFill>
                  <a:schemeClr val="tx1"/>
                </a:solidFill>
                <a:latin typeface="+mn-lt"/>
                <a:ea typeface="+mn-ea"/>
                <a:cs typeface="+mn-cs"/>
              </a:rPr>
              <a:t>trimoxazole</a:t>
            </a:r>
            <a:r>
              <a:rPr lang="en-ZA" sz="1200" kern="1200" dirty="0" smtClean="0">
                <a:solidFill>
                  <a:schemeClr val="tx1"/>
                </a:solidFill>
                <a:latin typeface="+mn-lt"/>
                <a:ea typeface="+mn-ea"/>
                <a:cs typeface="+mn-cs"/>
              </a:rPr>
              <a:t> prophylaxis for HIV-related infections among adults, adolescents and children: recommendations for a public health approach. December 2014 supplement to the 2013 consolidated guidelines on the use of antiretroviral drugs for treating and preventing HIV infection. </a:t>
            </a:r>
            <a:r>
              <a:rPr lang="en-ZA" sz="1200" u="sng" kern="1200" dirty="0" smtClean="0">
                <a:solidFill>
                  <a:schemeClr val="tx1"/>
                </a:solidFill>
                <a:latin typeface="+mn-lt"/>
                <a:ea typeface="+mn-ea"/>
                <a:cs typeface="+mn-cs"/>
                <a:hlinkClick r:id="rId3"/>
              </a:rPr>
              <a:t>http://www.who.int/hiv/pub/guidelines/arv2013/arvs2013upplement_dec2014/en/</a:t>
            </a:r>
            <a:r>
              <a:rPr lang="en-ZA" sz="1200" kern="120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42</a:t>
            </a:fld>
            <a:endParaRPr lang="en-ZA"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A433DFEA-D622-4C4B-98DE-6A853D34B4F1}" type="slidenum">
              <a:rPr lang="en-ZA" smtClean="0"/>
              <a:pPr/>
              <a:t>43</a:t>
            </a:fld>
            <a:endParaRPr lang="en-Z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A433DFEA-D622-4C4B-98DE-6A853D34B4F1}" type="slidenum">
              <a:rPr lang="en-ZA" smtClean="0"/>
              <a:pPr/>
              <a:t>7</a:t>
            </a:fld>
            <a:endParaRPr lang="en-ZA"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dirty="0" err="1" smtClean="0"/>
              <a:t>Samandari</a:t>
            </a:r>
            <a:r>
              <a:rPr lang="en-ZA" dirty="0" smtClean="0"/>
              <a:t> T, </a:t>
            </a:r>
            <a:r>
              <a:rPr lang="en-ZA" dirty="0" err="1" smtClean="0"/>
              <a:t>Agizew</a:t>
            </a:r>
            <a:r>
              <a:rPr lang="en-ZA" dirty="0" smtClean="0"/>
              <a:t> TB, </a:t>
            </a:r>
            <a:r>
              <a:rPr lang="en-ZA" dirty="0" err="1" smtClean="0"/>
              <a:t>Nyirenda</a:t>
            </a:r>
            <a:r>
              <a:rPr lang="en-ZA" dirty="0" smtClean="0"/>
              <a:t> S, </a:t>
            </a:r>
            <a:r>
              <a:rPr lang="en-ZA" dirty="0" err="1" smtClean="0"/>
              <a:t>Tedla</a:t>
            </a:r>
            <a:r>
              <a:rPr lang="en-ZA" dirty="0" smtClean="0"/>
              <a:t> Z, </a:t>
            </a:r>
            <a:r>
              <a:rPr lang="en-ZA" dirty="0" err="1" smtClean="0"/>
              <a:t>Sibanda</a:t>
            </a:r>
            <a:r>
              <a:rPr lang="en-ZA" dirty="0" smtClean="0"/>
              <a:t> T, Shang </a:t>
            </a:r>
            <a:r>
              <a:rPr lang="en-ZA" dirty="0" err="1" smtClean="0"/>
              <a:t>N,Mosimaneotsile</a:t>
            </a:r>
            <a:r>
              <a:rPr lang="en-ZA" dirty="0" smtClean="0"/>
              <a:t> B, </a:t>
            </a:r>
            <a:r>
              <a:rPr lang="en-ZA" dirty="0" err="1" smtClean="0"/>
              <a:t>Motsamai</a:t>
            </a:r>
            <a:r>
              <a:rPr lang="en-ZA" dirty="0" smtClean="0"/>
              <a:t> OI, Bozeman L, Davis MK, Talbot EA, </a:t>
            </a:r>
            <a:r>
              <a:rPr lang="en-ZA" dirty="0" err="1" smtClean="0"/>
              <a:t>Moeti</a:t>
            </a:r>
            <a:r>
              <a:rPr lang="en-ZA" dirty="0" smtClean="0"/>
              <a:t> TL, </a:t>
            </a:r>
            <a:r>
              <a:rPr lang="en-ZA" dirty="0" err="1" smtClean="0"/>
              <a:t>Moffat</a:t>
            </a:r>
            <a:r>
              <a:rPr lang="en-ZA" dirty="0" smtClean="0"/>
              <a:t> HJ, </a:t>
            </a:r>
            <a:r>
              <a:rPr lang="en-ZA" dirty="0" err="1" smtClean="0"/>
              <a:t>Kilmarx</a:t>
            </a:r>
            <a:r>
              <a:rPr lang="en-ZA" dirty="0" smtClean="0"/>
              <a:t> PH, Castro KG, Wells CD. 6-month versus 36-month isoniazid preventive treatment for tuberculosis in adults with HIV infection in Botswana: a randomised, double-blind, placebo-controlled trial. </a:t>
            </a:r>
            <a:r>
              <a:rPr lang="en-ZA" i="1" dirty="0" smtClean="0"/>
              <a:t>Lancet</a:t>
            </a:r>
            <a:r>
              <a:rPr lang="en-ZA" dirty="0" smtClean="0"/>
              <a:t>. 2011 May 7;377(9777):1588-98.</a:t>
            </a:r>
            <a:endParaRPr lang="en-US" dirty="0" smtClean="0"/>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46</a:t>
            </a:fld>
            <a:endParaRPr lang="en-ZA"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Akolo</a:t>
            </a:r>
            <a:r>
              <a:rPr lang="en-US" dirty="0" smtClean="0"/>
              <a:t> C, </a:t>
            </a:r>
            <a:r>
              <a:rPr lang="en-US" dirty="0" err="1" smtClean="0"/>
              <a:t>Adetifa</a:t>
            </a:r>
            <a:r>
              <a:rPr lang="en-US" dirty="0" smtClean="0"/>
              <a:t> I, </a:t>
            </a:r>
            <a:r>
              <a:rPr lang="en-US" dirty="0" err="1" smtClean="0"/>
              <a:t>Shepperd</a:t>
            </a:r>
            <a:r>
              <a:rPr lang="en-US" dirty="0" smtClean="0"/>
              <a:t> S, </a:t>
            </a:r>
            <a:r>
              <a:rPr lang="en-US" dirty="0" err="1" smtClean="0"/>
              <a:t>Volmink</a:t>
            </a:r>
            <a:r>
              <a:rPr lang="en-US" dirty="0" smtClean="0"/>
              <a:t> J. Treatment of latent tuberculosis infection in HIV infected persons. Cochrane Database </a:t>
            </a:r>
            <a:r>
              <a:rPr lang="en-US" dirty="0" err="1" smtClean="0"/>
              <a:t>Syst</a:t>
            </a:r>
            <a:r>
              <a:rPr lang="en-US" dirty="0" smtClean="0"/>
              <a:t> Rev. 2010 Jan 20;(1):CD000171.</a:t>
            </a:r>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47</a:t>
            </a:fld>
            <a:endParaRPr lang="en-ZA"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sz="1200" kern="1200" dirty="0" err="1" smtClean="0">
                <a:solidFill>
                  <a:schemeClr val="tx1"/>
                </a:solidFill>
                <a:latin typeface="+mn-lt"/>
                <a:ea typeface="+mn-ea"/>
                <a:cs typeface="+mn-cs"/>
              </a:rPr>
              <a:t>Rangaka</a:t>
            </a:r>
            <a:r>
              <a:rPr lang="en-ZA" sz="1200" kern="1200" dirty="0" smtClean="0">
                <a:solidFill>
                  <a:schemeClr val="tx1"/>
                </a:solidFill>
                <a:latin typeface="+mn-lt"/>
                <a:ea typeface="+mn-ea"/>
                <a:cs typeface="+mn-cs"/>
              </a:rPr>
              <a:t> MX, Wilkinson RJ, </a:t>
            </a:r>
            <a:r>
              <a:rPr lang="en-ZA" sz="1200" kern="1200" dirty="0" err="1" smtClean="0">
                <a:solidFill>
                  <a:schemeClr val="tx1"/>
                </a:solidFill>
                <a:latin typeface="+mn-lt"/>
                <a:ea typeface="+mn-ea"/>
                <a:cs typeface="+mn-cs"/>
              </a:rPr>
              <a:t>Boulle</a:t>
            </a:r>
            <a:r>
              <a:rPr lang="en-ZA" sz="1200" kern="1200" dirty="0" smtClean="0">
                <a:solidFill>
                  <a:schemeClr val="tx1"/>
                </a:solidFill>
                <a:latin typeface="+mn-lt"/>
                <a:ea typeface="+mn-ea"/>
                <a:cs typeface="+mn-cs"/>
              </a:rPr>
              <a:t> A, Glynn JR, Fielding K, van </a:t>
            </a:r>
            <a:r>
              <a:rPr lang="en-ZA" sz="1200" kern="1200" dirty="0" err="1" smtClean="0">
                <a:solidFill>
                  <a:schemeClr val="tx1"/>
                </a:solidFill>
                <a:latin typeface="+mn-lt"/>
                <a:ea typeface="+mn-ea"/>
                <a:cs typeface="+mn-cs"/>
              </a:rPr>
              <a:t>Cutsem</a:t>
            </a:r>
            <a:r>
              <a:rPr lang="en-ZA" sz="1200" kern="1200" dirty="0" smtClean="0">
                <a:solidFill>
                  <a:schemeClr val="tx1"/>
                </a:solidFill>
                <a:latin typeface="+mn-lt"/>
                <a:ea typeface="+mn-ea"/>
                <a:cs typeface="+mn-cs"/>
              </a:rPr>
              <a:t> G, Wilkinson KA, Goliath R, </a:t>
            </a:r>
            <a:r>
              <a:rPr lang="en-ZA" sz="1200" kern="1200" dirty="0" err="1" smtClean="0">
                <a:solidFill>
                  <a:schemeClr val="tx1"/>
                </a:solidFill>
                <a:latin typeface="+mn-lt"/>
                <a:ea typeface="+mn-ea"/>
                <a:cs typeface="+mn-cs"/>
              </a:rPr>
              <a:t>Mathee</a:t>
            </a:r>
            <a:r>
              <a:rPr lang="en-ZA" sz="1200" kern="1200" dirty="0" smtClean="0">
                <a:solidFill>
                  <a:schemeClr val="tx1"/>
                </a:solidFill>
                <a:latin typeface="+mn-lt"/>
                <a:ea typeface="+mn-ea"/>
                <a:cs typeface="+mn-cs"/>
              </a:rPr>
              <a:t> S, </a:t>
            </a:r>
            <a:r>
              <a:rPr lang="en-ZA" sz="1200" kern="1200" dirty="0" err="1" smtClean="0">
                <a:solidFill>
                  <a:schemeClr val="tx1"/>
                </a:solidFill>
                <a:latin typeface="+mn-lt"/>
                <a:ea typeface="+mn-ea"/>
                <a:cs typeface="+mn-cs"/>
              </a:rPr>
              <a:t>Goemaere</a:t>
            </a:r>
            <a:r>
              <a:rPr lang="en-ZA" sz="1200" kern="1200" dirty="0" smtClean="0">
                <a:solidFill>
                  <a:schemeClr val="tx1"/>
                </a:solidFill>
                <a:latin typeface="+mn-lt"/>
                <a:ea typeface="+mn-ea"/>
                <a:cs typeface="+mn-cs"/>
              </a:rPr>
              <a:t> E, </a:t>
            </a:r>
            <a:r>
              <a:rPr lang="en-ZA" sz="1200" kern="1200" dirty="0" err="1" smtClean="0">
                <a:solidFill>
                  <a:schemeClr val="tx1"/>
                </a:solidFill>
                <a:latin typeface="+mn-lt"/>
                <a:ea typeface="+mn-ea"/>
                <a:cs typeface="+mn-cs"/>
              </a:rPr>
              <a:t>Maartens</a:t>
            </a:r>
            <a:r>
              <a:rPr lang="en-ZA" sz="1200" kern="1200" dirty="0" smtClean="0">
                <a:solidFill>
                  <a:schemeClr val="tx1"/>
                </a:solidFill>
                <a:latin typeface="+mn-lt"/>
                <a:ea typeface="+mn-ea"/>
                <a:cs typeface="+mn-cs"/>
              </a:rPr>
              <a:t> G. Isoniazid plus antiretroviral therapy to prevent tuberculosis: a randomised double-blind placebo-controlled trial. </a:t>
            </a:r>
            <a:r>
              <a:rPr lang="en-ZA" sz="1200" i="1" kern="1200" dirty="0" smtClean="0">
                <a:solidFill>
                  <a:schemeClr val="tx1"/>
                </a:solidFill>
                <a:latin typeface="+mn-lt"/>
                <a:ea typeface="+mn-ea"/>
                <a:cs typeface="+mn-cs"/>
              </a:rPr>
              <a:t>Lancet</a:t>
            </a:r>
            <a:r>
              <a:rPr lang="en-ZA" sz="1200" kern="1200" dirty="0" smtClean="0">
                <a:solidFill>
                  <a:schemeClr val="tx1"/>
                </a:solidFill>
                <a:latin typeface="+mn-lt"/>
                <a:ea typeface="+mn-ea"/>
                <a:cs typeface="+mn-cs"/>
              </a:rPr>
              <a:t> 2014;384(9944):682-90</a:t>
            </a:r>
            <a:endParaRPr lang="en-ZA" sz="900" dirty="0" smtClean="0"/>
          </a:p>
          <a:p>
            <a:endParaRPr lang="en-ZA" sz="900" dirty="0" smtClean="0"/>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48</a:t>
            </a:fld>
            <a:endParaRPr lang="en-ZA"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dirty="0" smtClean="0"/>
              <a:t>van </a:t>
            </a:r>
            <a:r>
              <a:rPr lang="en-ZA" dirty="0" err="1" smtClean="0"/>
              <a:t>der</a:t>
            </a:r>
            <a:r>
              <a:rPr lang="en-ZA" dirty="0" smtClean="0"/>
              <a:t> Watt JJ, Harrison TB, </a:t>
            </a:r>
            <a:r>
              <a:rPr lang="en-ZA" dirty="0" err="1" smtClean="0"/>
              <a:t>Benatar</a:t>
            </a:r>
            <a:r>
              <a:rPr lang="en-ZA" dirty="0" smtClean="0"/>
              <a:t> M, </a:t>
            </a:r>
            <a:r>
              <a:rPr lang="en-ZA" dirty="0" err="1" smtClean="0"/>
              <a:t>Heckmann</a:t>
            </a:r>
            <a:r>
              <a:rPr lang="en-ZA" dirty="0" smtClean="0"/>
              <a:t> JM. </a:t>
            </a:r>
            <a:r>
              <a:rPr lang="en-ZA" dirty="0" err="1" smtClean="0"/>
              <a:t>Polyneuropathy</a:t>
            </a:r>
            <a:r>
              <a:rPr lang="en-ZA" dirty="0" smtClean="0"/>
              <a:t>, anti-tuberculosis treatment and the role of pyridoxine in the HIV/AIDS era: a systematic review. </a:t>
            </a:r>
            <a:r>
              <a:rPr lang="en-ZA" dirty="0" err="1" smtClean="0"/>
              <a:t>Int</a:t>
            </a:r>
            <a:r>
              <a:rPr lang="en-ZA" dirty="0" smtClean="0"/>
              <a:t> J </a:t>
            </a:r>
            <a:r>
              <a:rPr lang="en-ZA" dirty="0" err="1" smtClean="0"/>
              <a:t>Tuberc</a:t>
            </a:r>
            <a:r>
              <a:rPr lang="en-ZA" dirty="0" smtClean="0"/>
              <a:t> Lung Dis. 2011 Jun;15(6):722-8.</a:t>
            </a:r>
          </a:p>
          <a:p>
            <a:r>
              <a:rPr lang="en-US" dirty="0" smtClean="0"/>
              <a:t>Snider DE Jr. Pyridoxine supplementation during isoniazid therapy.Tubercle.1980 Dec;61(4):191-6. Carlson HB, Anthony EM, Russell WF </a:t>
            </a:r>
            <a:r>
              <a:rPr lang="en-US" dirty="0" err="1" smtClean="0"/>
              <a:t>jr</a:t>
            </a:r>
            <a:r>
              <a:rPr lang="en-US" dirty="0" smtClean="0"/>
              <a:t>, </a:t>
            </a:r>
            <a:r>
              <a:rPr lang="en-US" dirty="0" err="1" smtClean="0"/>
              <a:t>MiddlebrookG</a:t>
            </a:r>
            <a:r>
              <a:rPr lang="en-US" dirty="0" smtClean="0"/>
              <a:t>. Prophylaxis of isoniazid neuropathy with pyridoxine. N </a:t>
            </a:r>
            <a:r>
              <a:rPr lang="en-US" dirty="0" err="1" smtClean="0"/>
              <a:t>Engl</a:t>
            </a:r>
            <a:r>
              <a:rPr lang="en-US" dirty="0" smtClean="0"/>
              <a:t> J Med. 1956 Jul 19;255(3):119-22.</a:t>
            </a:r>
            <a:endParaRPr lang="en-US" sz="2000" dirty="0" smtClean="0"/>
          </a:p>
          <a:p>
            <a:r>
              <a:rPr lang="en-US" dirty="0" err="1" smtClean="0"/>
              <a:t>Zilber</a:t>
            </a:r>
            <a:r>
              <a:rPr lang="en-US" dirty="0" smtClean="0"/>
              <a:t> LA, </a:t>
            </a:r>
            <a:r>
              <a:rPr lang="en-US" dirty="0" err="1" smtClean="0"/>
              <a:t>Bajdakova</a:t>
            </a:r>
            <a:r>
              <a:rPr lang="en-US" dirty="0" smtClean="0"/>
              <a:t> ZL, </a:t>
            </a:r>
            <a:r>
              <a:rPr lang="en-US" dirty="0" err="1" smtClean="0"/>
              <a:t>Gardasjan</a:t>
            </a:r>
            <a:r>
              <a:rPr lang="en-US" dirty="0" smtClean="0"/>
              <a:t> AN, </a:t>
            </a:r>
            <a:r>
              <a:rPr lang="en-US" dirty="0" err="1" smtClean="0"/>
              <a:t>Konovalov</a:t>
            </a:r>
            <a:r>
              <a:rPr lang="en-US" dirty="0" smtClean="0"/>
              <a:t> NV, </a:t>
            </a:r>
            <a:r>
              <a:rPr lang="en-US" dirty="0" err="1" smtClean="0"/>
              <a:t>Bunina</a:t>
            </a:r>
            <a:r>
              <a:rPr lang="en-US" dirty="0" smtClean="0"/>
              <a:t> TL, </a:t>
            </a:r>
            <a:r>
              <a:rPr lang="en-US" dirty="0" err="1" smtClean="0"/>
              <a:t>Barabadze</a:t>
            </a:r>
            <a:r>
              <a:rPr lang="en-US" dirty="0" smtClean="0"/>
              <a:t> </a:t>
            </a:r>
            <a:r>
              <a:rPr lang="en-US" dirty="0" err="1" smtClean="0"/>
              <a:t>EM.The</a:t>
            </a:r>
            <a:r>
              <a:rPr lang="en-US" dirty="0" smtClean="0"/>
              <a:t> prevention and treatment of isoniazid toxicity in the therapy of pulmonary tuberculosis. 2. An assessment of the prophylactic effect of pyridoxine in low dosage. Bull World Health Organ. 1963;29:457-81.</a:t>
            </a:r>
            <a:endParaRPr lang="en-US" sz="2000" dirty="0" smtClean="0"/>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49</a:t>
            </a:fld>
            <a:endParaRPr lang="en-ZA"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dirty="0" err="1" smtClean="0"/>
              <a:t>Edelsberg</a:t>
            </a:r>
            <a:r>
              <a:rPr lang="en-ZA" dirty="0" smtClean="0"/>
              <a:t> JS, Lord C, </a:t>
            </a:r>
            <a:r>
              <a:rPr lang="en-ZA" dirty="0" err="1" smtClean="0"/>
              <a:t>Oster</a:t>
            </a:r>
            <a:r>
              <a:rPr lang="en-ZA" dirty="0" smtClean="0"/>
              <a:t> G. Systematic review and meta-analysis of efficacy, safety, and tolerability data from randomized controlled trials of drugs used to treat </a:t>
            </a:r>
            <a:r>
              <a:rPr lang="en-ZA" dirty="0" err="1" smtClean="0"/>
              <a:t>postherpetic</a:t>
            </a:r>
            <a:r>
              <a:rPr lang="en-ZA" dirty="0" smtClean="0"/>
              <a:t> neuralgia. Ann </a:t>
            </a:r>
            <a:r>
              <a:rPr lang="en-ZA" dirty="0" err="1" smtClean="0"/>
              <a:t>Pharmacother</a:t>
            </a:r>
            <a:r>
              <a:rPr lang="en-ZA" dirty="0" smtClean="0"/>
              <a:t>. 2011 Dec;45(12):1483-90.</a:t>
            </a:r>
            <a:r>
              <a:rPr lang="en-US" dirty="0" smtClean="0"/>
              <a:t> </a:t>
            </a:r>
            <a:r>
              <a:rPr lang="en-ZA"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52</a:t>
            </a:fld>
            <a:endParaRPr lang="en-ZA"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Scott P, Moss WJ, </a:t>
            </a:r>
            <a:r>
              <a:rPr lang="en-ZA" sz="1200" dirty="0" err="1" smtClean="0"/>
              <a:t>Gilani</a:t>
            </a:r>
            <a:r>
              <a:rPr lang="en-ZA" sz="1200" dirty="0" smtClean="0"/>
              <a:t> Z, Low N. Measles vaccination in HIV-</a:t>
            </a:r>
            <a:r>
              <a:rPr lang="en-ZA" sz="1200" dirty="0" err="1" smtClean="0"/>
              <a:t>infectedchildren</a:t>
            </a:r>
            <a:r>
              <a:rPr lang="en-ZA" sz="1200" dirty="0" smtClean="0"/>
              <a:t>: systematic review and meta-analysis of safety and immunogenicity. </a:t>
            </a:r>
            <a:r>
              <a:rPr lang="en-ZA" sz="1200" i="1" dirty="0" smtClean="0"/>
              <a:t>J Infect Dis.</a:t>
            </a:r>
            <a:r>
              <a:rPr lang="en-ZA" sz="1200" dirty="0" smtClean="0"/>
              <a:t> 2011 Jul;204Suppl 1:S164-78.</a:t>
            </a:r>
            <a:endParaRPr lang="en-US" sz="1200" dirty="0" smtClean="0"/>
          </a:p>
          <a:p>
            <a:r>
              <a:rPr lang="en-ZA" sz="1200" kern="1200" dirty="0" smtClean="0">
                <a:solidFill>
                  <a:schemeClr val="tx1"/>
                </a:solidFill>
                <a:latin typeface="+mn-lt"/>
                <a:ea typeface="+mn-ea"/>
                <a:cs typeface="+mn-cs"/>
              </a:rPr>
              <a:t>Rubin LG, Levin MJ, </a:t>
            </a:r>
            <a:r>
              <a:rPr lang="en-ZA" sz="1200" kern="1200" dirty="0" err="1" smtClean="0">
                <a:solidFill>
                  <a:schemeClr val="tx1"/>
                </a:solidFill>
                <a:latin typeface="+mn-lt"/>
                <a:ea typeface="+mn-ea"/>
                <a:cs typeface="+mn-cs"/>
              </a:rPr>
              <a:t>Ljungman</a:t>
            </a:r>
            <a:r>
              <a:rPr lang="en-ZA" sz="1200" kern="1200" dirty="0" smtClean="0">
                <a:solidFill>
                  <a:schemeClr val="tx1"/>
                </a:solidFill>
                <a:latin typeface="+mn-lt"/>
                <a:ea typeface="+mn-ea"/>
                <a:cs typeface="+mn-cs"/>
              </a:rPr>
              <a:t> P, Davies EG, Avery R, </a:t>
            </a:r>
            <a:r>
              <a:rPr lang="en-ZA" sz="1200" kern="1200" dirty="0" err="1" smtClean="0">
                <a:solidFill>
                  <a:schemeClr val="tx1"/>
                </a:solidFill>
                <a:latin typeface="+mn-lt"/>
                <a:ea typeface="+mn-ea"/>
                <a:cs typeface="+mn-cs"/>
              </a:rPr>
              <a:t>Tomblyn</a:t>
            </a:r>
            <a:r>
              <a:rPr lang="en-ZA" sz="1200" kern="1200" dirty="0" smtClean="0">
                <a:solidFill>
                  <a:schemeClr val="tx1"/>
                </a:solidFill>
                <a:latin typeface="+mn-lt"/>
                <a:ea typeface="+mn-ea"/>
                <a:cs typeface="+mn-cs"/>
              </a:rPr>
              <a:t> M, </a:t>
            </a:r>
            <a:r>
              <a:rPr lang="en-ZA" sz="1200" kern="1200" dirty="0" err="1" smtClean="0">
                <a:solidFill>
                  <a:schemeClr val="tx1"/>
                </a:solidFill>
                <a:latin typeface="+mn-lt"/>
                <a:ea typeface="+mn-ea"/>
                <a:cs typeface="+mn-cs"/>
              </a:rPr>
              <a:t>Bousvaros</a:t>
            </a:r>
            <a:r>
              <a:rPr lang="en-ZA" sz="1200" kern="1200" dirty="0" smtClean="0">
                <a:solidFill>
                  <a:schemeClr val="tx1"/>
                </a:solidFill>
                <a:latin typeface="+mn-lt"/>
                <a:ea typeface="+mn-ea"/>
                <a:cs typeface="+mn-cs"/>
              </a:rPr>
              <a:t> A, </a:t>
            </a:r>
            <a:r>
              <a:rPr lang="en-ZA" sz="1200" kern="1200" dirty="0" err="1" smtClean="0">
                <a:solidFill>
                  <a:schemeClr val="tx1"/>
                </a:solidFill>
                <a:latin typeface="+mn-lt"/>
                <a:ea typeface="+mn-ea"/>
                <a:cs typeface="+mn-cs"/>
              </a:rPr>
              <a:t>Dhanireddy</a:t>
            </a:r>
            <a:r>
              <a:rPr lang="en-ZA" sz="1200" kern="1200" dirty="0" smtClean="0">
                <a:solidFill>
                  <a:schemeClr val="tx1"/>
                </a:solidFill>
                <a:latin typeface="+mn-lt"/>
                <a:ea typeface="+mn-ea"/>
                <a:cs typeface="+mn-cs"/>
              </a:rPr>
              <a:t> S, Sung L, </a:t>
            </a:r>
            <a:r>
              <a:rPr lang="en-ZA" sz="1200" kern="1200" dirty="0" err="1" smtClean="0">
                <a:solidFill>
                  <a:schemeClr val="tx1"/>
                </a:solidFill>
                <a:latin typeface="+mn-lt"/>
                <a:ea typeface="+mn-ea"/>
                <a:cs typeface="+mn-cs"/>
              </a:rPr>
              <a:t>Keyserling</a:t>
            </a:r>
            <a:r>
              <a:rPr lang="en-ZA" sz="1200" kern="1200" dirty="0" smtClean="0">
                <a:solidFill>
                  <a:schemeClr val="tx1"/>
                </a:solidFill>
                <a:latin typeface="+mn-lt"/>
                <a:ea typeface="+mn-ea"/>
                <a:cs typeface="+mn-cs"/>
              </a:rPr>
              <a:t> H, Kang I, Infectious Diseases Society of America. 2013 IDSA clinical practice guideline for vaccination of the immunocompromised </a:t>
            </a:r>
            <a:r>
              <a:rPr lang="en-ZA" sz="1200" kern="1200" dirty="0" err="1" smtClean="0">
                <a:solidFill>
                  <a:schemeClr val="tx1"/>
                </a:solidFill>
                <a:latin typeface="+mn-lt"/>
                <a:ea typeface="+mn-ea"/>
                <a:cs typeface="+mn-cs"/>
              </a:rPr>
              <a:t>host.</a:t>
            </a:r>
            <a:r>
              <a:rPr lang="en-ZA" sz="1200" i="1" kern="1200" dirty="0" err="1" smtClean="0">
                <a:solidFill>
                  <a:schemeClr val="tx1"/>
                </a:solidFill>
                <a:latin typeface="+mn-lt"/>
                <a:ea typeface="+mn-ea"/>
                <a:cs typeface="+mn-cs"/>
              </a:rPr>
              <a:t>Clin</a:t>
            </a:r>
            <a:r>
              <a:rPr lang="en-ZA" sz="1200" i="1" kern="1200" dirty="0" smtClean="0">
                <a:solidFill>
                  <a:schemeClr val="tx1"/>
                </a:solidFill>
                <a:latin typeface="+mn-lt"/>
                <a:ea typeface="+mn-ea"/>
                <a:cs typeface="+mn-cs"/>
              </a:rPr>
              <a:t> Infect Dis.</a:t>
            </a:r>
            <a:r>
              <a:rPr lang="en-ZA" sz="1200" kern="1200" dirty="0" smtClean="0">
                <a:solidFill>
                  <a:schemeClr val="tx1"/>
                </a:solidFill>
                <a:latin typeface="+mn-lt"/>
                <a:ea typeface="+mn-ea"/>
                <a:cs typeface="+mn-cs"/>
              </a:rPr>
              <a:t> 2014 Feb;58(3):309-18. </a:t>
            </a:r>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56</a:t>
            </a:fld>
            <a:endParaRPr lang="en-ZA"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Paediatric</a:t>
            </a:r>
            <a:r>
              <a:rPr lang="en-US" dirty="0" smtClean="0"/>
              <a:t> Hospital level STG &amp; EML, 2013</a:t>
            </a:r>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57</a:t>
            </a:fld>
            <a:endParaRPr lang="en-ZA"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 Waal R, Cohen K, </a:t>
            </a:r>
            <a:r>
              <a:rPr lang="en-US" dirty="0" err="1" smtClean="0"/>
              <a:t>Maartens</a:t>
            </a:r>
            <a:r>
              <a:rPr lang="en-US" dirty="0" smtClean="0"/>
              <a:t> G. Systematic review of antiretroviral-associated lipodystrophy: lipoatrophy, but not central fat gain, is an antiretroviral adverse drug reaction. </a:t>
            </a:r>
            <a:r>
              <a:rPr lang="en-US" dirty="0" err="1" smtClean="0"/>
              <a:t>PLoS</a:t>
            </a:r>
            <a:r>
              <a:rPr lang="en-US" dirty="0" smtClean="0"/>
              <a:t> One. 2013 May 28;8(5):e63623.</a:t>
            </a:r>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58</a:t>
            </a:fld>
            <a:endParaRPr lang="en-ZA"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sz="1200" kern="1200" dirty="0" smtClean="0">
                <a:solidFill>
                  <a:schemeClr val="tx1"/>
                </a:solidFill>
                <a:latin typeface="+mn-lt"/>
                <a:ea typeface="+mn-ea"/>
                <a:cs typeface="+mn-cs"/>
              </a:rPr>
              <a:t>Kuhn L, Hunt G, </a:t>
            </a:r>
            <a:r>
              <a:rPr lang="en-ZA" sz="1200" kern="1200" dirty="0" err="1" smtClean="0">
                <a:solidFill>
                  <a:schemeClr val="tx1"/>
                </a:solidFill>
                <a:latin typeface="+mn-lt"/>
                <a:ea typeface="+mn-ea"/>
                <a:cs typeface="+mn-cs"/>
              </a:rPr>
              <a:t>Technau</a:t>
            </a:r>
            <a:r>
              <a:rPr lang="en-ZA" sz="1200" kern="1200" dirty="0" smtClean="0">
                <a:solidFill>
                  <a:schemeClr val="tx1"/>
                </a:solidFill>
                <a:latin typeface="+mn-lt"/>
                <a:ea typeface="+mn-ea"/>
                <a:cs typeface="+mn-cs"/>
              </a:rPr>
              <a:t> KG, </a:t>
            </a:r>
            <a:r>
              <a:rPr lang="en-ZA" sz="1200" kern="1200" dirty="0" err="1" smtClean="0">
                <a:solidFill>
                  <a:schemeClr val="tx1"/>
                </a:solidFill>
                <a:latin typeface="+mn-lt"/>
                <a:ea typeface="+mn-ea"/>
                <a:cs typeface="+mn-cs"/>
              </a:rPr>
              <a:t>Coovadia</a:t>
            </a:r>
            <a:r>
              <a:rPr lang="en-ZA" sz="1200" kern="1200" dirty="0" smtClean="0">
                <a:solidFill>
                  <a:schemeClr val="tx1"/>
                </a:solidFill>
                <a:latin typeface="+mn-lt"/>
                <a:ea typeface="+mn-ea"/>
                <a:cs typeface="+mn-cs"/>
              </a:rPr>
              <a:t> A, </a:t>
            </a:r>
            <a:r>
              <a:rPr lang="en-ZA" sz="1200" kern="1200" dirty="0" err="1" smtClean="0">
                <a:solidFill>
                  <a:schemeClr val="tx1"/>
                </a:solidFill>
                <a:latin typeface="+mn-lt"/>
                <a:ea typeface="+mn-ea"/>
                <a:cs typeface="+mn-cs"/>
              </a:rPr>
              <a:t>Ledwaba</a:t>
            </a:r>
            <a:r>
              <a:rPr lang="en-ZA" sz="1200" kern="1200" dirty="0" smtClean="0">
                <a:solidFill>
                  <a:schemeClr val="tx1"/>
                </a:solidFill>
                <a:latin typeface="+mn-lt"/>
                <a:ea typeface="+mn-ea"/>
                <a:cs typeface="+mn-cs"/>
              </a:rPr>
              <a:t> J, </a:t>
            </a:r>
            <a:r>
              <a:rPr lang="en-ZA" sz="1200" kern="1200" dirty="0" err="1" smtClean="0">
                <a:solidFill>
                  <a:schemeClr val="tx1"/>
                </a:solidFill>
                <a:latin typeface="+mn-lt"/>
                <a:ea typeface="+mn-ea"/>
                <a:cs typeface="+mn-cs"/>
              </a:rPr>
              <a:t>Pickerill</a:t>
            </a:r>
            <a:r>
              <a:rPr lang="en-ZA" sz="1200" kern="1200" dirty="0" smtClean="0">
                <a:solidFill>
                  <a:schemeClr val="tx1"/>
                </a:solidFill>
                <a:latin typeface="+mn-lt"/>
                <a:ea typeface="+mn-ea"/>
                <a:cs typeface="+mn-cs"/>
              </a:rPr>
              <a:t> S, </a:t>
            </a:r>
            <a:r>
              <a:rPr lang="en-ZA" sz="1200" kern="1200" dirty="0" err="1" smtClean="0">
                <a:solidFill>
                  <a:schemeClr val="tx1"/>
                </a:solidFill>
                <a:latin typeface="+mn-lt"/>
                <a:ea typeface="+mn-ea"/>
                <a:cs typeface="+mn-cs"/>
              </a:rPr>
              <a:t>Penazzato</a:t>
            </a:r>
            <a:r>
              <a:rPr lang="en-ZA" sz="1200" kern="1200" dirty="0" smtClean="0">
                <a:solidFill>
                  <a:schemeClr val="tx1"/>
                </a:solidFill>
                <a:latin typeface="+mn-lt"/>
                <a:ea typeface="+mn-ea"/>
                <a:cs typeface="+mn-cs"/>
              </a:rPr>
              <a:t> M, </a:t>
            </a:r>
            <a:r>
              <a:rPr lang="en-ZA" sz="1200" kern="1200" dirty="0" err="1" smtClean="0">
                <a:solidFill>
                  <a:schemeClr val="tx1"/>
                </a:solidFill>
                <a:latin typeface="+mn-lt"/>
                <a:ea typeface="+mn-ea"/>
                <a:cs typeface="+mn-cs"/>
              </a:rPr>
              <a:t>Bertagnolio</a:t>
            </a:r>
            <a:r>
              <a:rPr lang="en-ZA" sz="1200" kern="1200" dirty="0" smtClean="0">
                <a:solidFill>
                  <a:schemeClr val="tx1"/>
                </a:solidFill>
                <a:latin typeface="+mn-lt"/>
                <a:ea typeface="+mn-ea"/>
                <a:cs typeface="+mn-cs"/>
              </a:rPr>
              <a:t> S, </a:t>
            </a:r>
            <a:r>
              <a:rPr lang="en-ZA" sz="1200" kern="1200" dirty="0" err="1" smtClean="0">
                <a:solidFill>
                  <a:schemeClr val="tx1"/>
                </a:solidFill>
                <a:latin typeface="+mn-lt"/>
                <a:ea typeface="+mn-ea"/>
                <a:cs typeface="+mn-cs"/>
              </a:rPr>
              <a:t>Mellins</a:t>
            </a:r>
            <a:r>
              <a:rPr lang="en-ZA" sz="1200" kern="1200" dirty="0" smtClean="0">
                <a:solidFill>
                  <a:schemeClr val="tx1"/>
                </a:solidFill>
                <a:latin typeface="+mn-lt"/>
                <a:ea typeface="+mn-ea"/>
                <a:cs typeface="+mn-cs"/>
              </a:rPr>
              <a:t> CA, Black V, Morris L, </a:t>
            </a:r>
            <a:r>
              <a:rPr lang="en-ZA" sz="1200" kern="1200" dirty="0" err="1" smtClean="0">
                <a:solidFill>
                  <a:schemeClr val="tx1"/>
                </a:solidFill>
                <a:latin typeface="+mn-lt"/>
                <a:ea typeface="+mn-ea"/>
                <a:cs typeface="+mn-cs"/>
              </a:rPr>
              <a:t>Abrams</a:t>
            </a:r>
            <a:r>
              <a:rPr lang="en-ZA" sz="1200" kern="1200" dirty="0" smtClean="0">
                <a:solidFill>
                  <a:schemeClr val="tx1"/>
                </a:solidFill>
                <a:latin typeface="+mn-lt"/>
                <a:ea typeface="+mn-ea"/>
                <a:cs typeface="+mn-cs"/>
              </a:rPr>
              <a:t> EJ. Drug resistance among newly diagnosed HIV-infected children in the era of more </a:t>
            </a:r>
            <a:r>
              <a:rPr lang="en-ZA" sz="1200" kern="1200" dirty="0" err="1" smtClean="0">
                <a:solidFill>
                  <a:schemeClr val="tx1"/>
                </a:solidFill>
                <a:latin typeface="+mn-lt"/>
                <a:ea typeface="+mn-ea"/>
                <a:cs typeface="+mn-cs"/>
              </a:rPr>
              <a:t>efficaciousantiretroviral</a:t>
            </a:r>
            <a:r>
              <a:rPr lang="en-ZA" sz="1200" kern="1200" dirty="0" smtClean="0">
                <a:solidFill>
                  <a:schemeClr val="tx1"/>
                </a:solidFill>
                <a:latin typeface="+mn-lt"/>
                <a:ea typeface="+mn-ea"/>
                <a:cs typeface="+mn-cs"/>
              </a:rPr>
              <a:t> prophylaxis.</a:t>
            </a:r>
            <a:r>
              <a:rPr lang="en-ZA" sz="1200" i="1" kern="1200" dirty="0" smtClean="0">
                <a:solidFill>
                  <a:schemeClr val="tx1"/>
                </a:solidFill>
                <a:latin typeface="+mn-lt"/>
                <a:ea typeface="+mn-ea"/>
                <a:cs typeface="+mn-cs"/>
              </a:rPr>
              <a:t>AIDS</a:t>
            </a:r>
            <a:r>
              <a:rPr lang="en-ZA" sz="1200" kern="1200" dirty="0" smtClean="0">
                <a:solidFill>
                  <a:schemeClr val="tx1"/>
                </a:solidFill>
                <a:latin typeface="+mn-lt"/>
                <a:ea typeface="+mn-ea"/>
                <a:cs typeface="+mn-cs"/>
              </a:rPr>
              <a:t>.2014 Apr 30. [</a:t>
            </a:r>
            <a:r>
              <a:rPr lang="en-ZA" sz="1200" kern="1200" dirty="0" err="1" smtClean="0">
                <a:solidFill>
                  <a:schemeClr val="tx1"/>
                </a:solidFill>
                <a:latin typeface="+mn-lt"/>
                <a:ea typeface="+mn-ea"/>
                <a:cs typeface="+mn-cs"/>
              </a:rPr>
              <a:t>Epub</a:t>
            </a:r>
            <a:r>
              <a:rPr lang="en-ZA" sz="1200" kern="1200" dirty="0" smtClean="0">
                <a:solidFill>
                  <a:schemeClr val="tx1"/>
                </a:solidFill>
                <a:latin typeface="+mn-lt"/>
                <a:ea typeface="+mn-ea"/>
                <a:cs typeface="+mn-cs"/>
              </a:rPr>
              <a:t> ahead of print] </a:t>
            </a:r>
            <a:r>
              <a:rPr lang="en-ZA" sz="1200" kern="1200" dirty="0" err="1" smtClean="0">
                <a:solidFill>
                  <a:schemeClr val="tx1"/>
                </a:solidFill>
                <a:latin typeface="+mn-lt"/>
                <a:ea typeface="+mn-ea"/>
                <a:cs typeface="+mn-cs"/>
              </a:rPr>
              <a:t>PubMed</a:t>
            </a:r>
            <a:r>
              <a:rPr lang="en-ZA" sz="1200" kern="1200" dirty="0" smtClean="0">
                <a:solidFill>
                  <a:schemeClr val="tx1"/>
                </a:solidFill>
                <a:latin typeface="+mn-lt"/>
                <a:ea typeface="+mn-ea"/>
                <a:cs typeface="+mn-cs"/>
              </a:rPr>
              <a:t> PMID:24785949.</a:t>
            </a:r>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59</a:t>
            </a:fld>
            <a:endParaRPr lang="en-ZA"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sz="1200" kern="1200" dirty="0" smtClean="0">
                <a:solidFill>
                  <a:schemeClr val="tx1"/>
                </a:solidFill>
                <a:latin typeface="+mn-lt"/>
                <a:ea typeface="+mn-ea"/>
                <a:cs typeface="+mn-cs"/>
              </a:rPr>
              <a:t>   Rubin LG, Levin MJ, </a:t>
            </a:r>
            <a:r>
              <a:rPr lang="en-ZA" sz="1200" kern="1200" dirty="0" err="1" smtClean="0">
                <a:solidFill>
                  <a:schemeClr val="tx1"/>
                </a:solidFill>
                <a:latin typeface="+mn-lt"/>
                <a:ea typeface="+mn-ea"/>
                <a:cs typeface="+mn-cs"/>
              </a:rPr>
              <a:t>Ljungman</a:t>
            </a:r>
            <a:r>
              <a:rPr lang="en-ZA" sz="1200" kern="1200" dirty="0" smtClean="0">
                <a:solidFill>
                  <a:schemeClr val="tx1"/>
                </a:solidFill>
                <a:latin typeface="+mn-lt"/>
                <a:ea typeface="+mn-ea"/>
                <a:cs typeface="+mn-cs"/>
              </a:rPr>
              <a:t> P, Davies EG, Avery R, </a:t>
            </a:r>
            <a:r>
              <a:rPr lang="en-ZA" sz="1200" kern="1200" dirty="0" err="1" smtClean="0">
                <a:solidFill>
                  <a:schemeClr val="tx1"/>
                </a:solidFill>
                <a:latin typeface="+mn-lt"/>
                <a:ea typeface="+mn-ea"/>
                <a:cs typeface="+mn-cs"/>
              </a:rPr>
              <a:t>Tomblyn</a:t>
            </a:r>
            <a:r>
              <a:rPr lang="en-ZA" sz="1200" kern="1200" dirty="0" smtClean="0">
                <a:solidFill>
                  <a:schemeClr val="tx1"/>
                </a:solidFill>
                <a:latin typeface="+mn-lt"/>
                <a:ea typeface="+mn-ea"/>
                <a:cs typeface="+mn-cs"/>
              </a:rPr>
              <a:t> M, </a:t>
            </a:r>
            <a:r>
              <a:rPr lang="en-ZA" sz="1200" kern="1200" dirty="0" err="1" smtClean="0">
                <a:solidFill>
                  <a:schemeClr val="tx1"/>
                </a:solidFill>
                <a:latin typeface="+mn-lt"/>
                <a:ea typeface="+mn-ea"/>
                <a:cs typeface="+mn-cs"/>
              </a:rPr>
              <a:t>Bousvaros</a:t>
            </a:r>
            <a:r>
              <a:rPr lang="en-ZA" sz="1200" kern="1200" dirty="0" smtClean="0">
                <a:solidFill>
                  <a:schemeClr val="tx1"/>
                </a:solidFill>
                <a:latin typeface="+mn-lt"/>
                <a:ea typeface="+mn-ea"/>
                <a:cs typeface="+mn-cs"/>
              </a:rPr>
              <a:t> A, </a:t>
            </a:r>
            <a:r>
              <a:rPr lang="en-ZA" sz="1200" kern="1200" dirty="0" err="1" smtClean="0">
                <a:solidFill>
                  <a:schemeClr val="tx1"/>
                </a:solidFill>
                <a:latin typeface="+mn-lt"/>
                <a:ea typeface="+mn-ea"/>
                <a:cs typeface="+mn-cs"/>
              </a:rPr>
              <a:t>Dhanireddy</a:t>
            </a:r>
            <a:r>
              <a:rPr lang="en-ZA" sz="1200" kern="1200" dirty="0" smtClean="0">
                <a:solidFill>
                  <a:schemeClr val="tx1"/>
                </a:solidFill>
                <a:latin typeface="+mn-lt"/>
                <a:ea typeface="+mn-ea"/>
                <a:cs typeface="+mn-cs"/>
              </a:rPr>
              <a:t> S, Sung L, </a:t>
            </a:r>
            <a:r>
              <a:rPr lang="en-ZA" sz="1200" kern="1200" dirty="0" err="1" smtClean="0">
                <a:solidFill>
                  <a:schemeClr val="tx1"/>
                </a:solidFill>
                <a:latin typeface="+mn-lt"/>
                <a:ea typeface="+mn-ea"/>
                <a:cs typeface="+mn-cs"/>
              </a:rPr>
              <a:t>Keyserling</a:t>
            </a:r>
            <a:r>
              <a:rPr lang="en-ZA" sz="1200" kern="1200" dirty="0" smtClean="0">
                <a:solidFill>
                  <a:schemeClr val="tx1"/>
                </a:solidFill>
                <a:latin typeface="+mn-lt"/>
                <a:ea typeface="+mn-ea"/>
                <a:cs typeface="+mn-cs"/>
              </a:rPr>
              <a:t> H, Kang I, Infectious Diseases Society of America. 2013 IDSA clinical practice guideline for vaccination of the immunocompromised </a:t>
            </a:r>
            <a:r>
              <a:rPr lang="en-ZA" sz="1200" kern="1200" dirty="0" err="1" smtClean="0">
                <a:solidFill>
                  <a:schemeClr val="tx1"/>
                </a:solidFill>
                <a:latin typeface="+mn-lt"/>
                <a:ea typeface="+mn-ea"/>
                <a:cs typeface="+mn-cs"/>
              </a:rPr>
              <a:t>host.Clin</a:t>
            </a:r>
            <a:r>
              <a:rPr lang="en-ZA" sz="1200" kern="1200" dirty="0" smtClean="0">
                <a:solidFill>
                  <a:schemeClr val="tx1"/>
                </a:solidFill>
                <a:latin typeface="+mn-lt"/>
                <a:ea typeface="+mn-ea"/>
                <a:cs typeface="+mn-cs"/>
              </a:rPr>
              <a:t> Infect Dis. 2014 Feb;58(3):309-18.</a:t>
            </a:r>
          </a:p>
          <a:p>
            <a:r>
              <a:rPr lang="en-ZA" sz="1200" kern="1200" dirty="0" smtClean="0">
                <a:solidFill>
                  <a:schemeClr val="tx1"/>
                </a:solidFill>
                <a:latin typeface="+mn-lt"/>
                <a:ea typeface="+mn-ea"/>
                <a:cs typeface="+mn-cs"/>
              </a:rPr>
              <a:t>   </a:t>
            </a:r>
            <a:r>
              <a:rPr lang="en-ZA" sz="1200" kern="1200" dirty="0" err="1" smtClean="0">
                <a:solidFill>
                  <a:schemeClr val="tx1"/>
                </a:solidFill>
                <a:latin typeface="+mn-lt"/>
                <a:ea typeface="+mn-ea"/>
                <a:cs typeface="+mn-cs"/>
              </a:rPr>
              <a:t>Madhi</a:t>
            </a:r>
            <a:r>
              <a:rPr lang="en-ZA" sz="1200" kern="1200" dirty="0" smtClean="0">
                <a:solidFill>
                  <a:schemeClr val="tx1"/>
                </a:solidFill>
                <a:latin typeface="+mn-lt"/>
                <a:ea typeface="+mn-ea"/>
                <a:cs typeface="+mn-cs"/>
              </a:rPr>
              <a:t> SA, </a:t>
            </a:r>
            <a:r>
              <a:rPr lang="en-ZA" sz="1200" kern="1200" dirty="0" err="1" smtClean="0">
                <a:solidFill>
                  <a:schemeClr val="tx1"/>
                </a:solidFill>
                <a:latin typeface="+mn-lt"/>
                <a:ea typeface="+mn-ea"/>
                <a:cs typeface="+mn-cs"/>
              </a:rPr>
              <a:t>Cunliffe</a:t>
            </a:r>
            <a:r>
              <a:rPr lang="en-ZA" sz="1200" kern="1200" dirty="0" smtClean="0">
                <a:solidFill>
                  <a:schemeClr val="tx1"/>
                </a:solidFill>
                <a:latin typeface="+mn-lt"/>
                <a:ea typeface="+mn-ea"/>
                <a:cs typeface="+mn-cs"/>
              </a:rPr>
              <a:t> NA, Steele D, Witte D, Kirsten M, </a:t>
            </a:r>
            <a:r>
              <a:rPr lang="en-ZA" sz="1200" kern="1200" dirty="0" err="1" smtClean="0">
                <a:solidFill>
                  <a:schemeClr val="tx1"/>
                </a:solidFill>
                <a:latin typeface="+mn-lt"/>
                <a:ea typeface="+mn-ea"/>
                <a:cs typeface="+mn-cs"/>
              </a:rPr>
              <a:t>Louw</a:t>
            </a:r>
            <a:r>
              <a:rPr lang="en-ZA" sz="1200" kern="1200" dirty="0" smtClean="0">
                <a:solidFill>
                  <a:schemeClr val="tx1"/>
                </a:solidFill>
                <a:latin typeface="+mn-lt"/>
                <a:ea typeface="+mn-ea"/>
                <a:cs typeface="+mn-cs"/>
              </a:rPr>
              <a:t> C, </a:t>
            </a:r>
            <a:r>
              <a:rPr lang="en-ZA" sz="1200" kern="1200" dirty="0" err="1" smtClean="0">
                <a:solidFill>
                  <a:schemeClr val="tx1"/>
                </a:solidFill>
                <a:latin typeface="+mn-lt"/>
                <a:ea typeface="+mn-ea"/>
                <a:cs typeface="+mn-cs"/>
              </a:rPr>
              <a:t>Ngwira</a:t>
            </a:r>
            <a:r>
              <a:rPr lang="en-ZA" sz="1200" kern="1200" dirty="0" smtClean="0">
                <a:solidFill>
                  <a:schemeClr val="tx1"/>
                </a:solidFill>
                <a:latin typeface="+mn-lt"/>
                <a:ea typeface="+mn-ea"/>
                <a:cs typeface="+mn-cs"/>
              </a:rPr>
              <a:t> B, Victor  JC, Gillard PH, </a:t>
            </a:r>
            <a:r>
              <a:rPr lang="en-ZA" sz="1200" kern="1200" dirty="0" err="1" smtClean="0">
                <a:solidFill>
                  <a:schemeClr val="tx1"/>
                </a:solidFill>
                <a:latin typeface="+mn-lt"/>
                <a:ea typeface="+mn-ea"/>
                <a:cs typeface="+mn-cs"/>
              </a:rPr>
              <a:t>Cheuvart</a:t>
            </a:r>
            <a:r>
              <a:rPr lang="en-ZA" sz="1200" kern="1200" dirty="0" smtClean="0">
                <a:solidFill>
                  <a:schemeClr val="tx1"/>
                </a:solidFill>
                <a:latin typeface="+mn-lt"/>
                <a:ea typeface="+mn-ea"/>
                <a:cs typeface="+mn-cs"/>
              </a:rPr>
              <a:t> BB, Han HH, </a:t>
            </a:r>
            <a:r>
              <a:rPr lang="en-ZA" sz="1200" kern="1200" dirty="0" err="1" smtClean="0">
                <a:solidFill>
                  <a:schemeClr val="tx1"/>
                </a:solidFill>
                <a:latin typeface="+mn-lt"/>
                <a:ea typeface="+mn-ea"/>
                <a:cs typeface="+mn-cs"/>
              </a:rPr>
              <a:t>Neuzil</a:t>
            </a:r>
            <a:r>
              <a:rPr lang="en-ZA" sz="1200" kern="1200" dirty="0" smtClean="0">
                <a:solidFill>
                  <a:schemeClr val="tx1"/>
                </a:solidFill>
                <a:latin typeface="+mn-lt"/>
                <a:ea typeface="+mn-ea"/>
                <a:cs typeface="+mn-cs"/>
              </a:rPr>
              <a:t> KM. Effect of human rotavirus vaccine on severe </a:t>
            </a:r>
            <a:r>
              <a:rPr lang="en-ZA" sz="1200" kern="1200" dirty="0" err="1" smtClean="0">
                <a:solidFill>
                  <a:schemeClr val="tx1"/>
                </a:solidFill>
                <a:latin typeface="+mn-lt"/>
                <a:ea typeface="+mn-ea"/>
                <a:cs typeface="+mn-cs"/>
              </a:rPr>
              <a:t>diarrhea</a:t>
            </a:r>
            <a:r>
              <a:rPr lang="en-ZA" sz="1200" kern="1200" dirty="0" smtClean="0">
                <a:solidFill>
                  <a:schemeClr val="tx1"/>
                </a:solidFill>
                <a:latin typeface="+mn-lt"/>
                <a:ea typeface="+mn-ea"/>
                <a:cs typeface="+mn-cs"/>
              </a:rPr>
              <a:t> in African infants. </a:t>
            </a:r>
            <a:r>
              <a:rPr lang="en-ZA" sz="1200" i="1" kern="1200" dirty="0" smtClean="0">
                <a:solidFill>
                  <a:schemeClr val="tx1"/>
                </a:solidFill>
                <a:latin typeface="+mn-lt"/>
                <a:ea typeface="+mn-ea"/>
                <a:cs typeface="+mn-cs"/>
              </a:rPr>
              <a:t>N </a:t>
            </a:r>
            <a:r>
              <a:rPr lang="en-ZA" sz="1200" i="1" kern="1200" dirty="0" err="1" smtClean="0">
                <a:solidFill>
                  <a:schemeClr val="tx1"/>
                </a:solidFill>
                <a:latin typeface="+mn-lt"/>
                <a:ea typeface="+mn-ea"/>
                <a:cs typeface="+mn-cs"/>
              </a:rPr>
              <a:t>Engl</a:t>
            </a:r>
            <a:r>
              <a:rPr lang="en-ZA" sz="1200" i="1" kern="1200" dirty="0" smtClean="0">
                <a:solidFill>
                  <a:schemeClr val="tx1"/>
                </a:solidFill>
                <a:latin typeface="+mn-lt"/>
                <a:ea typeface="+mn-ea"/>
                <a:cs typeface="+mn-cs"/>
              </a:rPr>
              <a:t> J Med. </a:t>
            </a:r>
            <a:r>
              <a:rPr lang="en-ZA" sz="1200" kern="1200" dirty="0" smtClean="0">
                <a:solidFill>
                  <a:schemeClr val="tx1"/>
                </a:solidFill>
                <a:latin typeface="+mn-lt"/>
                <a:ea typeface="+mn-ea"/>
                <a:cs typeface="+mn-cs"/>
              </a:rPr>
              <a:t>2010 Jan 28;362(4):289-98.</a:t>
            </a:r>
            <a:endParaRPr lang="en-US" sz="1200" kern="1200" dirty="0" smtClean="0">
              <a:solidFill>
                <a:schemeClr val="tx1"/>
              </a:solidFill>
              <a:latin typeface="+mn-lt"/>
              <a:ea typeface="+mn-ea"/>
              <a:cs typeface="+mn-cs"/>
            </a:endParaRPr>
          </a:p>
          <a:p>
            <a:r>
              <a:rPr lang="en-ZA" sz="1200" kern="1200" dirty="0" smtClean="0">
                <a:solidFill>
                  <a:schemeClr val="tx1"/>
                </a:solidFill>
                <a:latin typeface="+mn-lt"/>
                <a:ea typeface="+mn-ea"/>
                <a:cs typeface="+mn-cs"/>
              </a:rPr>
              <a:t>    Steele AD, </a:t>
            </a:r>
            <a:r>
              <a:rPr lang="en-ZA" sz="1200" kern="1200" dirty="0" err="1" smtClean="0">
                <a:solidFill>
                  <a:schemeClr val="tx1"/>
                </a:solidFill>
                <a:latin typeface="+mn-lt"/>
                <a:ea typeface="+mn-ea"/>
                <a:cs typeface="+mn-cs"/>
              </a:rPr>
              <a:t>Madhi</a:t>
            </a:r>
            <a:r>
              <a:rPr lang="en-ZA" sz="1200" kern="1200" dirty="0" smtClean="0">
                <a:solidFill>
                  <a:schemeClr val="tx1"/>
                </a:solidFill>
                <a:latin typeface="+mn-lt"/>
                <a:ea typeface="+mn-ea"/>
                <a:cs typeface="+mn-cs"/>
              </a:rPr>
              <a:t> SA, </a:t>
            </a:r>
            <a:r>
              <a:rPr lang="en-ZA" sz="1200" kern="1200" dirty="0" err="1" smtClean="0">
                <a:solidFill>
                  <a:schemeClr val="tx1"/>
                </a:solidFill>
                <a:latin typeface="+mn-lt"/>
                <a:ea typeface="+mn-ea"/>
                <a:cs typeface="+mn-cs"/>
              </a:rPr>
              <a:t>Louw</a:t>
            </a:r>
            <a:r>
              <a:rPr lang="en-ZA" sz="1200" kern="1200" dirty="0" smtClean="0">
                <a:solidFill>
                  <a:schemeClr val="tx1"/>
                </a:solidFill>
                <a:latin typeface="+mn-lt"/>
                <a:ea typeface="+mn-ea"/>
                <a:cs typeface="+mn-cs"/>
              </a:rPr>
              <a:t> CE, </a:t>
            </a:r>
            <a:r>
              <a:rPr lang="en-ZA" sz="1200" kern="1200" dirty="0" err="1" smtClean="0">
                <a:solidFill>
                  <a:schemeClr val="tx1"/>
                </a:solidFill>
                <a:latin typeface="+mn-lt"/>
                <a:ea typeface="+mn-ea"/>
                <a:cs typeface="+mn-cs"/>
              </a:rPr>
              <a:t>Bos</a:t>
            </a:r>
            <a:r>
              <a:rPr lang="en-ZA" sz="1200" kern="1200" dirty="0" smtClean="0">
                <a:solidFill>
                  <a:schemeClr val="tx1"/>
                </a:solidFill>
                <a:latin typeface="+mn-lt"/>
                <a:ea typeface="+mn-ea"/>
                <a:cs typeface="+mn-cs"/>
              </a:rPr>
              <a:t> P, </a:t>
            </a:r>
            <a:r>
              <a:rPr lang="en-ZA" sz="1200" kern="1200" dirty="0" err="1" smtClean="0">
                <a:solidFill>
                  <a:schemeClr val="tx1"/>
                </a:solidFill>
                <a:latin typeface="+mn-lt"/>
                <a:ea typeface="+mn-ea"/>
                <a:cs typeface="+mn-cs"/>
              </a:rPr>
              <a:t>Tumbo</a:t>
            </a:r>
            <a:r>
              <a:rPr lang="en-ZA" sz="1200" kern="1200" dirty="0" smtClean="0">
                <a:solidFill>
                  <a:schemeClr val="tx1"/>
                </a:solidFill>
                <a:latin typeface="+mn-lt"/>
                <a:ea typeface="+mn-ea"/>
                <a:cs typeface="+mn-cs"/>
              </a:rPr>
              <a:t> JM, Werner CM, </a:t>
            </a:r>
            <a:r>
              <a:rPr lang="en-ZA" sz="1200" kern="1200" dirty="0" err="1" smtClean="0">
                <a:solidFill>
                  <a:schemeClr val="tx1"/>
                </a:solidFill>
                <a:latin typeface="+mn-lt"/>
                <a:ea typeface="+mn-ea"/>
                <a:cs typeface="+mn-cs"/>
              </a:rPr>
              <a:t>Bicer</a:t>
            </a:r>
            <a:r>
              <a:rPr lang="en-ZA" sz="1200" kern="1200" dirty="0" smtClean="0">
                <a:solidFill>
                  <a:schemeClr val="tx1"/>
                </a:solidFill>
                <a:latin typeface="+mn-lt"/>
                <a:ea typeface="+mn-ea"/>
                <a:cs typeface="+mn-cs"/>
              </a:rPr>
              <a:t> C, De </a:t>
            </a:r>
            <a:r>
              <a:rPr lang="en-ZA" sz="1200" kern="1200" dirty="0" err="1" smtClean="0">
                <a:solidFill>
                  <a:schemeClr val="tx1"/>
                </a:solidFill>
                <a:latin typeface="+mn-lt"/>
                <a:ea typeface="+mn-ea"/>
                <a:cs typeface="+mn-cs"/>
              </a:rPr>
              <a:t>Vos</a:t>
            </a:r>
            <a:r>
              <a:rPr lang="en-ZA" sz="1200" kern="1200" dirty="0" smtClean="0">
                <a:solidFill>
                  <a:schemeClr val="tx1"/>
                </a:solidFill>
                <a:latin typeface="+mn-lt"/>
                <a:ea typeface="+mn-ea"/>
                <a:cs typeface="+mn-cs"/>
              </a:rPr>
              <a:t> B, </a:t>
            </a:r>
            <a:r>
              <a:rPr lang="en-ZA" sz="1200" kern="1200" dirty="0" err="1" smtClean="0">
                <a:solidFill>
                  <a:schemeClr val="tx1"/>
                </a:solidFill>
                <a:latin typeface="+mn-lt"/>
                <a:ea typeface="+mn-ea"/>
                <a:cs typeface="+mn-cs"/>
              </a:rPr>
              <a:t>Delem</a:t>
            </a:r>
            <a:r>
              <a:rPr lang="en-ZA" sz="1200" kern="1200" dirty="0" smtClean="0">
                <a:solidFill>
                  <a:schemeClr val="tx1"/>
                </a:solidFill>
                <a:latin typeface="+mn-lt"/>
                <a:ea typeface="+mn-ea"/>
                <a:cs typeface="+mn-cs"/>
              </a:rPr>
              <a:t> A, Han HH. Safety, </a:t>
            </a:r>
            <a:r>
              <a:rPr lang="en-ZA" sz="1200" kern="1200" dirty="0" err="1" smtClean="0">
                <a:solidFill>
                  <a:schemeClr val="tx1"/>
                </a:solidFill>
                <a:latin typeface="+mn-lt"/>
                <a:ea typeface="+mn-ea"/>
                <a:cs typeface="+mn-cs"/>
              </a:rPr>
              <a:t>Reactogenicity</a:t>
            </a:r>
            <a:r>
              <a:rPr lang="en-ZA" sz="1200" kern="1200" dirty="0" smtClean="0">
                <a:solidFill>
                  <a:schemeClr val="tx1"/>
                </a:solidFill>
                <a:latin typeface="+mn-lt"/>
                <a:ea typeface="+mn-ea"/>
                <a:cs typeface="+mn-cs"/>
              </a:rPr>
              <a:t>, and Immunogenicity of Human Rotavirus Vaccine RIX4414 in Human Immunodeficiency Virus-positive Infants in South </a:t>
            </a:r>
            <a:r>
              <a:rPr lang="en-ZA" sz="1200" kern="1200" dirty="0" err="1" smtClean="0">
                <a:solidFill>
                  <a:schemeClr val="tx1"/>
                </a:solidFill>
                <a:latin typeface="+mn-lt"/>
                <a:ea typeface="+mn-ea"/>
                <a:cs typeface="+mn-cs"/>
              </a:rPr>
              <a:t>Africa.</a:t>
            </a:r>
            <a:r>
              <a:rPr lang="en-ZA" sz="1200" i="1" kern="1200" dirty="0" err="1" smtClean="0">
                <a:solidFill>
                  <a:schemeClr val="tx1"/>
                </a:solidFill>
                <a:latin typeface="+mn-lt"/>
                <a:ea typeface="+mn-ea"/>
                <a:cs typeface="+mn-cs"/>
              </a:rPr>
              <a:t>Pediatr</a:t>
            </a:r>
            <a:r>
              <a:rPr lang="en-ZA" sz="1200" i="1" kern="1200" dirty="0" smtClean="0">
                <a:solidFill>
                  <a:schemeClr val="tx1"/>
                </a:solidFill>
                <a:latin typeface="+mn-lt"/>
                <a:ea typeface="+mn-ea"/>
                <a:cs typeface="+mn-cs"/>
              </a:rPr>
              <a:t> Infect </a:t>
            </a:r>
            <a:r>
              <a:rPr lang="en-ZA" sz="1200" i="1" kern="1200" dirty="0" err="1" smtClean="0">
                <a:solidFill>
                  <a:schemeClr val="tx1"/>
                </a:solidFill>
                <a:latin typeface="+mn-lt"/>
                <a:ea typeface="+mn-ea"/>
                <a:cs typeface="+mn-cs"/>
              </a:rPr>
              <a:t>Dis</a:t>
            </a:r>
            <a:r>
              <a:rPr lang="en-ZA" sz="1200" i="1" kern="1200" dirty="0" smtClean="0">
                <a:solidFill>
                  <a:schemeClr val="tx1"/>
                </a:solidFill>
                <a:latin typeface="+mn-lt"/>
                <a:ea typeface="+mn-ea"/>
                <a:cs typeface="+mn-cs"/>
              </a:rPr>
              <a:t> J.</a:t>
            </a:r>
            <a:r>
              <a:rPr lang="en-ZA" sz="1200" kern="1200" dirty="0" smtClean="0">
                <a:solidFill>
                  <a:schemeClr val="tx1"/>
                </a:solidFill>
                <a:latin typeface="+mn-lt"/>
                <a:ea typeface="+mn-ea"/>
                <a:cs typeface="+mn-cs"/>
              </a:rPr>
              <a:t> 2011 Feb;30(2):125-30.</a:t>
            </a:r>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60</a:t>
            </a:fld>
            <a:endParaRPr lang="en-ZA"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sz="1200" kern="1200" dirty="0" err="1" smtClean="0">
                <a:solidFill>
                  <a:schemeClr val="tx1"/>
                </a:solidFill>
                <a:latin typeface="+mn-lt"/>
                <a:ea typeface="+mn-ea"/>
                <a:cs typeface="+mn-cs"/>
              </a:rPr>
              <a:t>Boulware</a:t>
            </a:r>
            <a:r>
              <a:rPr lang="en-ZA" sz="1200" kern="1200" dirty="0" smtClean="0">
                <a:solidFill>
                  <a:schemeClr val="tx1"/>
                </a:solidFill>
                <a:latin typeface="+mn-lt"/>
                <a:ea typeface="+mn-ea"/>
                <a:cs typeface="+mn-cs"/>
              </a:rPr>
              <a:t> DR, </a:t>
            </a:r>
            <a:r>
              <a:rPr lang="en-ZA" sz="1200" kern="1200" dirty="0" err="1" smtClean="0">
                <a:solidFill>
                  <a:schemeClr val="tx1"/>
                </a:solidFill>
                <a:latin typeface="+mn-lt"/>
                <a:ea typeface="+mn-ea"/>
                <a:cs typeface="+mn-cs"/>
              </a:rPr>
              <a:t>Meya</a:t>
            </a:r>
            <a:r>
              <a:rPr lang="en-ZA" sz="1200" kern="1200" dirty="0" smtClean="0">
                <a:solidFill>
                  <a:schemeClr val="tx1"/>
                </a:solidFill>
                <a:latin typeface="+mn-lt"/>
                <a:ea typeface="+mn-ea"/>
                <a:cs typeface="+mn-cs"/>
              </a:rPr>
              <a:t> DB, </a:t>
            </a:r>
            <a:r>
              <a:rPr lang="en-ZA" sz="1200" kern="1200" dirty="0" err="1" smtClean="0">
                <a:solidFill>
                  <a:schemeClr val="tx1"/>
                </a:solidFill>
                <a:latin typeface="+mn-lt"/>
                <a:ea typeface="+mn-ea"/>
                <a:cs typeface="+mn-cs"/>
              </a:rPr>
              <a:t>Muzoora</a:t>
            </a:r>
            <a:r>
              <a:rPr lang="en-ZA" sz="1200" kern="1200" dirty="0" smtClean="0">
                <a:solidFill>
                  <a:schemeClr val="tx1"/>
                </a:solidFill>
                <a:latin typeface="+mn-lt"/>
                <a:ea typeface="+mn-ea"/>
                <a:cs typeface="+mn-cs"/>
              </a:rPr>
              <a:t> C, </a:t>
            </a:r>
            <a:r>
              <a:rPr lang="en-ZA" sz="1200" kern="1200" dirty="0" err="1" smtClean="0">
                <a:solidFill>
                  <a:schemeClr val="tx1"/>
                </a:solidFill>
                <a:latin typeface="+mn-lt"/>
                <a:ea typeface="+mn-ea"/>
                <a:cs typeface="+mn-cs"/>
              </a:rPr>
              <a:t>Rolfes</a:t>
            </a:r>
            <a:r>
              <a:rPr lang="en-ZA" sz="1200" kern="1200" dirty="0" smtClean="0">
                <a:solidFill>
                  <a:schemeClr val="tx1"/>
                </a:solidFill>
                <a:latin typeface="+mn-lt"/>
                <a:ea typeface="+mn-ea"/>
                <a:cs typeface="+mn-cs"/>
              </a:rPr>
              <a:t> MA, </a:t>
            </a:r>
            <a:r>
              <a:rPr lang="en-ZA" sz="1200" kern="1200" dirty="0" err="1" smtClean="0">
                <a:solidFill>
                  <a:schemeClr val="tx1"/>
                </a:solidFill>
                <a:latin typeface="+mn-lt"/>
                <a:ea typeface="+mn-ea"/>
                <a:cs typeface="+mn-cs"/>
              </a:rPr>
              <a:t>Huppler</a:t>
            </a:r>
            <a:r>
              <a:rPr lang="en-ZA" sz="1200" kern="1200" dirty="0" smtClean="0">
                <a:solidFill>
                  <a:schemeClr val="tx1"/>
                </a:solidFill>
                <a:latin typeface="+mn-lt"/>
                <a:ea typeface="+mn-ea"/>
                <a:cs typeface="+mn-cs"/>
              </a:rPr>
              <a:t> </a:t>
            </a:r>
            <a:r>
              <a:rPr lang="en-ZA" sz="1200" kern="1200" dirty="0" err="1" smtClean="0">
                <a:solidFill>
                  <a:schemeClr val="tx1"/>
                </a:solidFill>
                <a:latin typeface="+mn-lt"/>
                <a:ea typeface="+mn-ea"/>
                <a:cs typeface="+mn-cs"/>
              </a:rPr>
              <a:t>Hullsiek</a:t>
            </a:r>
            <a:r>
              <a:rPr lang="en-ZA" sz="1200" kern="1200" dirty="0" smtClean="0">
                <a:solidFill>
                  <a:schemeClr val="tx1"/>
                </a:solidFill>
                <a:latin typeface="+mn-lt"/>
                <a:ea typeface="+mn-ea"/>
                <a:cs typeface="+mn-cs"/>
              </a:rPr>
              <a:t> K, </a:t>
            </a:r>
            <a:r>
              <a:rPr lang="en-ZA" sz="1200" kern="1200" dirty="0" err="1" smtClean="0">
                <a:solidFill>
                  <a:schemeClr val="tx1"/>
                </a:solidFill>
                <a:latin typeface="+mn-lt"/>
                <a:ea typeface="+mn-ea"/>
                <a:cs typeface="+mn-cs"/>
              </a:rPr>
              <a:t>Musubire</a:t>
            </a:r>
            <a:r>
              <a:rPr lang="en-ZA" sz="1200" kern="1200" dirty="0" smtClean="0">
                <a:solidFill>
                  <a:schemeClr val="tx1"/>
                </a:solidFill>
                <a:latin typeface="+mn-lt"/>
                <a:ea typeface="+mn-ea"/>
                <a:cs typeface="+mn-cs"/>
              </a:rPr>
              <a:t> A, </a:t>
            </a:r>
            <a:r>
              <a:rPr lang="en-ZA" sz="1200" kern="1200" dirty="0" err="1" smtClean="0">
                <a:solidFill>
                  <a:schemeClr val="tx1"/>
                </a:solidFill>
                <a:latin typeface="+mn-lt"/>
                <a:ea typeface="+mn-ea"/>
                <a:cs typeface="+mn-cs"/>
              </a:rPr>
              <a:t>Taseera</a:t>
            </a:r>
            <a:r>
              <a:rPr lang="en-ZA" sz="1200" kern="1200" dirty="0" smtClean="0">
                <a:solidFill>
                  <a:schemeClr val="tx1"/>
                </a:solidFill>
                <a:latin typeface="+mn-lt"/>
                <a:ea typeface="+mn-ea"/>
                <a:cs typeface="+mn-cs"/>
              </a:rPr>
              <a:t> K, </a:t>
            </a:r>
            <a:r>
              <a:rPr lang="en-ZA" sz="1200" kern="1200" dirty="0" err="1" smtClean="0">
                <a:solidFill>
                  <a:schemeClr val="tx1"/>
                </a:solidFill>
                <a:latin typeface="+mn-lt"/>
                <a:ea typeface="+mn-ea"/>
                <a:cs typeface="+mn-cs"/>
              </a:rPr>
              <a:t>Nabeta</a:t>
            </a:r>
            <a:r>
              <a:rPr lang="en-ZA" sz="1200" kern="1200" dirty="0" smtClean="0">
                <a:solidFill>
                  <a:schemeClr val="tx1"/>
                </a:solidFill>
                <a:latin typeface="+mn-lt"/>
                <a:ea typeface="+mn-ea"/>
                <a:cs typeface="+mn-cs"/>
              </a:rPr>
              <a:t> HW, </a:t>
            </a:r>
            <a:r>
              <a:rPr lang="en-ZA" sz="1200" kern="1200" dirty="0" err="1" smtClean="0">
                <a:solidFill>
                  <a:schemeClr val="tx1"/>
                </a:solidFill>
                <a:latin typeface="+mn-lt"/>
                <a:ea typeface="+mn-ea"/>
                <a:cs typeface="+mn-cs"/>
              </a:rPr>
              <a:t>Schutz</a:t>
            </a:r>
            <a:r>
              <a:rPr lang="en-ZA" sz="1200" kern="1200" dirty="0" smtClean="0">
                <a:solidFill>
                  <a:schemeClr val="tx1"/>
                </a:solidFill>
                <a:latin typeface="+mn-lt"/>
                <a:ea typeface="+mn-ea"/>
                <a:cs typeface="+mn-cs"/>
              </a:rPr>
              <a:t> C, Williams DA, </a:t>
            </a:r>
            <a:r>
              <a:rPr lang="en-ZA" sz="1200" kern="1200" dirty="0" err="1" smtClean="0">
                <a:solidFill>
                  <a:schemeClr val="tx1"/>
                </a:solidFill>
                <a:latin typeface="+mn-lt"/>
                <a:ea typeface="+mn-ea"/>
                <a:cs typeface="+mn-cs"/>
              </a:rPr>
              <a:t>Rajasingham</a:t>
            </a:r>
            <a:r>
              <a:rPr lang="en-ZA" sz="1200" kern="1200" dirty="0" smtClean="0">
                <a:solidFill>
                  <a:schemeClr val="tx1"/>
                </a:solidFill>
                <a:latin typeface="+mn-lt"/>
                <a:ea typeface="+mn-ea"/>
                <a:cs typeface="+mn-cs"/>
              </a:rPr>
              <a:t> R, </a:t>
            </a:r>
            <a:r>
              <a:rPr lang="en-ZA" sz="1200" kern="1200" dirty="0" err="1" smtClean="0">
                <a:solidFill>
                  <a:schemeClr val="tx1"/>
                </a:solidFill>
                <a:latin typeface="+mn-lt"/>
                <a:ea typeface="+mn-ea"/>
                <a:cs typeface="+mn-cs"/>
              </a:rPr>
              <a:t>Rhein</a:t>
            </a:r>
            <a:r>
              <a:rPr lang="en-ZA" sz="1200" kern="1200" dirty="0" smtClean="0">
                <a:solidFill>
                  <a:schemeClr val="tx1"/>
                </a:solidFill>
                <a:latin typeface="+mn-lt"/>
                <a:ea typeface="+mn-ea"/>
                <a:cs typeface="+mn-cs"/>
              </a:rPr>
              <a:t> J, </a:t>
            </a:r>
            <a:r>
              <a:rPr lang="en-ZA" sz="1200" kern="1200" dirty="0" err="1" smtClean="0">
                <a:solidFill>
                  <a:schemeClr val="tx1"/>
                </a:solidFill>
                <a:latin typeface="+mn-lt"/>
                <a:ea typeface="+mn-ea"/>
                <a:cs typeface="+mn-cs"/>
              </a:rPr>
              <a:t>Thienemann</a:t>
            </a:r>
            <a:r>
              <a:rPr lang="en-ZA" sz="1200" kern="1200" dirty="0" smtClean="0">
                <a:solidFill>
                  <a:schemeClr val="tx1"/>
                </a:solidFill>
                <a:latin typeface="+mn-lt"/>
                <a:ea typeface="+mn-ea"/>
                <a:cs typeface="+mn-cs"/>
              </a:rPr>
              <a:t> F, Lo MW, Nielsen K, </a:t>
            </a:r>
            <a:r>
              <a:rPr lang="en-ZA" sz="1200" kern="1200" dirty="0" err="1" smtClean="0">
                <a:solidFill>
                  <a:schemeClr val="tx1"/>
                </a:solidFill>
                <a:latin typeface="+mn-lt"/>
                <a:ea typeface="+mn-ea"/>
                <a:cs typeface="+mn-cs"/>
              </a:rPr>
              <a:t>Bergemann</a:t>
            </a:r>
            <a:r>
              <a:rPr lang="en-ZA" sz="1200" kern="1200" dirty="0" smtClean="0">
                <a:solidFill>
                  <a:schemeClr val="tx1"/>
                </a:solidFill>
                <a:latin typeface="+mn-lt"/>
                <a:ea typeface="+mn-ea"/>
                <a:cs typeface="+mn-cs"/>
              </a:rPr>
              <a:t> TL, </a:t>
            </a:r>
            <a:r>
              <a:rPr lang="en-ZA" sz="1200" kern="1200" dirty="0" err="1" smtClean="0">
                <a:solidFill>
                  <a:schemeClr val="tx1"/>
                </a:solidFill>
                <a:latin typeface="+mn-lt"/>
                <a:ea typeface="+mn-ea"/>
                <a:cs typeface="+mn-cs"/>
              </a:rPr>
              <a:t>Kambugu</a:t>
            </a:r>
            <a:r>
              <a:rPr lang="en-ZA" sz="1200" kern="1200" dirty="0" smtClean="0">
                <a:solidFill>
                  <a:schemeClr val="tx1"/>
                </a:solidFill>
                <a:latin typeface="+mn-lt"/>
                <a:ea typeface="+mn-ea"/>
                <a:cs typeface="+mn-cs"/>
              </a:rPr>
              <a:t> A, </a:t>
            </a:r>
            <a:r>
              <a:rPr lang="en-ZA" sz="1200" kern="1200" dirty="0" err="1" smtClean="0">
                <a:solidFill>
                  <a:schemeClr val="tx1"/>
                </a:solidFill>
                <a:latin typeface="+mn-lt"/>
                <a:ea typeface="+mn-ea"/>
                <a:cs typeface="+mn-cs"/>
              </a:rPr>
              <a:t>Manabe</a:t>
            </a:r>
            <a:r>
              <a:rPr lang="en-ZA" sz="1200" kern="1200" dirty="0" smtClean="0">
                <a:solidFill>
                  <a:schemeClr val="tx1"/>
                </a:solidFill>
                <a:latin typeface="+mn-lt"/>
                <a:ea typeface="+mn-ea"/>
                <a:cs typeface="+mn-cs"/>
              </a:rPr>
              <a:t> YC, </a:t>
            </a:r>
            <a:r>
              <a:rPr lang="en-ZA" sz="1200" kern="1200" dirty="0" err="1" smtClean="0">
                <a:solidFill>
                  <a:schemeClr val="tx1"/>
                </a:solidFill>
                <a:latin typeface="+mn-lt"/>
                <a:ea typeface="+mn-ea"/>
                <a:cs typeface="+mn-cs"/>
              </a:rPr>
              <a:t>Janoff</a:t>
            </a:r>
            <a:r>
              <a:rPr lang="en-ZA" sz="1200" kern="1200" dirty="0" smtClean="0">
                <a:solidFill>
                  <a:schemeClr val="tx1"/>
                </a:solidFill>
                <a:latin typeface="+mn-lt"/>
                <a:ea typeface="+mn-ea"/>
                <a:cs typeface="+mn-cs"/>
              </a:rPr>
              <a:t> EN, </a:t>
            </a:r>
            <a:r>
              <a:rPr lang="en-ZA" sz="1200" kern="1200" dirty="0" err="1" smtClean="0">
                <a:solidFill>
                  <a:schemeClr val="tx1"/>
                </a:solidFill>
                <a:latin typeface="+mn-lt"/>
                <a:ea typeface="+mn-ea"/>
                <a:cs typeface="+mn-cs"/>
              </a:rPr>
              <a:t>Bohjanen</a:t>
            </a:r>
            <a:r>
              <a:rPr lang="en-ZA" sz="1200" kern="1200" dirty="0" smtClean="0">
                <a:solidFill>
                  <a:schemeClr val="tx1"/>
                </a:solidFill>
                <a:latin typeface="+mn-lt"/>
                <a:ea typeface="+mn-ea"/>
                <a:cs typeface="+mn-cs"/>
              </a:rPr>
              <a:t> PR, </a:t>
            </a:r>
            <a:r>
              <a:rPr lang="en-ZA" sz="1200" b="0" kern="1200" dirty="0" err="1" smtClean="0">
                <a:solidFill>
                  <a:schemeClr val="tx1"/>
                </a:solidFill>
                <a:latin typeface="+mn-lt"/>
                <a:ea typeface="+mn-ea"/>
                <a:cs typeface="+mn-cs"/>
              </a:rPr>
              <a:t>Meintjes</a:t>
            </a:r>
            <a:r>
              <a:rPr lang="en-ZA" sz="1200" b="0" kern="1200" dirty="0" smtClean="0">
                <a:solidFill>
                  <a:schemeClr val="tx1"/>
                </a:solidFill>
                <a:latin typeface="+mn-lt"/>
                <a:ea typeface="+mn-ea"/>
                <a:cs typeface="+mn-cs"/>
              </a:rPr>
              <a:t> G</a:t>
            </a:r>
            <a:r>
              <a:rPr lang="en-ZA" sz="1200" kern="1200" dirty="0" smtClean="0">
                <a:solidFill>
                  <a:schemeClr val="tx1"/>
                </a:solidFill>
                <a:latin typeface="+mn-lt"/>
                <a:ea typeface="+mn-ea"/>
                <a:cs typeface="+mn-cs"/>
              </a:rPr>
              <a:t>; COAT Trial Team.</a:t>
            </a:r>
            <a:r>
              <a:rPr lang="en-ZA" sz="1200" kern="1200" baseline="0" dirty="0" smtClean="0">
                <a:solidFill>
                  <a:schemeClr val="tx1"/>
                </a:solidFill>
                <a:latin typeface="+mn-lt"/>
                <a:ea typeface="+mn-ea"/>
                <a:cs typeface="+mn-cs"/>
              </a:rPr>
              <a:t> </a:t>
            </a:r>
            <a:r>
              <a:rPr lang="en-ZA" sz="1200" kern="1200" dirty="0" smtClean="0">
                <a:solidFill>
                  <a:schemeClr val="tx1"/>
                </a:solidFill>
                <a:latin typeface="+mn-lt"/>
                <a:ea typeface="+mn-ea"/>
                <a:cs typeface="+mn-cs"/>
              </a:rPr>
              <a:t>N </a:t>
            </a:r>
            <a:r>
              <a:rPr lang="en-ZA" sz="1200" kern="1200" dirty="0" err="1" smtClean="0">
                <a:solidFill>
                  <a:schemeClr val="tx1"/>
                </a:solidFill>
                <a:latin typeface="+mn-lt"/>
                <a:ea typeface="+mn-ea"/>
                <a:cs typeface="+mn-cs"/>
              </a:rPr>
              <a:t>Engl</a:t>
            </a:r>
            <a:r>
              <a:rPr lang="en-ZA" sz="1200" kern="1200" dirty="0" smtClean="0">
                <a:solidFill>
                  <a:schemeClr val="tx1"/>
                </a:solidFill>
                <a:latin typeface="+mn-lt"/>
                <a:ea typeface="+mn-ea"/>
                <a:cs typeface="+mn-cs"/>
              </a:rPr>
              <a:t> J Med. 2014 Jun 26;370(26):2487-98).</a:t>
            </a:r>
          </a:p>
          <a:p>
            <a:endParaRPr lang="en-ZA" sz="1200" kern="1200" dirty="0" smtClean="0">
              <a:solidFill>
                <a:schemeClr val="tx1"/>
              </a:solidFill>
              <a:latin typeface="+mn-lt"/>
              <a:ea typeface="+mn-ea"/>
              <a:cs typeface="+mn-cs"/>
            </a:endParaRPr>
          </a:p>
          <a:p>
            <a:r>
              <a:rPr lang="en-ZA" dirty="0" err="1" smtClean="0"/>
              <a:t>Makadzange</a:t>
            </a:r>
            <a:r>
              <a:rPr lang="en-ZA" dirty="0" smtClean="0"/>
              <a:t> AT, </a:t>
            </a:r>
            <a:r>
              <a:rPr lang="en-ZA" dirty="0" err="1" smtClean="0"/>
              <a:t>Ndhlovu</a:t>
            </a:r>
            <a:r>
              <a:rPr lang="en-ZA" dirty="0" smtClean="0"/>
              <a:t> CE, </a:t>
            </a:r>
            <a:r>
              <a:rPr lang="en-ZA" dirty="0" err="1" smtClean="0"/>
              <a:t>Takarinda</a:t>
            </a:r>
            <a:r>
              <a:rPr lang="en-ZA" dirty="0" smtClean="0"/>
              <a:t> K, </a:t>
            </a:r>
            <a:r>
              <a:rPr lang="en-ZA" i="1" dirty="0" smtClean="0"/>
              <a:t>et al</a:t>
            </a:r>
            <a:r>
              <a:rPr lang="en-ZA" dirty="0" smtClean="0"/>
              <a:t>. Early versus delayed initiation of antiretroviral therapy for concurrent HIV infection and cryptococcal meningitis in sub-</a:t>
            </a:r>
            <a:r>
              <a:rPr lang="en-ZA" dirty="0" err="1" smtClean="0"/>
              <a:t>saharan</a:t>
            </a:r>
            <a:r>
              <a:rPr lang="en-ZA" dirty="0" smtClean="0"/>
              <a:t> Africa. </a:t>
            </a:r>
            <a:r>
              <a:rPr lang="en-ZA" i="1" dirty="0" err="1" smtClean="0"/>
              <a:t>Clin</a:t>
            </a:r>
            <a:r>
              <a:rPr lang="en-ZA" i="1" dirty="0" smtClean="0"/>
              <a:t> Infect Dis.</a:t>
            </a:r>
            <a:r>
              <a:rPr lang="en-ZA" dirty="0" smtClean="0"/>
              <a:t>2010;50:1532–1538.</a:t>
            </a:r>
            <a:endParaRPr lang="en-ZA" smtClean="0"/>
          </a:p>
          <a:p>
            <a:endParaRPr lang="en-US" dirty="0" smtClean="0"/>
          </a:p>
          <a:p>
            <a:r>
              <a:rPr lang="en-ZA" dirty="0" smtClean="0"/>
              <a:t>WHO guidelines: Rapid advice: Diagnosis, prevention and management of cryptococcal disease in HIV-infected adults, adolescents and children. December, 2011. Available at: </a:t>
            </a:r>
            <a:r>
              <a:rPr lang="en-ZA" dirty="0" smtClean="0">
                <a:hlinkClick r:id="rId3"/>
              </a:rPr>
              <a:t>http://www.who.int/hiv/pub/cryptococcal_disease2011/en/index.html</a:t>
            </a:r>
            <a:endParaRPr lang="en-US" dirty="0" smtClean="0"/>
          </a:p>
        </p:txBody>
      </p:sp>
      <p:sp>
        <p:nvSpPr>
          <p:cNvPr id="4" name="Slide Number Placeholder 3"/>
          <p:cNvSpPr>
            <a:spLocks noGrp="1"/>
          </p:cNvSpPr>
          <p:nvPr>
            <p:ph type="sldNum" sz="quarter" idx="10"/>
          </p:nvPr>
        </p:nvSpPr>
        <p:spPr/>
        <p:txBody>
          <a:bodyPr/>
          <a:lstStyle/>
          <a:p>
            <a:fld id="{A433DFEA-D622-4C4B-98DE-6A853D34B4F1}" type="slidenum">
              <a:rPr lang="en-ZA" smtClean="0"/>
              <a:pPr/>
              <a:t>8</a:t>
            </a:fld>
            <a:endParaRPr lang="en-ZA"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dirty="0" smtClean="0"/>
              <a:t>WHO. Consolidated guidelines on the use of antiretroviral drugs for treating and preventing HIV infection, June 2013; March 2014 and December 2014 supplements.</a:t>
            </a:r>
            <a:endParaRPr lang="en-US" dirty="0" smtClean="0"/>
          </a:p>
          <a:p>
            <a:r>
              <a:rPr lang="en-ZA" dirty="0" smtClean="0"/>
              <a:t>National Department of </a:t>
            </a:r>
            <a:r>
              <a:rPr lang="en-ZA" dirty="0" err="1" smtClean="0"/>
              <a:t>Health.National</a:t>
            </a:r>
            <a:r>
              <a:rPr lang="en-ZA" dirty="0" smtClean="0"/>
              <a:t> consolidated guidelines for the prevention of mother-to-child transmission of HIV (PMTCT) and the management of HIV in children, adolescents and adults, 2014.</a:t>
            </a:r>
            <a:endParaRPr lang="en-US" dirty="0" smtClean="0"/>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61</a:t>
            </a:fld>
            <a:endParaRPr lang="en-ZA"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dirty="0" err="1" smtClean="0"/>
              <a:t>Ren</a:t>
            </a:r>
            <a:r>
              <a:rPr lang="en-ZA" dirty="0" smtClean="0"/>
              <a:t> Y, </a:t>
            </a:r>
            <a:r>
              <a:rPr lang="en-ZA" dirty="0" err="1" smtClean="0"/>
              <a:t>Nuttall</a:t>
            </a:r>
            <a:r>
              <a:rPr lang="en-ZA" dirty="0" smtClean="0"/>
              <a:t> JJ, </a:t>
            </a:r>
            <a:r>
              <a:rPr lang="en-ZA" dirty="0" err="1" smtClean="0"/>
              <a:t>Egbers</a:t>
            </a:r>
            <a:r>
              <a:rPr lang="en-ZA" dirty="0" smtClean="0"/>
              <a:t> C, </a:t>
            </a:r>
            <a:r>
              <a:rPr lang="en-ZA" dirty="0" err="1" smtClean="0"/>
              <a:t>Eley</a:t>
            </a:r>
            <a:r>
              <a:rPr lang="en-ZA" dirty="0" smtClean="0"/>
              <a:t> BS, Meyers TM, Smith PJ, </a:t>
            </a:r>
            <a:r>
              <a:rPr lang="en-ZA" dirty="0" err="1" smtClean="0"/>
              <a:t>Maartens</a:t>
            </a:r>
            <a:r>
              <a:rPr lang="en-ZA" dirty="0" smtClean="0"/>
              <a:t> G, </a:t>
            </a:r>
            <a:r>
              <a:rPr lang="en-ZA" dirty="0" err="1" smtClean="0"/>
              <a:t>McIlleron</a:t>
            </a:r>
            <a:r>
              <a:rPr lang="en-ZA" dirty="0" smtClean="0"/>
              <a:t> HM. Effect of </a:t>
            </a:r>
            <a:r>
              <a:rPr lang="en-ZA" dirty="0" err="1" smtClean="0"/>
              <a:t>rifampicin</a:t>
            </a:r>
            <a:r>
              <a:rPr lang="en-ZA" dirty="0" smtClean="0"/>
              <a:t> on </a:t>
            </a:r>
            <a:r>
              <a:rPr lang="en-ZA" dirty="0" err="1" smtClean="0"/>
              <a:t>lopinavir</a:t>
            </a:r>
            <a:r>
              <a:rPr lang="en-ZA" dirty="0" smtClean="0"/>
              <a:t> pharmacokinetics in HIV-infected  children with tuberculosis</a:t>
            </a:r>
            <a:r>
              <a:rPr lang="en-ZA" i="1" dirty="0" smtClean="0"/>
              <a:t>. J </a:t>
            </a:r>
            <a:r>
              <a:rPr lang="en-ZA" i="1" dirty="0" err="1" smtClean="0"/>
              <a:t>Acquir</a:t>
            </a:r>
            <a:r>
              <a:rPr lang="en-ZA" i="1" dirty="0" smtClean="0"/>
              <a:t> Immune </a:t>
            </a:r>
            <a:r>
              <a:rPr lang="en-ZA" i="1" dirty="0" err="1" smtClean="0"/>
              <a:t>Defic</a:t>
            </a:r>
            <a:r>
              <a:rPr lang="en-ZA" i="1" dirty="0" smtClean="0"/>
              <a:t> </a:t>
            </a:r>
            <a:r>
              <a:rPr lang="en-ZA" i="1" dirty="0" err="1" smtClean="0"/>
              <a:t>Syndr</a:t>
            </a:r>
            <a:r>
              <a:rPr lang="en-ZA" i="1" dirty="0" smtClean="0"/>
              <a:t>.</a:t>
            </a:r>
            <a:r>
              <a:rPr lang="en-ZA" dirty="0" smtClean="0"/>
              <a:t> 2008 Apr 15;47(5):566-9.</a:t>
            </a:r>
            <a:endParaRPr lang="en-US" dirty="0" smtClean="0"/>
          </a:p>
          <a:p>
            <a:r>
              <a:rPr lang="en-ZA" dirty="0" smtClean="0"/>
              <a:t>   </a:t>
            </a:r>
            <a:r>
              <a:rPr lang="en-ZA" dirty="0" err="1" smtClean="0"/>
              <a:t>McIlleron</a:t>
            </a:r>
            <a:r>
              <a:rPr lang="en-ZA" dirty="0" smtClean="0"/>
              <a:t> H, </a:t>
            </a:r>
            <a:r>
              <a:rPr lang="en-ZA" dirty="0" err="1" smtClean="0"/>
              <a:t>Ren</a:t>
            </a:r>
            <a:r>
              <a:rPr lang="en-ZA" dirty="0" smtClean="0"/>
              <a:t> Y, </a:t>
            </a:r>
            <a:r>
              <a:rPr lang="en-ZA" dirty="0" err="1" smtClean="0"/>
              <a:t>Nuttall</a:t>
            </a:r>
            <a:r>
              <a:rPr lang="en-ZA" dirty="0" smtClean="0"/>
              <a:t> J, </a:t>
            </a:r>
            <a:r>
              <a:rPr lang="en-ZA" dirty="0" err="1" smtClean="0"/>
              <a:t>Fairlie</a:t>
            </a:r>
            <a:r>
              <a:rPr lang="en-ZA" dirty="0" smtClean="0"/>
              <a:t> L, </a:t>
            </a:r>
            <a:r>
              <a:rPr lang="en-ZA" dirty="0" err="1" smtClean="0"/>
              <a:t>Rabie</a:t>
            </a:r>
            <a:r>
              <a:rPr lang="en-ZA" dirty="0" smtClean="0"/>
              <a:t> H, Cotton M, </a:t>
            </a:r>
            <a:r>
              <a:rPr lang="en-ZA" dirty="0" err="1" smtClean="0"/>
              <a:t>Eley</a:t>
            </a:r>
            <a:r>
              <a:rPr lang="en-ZA" dirty="0" smtClean="0"/>
              <a:t> B, Meyers T, Smith PJ, Merry C, </a:t>
            </a:r>
            <a:r>
              <a:rPr lang="en-ZA" dirty="0" err="1" smtClean="0"/>
              <a:t>Maartens</a:t>
            </a:r>
            <a:r>
              <a:rPr lang="en-ZA" dirty="0" smtClean="0"/>
              <a:t> G. Lopinavir exposure is insufficient in children given double doses of </a:t>
            </a:r>
            <a:r>
              <a:rPr lang="en-ZA" dirty="0" err="1" smtClean="0"/>
              <a:t>lopinavir</a:t>
            </a:r>
            <a:r>
              <a:rPr lang="en-ZA" dirty="0" smtClean="0"/>
              <a:t>/ritonavir during </a:t>
            </a:r>
            <a:r>
              <a:rPr lang="en-ZA" dirty="0" err="1" smtClean="0"/>
              <a:t>rifampicin</a:t>
            </a:r>
            <a:r>
              <a:rPr lang="en-ZA" dirty="0" smtClean="0"/>
              <a:t>-based treatment for tuberculosis. </a:t>
            </a:r>
            <a:r>
              <a:rPr lang="en-ZA" i="1" dirty="0" err="1" smtClean="0"/>
              <a:t>Antivir</a:t>
            </a:r>
            <a:r>
              <a:rPr lang="en-ZA" i="1" dirty="0" smtClean="0"/>
              <a:t> </a:t>
            </a:r>
            <a:r>
              <a:rPr lang="en-ZA" i="1" dirty="0" err="1" smtClean="0"/>
              <a:t>Ther</a:t>
            </a:r>
            <a:r>
              <a:rPr lang="en-ZA" i="1" dirty="0" smtClean="0"/>
              <a:t>.</a:t>
            </a:r>
            <a:r>
              <a:rPr lang="en-ZA" dirty="0" smtClean="0"/>
              <a:t> 2011;16(3):417-21.</a:t>
            </a:r>
            <a:endParaRPr lang="en-US" dirty="0" smtClean="0"/>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62</a:t>
            </a:fld>
            <a:endParaRPr lang="en-ZA"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ZA" dirty="0"/>
          </a:p>
        </p:txBody>
      </p:sp>
      <p:sp>
        <p:nvSpPr>
          <p:cNvPr id="4" name="Slide Number Placeholder 3"/>
          <p:cNvSpPr>
            <a:spLocks noGrp="1"/>
          </p:cNvSpPr>
          <p:nvPr>
            <p:ph type="sldNum" sz="quarter" idx="10"/>
          </p:nvPr>
        </p:nvSpPr>
        <p:spPr/>
        <p:txBody>
          <a:bodyPr/>
          <a:lstStyle/>
          <a:p>
            <a:fld id="{1C40204B-497E-4794-AA58-A31DBCDDE6E9}" type="slidenum">
              <a:rPr lang="en-ZA" smtClean="0">
                <a:solidFill>
                  <a:prstClr val="black"/>
                </a:solidFill>
              </a:rPr>
              <a:pPr/>
              <a:t>67</a:t>
            </a:fld>
            <a:endParaRPr lang="en-ZA">
              <a:solidFill>
                <a:prstClr val="black"/>
              </a:solidFill>
            </a:endParaRPr>
          </a:p>
        </p:txBody>
      </p:sp>
    </p:spTree>
    <p:extLst>
      <p:ext uri="{BB962C8B-B14F-4D97-AF65-F5344CB8AC3E}">
        <p14:creationId xmlns:p14="http://schemas.microsoft.com/office/powerpoint/2010/main" xmlns="" val="336922596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ZA" dirty="0"/>
          </a:p>
        </p:txBody>
      </p:sp>
      <p:sp>
        <p:nvSpPr>
          <p:cNvPr id="4" name="Slide Number Placeholder 3"/>
          <p:cNvSpPr>
            <a:spLocks noGrp="1"/>
          </p:cNvSpPr>
          <p:nvPr>
            <p:ph type="sldNum" sz="quarter" idx="10"/>
          </p:nvPr>
        </p:nvSpPr>
        <p:spPr/>
        <p:txBody>
          <a:bodyPr/>
          <a:lstStyle/>
          <a:p>
            <a:fld id="{1C40204B-497E-4794-AA58-A31DBCDDE6E9}" type="slidenum">
              <a:rPr lang="en-ZA" smtClean="0">
                <a:solidFill>
                  <a:prstClr val="black"/>
                </a:solidFill>
              </a:rPr>
              <a:pPr/>
              <a:t>68</a:t>
            </a:fld>
            <a:endParaRPr lang="en-ZA">
              <a:solidFill>
                <a:prstClr val="black"/>
              </a:solidFill>
            </a:endParaRPr>
          </a:p>
        </p:txBody>
      </p:sp>
    </p:spTree>
    <p:extLst>
      <p:ext uri="{BB962C8B-B14F-4D97-AF65-F5344CB8AC3E}">
        <p14:creationId xmlns:p14="http://schemas.microsoft.com/office/powerpoint/2010/main" xmlns="" val="336922596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ZA" dirty="0"/>
          </a:p>
        </p:txBody>
      </p:sp>
      <p:sp>
        <p:nvSpPr>
          <p:cNvPr id="4" name="Slide Number Placeholder 3"/>
          <p:cNvSpPr>
            <a:spLocks noGrp="1"/>
          </p:cNvSpPr>
          <p:nvPr>
            <p:ph type="sldNum" sz="quarter" idx="10"/>
          </p:nvPr>
        </p:nvSpPr>
        <p:spPr/>
        <p:txBody>
          <a:bodyPr/>
          <a:lstStyle/>
          <a:p>
            <a:fld id="{1C40204B-497E-4794-AA58-A31DBCDDE6E9}" type="slidenum">
              <a:rPr lang="en-ZA" smtClean="0">
                <a:solidFill>
                  <a:prstClr val="black"/>
                </a:solidFill>
              </a:rPr>
              <a:pPr/>
              <a:t>69</a:t>
            </a:fld>
            <a:endParaRPr lang="en-ZA">
              <a:solidFill>
                <a:prstClr val="black"/>
              </a:solidFill>
            </a:endParaRPr>
          </a:p>
        </p:txBody>
      </p:sp>
    </p:spTree>
    <p:extLst>
      <p:ext uri="{BB962C8B-B14F-4D97-AF65-F5344CB8AC3E}">
        <p14:creationId xmlns:p14="http://schemas.microsoft.com/office/powerpoint/2010/main" xmlns="" val="336922596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ZA" dirty="0"/>
          </a:p>
        </p:txBody>
      </p:sp>
      <p:sp>
        <p:nvSpPr>
          <p:cNvPr id="4" name="Slide Number Placeholder 3"/>
          <p:cNvSpPr>
            <a:spLocks noGrp="1"/>
          </p:cNvSpPr>
          <p:nvPr>
            <p:ph type="sldNum" sz="quarter" idx="10"/>
          </p:nvPr>
        </p:nvSpPr>
        <p:spPr/>
        <p:txBody>
          <a:bodyPr/>
          <a:lstStyle/>
          <a:p>
            <a:fld id="{1C40204B-497E-4794-AA58-A31DBCDDE6E9}" type="slidenum">
              <a:rPr lang="en-ZA" smtClean="0">
                <a:solidFill>
                  <a:prstClr val="black"/>
                </a:solidFill>
              </a:rPr>
              <a:pPr/>
              <a:t>70</a:t>
            </a:fld>
            <a:endParaRPr lang="en-ZA">
              <a:solidFill>
                <a:prstClr val="black"/>
              </a:solidFill>
            </a:endParaRPr>
          </a:p>
        </p:txBody>
      </p:sp>
    </p:spTree>
    <p:extLst>
      <p:ext uri="{BB962C8B-B14F-4D97-AF65-F5344CB8AC3E}">
        <p14:creationId xmlns:p14="http://schemas.microsoft.com/office/powerpoint/2010/main" xmlns="" val="336922596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ZA" dirty="0"/>
          </a:p>
        </p:txBody>
      </p:sp>
      <p:sp>
        <p:nvSpPr>
          <p:cNvPr id="4" name="Slide Number Placeholder 3"/>
          <p:cNvSpPr>
            <a:spLocks noGrp="1"/>
          </p:cNvSpPr>
          <p:nvPr>
            <p:ph type="sldNum" sz="quarter" idx="10"/>
          </p:nvPr>
        </p:nvSpPr>
        <p:spPr/>
        <p:txBody>
          <a:bodyPr/>
          <a:lstStyle/>
          <a:p>
            <a:fld id="{1C40204B-497E-4794-AA58-A31DBCDDE6E9}" type="slidenum">
              <a:rPr lang="en-ZA" smtClean="0">
                <a:solidFill>
                  <a:prstClr val="black"/>
                </a:solidFill>
              </a:rPr>
              <a:pPr/>
              <a:t>71</a:t>
            </a:fld>
            <a:endParaRPr lang="en-ZA">
              <a:solidFill>
                <a:prstClr val="black"/>
              </a:solidFill>
            </a:endParaRPr>
          </a:p>
        </p:txBody>
      </p:sp>
    </p:spTree>
    <p:extLst>
      <p:ext uri="{BB962C8B-B14F-4D97-AF65-F5344CB8AC3E}">
        <p14:creationId xmlns:p14="http://schemas.microsoft.com/office/powerpoint/2010/main" xmlns="" val="336922596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ZA" dirty="0"/>
          </a:p>
        </p:txBody>
      </p:sp>
      <p:sp>
        <p:nvSpPr>
          <p:cNvPr id="4" name="Slide Number Placeholder 3"/>
          <p:cNvSpPr>
            <a:spLocks noGrp="1"/>
          </p:cNvSpPr>
          <p:nvPr>
            <p:ph type="sldNum" sz="quarter" idx="10"/>
          </p:nvPr>
        </p:nvSpPr>
        <p:spPr/>
        <p:txBody>
          <a:bodyPr/>
          <a:lstStyle/>
          <a:p>
            <a:fld id="{1C40204B-497E-4794-AA58-A31DBCDDE6E9}" type="slidenum">
              <a:rPr lang="en-ZA" smtClean="0">
                <a:solidFill>
                  <a:prstClr val="black"/>
                </a:solidFill>
              </a:rPr>
              <a:pPr/>
              <a:t>72</a:t>
            </a:fld>
            <a:endParaRPr lang="en-ZA">
              <a:solidFill>
                <a:prstClr val="black"/>
              </a:solidFill>
            </a:endParaRPr>
          </a:p>
        </p:txBody>
      </p:sp>
    </p:spTree>
    <p:extLst>
      <p:ext uri="{BB962C8B-B14F-4D97-AF65-F5344CB8AC3E}">
        <p14:creationId xmlns:p14="http://schemas.microsoft.com/office/powerpoint/2010/main" xmlns="" val="33692259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dirty="0" err="1" smtClean="0"/>
              <a:t>Bera</a:t>
            </a:r>
            <a:r>
              <a:rPr lang="en-ZA" dirty="0" smtClean="0"/>
              <a:t> E, </a:t>
            </a:r>
            <a:r>
              <a:rPr lang="en-ZA" dirty="0" err="1" smtClean="0"/>
              <a:t>Nkosazana</a:t>
            </a:r>
            <a:r>
              <a:rPr lang="en-ZA" dirty="0" smtClean="0"/>
              <a:t> J, Pauls F, </a:t>
            </a:r>
            <a:r>
              <a:rPr lang="en-ZA" dirty="0" err="1" smtClean="0"/>
              <a:t>Mancotywa</a:t>
            </a:r>
            <a:r>
              <a:rPr lang="en-ZA" dirty="0" smtClean="0"/>
              <a:t> T, </a:t>
            </a:r>
            <a:r>
              <a:rPr lang="en-ZA" dirty="0" err="1" smtClean="0"/>
              <a:t>Ngcelwane</a:t>
            </a:r>
            <a:r>
              <a:rPr lang="en-ZA" dirty="0" smtClean="0"/>
              <a:t> N, </a:t>
            </a:r>
            <a:r>
              <a:rPr lang="en-ZA" dirty="0" err="1" smtClean="0"/>
              <a:t>Hlati</a:t>
            </a:r>
            <a:r>
              <a:rPr lang="en-ZA" dirty="0" smtClean="0"/>
              <a:t> Y. Risk factors for </a:t>
            </a:r>
            <a:r>
              <a:rPr lang="en-ZA" dirty="0" err="1" smtClean="0"/>
              <a:t>perinatal</a:t>
            </a:r>
            <a:r>
              <a:rPr lang="en-ZA" dirty="0" smtClean="0"/>
              <a:t> HIV-1 transmission in pregnant women requiring lifelong antiretroviral therapy: A longitudinal study at a tertiary hospital in South Africa. SAJOG 2010;16(1):6-13.</a:t>
            </a:r>
            <a:endParaRPr lang="en-US" sz="2000" dirty="0" smtClean="0"/>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10</a:t>
            </a:fld>
            <a:endParaRPr lang="en-ZA"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dirty="0" err="1" smtClean="0"/>
              <a:t>Bera</a:t>
            </a:r>
            <a:r>
              <a:rPr lang="en-ZA" dirty="0" smtClean="0"/>
              <a:t> E, </a:t>
            </a:r>
            <a:r>
              <a:rPr lang="en-ZA" dirty="0" err="1" smtClean="0"/>
              <a:t>Nkosazana</a:t>
            </a:r>
            <a:r>
              <a:rPr lang="en-ZA" dirty="0" smtClean="0"/>
              <a:t> J, Pauls F, </a:t>
            </a:r>
            <a:r>
              <a:rPr lang="en-ZA" dirty="0" err="1" smtClean="0"/>
              <a:t>Mancotywa</a:t>
            </a:r>
            <a:r>
              <a:rPr lang="en-ZA" dirty="0" smtClean="0"/>
              <a:t> T, </a:t>
            </a:r>
            <a:r>
              <a:rPr lang="en-ZA" dirty="0" err="1" smtClean="0"/>
              <a:t>Ngcelwane</a:t>
            </a:r>
            <a:r>
              <a:rPr lang="en-ZA" dirty="0" smtClean="0"/>
              <a:t> N, </a:t>
            </a:r>
            <a:r>
              <a:rPr lang="en-ZA" dirty="0" err="1" smtClean="0"/>
              <a:t>Hlati</a:t>
            </a:r>
            <a:r>
              <a:rPr lang="en-ZA" dirty="0" smtClean="0"/>
              <a:t> Y. Risk factors for </a:t>
            </a:r>
            <a:r>
              <a:rPr lang="en-ZA" dirty="0" err="1" smtClean="0"/>
              <a:t>perinatal</a:t>
            </a:r>
            <a:r>
              <a:rPr lang="en-ZA" dirty="0" smtClean="0"/>
              <a:t> HIV-1 transmission in pregnant women requiring lifelong antiretroviral therapy: A longitudinal study at a tertiary hospital in South Africa. SAJOG 2010;16(1):6-13.</a:t>
            </a:r>
          </a:p>
          <a:p>
            <a:r>
              <a:rPr lang="en-ZA" sz="2000" dirty="0" smtClean="0"/>
              <a:t>Boyd MA, Dixit NM, </a:t>
            </a:r>
            <a:r>
              <a:rPr lang="en-ZA" sz="2000" dirty="0" err="1" smtClean="0"/>
              <a:t>Siangphoe</a:t>
            </a:r>
            <a:r>
              <a:rPr lang="en-ZA" sz="2000" dirty="0" smtClean="0"/>
              <a:t> U, Buss NE, </a:t>
            </a:r>
            <a:r>
              <a:rPr lang="en-ZA" sz="2000" dirty="0" err="1" smtClean="0"/>
              <a:t>Salgo</a:t>
            </a:r>
            <a:r>
              <a:rPr lang="en-ZA" sz="2000" dirty="0" smtClean="0"/>
              <a:t> MP, Lange JM, </a:t>
            </a:r>
            <a:r>
              <a:rPr lang="en-ZA" sz="2000" dirty="0" err="1" smtClean="0"/>
              <a:t>Phanuphak</a:t>
            </a:r>
            <a:r>
              <a:rPr lang="en-ZA" sz="2000" dirty="0" smtClean="0"/>
              <a:t> P, Cooper DA, </a:t>
            </a:r>
            <a:r>
              <a:rPr lang="en-ZA" sz="2000" dirty="0" err="1" smtClean="0"/>
              <a:t>Perelson</a:t>
            </a:r>
            <a:r>
              <a:rPr lang="en-ZA" sz="2000" dirty="0" smtClean="0"/>
              <a:t> AS, </a:t>
            </a:r>
            <a:r>
              <a:rPr lang="en-ZA" sz="2000" dirty="0" err="1" smtClean="0"/>
              <a:t>Ruxrungtham</a:t>
            </a:r>
            <a:r>
              <a:rPr lang="en-ZA" sz="2000" dirty="0" smtClean="0"/>
              <a:t> K. Viral decay dynamics in HIV-infected patients receiving ritonavir-boosted </a:t>
            </a:r>
            <a:r>
              <a:rPr lang="en-ZA" sz="2000" dirty="0" err="1" smtClean="0"/>
              <a:t>saquinavir</a:t>
            </a:r>
            <a:r>
              <a:rPr lang="en-ZA" sz="2000" dirty="0" smtClean="0"/>
              <a:t> and efavirenz with or without </a:t>
            </a:r>
            <a:r>
              <a:rPr lang="en-ZA" sz="2000" dirty="0" err="1" smtClean="0"/>
              <a:t>enfuvirtide</a:t>
            </a:r>
            <a:r>
              <a:rPr lang="en-ZA" sz="2000" dirty="0" smtClean="0"/>
              <a:t>: a randomized, controlled trial (HIV-NAT 012). J Infect Dis. 2006 Nov 1;194(9):1319-22.</a:t>
            </a:r>
            <a:endParaRPr lang="en-US" sz="2000" dirty="0" smtClean="0"/>
          </a:p>
          <a:p>
            <a:r>
              <a:rPr lang="en-ZA" sz="2000" dirty="0" smtClean="0"/>
              <a:t>Murray JM, Emery S, Kelleher AD, Law M, Chen J, </a:t>
            </a:r>
            <a:r>
              <a:rPr lang="en-ZA" sz="2000" dirty="0" err="1" smtClean="0"/>
              <a:t>Hazuda</a:t>
            </a:r>
            <a:r>
              <a:rPr lang="en-ZA" sz="2000" dirty="0" smtClean="0"/>
              <a:t> DJ, Nguyen BY, </a:t>
            </a:r>
            <a:r>
              <a:rPr lang="en-ZA" sz="2000" dirty="0" err="1" smtClean="0"/>
              <a:t>Teppler</a:t>
            </a:r>
            <a:r>
              <a:rPr lang="en-ZA" sz="2000" dirty="0" smtClean="0"/>
              <a:t>  H, Cooper DA. Antiretroviral therapy with the </a:t>
            </a:r>
            <a:r>
              <a:rPr lang="en-ZA" sz="2000" dirty="0" err="1" smtClean="0"/>
              <a:t>integrase</a:t>
            </a:r>
            <a:r>
              <a:rPr lang="en-ZA" sz="2000" dirty="0" smtClean="0"/>
              <a:t> inhibitor </a:t>
            </a:r>
            <a:r>
              <a:rPr lang="en-ZA" sz="2000" dirty="0" err="1" smtClean="0"/>
              <a:t>raltegravir</a:t>
            </a:r>
            <a:r>
              <a:rPr lang="en-ZA" sz="2000" dirty="0" smtClean="0"/>
              <a:t> alters decay kinetics of HIV, significantly reducing the second phase. AIDS. 2007 Nov 12;21(17):2315-21.</a:t>
            </a:r>
            <a:endParaRPr lang="en-US" sz="20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dirty="0" smtClean="0"/>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11</a:t>
            </a:fld>
            <a:endParaRPr lang="en-ZA"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Townsend CL, Cortina-</a:t>
            </a:r>
            <a:r>
              <a:rPr lang="en-ZA" sz="1200" dirty="0" err="1" smtClean="0"/>
              <a:t>Borja</a:t>
            </a:r>
            <a:r>
              <a:rPr lang="en-ZA" sz="1200" dirty="0" smtClean="0"/>
              <a:t> M, Peckham CS, de </a:t>
            </a:r>
            <a:r>
              <a:rPr lang="en-ZA" sz="1200" dirty="0" err="1" smtClean="0"/>
              <a:t>Ruiter</a:t>
            </a:r>
            <a:r>
              <a:rPr lang="en-ZA" sz="1200" dirty="0" smtClean="0"/>
              <a:t> A, </a:t>
            </a:r>
            <a:r>
              <a:rPr lang="en-ZA" sz="1200" dirty="0" err="1" smtClean="0"/>
              <a:t>Lyall</a:t>
            </a:r>
            <a:r>
              <a:rPr lang="en-ZA" sz="1200" dirty="0" smtClean="0"/>
              <a:t> H, </a:t>
            </a:r>
            <a:r>
              <a:rPr lang="en-ZA" sz="1200" dirty="0" err="1" smtClean="0"/>
              <a:t>Tookey</a:t>
            </a:r>
            <a:r>
              <a:rPr lang="en-ZA" sz="1200" dirty="0" smtClean="0"/>
              <a:t> PA. </a:t>
            </a:r>
            <a:r>
              <a:rPr lang="en-ZA" sz="1200" dirty="0" err="1" smtClean="0"/>
              <a:t>Lowrates</a:t>
            </a:r>
            <a:r>
              <a:rPr lang="en-ZA" sz="1200" dirty="0" smtClean="0"/>
              <a:t> of mother-to-child transmission of HIV following effective pregnancy interventions in the United Kingdom and Ireland, 2000-2006.AIDS. 2008 May 11;22(8):973-81</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12</a:t>
            </a:fld>
            <a:endParaRPr lang="en-ZA"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solidFill>
                  <a:prstClr val="black"/>
                </a:solidFill>
              </a:rPr>
              <a:pPr/>
              <a:t>13</a:t>
            </a:fld>
            <a:endParaRPr lang="en-ZA" dirty="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solidFill>
                  <a:prstClr val="black"/>
                </a:solidFill>
              </a:rPr>
              <a:pPr/>
              <a:t>14</a:t>
            </a:fld>
            <a:endParaRPr lang="en-ZA"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jpe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1143000"/>
          </a:xfrm>
          <a:prstGeom prst="rect">
            <a:avLst/>
          </a:prstGeom>
          <a:solidFill>
            <a:srgbClr val="005D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8" name="Picture 11"/>
          <p:cNvPicPr>
            <a:picLocks noChangeAspect="1" noChangeArrowheads="1"/>
          </p:cNvPicPr>
          <p:nvPr/>
        </p:nvPicPr>
        <p:blipFill>
          <a:blip r:embed="rId2" cstate="print"/>
          <a:srcRect r="26000"/>
          <a:stretch>
            <a:fillRect/>
          </a:stretch>
        </p:blipFill>
        <p:spPr bwMode="auto">
          <a:xfrm>
            <a:off x="228600" y="1219200"/>
            <a:ext cx="1524000" cy="1372973"/>
          </a:xfrm>
          <a:prstGeom prst="rect">
            <a:avLst/>
          </a:prstGeom>
          <a:noFill/>
          <a:ln w="9525">
            <a:noFill/>
            <a:miter lim="800000"/>
            <a:headEnd/>
            <a:tailEnd/>
          </a:ln>
          <a:effectLst/>
        </p:spPr>
      </p:pic>
      <p:pic>
        <p:nvPicPr>
          <p:cNvPr id="9" name="Picture 7"/>
          <p:cNvPicPr>
            <a:picLocks noChangeAspect="1" noChangeArrowheads="1"/>
          </p:cNvPicPr>
          <p:nvPr/>
        </p:nvPicPr>
        <p:blipFill>
          <a:blip r:embed="rId3" cstate="print"/>
          <a:srcRect l="5799" r="18813"/>
          <a:stretch>
            <a:fillRect/>
          </a:stretch>
        </p:blipFill>
        <p:spPr bwMode="auto">
          <a:xfrm flipH="1">
            <a:off x="228600" y="2743200"/>
            <a:ext cx="1524000" cy="1333891"/>
          </a:xfrm>
          <a:prstGeom prst="rect">
            <a:avLst/>
          </a:prstGeom>
          <a:noFill/>
          <a:ln w="9525">
            <a:noFill/>
            <a:miter lim="800000"/>
            <a:headEnd/>
            <a:tailEnd/>
          </a:ln>
          <a:effectLst/>
        </p:spPr>
      </p:pic>
      <p:pic>
        <p:nvPicPr>
          <p:cNvPr id="10" name="Picture 9"/>
          <p:cNvPicPr>
            <a:picLocks noChangeAspect="1" noChangeArrowheads="1"/>
          </p:cNvPicPr>
          <p:nvPr/>
        </p:nvPicPr>
        <p:blipFill>
          <a:blip r:embed="rId4" cstate="print"/>
          <a:srcRect l="11563" r="32932" b="27168"/>
          <a:stretch>
            <a:fillRect/>
          </a:stretch>
        </p:blipFill>
        <p:spPr bwMode="auto">
          <a:xfrm>
            <a:off x="228600" y="4267200"/>
            <a:ext cx="1567543" cy="1371600"/>
          </a:xfrm>
          <a:prstGeom prst="rect">
            <a:avLst/>
          </a:prstGeom>
          <a:noFill/>
          <a:ln w="9525">
            <a:noFill/>
            <a:miter lim="800000"/>
            <a:headEnd/>
            <a:tailEnd/>
          </a:ln>
          <a:effectLst/>
        </p:spPr>
      </p:pic>
      <p:cxnSp>
        <p:nvCxnSpPr>
          <p:cNvPr id="12" name="Straight Connector 11"/>
          <p:cNvCxnSpPr/>
          <p:nvPr/>
        </p:nvCxnSpPr>
        <p:spPr>
          <a:xfrm>
            <a:off x="2514600" y="2667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514600" y="4191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pic>
        <p:nvPicPr>
          <p:cNvPr id="16" name="Picture 15" descr="NDOH Logo.jpg"/>
          <p:cNvPicPr>
            <a:picLocks noChangeAspect="1"/>
          </p:cNvPicPr>
          <p:nvPr/>
        </p:nvPicPr>
        <p:blipFill>
          <a:blip r:embed="rId5" cstate="print"/>
          <a:stretch>
            <a:fillRect/>
          </a:stretch>
        </p:blipFill>
        <p:spPr>
          <a:xfrm>
            <a:off x="152400" y="5867400"/>
            <a:ext cx="2286000" cy="824484"/>
          </a:xfrm>
          <a:prstGeom prst="rect">
            <a:avLst/>
          </a:prstGeom>
        </p:spPr>
      </p:pic>
      <p:cxnSp>
        <p:nvCxnSpPr>
          <p:cNvPr id="17" name="Straight Connector 16"/>
          <p:cNvCxnSpPr/>
          <p:nvPr/>
        </p:nvCxnSpPr>
        <p:spPr>
          <a:xfrm>
            <a:off x="0" y="5791200"/>
            <a:ext cx="9144000" cy="15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3" name="Picture 2"/>
          <p:cNvPicPr>
            <a:picLocks noChangeAspect="1" noChangeArrowheads="1"/>
          </p:cNvPicPr>
          <p:nvPr/>
        </p:nvPicPr>
        <p:blipFill>
          <a:blip r:embed="rId6" cstate="print"/>
          <a:srcRect/>
          <a:stretch>
            <a:fillRect/>
          </a:stretch>
        </p:blipFill>
        <p:spPr bwMode="auto">
          <a:xfrm>
            <a:off x="8072462" y="5814889"/>
            <a:ext cx="928662" cy="1043111"/>
          </a:xfrm>
          <a:prstGeom prst="rect">
            <a:avLst/>
          </a:prstGeom>
          <a:noFill/>
          <a:ln w="9525">
            <a:noFill/>
            <a:miter lim="800000"/>
            <a:headEnd/>
            <a:tailEnd/>
          </a:ln>
          <a:effectLst/>
        </p:spPr>
      </p:pic>
    </p:spTree>
    <p:extLst>
      <p:ext uri="{BB962C8B-B14F-4D97-AF65-F5344CB8AC3E}">
        <p14:creationId xmlns:p14="http://schemas.microsoft.com/office/powerpoint/2010/main" xmlns="" val="1786024411"/>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r>
              <a:rPr lang="en-US" dirty="0" smtClean="0"/>
              <a:t>2014</a:t>
            </a:r>
            <a:endParaRPr lang="en-ZA" dirty="0"/>
          </a:p>
        </p:txBody>
      </p:sp>
      <p:sp>
        <p:nvSpPr>
          <p:cNvPr id="5" name="Footer Placeholder 4"/>
          <p:cNvSpPr>
            <a:spLocks noGrp="1"/>
          </p:cNvSpPr>
          <p:nvPr>
            <p:ph type="ftr" sz="quarter" idx="11"/>
          </p:nvPr>
        </p:nvSpPr>
        <p:spPr/>
        <p:txBody>
          <a:bodyPr/>
          <a:lstStyle/>
          <a:p>
            <a:r>
              <a:rPr lang="en-ZA" dirty="0" smtClean="0"/>
              <a:t>PRIMARY HEALTHCARE IMPLEMENTATION SLIDES 2014:ENT CONDITIONS</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a:t>
            </a:fld>
            <a:endParaRPr lang="en-Z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4" name="Date Placeholder 3"/>
          <p:cNvSpPr>
            <a:spLocks noGrp="1"/>
          </p:cNvSpPr>
          <p:nvPr>
            <p:ph type="dt" sz="half" idx="10"/>
          </p:nvPr>
        </p:nvSpPr>
        <p:spPr/>
        <p:txBody>
          <a:bodyPr/>
          <a:lstStyle/>
          <a:p>
            <a:r>
              <a:rPr lang="en-US" dirty="0" smtClean="0"/>
              <a:t>2014</a:t>
            </a:r>
            <a:endParaRPr lang="en-ZA" dirty="0"/>
          </a:p>
        </p:txBody>
      </p:sp>
      <p:sp>
        <p:nvSpPr>
          <p:cNvPr id="5" name="Footer Placeholder 4"/>
          <p:cNvSpPr>
            <a:spLocks noGrp="1"/>
          </p:cNvSpPr>
          <p:nvPr>
            <p:ph type="ftr" sz="quarter" idx="11"/>
          </p:nvPr>
        </p:nvSpPr>
        <p:spPr/>
        <p:txBody>
          <a:bodyPr/>
          <a:lstStyle/>
          <a:p>
            <a:r>
              <a:rPr lang="en-ZA" dirty="0" smtClean="0"/>
              <a:t>PRIMARY HEALTHCARE IMPLEMENTATION SLIDES 2014:FAMILY PLANNING</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a:t>
            </a:fld>
            <a:endParaRPr lang="en-Z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7" name="Straight Connector 6"/>
          <p:cNvCxnSpPr/>
          <p:nvPr userDrawn="1"/>
        </p:nvCxnSpPr>
        <p:spPr>
          <a:xfrm>
            <a:off x="0" y="5791200"/>
            <a:ext cx="9144000" cy="15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696904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ZA"/>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smtClean="0"/>
              <a:t>2014</a:t>
            </a:r>
            <a:endParaRPr lang="en-Z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ZA" smtClean="0"/>
              <a:t>PRIMARY HEALTHCARE 2014 IMPLEMENTATION SLIDES: STI</a:t>
            </a:r>
            <a:endParaRPr lang="en-ZA"/>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2FB03B2-953D-4068-99A6-8707FB8FE3E1}" type="slidenum">
              <a:rPr lang="en-ZA" smtClean="0"/>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7" name="Rectangle 6"/>
          <p:cNvSpPr/>
          <p:nvPr userDrawn="1"/>
        </p:nvSpPr>
        <p:spPr>
          <a:xfrm>
            <a:off x="0" y="0"/>
            <a:ext cx="9144000" cy="1143000"/>
          </a:xfrm>
          <a:prstGeom prst="rect">
            <a:avLst/>
          </a:prstGeom>
          <a:solidFill>
            <a:srgbClr val="005D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8" name="Picture 11"/>
          <p:cNvPicPr>
            <a:picLocks noChangeAspect="1" noChangeArrowheads="1"/>
          </p:cNvPicPr>
          <p:nvPr userDrawn="1"/>
        </p:nvPicPr>
        <p:blipFill>
          <a:blip r:embed="rId2" cstate="print"/>
          <a:srcRect r="26000"/>
          <a:stretch>
            <a:fillRect/>
          </a:stretch>
        </p:blipFill>
        <p:spPr bwMode="auto">
          <a:xfrm>
            <a:off x="228600" y="1219200"/>
            <a:ext cx="1524000" cy="1372973"/>
          </a:xfrm>
          <a:prstGeom prst="rect">
            <a:avLst/>
          </a:prstGeom>
          <a:noFill/>
          <a:ln w="9525">
            <a:noFill/>
            <a:miter lim="800000"/>
            <a:headEnd/>
            <a:tailEnd/>
          </a:ln>
          <a:effectLst/>
        </p:spPr>
      </p:pic>
      <p:pic>
        <p:nvPicPr>
          <p:cNvPr id="9" name="Picture 7"/>
          <p:cNvPicPr>
            <a:picLocks noChangeAspect="1" noChangeArrowheads="1"/>
          </p:cNvPicPr>
          <p:nvPr userDrawn="1"/>
        </p:nvPicPr>
        <p:blipFill>
          <a:blip r:embed="rId3" cstate="print"/>
          <a:srcRect l="5799" r="18813"/>
          <a:stretch>
            <a:fillRect/>
          </a:stretch>
        </p:blipFill>
        <p:spPr bwMode="auto">
          <a:xfrm flipH="1">
            <a:off x="228600" y="2743200"/>
            <a:ext cx="1524000" cy="1333891"/>
          </a:xfrm>
          <a:prstGeom prst="rect">
            <a:avLst/>
          </a:prstGeom>
          <a:noFill/>
          <a:ln w="9525">
            <a:noFill/>
            <a:miter lim="800000"/>
            <a:headEnd/>
            <a:tailEnd/>
          </a:ln>
          <a:effectLst/>
        </p:spPr>
      </p:pic>
      <p:pic>
        <p:nvPicPr>
          <p:cNvPr id="10" name="Picture 9"/>
          <p:cNvPicPr>
            <a:picLocks noChangeAspect="1" noChangeArrowheads="1"/>
          </p:cNvPicPr>
          <p:nvPr userDrawn="1"/>
        </p:nvPicPr>
        <p:blipFill>
          <a:blip r:embed="rId4" cstate="print"/>
          <a:srcRect l="11563" r="32932" b="27168"/>
          <a:stretch>
            <a:fillRect/>
          </a:stretch>
        </p:blipFill>
        <p:spPr bwMode="auto">
          <a:xfrm>
            <a:off x="228600" y="4267200"/>
            <a:ext cx="1567543" cy="1371600"/>
          </a:xfrm>
          <a:prstGeom prst="rect">
            <a:avLst/>
          </a:prstGeom>
          <a:noFill/>
          <a:ln w="9525">
            <a:noFill/>
            <a:miter lim="800000"/>
            <a:headEnd/>
            <a:tailEnd/>
          </a:ln>
          <a:effectLst/>
        </p:spPr>
      </p:pic>
      <p:cxnSp>
        <p:nvCxnSpPr>
          <p:cNvPr id="12" name="Straight Connector 11"/>
          <p:cNvCxnSpPr/>
          <p:nvPr userDrawn="1"/>
        </p:nvCxnSpPr>
        <p:spPr>
          <a:xfrm>
            <a:off x="2514600" y="2667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2514600" y="4191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pic>
        <p:nvPicPr>
          <p:cNvPr id="16" name="Picture 15" descr="NDOH Logo.jpg"/>
          <p:cNvPicPr>
            <a:picLocks noChangeAspect="1"/>
          </p:cNvPicPr>
          <p:nvPr userDrawn="1"/>
        </p:nvPicPr>
        <p:blipFill>
          <a:blip r:embed="rId5" cstate="print"/>
          <a:stretch>
            <a:fillRect/>
          </a:stretch>
        </p:blipFill>
        <p:spPr>
          <a:xfrm>
            <a:off x="152400" y="5867400"/>
            <a:ext cx="2286000" cy="824484"/>
          </a:xfrm>
          <a:prstGeom prst="rect">
            <a:avLst/>
          </a:prstGeom>
        </p:spPr>
      </p:pic>
      <p:cxnSp>
        <p:nvCxnSpPr>
          <p:cNvPr id="17" name="Straight Connector 16"/>
          <p:cNvCxnSpPr/>
          <p:nvPr userDrawn="1"/>
        </p:nvCxnSpPr>
        <p:spPr>
          <a:xfrm>
            <a:off x="0" y="5791200"/>
            <a:ext cx="9144000" cy="15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3" name="Picture 2"/>
          <p:cNvPicPr>
            <a:picLocks noChangeAspect="1" noChangeArrowheads="1"/>
          </p:cNvPicPr>
          <p:nvPr userDrawn="1"/>
        </p:nvPicPr>
        <p:blipFill>
          <a:blip r:embed="rId6" cstate="print"/>
          <a:srcRect/>
          <a:stretch>
            <a:fillRect/>
          </a:stretch>
        </p:blipFill>
        <p:spPr bwMode="auto">
          <a:xfrm>
            <a:off x="8072462" y="5814889"/>
            <a:ext cx="928662" cy="1043111"/>
          </a:xfrm>
          <a:prstGeom prst="rect">
            <a:avLst/>
          </a:prstGeom>
          <a:noFill/>
          <a:ln w="9525">
            <a:noFill/>
            <a:miter lim="800000"/>
            <a:headEnd/>
            <a:tailEnd/>
          </a:ln>
          <a:effectLst/>
        </p:spPr>
      </p:pic>
    </p:spTree>
    <p:extLst>
      <p:ext uri="{BB962C8B-B14F-4D97-AF65-F5344CB8AC3E}">
        <p14:creationId xmlns:p14="http://schemas.microsoft.com/office/powerpoint/2010/main" xmlns="" val="17860244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5.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1.jpeg"/><Relationship Id="rId5" Type="http://schemas.openxmlformats.org/officeDocument/2006/relationships/image" Target="../media/image4.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2014</a:t>
            </a:r>
            <a:endParaRPr lang="en-ZA" dirty="0"/>
          </a:p>
        </p:txBody>
      </p:sp>
      <p:sp>
        <p:nvSpPr>
          <p:cNvPr id="5" name="Footer Placeholder 4"/>
          <p:cNvSpPr>
            <a:spLocks noGrp="1"/>
          </p:cNvSpPr>
          <p:nvPr>
            <p:ph type="ftr" sz="quarter" idx="3"/>
          </p:nvPr>
        </p:nvSpPr>
        <p:spPr>
          <a:xfrm>
            <a:off x="2843808" y="6237312"/>
            <a:ext cx="3456384" cy="484163"/>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ZA" smtClean="0"/>
              <a:t>PRIMARY HEALTHCARE IMPLEMENTATION SLIDES 2014:ENT CONDITIONS</a:t>
            </a:r>
            <a:endParaRPr lang="en-Z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FB03B2-953D-4068-99A6-8707FB8FE3E1}" type="slidenum">
              <a:rPr lang="en-ZA" smtClean="0"/>
              <a:pPr/>
              <a:t>‹#›</a:t>
            </a:fld>
            <a:endParaRPr lang="en-ZA" dirty="0"/>
          </a:p>
        </p:txBody>
      </p:sp>
    </p:spTree>
    <p:extLst>
      <p:ext uri="{BB962C8B-B14F-4D97-AF65-F5344CB8AC3E}">
        <p14:creationId xmlns:p14="http://schemas.microsoft.com/office/powerpoint/2010/main" xmlns="" val="1959495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1066800"/>
          </a:xfrm>
          <a:prstGeom prst="rect">
            <a:avLst/>
          </a:prstGeom>
          <a:solidFill>
            <a:srgbClr val="005D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8" name="Picture 7" descr="NDOH Logo.jpg"/>
          <p:cNvPicPr>
            <a:picLocks noChangeAspect="1"/>
          </p:cNvPicPr>
          <p:nvPr/>
        </p:nvPicPr>
        <p:blipFill>
          <a:blip r:embed="rId5" cstate="print"/>
          <a:stretch>
            <a:fillRect/>
          </a:stretch>
        </p:blipFill>
        <p:spPr>
          <a:xfrm>
            <a:off x="152400" y="5867400"/>
            <a:ext cx="2286000" cy="824484"/>
          </a:xfrm>
          <a:prstGeom prst="rect">
            <a:avLst/>
          </a:prstGeom>
        </p:spPr>
      </p:pic>
      <p:pic>
        <p:nvPicPr>
          <p:cNvPr id="9" name="Picture 11"/>
          <p:cNvPicPr>
            <a:picLocks noChangeAspect="1" noChangeArrowheads="1"/>
          </p:cNvPicPr>
          <p:nvPr/>
        </p:nvPicPr>
        <p:blipFill>
          <a:blip r:embed="rId6" cstate="print"/>
          <a:srcRect r="26000"/>
          <a:stretch>
            <a:fillRect/>
          </a:stretch>
        </p:blipFill>
        <p:spPr bwMode="auto">
          <a:xfrm>
            <a:off x="7341870" y="1"/>
            <a:ext cx="1184147" cy="1066799"/>
          </a:xfrm>
          <a:prstGeom prst="rect">
            <a:avLst/>
          </a:prstGeom>
          <a:noFill/>
          <a:ln w="9525">
            <a:noFill/>
            <a:miter lim="800000"/>
            <a:headEnd/>
            <a:tailEnd/>
          </a:ln>
          <a:effectLst/>
        </p:spPr>
      </p:pic>
      <p:pic>
        <p:nvPicPr>
          <p:cNvPr id="6" name="Picture 2"/>
          <p:cNvPicPr>
            <a:picLocks noChangeAspect="1" noChangeArrowheads="1"/>
          </p:cNvPicPr>
          <p:nvPr/>
        </p:nvPicPr>
        <p:blipFill>
          <a:blip r:embed="rId7" cstate="print"/>
          <a:srcRect/>
          <a:stretch>
            <a:fillRect/>
          </a:stretch>
        </p:blipFill>
        <p:spPr bwMode="auto">
          <a:xfrm>
            <a:off x="8072462" y="5814889"/>
            <a:ext cx="928662" cy="1043111"/>
          </a:xfrm>
          <a:prstGeom prst="rect">
            <a:avLst/>
          </a:prstGeom>
          <a:noFill/>
          <a:ln w="9525">
            <a:noFill/>
            <a:miter lim="800000"/>
            <a:headEnd/>
            <a:tailEnd/>
          </a:ln>
          <a:effectLst/>
        </p:spPr>
      </p:pic>
    </p:spTree>
    <p:extLst>
      <p:ext uri="{BB962C8B-B14F-4D97-AF65-F5344CB8AC3E}">
        <p14:creationId xmlns:p14="http://schemas.microsoft.com/office/powerpoint/2010/main" xmlns="" val="202792215"/>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8" r:id="rId3"/>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hyperlink" Target="mailto:TLART@health.gov.za" TargetMode="External"/><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3" Type="http://schemas.openxmlformats.org/officeDocument/2006/relationships/hyperlink" Target="http://www.who.int/hiv/pub/cryptococcal_disease2011/en/index.html" TargetMode="External"/><Relationship Id="rId2" Type="http://schemas.openxmlformats.org/officeDocument/2006/relationships/notesSlide" Target="../notesSlides/notesSlide42.xml"/><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3" Type="http://schemas.openxmlformats.org/officeDocument/2006/relationships/hyperlink" Target="http://www.who.int/hiv/pub/guidelines/arv2013/annexes/en/index2.html" TargetMode="External"/><Relationship Id="rId2" Type="http://schemas.openxmlformats.org/officeDocument/2006/relationships/notesSlide" Target="../notesSlides/notesSlide43.xml"/><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5.xml"/></Relationships>
</file>

<file path=ppt/slides/_rels/slide71.xml.rels><?xml version="1.0" encoding="UTF-8" standalone="yes"?>
<Relationships xmlns="http://schemas.openxmlformats.org/package/2006/relationships"><Relationship Id="rId3" Type="http://schemas.openxmlformats.org/officeDocument/2006/relationships/hyperlink" Target="http://www.who.int/hiv/pub/guidelines/arv2013/arvs2013upplement_dec2014/en/" TargetMode="External"/><Relationship Id="rId2" Type="http://schemas.openxmlformats.org/officeDocument/2006/relationships/notesSlide" Target="../notesSlides/notesSlide46.xml"/><Relationship Id="rId1" Type="http://schemas.openxmlformats.org/officeDocument/2006/relationships/slideLayout" Target="../slideLayouts/slideLayout5.xml"/><Relationship Id="rId4" Type="http://schemas.openxmlformats.org/officeDocument/2006/relationships/hyperlink" Target="http://pag.aids2012.org/Abstracts.aspx?AID=21471" TargetMode="Externa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71736" y="4429132"/>
            <a:ext cx="5791200" cy="1015663"/>
          </a:xfrm>
          <a:prstGeom prst="rect">
            <a:avLst/>
          </a:prstGeom>
          <a:noFill/>
        </p:spPr>
        <p:txBody>
          <a:bodyPr wrap="square" rtlCol="0">
            <a:spAutoFit/>
          </a:bodyPr>
          <a:lstStyle/>
          <a:p>
            <a:r>
              <a:rPr lang="en-US" sz="2000" dirty="0" smtClean="0">
                <a:latin typeface="Arial" pitchFamily="34" charset="0"/>
                <a:cs typeface="Arial" pitchFamily="34" charset="0"/>
              </a:rPr>
              <a:t>PRIMARY </a:t>
            </a:r>
            <a:r>
              <a:rPr lang="en-US" sz="2000" smtClean="0">
                <a:latin typeface="Arial" pitchFamily="34" charset="0"/>
                <a:cs typeface="Arial" pitchFamily="34" charset="0"/>
              </a:rPr>
              <a:t>HEALTHCARE 2014</a:t>
            </a:r>
          </a:p>
          <a:p>
            <a:pPr algn="ct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Updates to the 2008 PHC STG &amp; EML</a:t>
            </a:r>
          </a:p>
        </p:txBody>
      </p:sp>
      <p:sp>
        <p:nvSpPr>
          <p:cNvPr id="5" name="TextBox 4"/>
          <p:cNvSpPr txBox="1"/>
          <p:nvPr/>
        </p:nvSpPr>
        <p:spPr>
          <a:xfrm>
            <a:off x="2514600" y="3276600"/>
            <a:ext cx="5791200" cy="400110"/>
          </a:xfrm>
          <a:prstGeom prst="rect">
            <a:avLst/>
          </a:prstGeom>
          <a:noFill/>
        </p:spPr>
        <p:txBody>
          <a:bodyPr wrap="square" rtlCol="0">
            <a:spAutoFit/>
          </a:bodyPr>
          <a:lstStyle/>
          <a:p>
            <a:endParaRPr lang="en-US" sz="2000" dirty="0">
              <a:solidFill>
                <a:prstClr val="white">
                  <a:lumMod val="50000"/>
                </a:prstClr>
              </a:solidFill>
              <a:latin typeface="Arial" pitchFamily="34" charset="0"/>
              <a:cs typeface="Arial" pitchFamily="34" charset="0"/>
            </a:endParaRPr>
          </a:p>
        </p:txBody>
      </p:sp>
      <p:sp>
        <p:nvSpPr>
          <p:cNvPr id="7" name="Rectangle 2"/>
          <p:cNvSpPr txBox="1">
            <a:spLocks noChangeArrowheads="1"/>
          </p:cNvSpPr>
          <p:nvPr/>
        </p:nvSpPr>
        <p:spPr>
          <a:xfrm>
            <a:off x="0" y="0"/>
            <a:ext cx="8964488" cy="928670"/>
          </a:xfrm>
          <a:prstGeom prst="rect">
            <a:avLst/>
          </a:prstGeom>
        </p:spPr>
        <p:txBody>
          <a:bodyPr tIns="45720" rIns="91440" bIns="45720" anchor="b">
            <a:normAutofit/>
          </a:bodyPr>
          <a:lstStyle/>
          <a:p>
            <a:pPr defTabSz="457200">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400" b="1" dirty="0" smtClean="0">
                <a:solidFill>
                  <a:prstClr val="white"/>
                </a:solidFill>
                <a:latin typeface="Arial" pitchFamily="34" charset="0"/>
                <a:cs typeface="Arial" pitchFamily="34" charset="0"/>
              </a:rPr>
              <a:t>CH 10: HIV AND AIDS</a:t>
            </a:r>
          </a:p>
        </p:txBody>
      </p:sp>
      <p:sp>
        <p:nvSpPr>
          <p:cNvPr id="8" name="TextBox 7"/>
          <p:cNvSpPr txBox="1"/>
          <p:nvPr/>
        </p:nvSpPr>
        <p:spPr>
          <a:xfrm>
            <a:off x="2514600" y="1752600"/>
            <a:ext cx="5791200" cy="461665"/>
          </a:xfrm>
          <a:prstGeom prst="rect">
            <a:avLst/>
          </a:prstGeom>
          <a:noFill/>
        </p:spPr>
        <p:txBody>
          <a:bodyPr wrap="square" rtlCol="0">
            <a:spAutoFit/>
          </a:bodyPr>
          <a:lstStyle/>
          <a:p>
            <a:r>
              <a:rPr lang="en-US" sz="2400" dirty="0" smtClean="0">
                <a:latin typeface="Arial" pitchFamily="34" charset="0"/>
                <a:cs typeface="Arial" pitchFamily="34" charset="0"/>
              </a:rPr>
              <a:t>NATIONAL DEPARTMENT OF HEALTH</a:t>
            </a:r>
          </a:p>
        </p:txBody>
      </p:sp>
      <p:sp>
        <p:nvSpPr>
          <p:cNvPr id="9" name="TextBox 8"/>
          <p:cNvSpPr txBox="1"/>
          <p:nvPr/>
        </p:nvSpPr>
        <p:spPr>
          <a:xfrm>
            <a:off x="2643174" y="2968823"/>
            <a:ext cx="5791200" cy="707886"/>
          </a:xfrm>
          <a:prstGeom prst="rect">
            <a:avLst/>
          </a:prstGeom>
          <a:noFill/>
        </p:spPr>
        <p:txBody>
          <a:bodyPr wrap="square" rtlCol="0">
            <a:spAutoFit/>
          </a:bodyPr>
          <a:lstStyle/>
          <a:p>
            <a:r>
              <a:rPr lang="en-US" sz="2000" dirty="0" smtClean="0">
                <a:latin typeface="Arial" pitchFamily="34" charset="0"/>
                <a:cs typeface="Arial" pitchFamily="34" charset="0"/>
              </a:rPr>
              <a:t>AFFORDABLE MEDICINES</a:t>
            </a:r>
          </a:p>
          <a:p>
            <a:r>
              <a:rPr lang="en-US" sz="2000" dirty="0" smtClean="0">
                <a:latin typeface="Arial" pitchFamily="34" charset="0"/>
                <a:cs typeface="Arial" pitchFamily="34" charset="0"/>
              </a:rPr>
              <a:t>ESSENTIAL MEDICINES PROGRAMME</a:t>
            </a:r>
          </a:p>
        </p:txBody>
      </p:sp>
    </p:spTree>
    <p:extLst>
      <p:ext uri="{BB962C8B-B14F-4D97-AF65-F5344CB8AC3E}">
        <p14:creationId xmlns:p14="http://schemas.microsoft.com/office/powerpoint/2010/main" xmlns="" val="42730223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10</a:t>
            </a:fld>
            <a:endParaRPr lang="en-ZA" sz="1000" dirty="0"/>
          </a:p>
        </p:txBody>
      </p:sp>
      <p:sp>
        <p:nvSpPr>
          <p:cNvPr id="9" name="Title 1"/>
          <p:cNvSpPr>
            <a:spLocks noGrp="1"/>
          </p:cNvSpPr>
          <p:nvPr>
            <p:ph type="title"/>
          </p:nvPr>
        </p:nvSpPr>
        <p:spPr>
          <a:xfrm>
            <a:off x="0" y="304800"/>
            <a:ext cx="8229600" cy="1143000"/>
          </a:xfrm>
        </p:spPr>
        <p:txBody>
          <a:bodyPr>
            <a:normAutofit/>
          </a:bodyPr>
          <a:lstStyle/>
          <a:p>
            <a:pPr algn="l"/>
            <a:r>
              <a:rPr lang="en-ZA" sz="3600" b="1" dirty="0" smtClean="0">
                <a:solidFill>
                  <a:schemeClr val="bg1"/>
                </a:solidFill>
              </a:rPr>
              <a:t>11.5 THE HIV EXPOSED INFANT</a:t>
            </a:r>
            <a:endParaRPr lang="en-ZA" sz="3600" b="1" dirty="0">
              <a:solidFill>
                <a:schemeClr val="bg1"/>
              </a:solidFill>
            </a:endParaRPr>
          </a:p>
        </p:txBody>
      </p:sp>
      <p:sp>
        <p:nvSpPr>
          <p:cNvPr id="10" name="Content Placeholder 9"/>
          <p:cNvSpPr>
            <a:spLocks noGrp="1"/>
          </p:cNvSpPr>
          <p:nvPr>
            <p:ph idx="1"/>
          </p:nvPr>
        </p:nvSpPr>
        <p:spPr>
          <a:xfrm>
            <a:off x="152400" y="1143000"/>
            <a:ext cx="8915400" cy="5257800"/>
          </a:xfrm>
          <a:ln>
            <a:noFill/>
          </a:ln>
        </p:spPr>
        <p:txBody>
          <a:bodyPr/>
          <a:lstStyle/>
          <a:p>
            <a:r>
              <a:rPr lang="en-ZA" sz="2800" u="sng" dirty="0" smtClean="0"/>
              <a:t>Infant ART: </a:t>
            </a:r>
            <a:r>
              <a:rPr lang="en-ZA" sz="2800" i="1" dirty="0" smtClean="0">
                <a:solidFill>
                  <a:srgbClr val="00B050"/>
                </a:solidFill>
              </a:rPr>
              <a:t>added</a:t>
            </a:r>
          </a:p>
          <a:p>
            <a:r>
              <a:rPr lang="en-ZA" sz="2800" u="sng" dirty="0" smtClean="0"/>
              <a:t>Maternal ART: </a:t>
            </a:r>
            <a:r>
              <a:rPr lang="en-ZA" sz="2800" i="1" dirty="0" smtClean="0">
                <a:solidFill>
                  <a:srgbClr val="00B050"/>
                </a:solidFill>
              </a:rPr>
              <a:t>added</a:t>
            </a:r>
          </a:p>
          <a:p>
            <a:r>
              <a:rPr lang="en-ZA" sz="2800" u="sng" dirty="0" smtClean="0"/>
              <a:t>Infant prophylaxis (nevirapine, zidovudine): </a:t>
            </a:r>
            <a:r>
              <a:rPr lang="en-ZA" sz="2800" i="1" dirty="0" smtClean="0">
                <a:solidFill>
                  <a:srgbClr val="00B050"/>
                </a:solidFill>
              </a:rPr>
              <a:t>added</a:t>
            </a:r>
          </a:p>
          <a:p>
            <a:r>
              <a:rPr lang="en-ZA" sz="2800" u="sng" dirty="0" smtClean="0"/>
              <a:t>Cotrimoxazole , oral</a:t>
            </a:r>
            <a:r>
              <a:rPr lang="en-ZA" sz="2800" dirty="0" smtClean="0"/>
              <a:t>: </a:t>
            </a:r>
            <a:r>
              <a:rPr lang="en-ZA" sz="2800" i="1" dirty="0" smtClean="0">
                <a:solidFill>
                  <a:srgbClr val="00B050"/>
                </a:solidFill>
              </a:rPr>
              <a:t>added</a:t>
            </a:r>
          </a:p>
          <a:p>
            <a:pPr>
              <a:buNone/>
            </a:pPr>
            <a:endParaRPr lang="en-ZA" sz="500" i="1" dirty="0" smtClean="0">
              <a:solidFill>
                <a:srgbClr val="00B050"/>
              </a:solidFill>
            </a:endParaRPr>
          </a:p>
          <a:p>
            <a:pPr>
              <a:buFont typeface="Wingdings" pitchFamily="2" charset="2"/>
              <a:buChar char="v"/>
            </a:pPr>
            <a:r>
              <a:rPr lang="en-ZA" sz="2400" b="1" i="1" dirty="0" smtClean="0">
                <a:solidFill>
                  <a:srgbClr val="3366FF"/>
                </a:solidFill>
              </a:rPr>
              <a:t>Risk stratification of infants born to HIV-infected mothers:</a:t>
            </a:r>
          </a:p>
          <a:p>
            <a:pPr lvl="1">
              <a:buFont typeface="Wingdings" pitchFamily="2" charset="2"/>
              <a:buChar char="v"/>
            </a:pPr>
            <a:endParaRPr lang="en-ZA" sz="2000" i="1" dirty="0" smtClean="0"/>
          </a:p>
          <a:p>
            <a:pPr lvl="1">
              <a:buFont typeface="Wingdings" pitchFamily="2" charset="2"/>
              <a:buChar char="v"/>
            </a:pPr>
            <a:endParaRPr lang="en-ZA" sz="2000" i="1" dirty="0" smtClean="0"/>
          </a:p>
          <a:p>
            <a:pPr lvl="1">
              <a:buFont typeface="Wingdings" pitchFamily="2" charset="2"/>
              <a:buChar char="v"/>
            </a:pPr>
            <a:endParaRPr lang="en-ZA" sz="2000" i="1" dirty="0" smtClean="0"/>
          </a:p>
          <a:p>
            <a:pPr lvl="1">
              <a:buFont typeface="Wingdings" pitchFamily="2" charset="2"/>
              <a:buChar char="v"/>
            </a:pPr>
            <a:endParaRPr lang="en-ZA" sz="2000" i="1" dirty="0" smtClean="0"/>
          </a:p>
          <a:p>
            <a:pPr lvl="1">
              <a:buNone/>
            </a:pPr>
            <a:endParaRPr lang="en-ZA" sz="2000" i="1" dirty="0" smtClean="0"/>
          </a:p>
          <a:p>
            <a:pPr>
              <a:buNone/>
            </a:pPr>
            <a:r>
              <a:rPr lang="en-ZA" sz="1000" dirty="0" smtClean="0"/>
              <a:t>		</a:t>
            </a:r>
          </a:p>
          <a:p>
            <a:pPr>
              <a:buNone/>
            </a:pPr>
            <a:endParaRPr lang="en-ZA" sz="1000" dirty="0" smtClean="0"/>
          </a:p>
          <a:p>
            <a:pPr>
              <a:buNone/>
            </a:pPr>
            <a:endParaRPr lang="en-ZA" sz="1000" dirty="0" smtClean="0"/>
          </a:p>
          <a:p>
            <a:pPr>
              <a:buNone/>
            </a:pPr>
            <a:endParaRPr lang="en-ZA" sz="1000" dirty="0" smtClean="0"/>
          </a:p>
          <a:p>
            <a:pPr>
              <a:buNone/>
            </a:pPr>
            <a:endParaRPr lang="en-ZA" sz="1000" dirty="0" smtClean="0"/>
          </a:p>
          <a:p>
            <a:pPr>
              <a:buNone/>
            </a:pPr>
            <a:endParaRPr lang="en-ZA" sz="1000" dirty="0" smtClean="0"/>
          </a:p>
          <a:p>
            <a:pPr>
              <a:buNone/>
            </a:pPr>
            <a:endParaRPr lang="en-ZA" sz="1000" dirty="0" smtClean="0"/>
          </a:p>
          <a:p>
            <a:pPr>
              <a:buNone/>
            </a:pPr>
            <a:endParaRPr lang="en-ZA" sz="1000" dirty="0" smtClean="0"/>
          </a:p>
          <a:p>
            <a:pPr>
              <a:buNone/>
            </a:pPr>
            <a:endParaRPr lang="en-ZA" sz="1000" dirty="0" smtClean="0"/>
          </a:p>
          <a:p>
            <a:pPr lvl="3">
              <a:buNone/>
            </a:pPr>
            <a:endParaRPr lang="en-ZA" sz="1200" dirty="0" smtClean="0"/>
          </a:p>
          <a:p>
            <a:pPr lvl="3">
              <a:buNone/>
            </a:pPr>
            <a:endParaRPr lang="en-US" sz="1200" dirty="0"/>
          </a:p>
        </p:txBody>
      </p:sp>
      <p:sp>
        <p:nvSpPr>
          <p:cNvPr id="7" name="Rectangle 6"/>
          <p:cNvSpPr/>
          <p:nvPr/>
        </p:nvSpPr>
        <p:spPr>
          <a:xfrm>
            <a:off x="2209800" y="3886200"/>
            <a:ext cx="5105400" cy="1371600"/>
          </a:xfrm>
          <a:prstGeom prst="rect">
            <a:avLst/>
          </a:prstGeom>
          <a:solidFill>
            <a:srgbClr val="3366FF"/>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ZA" sz="2400" b="1" u="sng" dirty="0" smtClean="0"/>
              <a:t>FOR SUCCESSFUL PMTCT:</a:t>
            </a:r>
            <a:endParaRPr lang="en-US" sz="2400" b="1" u="sng" dirty="0"/>
          </a:p>
          <a:p>
            <a:pPr algn="ctr">
              <a:buNone/>
            </a:pPr>
            <a:r>
              <a:rPr lang="en-ZA" sz="2400" b="1" dirty="0" smtClean="0"/>
              <a:t>Mother must be virally suppressed.</a:t>
            </a:r>
            <a:endParaRPr lang="en-US" sz="2400" b="1" dirty="0" smtClean="0"/>
          </a:p>
        </p:txBody>
      </p:sp>
    </p:spTree>
    <p:extLst>
      <p:ext uri="{BB962C8B-B14F-4D97-AF65-F5344CB8AC3E}">
        <p14:creationId xmlns:p14="http://schemas.microsoft.com/office/powerpoint/2010/main" xmlns="" val="4120295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11</a:t>
            </a:fld>
            <a:endParaRPr lang="en-ZA" sz="1000" dirty="0"/>
          </a:p>
        </p:txBody>
      </p:sp>
      <p:sp>
        <p:nvSpPr>
          <p:cNvPr id="9" name="Title 1"/>
          <p:cNvSpPr>
            <a:spLocks noGrp="1"/>
          </p:cNvSpPr>
          <p:nvPr>
            <p:ph type="title"/>
          </p:nvPr>
        </p:nvSpPr>
        <p:spPr>
          <a:xfrm>
            <a:off x="0" y="304800"/>
            <a:ext cx="8229600" cy="1143000"/>
          </a:xfrm>
        </p:spPr>
        <p:txBody>
          <a:bodyPr>
            <a:normAutofit/>
          </a:bodyPr>
          <a:lstStyle/>
          <a:p>
            <a:pPr algn="l"/>
            <a:r>
              <a:rPr lang="en-ZA" sz="3600" b="1" dirty="0" smtClean="0">
                <a:solidFill>
                  <a:schemeClr val="bg1"/>
                </a:solidFill>
              </a:rPr>
              <a:t>11.5 THE HIV EXPOSED INFANT</a:t>
            </a:r>
            <a:endParaRPr lang="en-ZA" sz="3600" b="1" dirty="0">
              <a:solidFill>
                <a:schemeClr val="bg1"/>
              </a:solidFill>
            </a:endParaRPr>
          </a:p>
        </p:txBody>
      </p:sp>
      <p:sp>
        <p:nvSpPr>
          <p:cNvPr id="10" name="Content Placeholder 9"/>
          <p:cNvSpPr>
            <a:spLocks noGrp="1"/>
          </p:cNvSpPr>
          <p:nvPr>
            <p:ph idx="1"/>
          </p:nvPr>
        </p:nvSpPr>
        <p:spPr>
          <a:xfrm>
            <a:off x="152400" y="1143000"/>
            <a:ext cx="8915400" cy="5257800"/>
          </a:xfrm>
          <a:ln>
            <a:noFill/>
          </a:ln>
        </p:spPr>
        <p:txBody>
          <a:bodyPr/>
          <a:lstStyle/>
          <a:p>
            <a:pPr lvl="0">
              <a:spcBef>
                <a:spcPts val="0"/>
              </a:spcBef>
            </a:pPr>
            <a:r>
              <a:rPr lang="en-ZA" sz="1400" i="1" dirty="0" err="1" smtClean="0"/>
              <a:t>Bera</a:t>
            </a:r>
            <a:r>
              <a:rPr lang="en-ZA" sz="1400" i="1" dirty="0" smtClean="0"/>
              <a:t> et al. (2010): </a:t>
            </a:r>
            <a:r>
              <a:rPr lang="en-ZA" sz="1400" dirty="0" smtClean="0"/>
              <a:t>Longitudinal study  (838 women with 858 live births/ HIV-1 DNA PCR was performed on 665 out of 831 infants ≥ 6 weeks) to determine risk factors for MTCT in pregnant women on lifelong ART. Pregnant women followed up until 6 weeks postpartum.</a:t>
            </a:r>
          </a:p>
          <a:p>
            <a:pPr lvl="0">
              <a:spcBef>
                <a:spcPts val="0"/>
              </a:spcBef>
            </a:pPr>
            <a:endParaRPr lang="en-ZA" sz="1400" dirty="0" smtClean="0"/>
          </a:p>
          <a:p>
            <a:pPr lvl="0">
              <a:spcBef>
                <a:spcPts val="0"/>
              </a:spcBef>
            </a:pPr>
            <a:endParaRPr lang="en-ZA" sz="1400" dirty="0" smtClean="0"/>
          </a:p>
          <a:p>
            <a:pPr lvl="0">
              <a:spcBef>
                <a:spcPts val="0"/>
              </a:spcBef>
            </a:pPr>
            <a:endParaRPr lang="en-ZA" sz="1400" dirty="0" smtClean="0"/>
          </a:p>
          <a:p>
            <a:pPr lvl="0">
              <a:spcBef>
                <a:spcPts val="0"/>
              </a:spcBef>
            </a:pPr>
            <a:endParaRPr lang="en-ZA" sz="1400" dirty="0" smtClean="0"/>
          </a:p>
          <a:p>
            <a:pPr lvl="0">
              <a:spcBef>
                <a:spcPts val="0"/>
              </a:spcBef>
            </a:pPr>
            <a:endParaRPr lang="en-ZA" sz="1400" dirty="0" smtClean="0"/>
          </a:p>
          <a:p>
            <a:pPr lvl="0">
              <a:spcBef>
                <a:spcPts val="0"/>
              </a:spcBef>
            </a:pPr>
            <a:endParaRPr lang="en-ZA" sz="1400" dirty="0" smtClean="0"/>
          </a:p>
          <a:p>
            <a:pPr lvl="0">
              <a:spcBef>
                <a:spcPts val="0"/>
              </a:spcBef>
            </a:pPr>
            <a:endParaRPr lang="en-ZA" sz="1400" dirty="0" smtClean="0"/>
          </a:p>
          <a:p>
            <a:pPr lvl="0">
              <a:spcBef>
                <a:spcPts val="0"/>
              </a:spcBef>
            </a:pPr>
            <a:endParaRPr lang="en-ZA" sz="1400" dirty="0" smtClean="0"/>
          </a:p>
          <a:p>
            <a:pPr lvl="0">
              <a:spcBef>
                <a:spcPts val="0"/>
              </a:spcBef>
            </a:pPr>
            <a:endParaRPr lang="en-ZA" sz="1400" dirty="0" smtClean="0"/>
          </a:p>
          <a:p>
            <a:pPr lvl="0">
              <a:spcBef>
                <a:spcPts val="0"/>
              </a:spcBef>
            </a:pPr>
            <a:endParaRPr lang="en-ZA" sz="1400" dirty="0" smtClean="0"/>
          </a:p>
          <a:p>
            <a:pPr lvl="0">
              <a:spcBef>
                <a:spcPts val="0"/>
              </a:spcBef>
            </a:pPr>
            <a:endParaRPr lang="en-ZA" sz="1400" dirty="0" smtClean="0"/>
          </a:p>
          <a:p>
            <a:pPr lvl="0">
              <a:spcBef>
                <a:spcPts val="0"/>
              </a:spcBef>
            </a:pPr>
            <a:endParaRPr lang="en-ZA" sz="1400" dirty="0" smtClean="0"/>
          </a:p>
          <a:p>
            <a:pPr lvl="0">
              <a:spcBef>
                <a:spcPts val="0"/>
              </a:spcBef>
            </a:pPr>
            <a:endParaRPr lang="en-ZA" sz="1400" dirty="0" smtClean="0"/>
          </a:p>
          <a:p>
            <a:pPr lvl="0">
              <a:spcBef>
                <a:spcPts val="0"/>
              </a:spcBef>
              <a:buNone/>
            </a:pPr>
            <a:endParaRPr lang="en-ZA" sz="500" dirty="0" smtClean="0"/>
          </a:p>
          <a:p>
            <a:r>
              <a:rPr lang="en-ZA" sz="1600" dirty="0" smtClean="0"/>
              <a:t>Two studies that provided raw data in small case series suggest:</a:t>
            </a:r>
          </a:p>
          <a:p>
            <a:pPr lvl="3"/>
            <a:r>
              <a:rPr lang="en-ZA" sz="1200" dirty="0" smtClean="0"/>
              <a:t>VL should be &lt; 1000 at 8 weeks after starting ART. </a:t>
            </a:r>
          </a:p>
          <a:p>
            <a:r>
              <a:rPr lang="en-GB" sz="1600" dirty="0" smtClean="0"/>
              <a:t>Unpublished data </a:t>
            </a:r>
            <a:r>
              <a:rPr lang="en-ZA" sz="1600" dirty="0" smtClean="0"/>
              <a:t>from the COAT trial reported that at 8 weeks:</a:t>
            </a:r>
          </a:p>
          <a:p>
            <a:pPr lvl="3"/>
            <a:r>
              <a:rPr lang="en-ZA" sz="1200" dirty="0" smtClean="0"/>
              <a:t> 23% still had VL &gt; 1000.</a:t>
            </a:r>
          </a:p>
          <a:p>
            <a:pPr lvl="3"/>
            <a:r>
              <a:rPr lang="en-ZA" sz="1200" dirty="0" smtClean="0"/>
              <a:t>But by 12 weeks all were &lt; 1000.</a:t>
            </a:r>
            <a:r>
              <a:rPr lang="en-US" sz="1200" dirty="0" smtClean="0"/>
              <a:t> </a:t>
            </a:r>
            <a:r>
              <a:rPr lang="en-ZA" sz="1200" dirty="0" smtClean="0"/>
              <a:t>      </a:t>
            </a:r>
          </a:p>
          <a:p>
            <a:pPr lvl="0">
              <a:spcBef>
                <a:spcPts val="0"/>
              </a:spcBef>
            </a:pPr>
            <a:endParaRPr lang="en-US" sz="1400" dirty="0" smtClean="0"/>
          </a:p>
          <a:p>
            <a:pPr lvl="1">
              <a:buNone/>
            </a:pPr>
            <a:endParaRPr lang="en-ZA" sz="2000" i="1" dirty="0" smtClean="0"/>
          </a:p>
          <a:p>
            <a:pPr>
              <a:buNone/>
            </a:pPr>
            <a:r>
              <a:rPr lang="en-ZA" sz="1000" dirty="0" smtClean="0"/>
              <a:t>		</a:t>
            </a:r>
          </a:p>
          <a:p>
            <a:pPr>
              <a:buNone/>
            </a:pPr>
            <a:endParaRPr lang="en-ZA" sz="1000" dirty="0" smtClean="0"/>
          </a:p>
          <a:p>
            <a:pPr>
              <a:buNone/>
            </a:pPr>
            <a:endParaRPr lang="en-ZA" sz="1000" dirty="0" smtClean="0"/>
          </a:p>
          <a:p>
            <a:pPr>
              <a:buNone/>
            </a:pPr>
            <a:endParaRPr lang="en-ZA" sz="1000" dirty="0" smtClean="0"/>
          </a:p>
          <a:p>
            <a:pPr>
              <a:buNone/>
            </a:pPr>
            <a:endParaRPr lang="en-ZA" sz="1000" dirty="0" smtClean="0"/>
          </a:p>
          <a:p>
            <a:pPr>
              <a:buNone/>
            </a:pPr>
            <a:endParaRPr lang="en-ZA" sz="1000" dirty="0" smtClean="0"/>
          </a:p>
          <a:p>
            <a:pPr>
              <a:buNone/>
            </a:pPr>
            <a:endParaRPr lang="en-ZA" sz="1000" dirty="0" smtClean="0"/>
          </a:p>
          <a:p>
            <a:pPr>
              <a:buNone/>
            </a:pPr>
            <a:endParaRPr lang="en-ZA" sz="1000" dirty="0" smtClean="0"/>
          </a:p>
          <a:p>
            <a:pPr>
              <a:buNone/>
            </a:pPr>
            <a:endParaRPr lang="en-ZA" sz="1000" dirty="0" smtClean="0"/>
          </a:p>
          <a:p>
            <a:pPr lvl="3">
              <a:buNone/>
            </a:pPr>
            <a:endParaRPr lang="en-ZA" sz="1200" dirty="0" smtClean="0"/>
          </a:p>
          <a:p>
            <a:pPr lvl="3">
              <a:buNone/>
            </a:pPr>
            <a:endParaRPr lang="en-US" sz="1200" dirty="0"/>
          </a:p>
        </p:txBody>
      </p:sp>
      <p:graphicFrame>
        <p:nvGraphicFramePr>
          <p:cNvPr id="7" name="Table 6"/>
          <p:cNvGraphicFramePr>
            <a:graphicFrameLocks noGrp="1"/>
          </p:cNvGraphicFramePr>
          <p:nvPr/>
        </p:nvGraphicFramePr>
        <p:xfrm>
          <a:off x="609600" y="1905000"/>
          <a:ext cx="8001000" cy="2712720"/>
        </p:xfrm>
        <a:graphic>
          <a:graphicData uri="http://schemas.openxmlformats.org/drawingml/2006/table">
            <a:tbl>
              <a:tblPr firstRow="1" bandRow="1">
                <a:effectLst>
                  <a:outerShdw blurRad="50800" dist="38100" algn="l" rotWithShape="0">
                    <a:prstClr val="black">
                      <a:alpha val="40000"/>
                    </a:prstClr>
                  </a:outerShdw>
                </a:effectLst>
                <a:tableStyleId>{17292A2E-F333-43FB-9621-5CBBE7FDCDCB}</a:tableStyleId>
              </a:tblPr>
              <a:tblGrid>
                <a:gridCol w="1800225"/>
                <a:gridCol w="6200775"/>
              </a:tblGrid>
              <a:tr h="370840">
                <a:tc>
                  <a:txBody>
                    <a:bodyPr/>
                    <a:lstStyle/>
                    <a:p>
                      <a:r>
                        <a:rPr lang="en-US" sz="1600" i="1" u="sng" dirty="0" smtClean="0"/>
                        <a:t>Results</a:t>
                      </a:r>
                      <a:endParaRPr lang="en-US" sz="1600" i="1" u="sng" dirty="0"/>
                    </a:p>
                  </a:txBody>
                  <a:tcPr/>
                </a:tc>
                <a:tc>
                  <a:txBody>
                    <a:bodyPr/>
                    <a:lstStyle/>
                    <a:p>
                      <a:endParaRPr lang="en-US"/>
                    </a:p>
                  </a:txBody>
                  <a:tcPr/>
                </a:tc>
              </a:tr>
              <a:tr h="695960">
                <a:tc>
                  <a:txBody>
                    <a:bodyPr/>
                    <a:lstStyle/>
                    <a:p>
                      <a:r>
                        <a:rPr lang="en-US" sz="1400" dirty="0" smtClean="0"/>
                        <a:t>Women</a:t>
                      </a:r>
                      <a:endParaRPr lang="en-US" sz="1400" dirty="0"/>
                    </a:p>
                  </a:txBody>
                  <a:tcPr/>
                </a:tc>
                <a:tc>
                  <a:txBody>
                    <a:bodyPr/>
                    <a:lstStyle/>
                    <a:p>
                      <a:pPr lvl="0">
                        <a:buFont typeface="Arial" pitchFamily="34" charset="0"/>
                        <a:buChar char="•"/>
                      </a:pPr>
                      <a:r>
                        <a:rPr lang="en-ZA" sz="1200" dirty="0" smtClean="0"/>
                        <a:t>Median CD4 count was 192.</a:t>
                      </a:r>
                      <a:endParaRPr lang="en-US" sz="1200" dirty="0" smtClean="0"/>
                    </a:p>
                    <a:p>
                      <a:pPr lvl="0">
                        <a:buFont typeface="Arial" pitchFamily="34" charset="0"/>
                        <a:buChar char="•"/>
                      </a:pPr>
                      <a:r>
                        <a:rPr lang="en-ZA" sz="1200" dirty="0" smtClean="0"/>
                        <a:t>Median duration of ART was 12 weeks. </a:t>
                      </a:r>
                      <a:endParaRPr lang="en-US" sz="1200" dirty="0" smtClean="0"/>
                    </a:p>
                    <a:p>
                      <a:pPr lvl="0">
                        <a:buFont typeface="Arial" pitchFamily="34" charset="0"/>
                        <a:buChar char="•"/>
                      </a:pPr>
                      <a:r>
                        <a:rPr lang="en-ZA" sz="1200" baseline="0" dirty="0" smtClean="0"/>
                        <a:t> </a:t>
                      </a:r>
                      <a:r>
                        <a:rPr lang="en-ZA" sz="1200" dirty="0" smtClean="0"/>
                        <a:t>555/618 women (89.8%) had a VL &lt;1 000 copies/ml.</a:t>
                      </a:r>
                      <a:endParaRPr lang="en-US" sz="1200" dirty="0" smtClean="0"/>
                    </a:p>
                  </a:txBody>
                  <a:tcPr/>
                </a:tc>
              </a:tr>
              <a:tr h="370840">
                <a:tc>
                  <a:txBody>
                    <a:bodyPr/>
                    <a:lstStyle/>
                    <a:p>
                      <a:r>
                        <a:rPr lang="en-US" sz="1400" dirty="0" smtClean="0"/>
                        <a:t>Infants</a:t>
                      </a:r>
                      <a:endParaRPr lang="en-US" sz="1400" dirty="0"/>
                    </a:p>
                  </a:txBody>
                  <a:tcPr/>
                </a:tc>
                <a:tc>
                  <a:txBody>
                    <a:bodyPr/>
                    <a:lstStyle/>
                    <a:p>
                      <a:pPr lvl="0"/>
                      <a:r>
                        <a:rPr lang="en-ZA" sz="1200" dirty="0" smtClean="0"/>
                        <a:t>Transmission occurred in 16 infants (2.4%; 95% CI 1.4 to 4.0). </a:t>
                      </a:r>
                      <a:endParaRPr lang="en-US" sz="1200" dirty="0" smtClean="0"/>
                    </a:p>
                    <a:p>
                      <a:pPr lvl="0"/>
                      <a:r>
                        <a:rPr lang="en-ZA" sz="1200" dirty="0" smtClean="0"/>
                        <a:t>Transmission rate was:</a:t>
                      </a:r>
                      <a:endParaRPr lang="en-US" sz="1200" dirty="0" smtClean="0"/>
                    </a:p>
                    <a:p>
                      <a:pPr lvl="1"/>
                      <a:r>
                        <a:rPr lang="en-ZA" sz="1200" dirty="0" smtClean="0"/>
                        <a:t>7.8% with maternal plasma VL ≥1 000 copies/ml (p=0.018)</a:t>
                      </a:r>
                      <a:endParaRPr lang="en-US" sz="1200" dirty="0" smtClean="0"/>
                    </a:p>
                    <a:p>
                      <a:pPr lvl="1"/>
                      <a:r>
                        <a:rPr lang="en-ZA" sz="1200" dirty="0" smtClean="0"/>
                        <a:t>4.2% with duration of ART &lt;10 weeks (p=0.010)</a:t>
                      </a:r>
                      <a:endParaRPr lang="en-US" sz="1200" dirty="0" smtClean="0"/>
                    </a:p>
                    <a:p>
                      <a:pPr lvl="1"/>
                      <a:r>
                        <a:rPr lang="en-ZA" sz="1200" dirty="0" smtClean="0"/>
                        <a:t>8.6% with preterm birth (p=0.046)</a:t>
                      </a:r>
                      <a:endParaRPr lang="en-US" sz="1200"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400" dirty="0" smtClean="0"/>
                        <a:t>Multivariable regression analysis</a:t>
                      </a:r>
                      <a:endParaRPr lang="en-US" sz="1400" i="0" dirty="0" smtClean="0"/>
                    </a:p>
                  </a:txBody>
                  <a:tcPr/>
                </a:tc>
                <a:tc>
                  <a:txBody>
                    <a:bodyPr/>
                    <a:lstStyle/>
                    <a:p>
                      <a:pPr lvl="0"/>
                      <a:r>
                        <a:rPr lang="en-ZA" sz="1200" dirty="0" smtClean="0"/>
                        <a:t>Significant predictors of transmission included:</a:t>
                      </a:r>
                      <a:endParaRPr lang="en-US" sz="1200" dirty="0" smtClean="0"/>
                    </a:p>
                    <a:p>
                      <a:pPr lvl="1"/>
                      <a:r>
                        <a:rPr lang="en-ZA" sz="1200" dirty="0" smtClean="0"/>
                        <a:t>VL ≥1 000 copies/ml (adjusted OR 12.82; 95% CI 1.72 to 95.53)</a:t>
                      </a:r>
                      <a:endParaRPr lang="en-US" sz="1200" dirty="0" smtClean="0"/>
                    </a:p>
                    <a:p>
                      <a:pPr lvl="1"/>
                      <a:r>
                        <a:rPr lang="en-ZA" sz="1200" dirty="0" smtClean="0"/>
                        <a:t>Duration of ART &lt;10 weeks (adjusted OR 4.91; 95% CI 1.40 to 17.18).</a:t>
                      </a:r>
                      <a:endParaRPr lang="en-US" sz="1200" dirty="0" smtClean="0"/>
                    </a:p>
                  </a:txBody>
                  <a:tcPr/>
                </a:tc>
              </a:tr>
            </a:tbl>
          </a:graphicData>
        </a:graphic>
      </p:graphicFrame>
    </p:spTree>
    <p:extLst>
      <p:ext uri="{BB962C8B-B14F-4D97-AF65-F5344CB8AC3E}">
        <p14:creationId xmlns:p14="http://schemas.microsoft.com/office/powerpoint/2010/main" xmlns="" val="41202954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066800"/>
            <a:ext cx="8991600" cy="4525963"/>
          </a:xfrm>
        </p:spPr>
        <p:txBody>
          <a:bodyPr/>
          <a:lstStyle/>
          <a:p>
            <a:pPr lvl="0"/>
            <a:r>
              <a:rPr lang="en-ZA" sz="1600" i="1" dirty="0" smtClean="0"/>
              <a:t>Townsend et al (2008): </a:t>
            </a:r>
            <a:r>
              <a:rPr lang="en-ZA" sz="1600" dirty="0" smtClean="0"/>
              <a:t>National surveillance study in the UK and Ireland analysed effect of different PMTCT strategies.</a:t>
            </a:r>
          </a:p>
          <a:p>
            <a:pPr lvl="0"/>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buNone/>
            </a:pPr>
            <a:endParaRPr lang="en-US" sz="1600" dirty="0" smtClean="0"/>
          </a:p>
          <a:p>
            <a:pPr>
              <a:buNone/>
            </a:pPr>
            <a:endParaRPr lang="en-US" dirty="0" smtClean="0"/>
          </a:p>
        </p:txBody>
      </p:sp>
      <p:sp>
        <p:nvSpPr>
          <p:cNvPr id="5" name="Footer Placeholder 4"/>
          <p:cNvSpPr>
            <a:spLocks noGrp="1"/>
          </p:cNvSpPr>
          <p:nvPr>
            <p:ph type="ftr" sz="quarter" idx="11"/>
          </p:nvPr>
        </p:nvSpPr>
        <p:spPr/>
        <p:txBody>
          <a:bodyPr/>
          <a:lstStyle/>
          <a:p>
            <a:pPr algn="ctr"/>
            <a:r>
              <a:rPr lang="en-ZA" sz="1000" dirty="0" smtClean="0"/>
              <a:t>PRIMARY HEALTHCARE 2014 IMPLEMENTATION SLIDES: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12</a:t>
            </a:fld>
            <a:endParaRPr lang="en-ZA" sz="1000" dirty="0"/>
          </a:p>
        </p:txBody>
      </p:sp>
      <p:sp>
        <p:nvSpPr>
          <p:cNvPr id="7" name="Title 1"/>
          <p:cNvSpPr>
            <a:spLocks noGrp="1"/>
          </p:cNvSpPr>
          <p:nvPr>
            <p:ph type="title"/>
          </p:nvPr>
        </p:nvSpPr>
        <p:spPr>
          <a:xfrm>
            <a:off x="0" y="304800"/>
            <a:ext cx="8229600" cy="762000"/>
          </a:xfrm>
        </p:spPr>
        <p:txBody>
          <a:bodyPr>
            <a:normAutofit/>
          </a:bodyPr>
          <a:lstStyle/>
          <a:p>
            <a:pPr algn="l"/>
            <a:r>
              <a:rPr lang="en-ZA" sz="3600" b="1" dirty="0" smtClean="0">
                <a:solidFill>
                  <a:schemeClr val="bg1"/>
                </a:solidFill>
              </a:rPr>
              <a:t>11.5 THE HIV EXPOSED INFANT</a:t>
            </a:r>
            <a:endParaRPr lang="en-ZA" sz="3600" b="1" dirty="0">
              <a:solidFill>
                <a:schemeClr val="bg1"/>
              </a:solidFill>
            </a:endParaRPr>
          </a:p>
        </p:txBody>
      </p:sp>
      <p:graphicFrame>
        <p:nvGraphicFramePr>
          <p:cNvPr id="8" name="Table 7"/>
          <p:cNvGraphicFramePr>
            <a:graphicFrameLocks noGrp="1"/>
          </p:cNvGraphicFramePr>
          <p:nvPr>
            <p:extLst>
              <p:ext uri="{D42A27DB-BD31-4B8C-83A1-F6EECF244321}">
                <p14:modId xmlns:p14="http://schemas.microsoft.com/office/powerpoint/2010/main" xmlns="" val="1765351167"/>
              </p:ext>
            </p:extLst>
          </p:nvPr>
        </p:nvGraphicFramePr>
        <p:xfrm>
          <a:off x="228600" y="1676400"/>
          <a:ext cx="8686800" cy="4114799"/>
        </p:xfrm>
        <a:graphic>
          <a:graphicData uri="http://schemas.openxmlformats.org/drawingml/2006/table">
            <a:tbl>
              <a:tblPr firstRow="1" bandRow="1">
                <a:effectLst>
                  <a:outerShdw blurRad="50800" dist="38100" algn="l" rotWithShape="0">
                    <a:prstClr val="black">
                      <a:alpha val="40000"/>
                    </a:prstClr>
                  </a:outerShdw>
                </a:effectLst>
                <a:tableStyleId>{17292A2E-F333-43FB-9621-5CBBE7FDCDCB}</a:tableStyleId>
              </a:tblPr>
              <a:tblGrid>
                <a:gridCol w="3640183"/>
                <a:gridCol w="5046617"/>
              </a:tblGrid>
              <a:tr h="433137">
                <a:tc>
                  <a:txBody>
                    <a:bodyPr/>
                    <a:lstStyle/>
                    <a:p>
                      <a:r>
                        <a:rPr lang="en-US" sz="1800" i="1" u="sng" dirty="0" smtClean="0"/>
                        <a:t>Results</a:t>
                      </a:r>
                      <a:endParaRPr lang="en-US" sz="1800" i="1" u="sng" dirty="0"/>
                    </a:p>
                  </a:txBody>
                  <a:tcPr/>
                </a:tc>
                <a:tc>
                  <a:txBody>
                    <a:bodyPr/>
                    <a:lstStyle/>
                    <a:p>
                      <a:endParaRPr lang="en-US" sz="1800"/>
                    </a:p>
                  </a:txBody>
                  <a:tcPr/>
                </a:tc>
              </a:tr>
              <a:tr h="433137">
                <a:tc>
                  <a:txBody>
                    <a:bodyPr/>
                    <a:lstStyle/>
                    <a:p>
                      <a:r>
                        <a:rPr lang="en-ZA" sz="1800" dirty="0" smtClean="0"/>
                        <a:t>Overall MTCT rate:</a:t>
                      </a:r>
                      <a:endParaRPr lang="en-US"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800" dirty="0" smtClean="0"/>
                        <a:t>1.2% (61/5151, 95% CI 0.9 to 1.5%)</a:t>
                      </a:r>
                      <a:endParaRPr lang="en-US" sz="1800" dirty="0" smtClean="0"/>
                    </a:p>
                  </a:txBody>
                  <a:tcPr/>
                </a:tc>
              </a:tr>
              <a:tr h="757989">
                <a:tc>
                  <a:txBody>
                    <a:bodyPr/>
                    <a:lstStyle/>
                    <a:p>
                      <a:r>
                        <a:rPr lang="en-ZA" sz="1800" dirty="0" smtClean="0"/>
                        <a:t>MTCT rate for women who received at least 14 days of ART:</a:t>
                      </a:r>
                      <a:endParaRPr lang="en-US" sz="1800" dirty="0"/>
                    </a:p>
                  </a:txBody>
                  <a:tcPr/>
                </a:tc>
                <a:tc>
                  <a:txBody>
                    <a:bodyPr/>
                    <a:lstStyle/>
                    <a:p>
                      <a:pPr lvl="0"/>
                      <a:r>
                        <a:rPr lang="en-ZA" sz="1800" dirty="0" smtClean="0"/>
                        <a:t>0.8% (40/4864)</a:t>
                      </a:r>
                      <a:endParaRPr lang="en-US" sz="1800" dirty="0" smtClean="0"/>
                    </a:p>
                  </a:txBody>
                  <a:tcPr/>
                </a:tc>
              </a:tr>
              <a:tr h="1407694">
                <a:tc>
                  <a:txBody>
                    <a:bodyPr/>
                    <a:lstStyle/>
                    <a:p>
                      <a:pPr lvl="0"/>
                      <a:r>
                        <a:rPr lang="en-ZA" sz="1800" dirty="0" smtClean="0"/>
                        <a:t>Longer duration of HAART:</a:t>
                      </a:r>
                      <a:endParaRPr lang="en-US" sz="18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800" dirty="0" smtClean="0"/>
                        <a:t>Associated with reduced transmission after adjusting for viral load, mode of delivery and sex (adjusted OR 0.90 per week of highly active antiretroviral therapy, p = 0.007). </a:t>
                      </a:r>
                      <a:endParaRPr lang="en-US" sz="1800" dirty="0" smtClean="0"/>
                    </a:p>
                  </a:txBody>
                  <a:tcPr/>
                </a:tc>
              </a:tr>
              <a:tr h="1082842">
                <a:tc>
                  <a:txBody>
                    <a:bodyPr/>
                    <a:lstStyle/>
                    <a:p>
                      <a:pPr lvl="0"/>
                      <a:r>
                        <a:rPr lang="en-US" sz="1800" dirty="0" smtClean="0"/>
                        <a:t>Infants infected with HIV: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800" dirty="0" smtClean="0"/>
                        <a:t>Among 2117 infants born to women on ART with VL &lt; 50 only three (0.1%) were infected, two with evidence of in-</a:t>
                      </a:r>
                      <a:r>
                        <a:rPr lang="en-ZA" sz="1800" dirty="0" err="1" smtClean="0"/>
                        <a:t>utero</a:t>
                      </a:r>
                      <a:r>
                        <a:rPr lang="en-ZA" sz="1800" dirty="0" smtClean="0"/>
                        <a:t> transmission.</a:t>
                      </a:r>
                      <a:endParaRPr lang="en-US" sz="1800" dirty="0" smtClean="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lgn="ctr"/>
            <a:r>
              <a:rPr lang="en-ZA" sz="1000" dirty="0" smtClean="0">
                <a:solidFill>
                  <a:prstClr val="black"/>
                </a:solidFill>
              </a:rPr>
              <a:t>PRIMARY HEALTHCARE 2014 IMPLEMENTATION SLIDES: HIV and AIDS</a:t>
            </a:r>
            <a:endParaRPr lang="en-ZA" sz="1000" dirty="0">
              <a:solidFill>
                <a:prstClr val="black"/>
              </a:solidFill>
            </a:endParaRPr>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solidFill>
                  <a:prstClr val="black"/>
                </a:solidFill>
              </a:rPr>
              <a:pPr algn="ctr"/>
              <a:t>13</a:t>
            </a:fld>
            <a:endParaRPr lang="en-ZA" sz="1000" dirty="0">
              <a:solidFill>
                <a:prstClr val="black"/>
              </a:solidFill>
            </a:endParaRPr>
          </a:p>
        </p:txBody>
      </p:sp>
      <p:sp>
        <p:nvSpPr>
          <p:cNvPr id="7" name="Title 1"/>
          <p:cNvSpPr>
            <a:spLocks noGrp="1"/>
          </p:cNvSpPr>
          <p:nvPr>
            <p:ph type="title"/>
          </p:nvPr>
        </p:nvSpPr>
        <p:spPr>
          <a:xfrm>
            <a:off x="0" y="0"/>
            <a:ext cx="8229600" cy="762000"/>
          </a:xfrm>
        </p:spPr>
        <p:txBody>
          <a:bodyPr>
            <a:normAutofit/>
          </a:bodyPr>
          <a:lstStyle/>
          <a:p>
            <a:pPr algn="l"/>
            <a:r>
              <a:rPr lang="en-ZA" sz="3600" b="1" dirty="0" smtClean="0">
                <a:solidFill>
                  <a:schemeClr val="bg1"/>
                </a:solidFill>
              </a:rPr>
              <a:t>11.5 THE HIV EXPOSED INFANT</a:t>
            </a:r>
            <a:endParaRPr lang="en-ZA" sz="3600" b="1" dirty="0">
              <a:solidFill>
                <a:schemeClr val="bg1"/>
              </a:solidFill>
            </a:endParaRPr>
          </a:p>
        </p:txBody>
      </p:sp>
      <p:sp>
        <p:nvSpPr>
          <p:cNvPr id="2" name="Content Placeholder 1"/>
          <p:cNvSpPr>
            <a:spLocks noGrp="1"/>
          </p:cNvSpPr>
          <p:nvPr>
            <p:ph idx="1"/>
          </p:nvPr>
        </p:nvSpPr>
        <p:spPr/>
        <p:txBody>
          <a:bodyPr/>
          <a:lstStyle/>
          <a:p>
            <a:endParaRPr lang="en-ZA"/>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 y="1090449"/>
            <a:ext cx="9144000" cy="5767551"/>
          </a:xfrm>
          <a:prstGeom prst="rect">
            <a:avLst/>
          </a:prstGeom>
          <a:solidFill>
            <a:schemeClr val="tx2">
              <a:lumMod val="20000"/>
              <a:lumOff val="80000"/>
            </a:schemeClr>
          </a:solidFill>
          <a:ln w="12700">
            <a:solidFill>
              <a:schemeClr val="tx1"/>
            </a:solidFill>
          </a:ln>
          <a:effectLst/>
        </p:spPr>
      </p:pic>
    </p:spTree>
    <p:extLst>
      <p:ext uri="{BB962C8B-B14F-4D97-AF65-F5344CB8AC3E}">
        <p14:creationId xmlns:p14="http://schemas.microsoft.com/office/powerpoint/2010/main" xmlns="" val="16420395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066800"/>
            <a:ext cx="8991600" cy="4525963"/>
          </a:xfrm>
        </p:spPr>
        <p:txBody>
          <a:bodyPr/>
          <a:lstStyle/>
          <a:p>
            <a:pPr lvl="0">
              <a:buNone/>
            </a:pPr>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buNone/>
            </a:pPr>
            <a:endParaRPr lang="en-US" sz="1600" dirty="0" smtClean="0"/>
          </a:p>
          <a:p>
            <a:pPr>
              <a:buNone/>
            </a:pPr>
            <a:endParaRPr lang="en-US" dirty="0" smtClean="0"/>
          </a:p>
        </p:txBody>
      </p:sp>
      <p:sp>
        <p:nvSpPr>
          <p:cNvPr id="5" name="Footer Placeholder 4"/>
          <p:cNvSpPr>
            <a:spLocks noGrp="1"/>
          </p:cNvSpPr>
          <p:nvPr>
            <p:ph type="ftr" sz="quarter" idx="11"/>
          </p:nvPr>
        </p:nvSpPr>
        <p:spPr/>
        <p:txBody>
          <a:bodyPr/>
          <a:lstStyle/>
          <a:p>
            <a:pPr algn="ctr"/>
            <a:r>
              <a:rPr lang="en-ZA" sz="1000" dirty="0" smtClean="0">
                <a:solidFill>
                  <a:prstClr val="black"/>
                </a:solidFill>
              </a:rPr>
              <a:t>PRIMARY HEALTHCARE 2014 IMPLEMENTATION SLIDES: HIV and AIDS</a:t>
            </a:r>
            <a:endParaRPr lang="en-ZA" sz="1000" dirty="0">
              <a:solidFill>
                <a:prstClr val="black"/>
              </a:solidFill>
            </a:endParaRPr>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solidFill>
                  <a:prstClr val="black"/>
                </a:solidFill>
              </a:rPr>
              <a:pPr algn="ctr"/>
              <a:t>14</a:t>
            </a:fld>
            <a:endParaRPr lang="en-ZA" sz="1000" dirty="0">
              <a:solidFill>
                <a:prstClr val="black"/>
              </a:solidFill>
            </a:endParaRPr>
          </a:p>
        </p:txBody>
      </p:sp>
      <p:pic>
        <p:nvPicPr>
          <p:cNvPr id="2"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 y="0"/>
            <a:ext cx="9176968" cy="6807201"/>
          </a:xfrm>
          <a:prstGeom prst="rect">
            <a:avLst/>
          </a:prstGeom>
          <a:solidFill>
            <a:schemeClr val="tx2">
              <a:lumMod val="20000"/>
              <a:lumOff val="80000"/>
            </a:schemeClr>
          </a:solidFill>
          <a:ln w="28575">
            <a:solidFill>
              <a:schemeClr val="tx1"/>
            </a:solidFill>
          </a:ln>
          <a:effectLst/>
        </p:spPr>
      </p:pic>
    </p:spTree>
    <p:extLst>
      <p:ext uri="{BB962C8B-B14F-4D97-AF65-F5344CB8AC3E}">
        <p14:creationId xmlns:p14="http://schemas.microsoft.com/office/powerpoint/2010/main" xmlns="" val="36548448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066800"/>
            <a:ext cx="8991600" cy="4525963"/>
          </a:xfrm>
        </p:spPr>
        <p:txBody>
          <a:bodyPr/>
          <a:lstStyle/>
          <a:p>
            <a:pPr lvl="0">
              <a:buNone/>
            </a:pPr>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buNone/>
            </a:pPr>
            <a:endParaRPr lang="en-US" sz="1600" dirty="0" smtClean="0"/>
          </a:p>
          <a:p>
            <a:pPr>
              <a:buNone/>
            </a:pPr>
            <a:endParaRPr lang="en-US" dirty="0" smtClean="0"/>
          </a:p>
        </p:txBody>
      </p:sp>
      <p:sp>
        <p:nvSpPr>
          <p:cNvPr id="5" name="Footer Placeholder 4"/>
          <p:cNvSpPr>
            <a:spLocks noGrp="1"/>
          </p:cNvSpPr>
          <p:nvPr>
            <p:ph type="ftr" sz="quarter" idx="11"/>
          </p:nvPr>
        </p:nvSpPr>
        <p:spPr/>
        <p:txBody>
          <a:bodyPr/>
          <a:lstStyle/>
          <a:p>
            <a:pPr algn="ctr"/>
            <a:r>
              <a:rPr lang="en-ZA" sz="1000" dirty="0" smtClean="0">
                <a:solidFill>
                  <a:prstClr val="black"/>
                </a:solidFill>
              </a:rPr>
              <a:t>PRIMARY HEALTHCARE 2014 IMPLEMENTATION SLIDES: HIV and AIDS</a:t>
            </a:r>
            <a:endParaRPr lang="en-ZA" sz="1000" dirty="0">
              <a:solidFill>
                <a:prstClr val="black"/>
              </a:solidFill>
            </a:endParaRPr>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solidFill>
                  <a:prstClr val="black"/>
                </a:solidFill>
              </a:rPr>
              <a:pPr algn="ctr"/>
              <a:t>15</a:t>
            </a:fld>
            <a:endParaRPr lang="en-ZA" sz="1000" dirty="0">
              <a:solidFill>
                <a:prstClr val="black"/>
              </a:solidFill>
            </a:endParaRPr>
          </a:p>
        </p:txBody>
      </p:sp>
      <p:pic>
        <p:nvPicPr>
          <p:cNvPr id="2"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41851"/>
            <a:ext cx="9144000" cy="6816149"/>
          </a:xfrm>
          <a:prstGeom prst="rect">
            <a:avLst/>
          </a:prstGeom>
          <a:solidFill>
            <a:schemeClr val="tx2">
              <a:lumMod val="20000"/>
              <a:lumOff val="80000"/>
            </a:schemeClr>
          </a:solidFill>
          <a:ln w="28575">
            <a:solidFill>
              <a:schemeClr val="tx1"/>
            </a:solidFill>
          </a:ln>
          <a:effectLst/>
        </p:spPr>
      </p:pic>
    </p:spTree>
    <p:extLst>
      <p:ext uri="{BB962C8B-B14F-4D97-AF65-F5344CB8AC3E}">
        <p14:creationId xmlns:p14="http://schemas.microsoft.com/office/powerpoint/2010/main" xmlns="" val="39884274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066800"/>
            <a:ext cx="8991600" cy="4525963"/>
          </a:xfrm>
        </p:spPr>
        <p:txBody>
          <a:bodyPr/>
          <a:lstStyle/>
          <a:p>
            <a:pPr lvl="0">
              <a:buNone/>
            </a:pPr>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buNone/>
            </a:pPr>
            <a:endParaRPr lang="en-US" sz="1600" dirty="0" smtClean="0"/>
          </a:p>
          <a:p>
            <a:pPr>
              <a:buNone/>
            </a:pPr>
            <a:endParaRPr lang="en-US" dirty="0" smtClean="0"/>
          </a:p>
        </p:txBody>
      </p:sp>
      <p:sp>
        <p:nvSpPr>
          <p:cNvPr id="5" name="Footer Placeholder 4"/>
          <p:cNvSpPr>
            <a:spLocks noGrp="1"/>
          </p:cNvSpPr>
          <p:nvPr>
            <p:ph type="ftr" sz="quarter" idx="11"/>
          </p:nvPr>
        </p:nvSpPr>
        <p:spPr/>
        <p:txBody>
          <a:bodyPr/>
          <a:lstStyle/>
          <a:p>
            <a:pPr algn="ctr"/>
            <a:r>
              <a:rPr lang="en-ZA" sz="1000" dirty="0" smtClean="0">
                <a:solidFill>
                  <a:prstClr val="black"/>
                </a:solidFill>
              </a:rPr>
              <a:t>PRIMARY HEALTHCARE 2014 IMPLEMENTATION SLIDES: HIV and AIDS</a:t>
            </a:r>
            <a:endParaRPr lang="en-ZA" sz="1000" dirty="0">
              <a:solidFill>
                <a:prstClr val="black"/>
              </a:solidFill>
            </a:endParaRPr>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solidFill>
                  <a:prstClr val="black"/>
                </a:solidFill>
              </a:rPr>
              <a:pPr algn="ctr"/>
              <a:t>16</a:t>
            </a:fld>
            <a:endParaRPr lang="en-ZA" sz="1000" dirty="0">
              <a:solidFill>
                <a:prstClr val="black"/>
              </a:solidFill>
            </a:endParaRPr>
          </a:p>
        </p:txBody>
      </p:sp>
      <p:sp>
        <p:nvSpPr>
          <p:cNvPr id="808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9143999" cy="6858000"/>
          </a:xfrm>
          <a:prstGeom prst="rect">
            <a:avLst/>
          </a:prstGeom>
          <a:solidFill>
            <a:schemeClr val="tx2">
              <a:lumMod val="20000"/>
              <a:lumOff val="80000"/>
            </a:schemeClr>
          </a:solidFill>
          <a:ln>
            <a:noFill/>
          </a:ln>
          <a:effectLst/>
        </p:spPr>
      </p:pic>
    </p:spTree>
    <p:extLst>
      <p:ext uri="{BB962C8B-B14F-4D97-AF65-F5344CB8AC3E}">
        <p14:creationId xmlns:p14="http://schemas.microsoft.com/office/powerpoint/2010/main" xmlns="" val="23306901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ZA" b="1" dirty="0" smtClean="0">
                <a:solidFill>
                  <a:schemeClr val="bg1"/>
                </a:solidFill>
              </a:rPr>
              <a:t>11.5 THE HIV EXPOSED INFANT</a:t>
            </a:r>
            <a:endParaRPr lang="en-US"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17</a:t>
            </a:fld>
            <a:endParaRPr lang="en-ZA" sz="1000" dirty="0"/>
          </a:p>
        </p:txBody>
      </p:sp>
      <p:sp>
        <p:nvSpPr>
          <p:cNvPr id="7" name="Content Placeholder 6"/>
          <p:cNvSpPr>
            <a:spLocks noGrp="1"/>
          </p:cNvSpPr>
          <p:nvPr>
            <p:ph idx="1"/>
          </p:nvPr>
        </p:nvSpPr>
        <p:spPr>
          <a:xfrm>
            <a:off x="457200" y="1600201"/>
            <a:ext cx="8229600" cy="3352800"/>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US" b="1" i="1" u="sng" dirty="0" smtClean="0">
                <a:solidFill>
                  <a:schemeClr val="tx1"/>
                </a:solidFill>
              </a:rPr>
              <a:t>IF INFANT IS:</a:t>
            </a:r>
          </a:p>
          <a:p>
            <a:pPr algn="ctr">
              <a:buNone/>
            </a:pPr>
            <a:r>
              <a:rPr lang="en-US" b="1" dirty="0" smtClean="0">
                <a:solidFill>
                  <a:srgbClr val="FF0000"/>
                </a:solidFill>
              </a:rPr>
              <a:t>1. PCR +</a:t>
            </a:r>
            <a:r>
              <a:rPr lang="en-US" b="1" dirty="0" err="1" smtClean="0">
                <a:solidFill>
                  <a:srgbClr val="FF0000"/>
                </a:solidFill>
              </a:rPr>
              <a:t>ve</a:t>
            </a:r>
            <a:r>
              <a:rPr lang="en-US" b="1" dirty="0" smtClean="0">
                <a:solidFill>
                  <a:srgbClr val="FF0000"/>
                </a:solidFill>
              </a:rPr>
              <a:t> at any time: </a:t>
            </a:r>
            <a:r>
              <a:rPr lang="en-US" b="1" dirty="0" smtClean="0">
                <a:solidFill>
                  <a:schemeClr val="tx1"/>
                </a:solidFill>
              </a:rPr>
              <a:t>confirm with 2</a:t>
            </a:r>
            <a:r>
              <a:rPr lang="en-US" b="1" baseline="30000" dirty="0" smtClean="0">
                <a:solidFill>
                  <a:schemeClr val="tx1"/>
                </a:solidFill>
              </a:rPr>
              <a:t>nd</a:t>
            </a:r>
            <a:r>
              <a:rPr lang="en-US" b="1" dirty="0" smtClean="0">
                <a:solidFill>
                  <a:schemeClr val="tx1"/>
                </a:solidFill>
              </a:rPr>
              <a:t> HIV PCR, stop PMTCT,</a:t>
            </a:r>
            <a:r>
              <a:rPr lang="en-US" b="1" dirty="0" smtClean="0">
                <a:solidFill>
                  <a:srgbClr val="FFFF00"/>
                </a:solidFill>
              </a:rPr>
              <a:t> </a:t>
            </a:r>
            <a:r>
              <a:rPr lang="en-US" b="1" dirty="0" smtClean="0">
                <a:solidFill>
                  <a:srgbClr val="FF0000"/>
                </a:solidFill>
              </a:rPr>
              <a:t>start infant ART</a:t>
            </a:r>
          </a:p>
          <a:p>
            <a:pPr algn="ctr">
              <a:buNone/>
            </a:pPr>
            <a:r>
              <a:rPr lang="en-US" b="1" dirty="0" smtClean="0">
                <a:solidFill>
                  <a:srgbClr val="FF0000"/>
                </a:solidFill>
              </a:rPr>
              <a:t>2. Infant on NVP for 12 weeks: </a:t>
            </a:r>
            <a:r>
              <a:rPr lang="en-US" b="1" dirty="0" smtClean="0">
                <a:solidFill>
                  <a:schemeClr val="tx1"/>
                </a:solidFill>
              </a:rPr>
              <a:t>Confirm with HIV PCR at </a:t>
            </a:r>
            <a:r>
              <a:rPr lang="en-US" b="1" dirty="0" smtClean="0">
                <a:solidFill>
                  <a:srgbClr val="FF0000"/>
                </a:solidFill>
              </a:rPr>
              <a:t>6 weeks &amp; 16 weeks.</a:t>
            </a:r>
            <a:endParaRPr lang="en-US" b="1" dirty="0">
              <a:solidFill>
                <a:srgbClr val="FF0000"/>
              </a:solidFill>
            </a:endParaRPr>
          </a:p>
        </p:txBody>
      </p:sp>
      <p:sp>
        <p:nvSpPr>
          <p:cNvPr id="8" name="Footer Placeholder 4"/>
          <p:cNvSpPr>
            <a:spLocks noGrp="1"/>
          </p:cNvSpPr>
          <p:nvPr>
            <p:ph type="ftr" sz="quarter" idx="11"/>
          </p:nvPr>
        </p:nvSpPr>
        <p:spPr>
          <a:xfrm>
            <a:off x="3124200" y="6356350"/>
            <a:ext cx="2895600" cy="365125"/>
          </a:xfrm>
        </p:spPr>
        <p:txBody>
          <a:bodyPr/>
          <a:lstStyle/>
          <a:p>
            <a:pPr algn="ctr"/>
            <a:r>
              <a:rPr lang="en-ZA" sz="1000" dirty="0" smtClean="0"/>
              <a:t>PRIMARY HEALTHCARE 2014 IMPLEMENTATION SLIDES: HIV and AIDS</a:t>
            </a:r>
            <a:endParaRPr lang="en-ZA" sz="1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066800"/>
            <a:ext cx="8991600" cy="4525963"/>
          </a:xfrm>
        </p:spPr>
        <p:txBody>
          <a:bodyPr/>
          <a:lstStyle/>
          <a:p>
            <a:pPr lvl="0"/>
            <a:r>
              <a:rPr lang="en-ZA" sz="2400" u="sng" dirty="0" smtClean="0"/>
              <a:t>Cotrimoxazole</a:t>
            </a:r>
            <a:r>
              <a:rPr lang="en-ZA" sz="2400" i="1" dirty="0" smtClean="0"/>
              <a:t>: </a:t>
            </a:r>
            <a:r>
              <a:rPr lang="en-ZA" sz="2400" i="1" dirty="0" smtClean="0">
                <a:solidFill>
                  <a:srgbClr val="00B050"/>
                </a:solidFill>
              </a:rPr>
              <a:t>added for HIV-exposed infants</a:t>
            </a:r>
          </a:p>
          <a:p>
            <a:pPr lvl="1"/>
            <a:r>
              <a:rPr lang="en-GB" sz="1800" dirty="0" smtClean="0"/>
              <a:t>Aligned to </a:t>
            </a:r>
            <a:r>
              <a:rPr lang="en-GB" sz="1800" dirty="0" err="1" smtClean="0"/>
              <a:t>NDoH</a:t>
            </a:r>
            <a:r>
              <a:rPr lang="en-GB" sz="1800" dirty="0" smtClean="0"/>
              <a:t> ARV Guidelines &amp; WHO Guidelines.</a:t>
            </a:r>
          </a:p>
          <a:p>
            <a:pPr lvl="0">
              <a:buNone/>
            </a:pPr>
            <a:endParaRPr lang="en-ZA" sz="2000" dirty="0" smtClean="0">
              <a:solidFill>
                <a:srgbClr val="00B050"/>
              </a:solidFill>
            </a:endParaRPr>
          </a:p>
          <a:p>
            <a:pPr>
              <a:buNone/>
            </a:pPr>
            <a:r>
              <a:rPr lang="en-GB" sz="2400" b="1" dirty="0" smtClean="0"/>
              <a:t>Recommendation: </a:t>
            </a:r>
            <a:r>
              <a:rPr lang="en-GB" sz="2400" dirty="0" smtClean="0"/>
              <a:t>Initiation of cotrimoxazole prophylaxis at 6 weeks in HIV-exposed infants.</a:t>
            </a:r>
            <a:endParaRPr lang="en-US" sz="2400" dirty="0" smtClean="0"/>
          </a:p>
          <a:p>
            <a:pPr>
              <a:buNone/>
            </a:pPr>
            <a:r>
              <a:rPr lang="en-GB" sz="2000" i="1" dirty="0" smtClean="0"/>
              <a:t>Rationale:</a:t>
            </a:r>
            <a:r>
              <a:rPr lang="en-GB" sz="2000" dirty="0" smtClean="0"/>
              <a:t> </a:t>
            </a:r>
            <a:r>
              <a:rPr lang="en-GB" sz="2000" dirty="0" smtClean="0">
                <a:solidFill>
                  <a:srgbClr val="FF0000"/>
                </a:solidFill>
              </a:rPr>
              <a:t>WHO guideline recommendation extrapolated from the CHAP trial – showed survival benefit for children initiating co-</a:t>
            </a:r>
            <a:r>
              <a:rPr lang="en-GB" sz="2000" dirty="0" err="1" smtClean="0">
                <a:solidFill>
                  <a:srgbClr val="FF0000"/>
                </a:solidFill>
              </a:rPr>
              <a:t>trimoxazole</a:t>
            </a:r>
            <a:r>
              <a:rPr lang="en-GB" sz="2000" dirty="0" smtClean="0">
                <a:solidFill>
                  <a:srgbClr val="FF0000"/>
                </a:solidFill>
              </a:rPr>
              <a:t> prophylaxis. Intervention considered </a:t>
            </a:r>
            <a:r>
              <a:rPr lang="en-GB" sz="2000" dirty="0">
                <a:solidFill>
                  <a:srgbClr val="FF0000"/>
                </a:solidFill>
              </a:rPr>
              <a:t>safe and feasible </a:t>
            </a:r>
            <a:r>
              <a:rPr lang="en-ZA" sz="2000" dirty="0">
                <a:solidFill>
                  <a:srgbClr val="FF0000"/>
                </a:solidFill>
              </a:rPr>
              <a:t>and is continued until adequate immune reconstitution or until 1 year of age.</a:t>
            </a:r>
            <a:endParaRPr lang="en-US" sz="2000" dirty="0">
              <a:solidFill>
                <a:srgbClr val="FF0000"/>
              </a:solidFill>
            </a:endParaRPr>
          </a:p>
          <a:p>
            <a:pPr>
              <a:buNone/>
            </a:pPr>
            <a:r>
              <a:rPr lang="en-GB" sz="4800" b="1" dirty="0" smtClean="0">
                <a:solidFill>
                  <a:srgbClr val="3366FF"/>
                </a:solidFill>
              </a:rPr>
              <a:t>Level of Evidence: III Guidelines</a:t>
            </a:r>
            <a:endParaRPr lang="en-US" sz="4800" dirty="0" smtClean="0">
              <a:solidFill>
                <a:srgbClr val="3366FF"/>
              </a:solidFill>
            </a:endParaRPr>
          </a:p>
          <a:p>
            <a:pPr lvl="0"/>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endParaRPr lang="en-ZA" sz="1600" dirty="0" smtClean="0"/>
          </a:p>
          <a:p>
            <a:pPr lvl="0">
              <a:buNone/>
            </a:pPr>
            <a:endParaRPr lang="en-US" sz="1600" dirty="0" smtClean="0"/>
          </a:p>
          <a:p>
            <a:pPr>
              <a:buNone/>
            </a:pPr>
            <a:endParaRPr lang="en-US" dirty="0" smtClean="0"/>
          </a:p>
        </p:txBody>
      </p:sp>
      <p:sp>
        <p:nvSpPr>
          <p:cNvPr id="5" name="Footer Placeholder 4"/>
          <p:cNvSpPr>
            <a:spLocks noGrp="1"/>
          </p:cNvSpPr>
          <p:nvPr>
            <p:ph type="ftr" sz="quarter" idx="11"/>
          </p:nvPr>
        </p:nvSpPr>
        <p:spPr/>
        <p:txBody>
          <a:bodyPr/>
          <a:lstStyle/>
          <a:p>
            <a:pPr algn="ctr"/>
            <a:r>
              <a:rPr lang="en-ZA" sz="1000" dirty="0" smtClean="0"/>
              <a:t>PRIMARY HEALTHCARE 2014 IMPLEMENTATION SLIDES: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18</a:t>
            </a:fld>
            <a:endParaRPr lang="en-ZA" sz="1000" dirty="0"/>
          </a:p>
        </p:txBody>
      </p:sp>
      <p:sp>
        <p:nvSpPr>
          <p:cNvPr id="7" name="Title 1"/>
          <p:cNvSpPr>
            <a:spLocks noGrp="1"/>
          </p:cNvSpPr>
          <p:nvPr>
            <p:ph type="title"/>
          </p:nvPr>
        </p:nvSpPr>
        <p:spPr>
          <a:xfrm>
            <a:off x="0" y="304800"/>
            <a:ext cx="8229600" cy="762000"/>
          </a:xfrm>
        </p:spPr>
        <p:txBody>
          <a:bodyPr>
            <a:normAutofit/>
          </a:bodyPr>
          <a:lstStyle/>
          <a:p>
            <a:pPr algn="l"/>
            <a:r>
              <a:rPr lang="en-ZA" sz="3600" b="1" dirty="0" smtClean="0">
                <a:solidFill>
                  <a:schemeClr val="bg1"/>
                </a:solidFill>
              </a:rPr>
              <a:t>11.5 THE HIV EXPOSED INFANT</a:t>
            </a:r>
            <a:endParaRPr lang="en-ZA" sz="3600" b="1"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ZA" b="1" dirty="0" smtClean="0">
                <a:solidFill>
                  <a:schemeClr val="bg1"/>
                </a:solidFill>
              </a:rPr>
              <a:t>11.8.1 CANDIDIASIS, ORAL (THRUSH), RECURRENT</a:t>
            </a:r>
            <a:endParaRPr lang="en-US" dirty="0">
              <a:solidFill>
                <a:schemeClr val="bg1"/>
              </a:solidFill>
            </a:endParaRPr>
          </a:p>
        </p:txBody>
      </p:sp>
      <p:sp>
        <p:nvSpPr>
          <p:cNvPr id="3" name="Content Placeholder 2"/>
          <p:cNvSpPr>
            <a:spLocks noGrp="1"/>
          </p:cNvSpPr>
          <p:nvPr>
            <p:ph idx="1"/>
          </p:nvPr>
        </p:nvSpPr>
        <p:spPr>
          <a:xfrm>
            <a:off x="228600" y="1143000"/>
            <a:ext cx="8610600" cy="4525963"/>
          </a:xfrm>
        </p:spPr>
        <p:txBody>
          <a:bodyPr/>
          <a:lstStyle/>
          <a:p>
            <a:r>
              <a:rPr lang="en-ZA" sz="2800" u="sng" dirty="0" err="1" smtClean="0"/>
              <a:t>Nystatin</a:t>
            </a:r>
            <a:r>
              <a:rPr lang="en-ZA" sz="2800" u="sng" dirty="0" smtClean="0"/>
              <a:t> suspension: </a:t>
            </a:r>
            <a:r>
              <a:rPr lang="en-ZA" sz="2800" i="1" dirty="0" smtClean="0">
                <a:solidFill>
                  <a:srgbClr val="00B050"/>
                </a:solidFill>
              </a:rPr>
              <a:t>added</a:t>
            </a:r>
            <a:endParaRPr lang="en-US" sz="2800" dirty="0" smtClean="0">
              <a:solidFill>
                <a:srgbClr val="00B050"/>
              </a:solidFill>
            </a:endParaRPr>
          </a:p>
          <a:p>
            <a:pPr marL="0" indent="0">
              <a:buNone/>
            </a:pPr>
            <a:endParaRPr lang="en-US" sz="2400" dirty="0" smtClean="0"/>
          </a:p>
          <a:p>
            <a:pPr lvl="1"/>
            <a:r>
              <a:rPr lang="en-ZA" sz="2400" dirty="0" smtClean="0"/>
              <a:t>Aligned with the PHC dental and oral chapter.</a:t>
            </a:r>
          </a:p>
          <a:p>
            <a:pPr lvl="1"/>
            <a:endParaRPr lang="en-ZA" sz="2400" dirty="0"/>
          </a:p>
          <a:p>
            <a:pPr lvl="0">
              <a:buNone/>
            </a:pPr>
            <a:r>
              <a:rPr lang="en-GB" sz="4800" b="1" dirty="0">
                <a:solidFill>
                  <a:srgbClr val="3366FF"/>
                </a:solidFill>
              </a:rPr>
              <a:t>Level of Evidence: III Guidelines</a:t>
            </a:r>
            <a:endParaRPr lang="en-US" sz="4800" dirty="0">
              <a:solidFill>
                <a:srgbClr val="3366FF"/>
              </a:solidFill>
            </a:endParaRPr>
          </a:p>
          <a:p>
            <a:pPr marL="457200" lvl="1" indent="0">
              <a:buNone/>
            </a:pPr>
            <a:endParaRPr lang="en-ZA" sz="2400" dirty="0" smtClean="0"/>
          </a:p>
        </p:txBody>
      </p:sp>
      <p:sp>
        <p:nvSpPr>
          <p:cNvPr id="5" name="Footer Placeholder 4"/>
          <p:cNvSpPr>
            <a:spLocks noGrp="1"/>
          </p:cNvSpPr>
          <p:nvPr>
            <p:ph type="ftr" sz="quarter" idx="11"/>
          </p:nvPr>
        </p:nvSpPr>
        <p:spPr/>
        <p:txBody>
          <a:bodyPr/>
          <a:lstStyle/>
          <a:p>
            <a:pPr algn="ctr"/>
            <a:r>
              <a:rPr lang="en-ZA" sz="1000" dirty="0" smtClean="0"/>
              <a:t>PRIMARY HEALTHCARE 2014 IMPLEMENTATION SLIDES: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19</a:t>
            </a:fld>
            <a:endParaRPr lang="en-ZA" sz="1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ZA" b="1" dirty="0" smtClean="0">
                <a:solidFill>
                  <a:schemeClr val="bg1"/>
                </a:solidFill>
              </a:rPr>
              <a:t>    CHAPTER </a:t>
            </a:r>
            <a:r>
              <a:rPr lang="en-ZA" b="1" dirty="0">
                <a:solidFill>
                  <a:schemeClr val="bg1"/>
                </a:solidFill>
              </a:rPr>
              <a:t>LAYOUT </a:t>
            </a:r>
          </a:p>
        </p:txBody>
      </p:sp>
      <p:sp>
        <p:nvSpPr>
          <p:cNvPr id="3" name="Content Placeholder 2"/>
          <p:cNvSpPr>
            <a:spLocks noGrp="1"/>
          </p:cNvSpPr>
          <p:nvPr>
            <p:ph idx="1"/>
          </p:nvPr>
        </p:nvSpPr>
        <p:spPr>
          <a:xfrm>
            <a:off x="304800" y="1143000"/>
            <a:ext cx="8382000" cy="4983163"/>
          </a:xfrm>
        </p:spPr>
        <p:txBody>
          <a:bodyPr>
            <a:normAutofit/>
          </a:bodyPr>
          <a:lstStyle/>
          <a:p>
            <a:r>
              <a:rPr lang="en-ZA" dirty="0" smtClean="0"/>
              <a:t>The </a:t>
            </a:r>
            <a:r>
              <a:rPr lang="en-ZA" dirty="0"/>
              <a:t>chapter layout was amended to </a:t>
            </a:r>
            <a:r>
              <a:rPr lang="en-ZA" dirty="0" smtClean="0"/>
              <a:t>delineate management in adults from children.</a:t>
            </a:r>
          </a:p>
          <a:p>
            <a:pPr marL="0" indent="0">
              <a:buNone/>
            </a:pPr>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2</a:t>
            </a:fld>
            <a:endParaRPr lang="en-ZA" sz="1000" dirty="0"/>
          </a:p>
        </p:txBody>
      </p:sp>
    </p:spTree>
    <p:extLst>
      <p:ext uri="{BB962C8B-B14F-4D97-AF65-F5344CB8AC3E}">
        <p14:creationId xmlns:p14="http://schemas.microsoft.com/office/powerpoint/2010/main" xmlns="" val="26901524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ZA" b="1" dirty="0" smtClean="0">
                <a:solidFill>
                  <a:schemeClr val="bg1"/>
                </a:solidFill>
              </a:rPr>
              <a:t>11.11.1 LACTIC ACIDOSIS</a:t>
            </a:r>
            <a:endParaRPr lang="en-US" dirty="0">
              <a:solidFill>
                <a:schemeClr val="bg1"/>
              </a:solidFill>
            </a:endParaRPr>
          </a:p>
        </p:txBody>
      </p:sp>
      <p:sp>
        <p:nvSpPr>
          <p:cNvPr id="3" name="Content Placeholder 2"/>
          <p:cNvSpPr>
            <a:spLocks noGrp="1"/>
          </p:cNvSpPr>
          <p:nvPr>
            <p:ph idx="1"/>
          </p:nvPr>
        </p:nvSpPr>
        <p:spPr/>
        <p:txBody>
          <a:bodyPr/>
          <a:lstStyle/>
          <a:p>
            <a:r>
              <a:rPr lang="en-GB" sz="2800" dirty="0" smtClean="0"/>
              <a:t>Adapted from the </a:t>
            </a:r>
            <a:r>
              <a:rPr lang="en-GB" sz="2800" dirty="0" err="1" smtClean="0"/>
              <a:t>NDoH</a:t>
            </a:r>
            <a:r>
              <a:rPr lang="en-GB" sz="2800" dirty="0" smtClean="0"/>
              <a:t> ART Guidelines &amp; Paediatric Hospital level STG and EML, 2013.</a:t>
            </a:r>
          </a:p>
          <a:p>
            <a:endParaRPr lang="en-GB" dirty="0"/>
          </a:p>
          <a:p>
            <a:endParaRPr lang="en-GB" dirty="0" smtClean="0"/>
          </a:p>
          <a:p>
            <a:pPr lvl="0">
              <a:buNone/>
            </a:pPr>
            <a:r>
              <a:rPr lang="en-GB" sz="4800" b="1" dirty="0">
                <a:solidFill>
                  <a:srgbClr val="3366FF"/>
                </a:solidFill>
              </a:rPr>
              <a:t>Level of Evidence: III Guidelines</a:t>
            </a:r>
            <a:endParaRPr lang="en-US" sz="4800" dirty="0">
              <a:solidFill>
                <a:srgbClr val="3366FF"/>
              </a:solidFill>
            </a:endParaRPr>
          </a:p>
          <a:p>
            <a:pPr marL="0" indent="0">
              <a:buNone/>
            </a:pPr>
            <a:endParaRPr lang="en-US" dirty="0" smtClean="0"/>
          </a:p>
          <a:p>
            <a:endParaRPr lang="en-US" dirty="0"/>
          </a:p>
        </p:txBody>
      </p:sp>
      <p:sp>
        <p:nvSpPr>
          <p:cNvPr id="5" name="Footer Placeholder 4"/>
          <p:cNvSpPr>
            <a:spLocks noGrp="1"/>
          </p:cNvSpPr>
          <p:nvPr>
            <p:ph type="ftr" sz="quarter" idx="11"/>
          </p:nvPr>
        </p:nvSpPr>
        <p:spPr/>
        <p:txBody>
          <a:bodyPr/>
          <a:lstStyle/>
          <a:p>
            <a:pPr algn="ctr"/>
            <a:r>
              <a:rPr lang="en-ZA" sz="1000" dirty="0" smtClean="0"/>
              <a:t>PRIMARY HEALTHCARE 2014 IMPLEMENTATION SLIDES: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20</a:t>
            </a:fld>
            <a:endParaRPr lang="en-ZA" sz="1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ZA" b="1" dirty="0" smtClean="0">
                <a:solidFill>
                  <a:schemeClr val="bg1"/>
                </a:solidFill>
              </a:rPr>
              <a:t>11.11.2	LIPODYSTROPHY</a:t>
            </a:r>
            <a:endParaRPr lang="en-US" dirty="0">
              <a:solidFill>
                <a:schemeClr val="bg1"/>
              </a:solidFill>
            </a:endParaRPr>
          </a:p>
        </p:txBody>
      </p:sp>
      <p:sp>
        <p:nvSpPr>
          <p:cNvPr id="3" name="Content Placeholder 2"/>
          <p:cNvSpPr>
            <a:spLocks noGrp="1"/>
          </p:cNvSpPr>
          <p:nvPr>
            <p:ph idx="1"/>
          </p:nvPr>
        </p:nvSpPr>
        <p:spPr>
          <a:xfrm>
            <a:off x="76200" y="1066800"/>
            <a:ext cx="8991600" cy="5059363"/>
          </a:xfrm>
        </p:spPr>
        <p:txBody>
          <a:bodyPr/>
          <a:lstStyle/>
          <a:p>
            <a:r>
              <a:rPr lang="en-GB" sz="2800" dirty="0" smtClean="0"/>
              <a:t>Aligned with evidence discussed on slide 53 (</a:t>
            </a:r>
            <a:r>
              <a:rPr lang="en-GB" sz="2800" b="1" u="sng" dirty="0" smtClean="0"/>
              <a:t>Then proceed to long term follow up (the 7 steps/IMCI child NIMART).</a:t>
            </a:r>
          </a:p>
          <a:p>
            <a:r>
              <a:rPr lang="en-GB" sz="2800" dirty="0" smtClean="0"/>
              <a:t>Adapted from the </a:t>
            </a:r>
            <a:r>
              <a:rPr lang="en-GB" sz="2800" dirty="0" err="1" smtClean="0"/>
              <a:t>NDoH</a:t>
            </a:r>
            <a:r>
              <a:rPr lang="en-GB" sz="2800" dirty="0" smtClean="0"/>
              <a:t> ART Guidelines &amp; Paediatric Hospital level STG and EML, 2013.</a:t>
            </a:r>
            <a:endParaRPr lang="en-US" sz="2800" dirty="0" smtClean="0"/>
          </a:p>
          <a:p>
            <a:pPr lvl="0">
              <a:buNone/>
            </a:pPr>
            <a:endParaRPr lang="en-GB" sz="4800" b="1" dirty="0" smtClean="0">
              <a:solidFill>
                <a:srgbClr val="3366FF"/>
              </a:solidFill>
            </a:endParaRPr>
          </a:p>
          <a:p>
            <a:pPr lvl="0">
              <a:buNone/>
            </a:pPr>
            <a:r>
              <a:rPr lang="en-GB" sz="4800" b="1" dirty="0" smtClean="0">
                <a:solidFill>
                  <a:srgbClr val="3366FF"/>
                </a:solidFill>
              </a:rPr>
              <a:t>Level </a:t>
            </a:r>
            <a:r>
              <a:rPr lang="en-GB" sz="4800" b="1" dirty="0">
                <a:solidFill>
                  <a:srgbClr val="3366FF"/>
                </a:solidFill>
              </a:rPr>
              <a:t>of Evidence: III Guidelines</a:t>
            </a:r>
            <a:endParaRPr lang="en-US" sz="4800" dirty="0">
              <a:solidFill>
                <a:srgbClr val="3366FF"/>
              </a:solidFill>
            </a:endParaRPr>
          </a:p>
          <a:p>
            <a:pPr marL="0" indent="0">
              <a:buNone/>
            </a:pPr>
            <a:endParaRPr lang="en-US" dirty="0" smtClean="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21</a:t>
            </a:fld>
            <a:endParaRPr lang="en-ZA" sz="1000" dirty="0"/>
          </a:p>
        </p:txBody>
      </p:sp>
      <p:sp>
        <p:nvSpPr>
          <p:cNvPr id="7" name="Footer Placeholder 4"/>
          <p:cNvSpPr>
            <a:spLocks noGrp="1"/>
          </p:cNvSpPr>
          <p:nvPr>
            <p:ph type="ftr" sz="quarter" idx="11"/>
          </p:nvPr>
        </p:nvSpPr>
        <p:spPr>
          <a:xfrm>
            <a:off x="3124200" y="6356350"/>
            <a:ext cx="2895600" cy="365125"/>
          </a:xfrm>
        </p:spPr>
        <p:txBody>
          <a:bodyPr/>
          <a:lstStyle/>
          <a:p>
            <a:pPr algn="ctr"/>
            <a:r>
              <a:rPr lang="en-ZA" sz="1000" dirty="0" smtClean="0"/>
              <a:t>PRIMARY HEALTHCARE 2014 IMPLEMENTATION SLIDES: HIV and AIDS</a:t>
            </a:r>
            <a:endParaRPr lang="en-ZA" sz="1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ZA" sz="3600" b="1" dirty="0" smtClean="0">
                <a:solidFill>
                  <a:schemeClr val="bg1"/>
                </a:solidFill>
              </a:rPr>
              <a:t>11.11.3 IMMUNE RECONSTITUTION INFLAMMATORY SYNDROME (IRIS)</a:t>
            </a:r>
            <a:endParaRPr lang="en-US" sz="3600" dirty="0">
              <a:solidFill>
                <a:schemeClr val="bg1"/>
              </a:solidFill>
            </a:endParaRPr>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22</a:t>
            </a:fld>
            <a:endParaRPr lang="en-ZA" sz="1000" dirty="0"/>
          </a:p>
        </p:txBody>
      </p:sp>
      <p:sp>
        <p:nvSpPr>
          <p:cNvPr id="8" name="Content Placeholder 2"/>
          <p:cNvSpPr>
            <a:spLocks noGrp="1"/>
          </p:cNvSpPr>
          <p:nvPr>
            <p:ph idx="1"/>
          </p:nvPr>
        </p:nvSpPr>
        <p:spPr>
          <a:xfrm>
            <a:off x="304800" y="1219200"/>
            <a:ext cx="8686800" cy="4525963"/>
          </a:xfrm>
        </p:spPr>
        <p:txBody>
          <a:bodyPr/>
          <a:lstStyle/>
          <a:p>
            <a:r>
              <a:rPr lang="en-GB" sz="2800" dirty="0" smtClean="0"/>
              <a:t>Adapted from the </a:t>
            </a:r>
            <a:r>
              <a:rPr lang="en-GB" sz="2800" dirty="0" err="1" smtClean="0"/>
              <a:t>NDoH</a:t>
            </a:r>
            <a:r>
              <a:rPr lang="en-GB" sz="2800" dirty="0" smtClean="0"/>
              <a:t> ART Guidelines &amp; Paediatric Hospital level STG and EML, 2013.</a:t>
            </a:r>
            <a:endParaRPr lang="en-US" sz="2800" dirty="0" smtClean="0"/>
          </a:p>
          <a:p>
            <a:pPr marL="0" indent="0">
              <a:buNone/>
            </a:pPr>
            <a:endParaRPr lang="en-US" dirty="0" smtClean="0"/>
          </a:p>
          <a:p>
            <a:pPr lvl="0">
              <a:buNone/>
            </a:pPr>
            <a:r>
              <a:rPr lang="en-GB" sz="4800" b="1" dirty="0">
                <a:solidFill>
                  <a:srgbClr val="3366FF"/>
                </a:solidFill>
              </a:rPr>
              <a:t>Level of Evidence: III Guidelines</a:t>
            </a:r>
            <a:endParaRPr lang="en-US" sz="4800" dirty="0">
              <a:solidFill>
                <a:srgbClr val="3366FF"/>
              </a:solidFill>
            </a:endParaRPr>
          </a:p>
          <a:p>
            <a:pPr marL="0" indent="0">
              <a:buNone/>
            </a:pPr>
            <a:endParaRPr lang="en-US" dirty="0"/>
          </a:p>
        </p:txBody>
      </p:sp>
      <p:sp>
        <p:nvSpPr>
          <p:cNvPr id="7" name="Footer Placeholder 4"/>
          <p:cNvSpPr>
            <a:spLocks noGrp="1"/>
          </p:cNvSpPr>
          <p:nvPr>
            <p:ph type="ftr" sz="quarter" idx="11"/>
          </p:nvPr>
        </p:nvSpPr>
        <p:spPr>
          <a:xfrm>
            <a:off x="3124200" y="6356350"/>
            <a:ext cx="2895600" cy="365125"/>
          </a:xfrm>
        </p:spPr>
        <p:txBody>
          <a:bodyPr/>
          <a:lstStyle/>
          <a:p>
            <a:pPr algn="ctr"/>
            <a:r>
              <a:rPr lang="en-ZA" sz="1000" dirty="0" smtClean="0"/>
              <a:t>PRIMARY HEALTHCARE 2014 IMPLEMENTATION SLIDES: HIV and AIDS</a:t>
            </a:r>
            <a:endParaRPr lang="en-ZA" sz="1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43000"/>
            <a:ext cx="8839200" cy="5029200"/>
          </a:xfrm>
        </p:spPr>
        <p:txBody>
          <a:bodyPr/>
          <a:lstStyle/>
          <a:p>
            <a:pPr algn="ctr">
              <a:buNone/>
            </a:pPr>
            <a:endParaRPr lang="en-US" b="1" dirty="0" smtClean="0"/>
          </a:p>
          <a:p>
            <a:pPr algn="ctr">
              <a:buNone/>
            </a:pPr>
            <a:endParaRPr lang="en-US" b="1" dirty="0" smtClean="0"/>
          </a:p>
          <a:p>
            <a:pPr algn="ctr">
              <a:buNone/>
            </a:pPr>
            <a:r>
              <a:rPr lang="en-US" sz="8000" b="1" dirty="0" smtClean="0"/>
              <a:t>AMENDMENTS</a:t>
            </a:r>
            <a:endParaRPr lang="en-US" sz="8000" b="1" dirty="0"/>
          </a:p>
        </p:txBody>
      </p:sp>
      <p:sp>
        <p:nvSpPr>
          <p:cNvPr id="5" name="Footer Placeholder 4"/>
          <p:cNvSpPr>
            <a:spLocks noGrp="1"/>
          </p:cNvSpPr>
          <p:nvPr>
            <p:ph type="ftr" sz="quarter" idx="11"/>
          </p:nvPr>
        </p:nvSpPr>
        <p:spPr/>
        <p:txBody>
          <a:bodyPr/>
          <a:lstStyle/>
          <a:p>
            <a:pPr algn="ctr"/>
            <a:r>
              <a:rPr lang="en-ZA" sz="1000" dirty="0" smtClean="0"/>
              <a:t>PRIMARY HEALTHCARE 2014 IMPLEMENTATION SLIDES: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23</a:t>
            </a:fld>
            <a:endParaRPr lang="en-ZA" sz="1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525963"/>
          </a:xfrm>
        </p:spPr>
        <p:txBody>
          <a:bodyPr/>
          <a:lstStyle/>
          <a:p>
            <a:pPr algn="ctr">
              <a:buNone/>
            </a:pPr>
            <a:endParaRPr lang="en-US" sz="3600" b="1" dirty="0" smtClean="0"/>
          </a:p>
          <a:p>
            <a:pPr algn="ctr">
              <a:buNone/>
            </a:pPr>
            <a:endParaRPr lang="en-US" sz="3600" b="1" dirty="0" smtClean="0"/>
          </a:p>
          <a:p>
            <a:pPr algn="ctr">
              <a:buNone/>
            </a:pPr>
            <a:r>
              <a:rPr lang="en-US" sz="9600" b="1" dirty="0" smtClean="0"/>
              <a:t>ADULTS</a:t>
            </a:r>
            <a:endParaRPr lang="en-US" sz="9600" b="1" dirty="0"/>
          </a:p>
        </p:txBody>
      </p:sp>
      <p:sp>
        <p:nvSpPr>
          <p:cNvPr id="5" name="Footer Placeholder 4"/>
          <p:cNvSpPr>
            <a:spLocks noGrp="1"/>
          </p:cNvSpPr>
          <p:nvPr>
            <p:ph type="ftr" sz="quarter" idx="11"/>
          </p:nvPr>
        </p:nvSpPr>
        <p:spPr/>
        <p:txBody>
          <a:bodyPr/>
          <a:lstStyle/>
          <a:p>
            <a:pPr algn="ctr"/>
            <a:r>
              <a:rPr lang="en-ZA" sz="1000" dirty="0" smtClean="0"/>
              <a:t>PRIMARY HEALTHCARE 2014 IMPLEMENTATION SLIDES: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24</a:t>
            </a:fld>
            <a:endParaRPr lang="en-ZA" sz="1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ZA" sz="3200" b="1" dirty="0" smtClean="0">
                <a:solidFill>
                  <a:schemeClr val="bg1"/>
                </a:solidFill>
              </a:rPr>
              <a:t>HUMAN IMMUNODEFICIENCY VIRUS INFECTION IN ADULTS</a:t>
            </a:r>
            <a:endParaRPr lang="en-US" sz="3200" dirty="0">
              <a:solidFill>
                <a:schemeClr val="bg1"/>
              </a:solidFill>
            </a:endParaRPr>
          </a:p>
        </p:txBody>
      </p:sp>
      <p:sp>
        <p:nvSpPr>
          <p:cNvPr id="3" name="Content Placeholder 2"/>
          <p:cNvSpPr>
            <a:spLocks noGrp="1"/>
          </p:cNvSpPr>
          <p:nvPr>
            <p:ph idx="1"/>
          </p:nvPr>
        </p:nvSpPr>
        <p:spPr>
          <a:xfrm>
            <a:off x="152400" y="1600200"/>
            <a:ext cx="8763000" cy="4525963"/>
          </a:xfrm>
        </p:spPr>
        <p:txBody>
          <a:bodyPr/>
          <a:lstStyle/>
          <a:p>
            <a:r>
              <a:rPr lang="en-ZA" sz="2800" u="sng" dirty="0" smtClean="0"/>
              <a:t>Multivitamin: </a:t>
            </a:r>
            <a:r>
              <a:rPr lang="en-ZA" sz="2800" i="1" dirty="0" smtClean="0">
                <a:solidFill>
                  <a:srgbClr val="FF0000"/>
                </a:solidFill>
              </a:rPr>
              <a:t>deleted</a:t>
            </a:r>
            <a:endParaRPr lang="en-US" sz="2800" dirty="0" smtClean="0">
              <a:solidFill>
                <a:srgbClr val="FF0000"/>
              </a:solidFill>
            </a:endParaRPr>
          </a:p>
          <a:p>
            <a:pPr lvl="1"/>
            <a:r>
              <a:rPr lang="en-GB" sz="1800" dirty="0" smtClean="0"/>
              <a:t>Concerns about the over-nutrition of HIV patients in clinical practice. </a:t>
            </a:r>
          </a:p>
          <a:p>
            <a:pPr lvl="1"/>
            <a:r>
              <a:rPr lang="en-GB" sz="1800" dirty="0" smtClean="0"/>
              <a:t>Supplementation &amp; nutritional support mostly required in patients with wasting in advanced HIV disease.</a:t>
            </a:r>
            <a:endParaRPr lang="en-US" sz="1800" dirty="0" smtClean="0"/>
          </a:p>
          <a:p>
            <a:pPr>
              <a:buNone/>
            </a:pPr>
            <a:r>
              <a:rPr lang="en-ZA" sz="4000" b="1" dirty="0" smtClean="0">
                <a:solidFill>
                  <a:srgbClr val="3366FF"/>
                </a:solidFill>
              </a:rPr>
              <a:t>Level of Evidence: III Expert opinion</a:t>
            </a:r>
            <a:endParaRPr lang="en-US" sz="4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25</a:t>
            </a:fld>
            <a:endParaRPr lang="en-ZA" sz="1000" dirty="0"/>
          </a:p>
        </p:txBody>
      </p:sp>
      <p:sp>
        <p:nvSpPr>
          <p:cNvPr id="7" name="Footer Placeholder 5"/>
          <p:cNvSpPr>
            <a:spLocks noGrp="1"/>
          </p:cNvSpPr>
          <p:nvPr>
            <p:ph type="ftr" sz="quarter" idx="11"/>
          </p:nvPr>
        </p:nvSpPr>
        <p:spPr>
          <a:xfrm>
            <a:off x="3124200" y="6356350"/>
            <a:ext cx="2895600" cy="365125"/>
          </a:xfrm>
        </p:spPr>
        <p:txBody>
          <a:bodyPr/>
          <a:lstStyle/>
          <a:p>
            <a:pPr algn="ctr"/>
            <a:r>
              <a:rPr lang="en-ZA" sz="1000" dirty="0" smtClean="0"/>
              <a:t>PRIMARY HEALTHCARE IMPLEMENTATION SLIDES 2014: HIV and AIDS</a:t>
            </a:r>
            <a:endParaRPr lang="en-ZA" sz="1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229600" cy="914400"/>
          </a:xfrm>
        </p:spPr>
        <p:txBody>
          <a:bodyPr>
            <a:normAutofit/>
          </a:bodyPr>
          <a:lstStyle/>
          <a:p>
            <a:pPr algn="l"/>
            <a:r>
              <a:rPr lang="en-ZA" sz="3200" b="1" dirty="0" smtClean="0">
                <a:solidFill>
                  <a:schemeClr val="bg1"/>
                </a:solidFill>
              </a:rPr>
              <a:t>11.1 ANTIRETROVIRAL THERAPY, ADULTS</a:t>
            </a:r>
            <a:endParaRPr lang="en-ZA" sz="3200" b="1" dirty="0">
              <a:solidFill>
                <a:schemeClr val="bg1"/>
              </a:solidFill>
            </a:endParaRPr>
          </a:p>
        </p:txBody>
      </p:sp>
      <p:sp>
        <p:nvSpPr>
          <p:cNvPr id="3" name="Content Placeholder 2"/>
          <p:cNvSpPr>
            <a:spLocks noGrp="1"/>
          </p:cNvSpPr>
          <p:nvPr>
            <p:ph idx="1"/>
          </p:nvPr>
        </p:nvSpPr>
        <p:spPr>
          <a:xfrm>
            <a:off x="214282" y="1285860"/>
            <a:ext cx="8786874" cy="5000660"/>
          </a:xfrm>
        </p:spPr>
        <p:txBody>
          <a:bodyPr>
            <a:normAutofit/>
          </a:bodyPr>
          <a:lstStyle/>
          <a:p>
            <a:r>
              <a:rPr lang="en-GB" sz="2800" u="sng" dirty="0" smtClean="0"/>
              <a:t>Criteria for starting ART: </a:t>
            </a:r>
            <a:r>
              <a:rPr lang="en-GB" sz="2800" b="1" i="1" dirty="0" smtClean="0">
                <a:solidFill>
                  <a:srgbClr val="7030A0"/>
                </a:solidFill>
              </a:rPr>
              <a:t>amended</a:t>
            </a:r>
            <a:endParaRPr lang="en-US" sz="2800" b="1" dirty="0" smtClean="0">
              <a:solidFill>
                <a:srgbClr val="7030A0"/>
              </a:solidFill>
            </a:endParaRPr>
          </a:p>
          <a:p>
            <a:pPr lvl="1"/>
            <a:r>
              <a:rPr lang="en-GB" sz="1600" dirty="0" smtClean="0"/>
              <a:t>Amended to align with proposed policy guidelines (2015), announced by Minister of Health:</a:t>
            </a:r>
          </a:p>
          <a:p>
            <a:pPr lvl="2"/>
            <a:r>
              <a:rPr lang="en-GB" sz="1600" dirty="0" smtClean="0">
                <a:solidFill>
                  <a:srgbClr val="FF0000"/>
                </a:solidFill>
              </a:rPr>
              <a:t>Initiation of ART if CD4 &lt; 500.</a:t>
            </a:r>
          </a:p>
          <a:p>
            <a:pPr lvl="2"/>
            <a:r>
              <a:rPr lang="en-GB" sz="1600" dirty="0" smtClean="0">
                <a:solidFill>
                  <a:srgbClr val="FF0000"/>
                </a:solidFill>
              </a:rPr>
              <a:t>Option B+ in pregnant women.</a:t>
            </a:r>
          </a:p>
          <a:p>
            <a:pPr lvl="1"/>
            <a:r>
              <a:rPr lang="en-US" sz="1600" dirty="0" smtClean="0"/>
              <a:t>In 2013, WHO updated CD4 criterion for initiating ART to &lt; 500. Evidence largely based on RCTs showing interruption of HIV transmission.  No good evidence that starting earlier provides clinical benefit, but there is a modest reduction in morbidity from observational studies.</a:t>
            </a:r>
          </a:p>
          <a:p>
            <a:pPr>
              <a:buNone/>
            </a:pPr>
            <a:r>
              <a:rPr lang="en-ZA" b="1" dirty="0" smtClean="0">
                <a:solidFill>
                  <a:srgbClr val="3366FF"/>
                </a:solidFill>
              </a:rPr>
              <a:t>Level of Evidence: III Guidelines, Observational studies</a:t>
            </a:r>
            <a:endParaRPr lang="en-US" dirty="0" smtClean="0">
              <a:solidFill>
                <a:srgbClr val="3366FF"/>
              </a:solidFill>
            </a:endParaRPr>
          </a:p>
        </p:txBody>
      </p:sp>
      <p:sp>
        <p:nvSpPr>
          <p:cNvPr id="6" name="Footer Placeholder 5"/>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5" name="Slide Number Placeholder 4"/>
          <p:cNvSpPr>
            <a:spLocks noGrp="1"/>
          </p:cNvSpPr>
          <p:nvPr>
            <p:ph type="sldNum" sz="quarter" idx="12"/>
          </p:nvPr>
        </p:nvSpPr>
        <p:spPr/>
        <p:txBody>
          <a:bodyPr/>
          <a:lstStyle/>
          <a:p>
            <a:pPr algn="ctr"/>
            <a:fld id="{42FB03B2-953D-4068-99A6-8707FB8FE3E1}" type="slidenum">
              <a:rPr lang="en-ZA" sz="1000" smtClean="0"/>
              <a:pPr algn="ctr"/>
              <a:t>26</a:t>
            </a:fld>
            <a:endParaRPr lang="en-ZA" sz="1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066800"/>
            <a:ext cx="8991600" cy="5029200"/>
          </a:xfrm>
        </p:spPr>
        <p:txBody>
          <a:bodyPr/>
          <a:lstStyle/>
          <a:p>
            <a:r>
              <a:rPr lang="en-ZA" u="sng" dirty="0" smtClean="0"/>
              <a:t>Criteria for fast track of ART: </a:t>
            </a:r>
            <a:r>
              <a:rPr lang="en-ZA" i="1" dirty="0" smtClean="0">
                <a:solidFill>
                  <a:srgbClr val="00B050"/>
                </a:solidFill>
              </a:rPr>
              <a:t>added</a:t>
            </a:r>
          </a:p>
          <a:p>
            <a:pPr>
              <a:buNone/>
            </a:pPr>
            <a:endParaRPr lang="en-ZA" sz="500" i="1" dirty="0" smtClean="0">
              <a:solidFill>
                <a:srgbClr val="00B050"/>
              </a:solidFill>
            </a:endParaRPr>
          </a:p>
          <a:p>
            <a:pPr lvl="1"/>
            <a:r>
              <a:rPr lang="en-ZA" sz="2000" dirty="0" smtClean="0"/>
              <a:t>STG text aligned with Guidelines:</a:t>
            </a:r>
          </a:p>
          <a:p>
            <a:pPr lvl="1">
              <a:buNone/>
            </a:pPr>
            <a:endParaRPr lang="en-ZA" sz="2000" dirty="0" smtClean="0"/>
          </a:p>
          <a:p>
            <a:pPr lvl="3">
              <a:buNone/>
            </a:pPr>
            <a:endParaRPr lang="en-ZA" sz="1200" dirty="0" smtClean="0"/>
          </a:p>
          <a:p>
            <a:pPr lvl="3">
              <a:buNone/>
            </a:pPr>
            <a:endParaRPr lang="en-ZA" sz="1200" dirty="0" smtClean="0"/>
          </a:p>
          <a:p>
            <a:pPr lvl="3">
              <a:buNone/>
            </a:pPr>
            <a:endParaRPr lang="en-ZA" sz="1200" dirty="0" smtClean="0"/>
          </a:p>
          <a:p>
            <a:pPr lvl="3">
              <a:buNone/>
            </a:pPr>
            <a:endParaRPr lang="en-ZA" sz="1200" dirty="0" smtClean="0"/>
          </a:p>
          <a:p>
            <a:pPr lvl="3">
              <a:buNone/>
            </a:pPr>
            <a:endParaRPr lang="en-ZA" sz="1200" dirty="0" smtClean="0"/>
          </a:p>
          <a:p>
            <a:pPr lvl="3">
              <a:buNone/>
            </a:pPr>
            <a:endParaRPr lang="en-ZA" sz="1200" dirty="0" smtClean="0"/>
          </a:p>
          <a:p>
            <a:pPr lvl="3">
              <a:buNone/>
            </a:pPr>
            <a:endParaRPr lang="en-ZA" sz="1200" dirty="0" smtClean="0"/>
          </a:p>
          <a:p>
            <a:pPr>
              <a:buNone/>
            </a:pPr>
            <a:endParaRPr lang="en-ZA" sz="3600" b="1" dirty="0" smtClean="0">
              <a:solidFill>
                <a:srgbClr val="3366FF"/>
              </a:solidFill>
            </a:endParaRPr>
          </a:p>
          <a:p>
            <a:pPr>
              <a:buNone/>
            </a:pPr>
            <a:endParaRPr lang="en-ZA" b="1" dirty="0" smtClean="0">
              <a:solidFill>
                <a:srgbClr val="3366FF"/>
              </a:solidFill>
            </a:endParaRPr>
          </a:p>
          <a:p>
            <a:pPr>
              <a:buNone/>
            </a:pPr>
            <a:r>
              <a:rPr lang="en-ZA" sz="4400" b="1" dirty="0" smtClean="0">
                <a:solidFill>
                  <a:srgbClr val="3366FF"/>
                </a:solidFill>
              </a:rPr>
              <a:t>Level of Evidence: III Guidelines</a:t>
            </a:r>
            <a:endParaRPr lang="en-US" sz="2400" dirty="0" smtClean="0"/>
          </a:p>
          <a:p>
            <a:endParaRPr lang="en-US" sz="16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27</a:t>
            </a:fld>
            <a:endParaRPr lang="en-ZA" sz="1000" dirty="0"/>
          </a:p>
        </p:txBody>
      </p:sp>
      <p:sp>
        <p:nvSpPr>
          <p:cNvPr id="7" name="Title 1"/>
          <p:cNvSpPr>
            <a:spLocks noGrp="1"/>
          </p:cNvSpPr>
          <p:nvPr>
            <p:ph type="title"/>
          </p:nvPr>
        </p:nvSpPr>
        <p:spPr>
          <a:xfrm>
            <a:off x="0" y="228600"/>
            <a:ext cx="8229600" cy="762000"/>
          </a:xfrm>
        </p:spPr>
        <p:txBody>
          <a:bodyPr>
            <a:normAutofit/>
          </a:bodyPr>
          <a:lstStyle/>
          <a:p>
            <a:pPr algn="l"/>
            <a:r>
              <a:rPr lang="en-ZA" sz="3200" b="1" dirty="0" smtClean="0">
                <a:solidFill>
                  <a:schemeClr val="bg1"/>
                </a:solidFill>
              </a:rPr>
              <a:t>11.1 ANTIRETROVIRAL THERAPY, ADULTS</a:t>
            </a:r>
            <a:endParaRPr lang="en-ZA" sz="3200" b="1" dirty="0">
              <a:solidFill>
                <a:schemeClr val="bg1"/>
              </a:solidFill>
            </a:endParaRPr>
          </a:p>
        </p:txBody>
      </p:sp>
      <p:sp>
        <p:nvSpPr>
          <p:cNvPr id="8" name="Footer Placeholder 5"/>
          <p:cNvSpPr>
            <a:spLocks noGrp="1"/>
          </p:cNvSpPr>
          <p:nvPr>
            <p:ph type="ftr" sz="quarter" idx="11"/>
          </p:nvPr>
        </p:nvSpPr>
        <p:spPr>
          <a:xfrm>
            <a:off x="3124200" y="6356350"/>
            <a:ext cx="2895600" cy="365125"/>
          </a:xfrm>
        </p:spPr>
        <p:txBody>
          <a:bodyPr/>
          <a:lstStyle/>
          <a:p>
            <a:pPr algn="ctr"/>
            <a:r>
              <a:rPr lang="en-ZA" sz="1000" dirty="0" smtClean="0"/>
              <a:t>PRIMARY HEALTHCARE IMPLEMENTATION SLIDES 2014: HIV and AIDS</a:t>
            </a:r>
            <a:endParaRPr lang="en-ZA" sz="1000" dirty="0"/>
          </a:p>
        </p:txBody>
      </p:sp>
      <p:sp>
        <p:nvSpPr>
          <p:cNvPr id="9" name="Rounded Rectangle 8"/>
          <p:cNvSpPr/>
          <p:nvPr/>
        </p:nvSpPr>
        <p:spPr>
          <a:xfrm>
            <a:off x="152400" y="2133600"/>
            <a:ext cx="8839200" cy="3200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buFont typeface="Wingdings" pitchFamily="2" charset="2"/>
              <a:buChar char="Ø"/>
            </a:pPr>
            <a:r>
              <a:rPr lang="en-ZA" b="1" dirty="0" smtClean="0">
                <a:solidFill>
                  <a:srgbClr val="FF0000"/>
                </a:solidFill>
              </a:rPr>
              <a:t>ART should be initiated immediately:</a:t>
            </a:r>
          </a:p>
          <a:p>
            <a:pPr lvl="2">
              <a:buFont typeface="Arial" pitchFamily="34" charset="0"/>
              <a:buChar char="•"/>
            </a:pPr>
            <a:r>
              <a:rPr lang="en-ZA" sz="1600" b="1" dirty="0" smtClean="0">
                <a:solidFill>
                  <a:schemeClr val="tx1"/>
                </a:solidFill>
              </a:rPr>
              <a:t> </a:t>
            </a:r>
            <a:r>
              <a:rPr lang="en-ZA" sz="1600" dirty="0" smtClean="0">
                <a:solidFill>
                  <a:schemeClr val="tx1"/>
                </a:solidFill>
              </a:rPr>
              <a:t>In pregnancy </a:t>
            </a:r>
          </a:p>
          <a:p>
            <a:pPr lvl="2">
              <a:buFont typeface="Arial" pitchFamily="34" charset="0"/>
              <a:buChar char="•"/>
            </a:pPr>
            <a:r>
              <a:rPr lang="en-ZA" sz="1600" dirty="0" smtClean="0">
                <a:solidFill>
                  <a:schemeClr val="tx1"/>
                </a:solidFill>
              </a:rPr>
              <a:t> During breastfeeding.</a:t>
            </a:r>
          </a:p>
          <a:p>
            <a:pPr lvl="1"/>
            <a:endParaRPr lang="en-US" sz="500" dirty="0" smtClean="0">
              <a:solidFill>
                <a:schemeClr val="tx1"/>
              </a:solidFill>
            </a:endParaRPr>
          </a:p>
          <a:p>
            <a:pPr lvl="1">
              <a:buFont typeface="Wingdings" pitchFamily="2" charset="2"/>
              <a:buChar char="Ø"/>
            </a:pPr>
            <a:r>
              <a:rPr lang="en-ZA" b="1" dirty="0" smtClean="0">
                <a:solidFill>
                  <a:srgbClr val="FF0000"/>
                </a:solidFill>
              </a:rPr>
              <a:t> Unless contra-indicated, ART should be initiated within 1 week if</a:t>
            </a:r>
            <a:r>
              <a:rPr lang="en-ZA" dirty="0" smtClean="0">
                <a:solidFill>
                  <a:srgbClr val="FF0000"/>
                </a:solidFill>
              </a:rPr>
              <a:t>:</a:t>
            </a:r>
            <a:endParaRPr lang="en-US" dirty="0" smtClean="0">
              <a:solidFill>
                <a:srgbClr val="FF0000"/>
              </a:solidFill>
            </a:endParaRPr>
          </a:p>
          <a:p>
            <a:pPr lvl="2">
              <a:buFont typeface="Arial" pitchFamily="34" charset="0"/>
              <a:buChar char="•"/>
            </a:pPr>
            <a:r>
              <a:rPr lang="en-ZA" sz="1600" dirty="0" smtClean="0">
                <a:solidFill>
                  <a:schemeClr val="tx1"/>
                </a:solidFill>
              </a:rPr>
              <a:t> CD4 count &lt; 200 (except TB patients &amp; cryptococcal meningitis).</a:t>
            </a:r>
            <a:endParaRPr lang="en-US" sz="1600" dirty="0" smtClean="0">
              <a:solidFill>
                <a:schemeClr val="tx1"/>
              </a:solidFill>
            </a:endParaRPr>
          </a:p>
          <a:p>
            <a:pPr lvl="2">
              <a:buFont typeface="Arial" pitchFamily="34" charset="0"/>
              <a:buChar char="•"/>
            </a:pPr>
            <a:r>
              <a:rPr lang="en-ZA" sz="1600" dirty="0" smtClean="0">
                <a:solidFill>
                  <a:schemeClr val="tx1"/>
                </a:solidFill>
              </a:rPr>
              <a:t> WHO stage 4 (except TB meningitis &amp;cryptococcal meningitis).</a:t>
            </a:r>
          </a:p>
          <a:p>
            <a:pPr lvl="2"/>
            <a:endParaRPr lang="en-ZA" sz="500" dirty="0" smtClean="0">
              <a:solidFill>
                <a:schemeClr val="tx1"/>
              </a:solidFill>
            </a:endParaRPr>
          </a:p>
          <a:p>
            <a:pPr lvl="1">
              <a:buFont typeface="Wingdings" pitchFamily="2" charset="2"/>
              <a:buChar char="Ø"/>
            </a:pPr>
            <a:r>
              <a:rPr lang="en-ZA" b="1" dirty="0" smtClean="0">
                <a:solidFill>
                  <a:srgbClr val="FF0000"/>
                </a:solidFill>
              </a:rPr>
              <a:t>Patient has TB: </a:t>
            </a:r>
          </a:p>
          <a:p>
            <a:pPr lvl="2">
              <a:buFont typeface="Arial" pitchFamily="34" charset="0"/>
              <a:buChar char="•"/>
            </a:pPr>
            <a:r>
              <a:rPr lang="en-ZA" sz="1600" dirty="0" smtClean="0">
                <a:solidFill>
                  <a:prstClr val="black"/>
                </a:solidFill>
              </a:rPr>
              <a:t> CD4 count &lt; 50:  </a:t>
            </a:r>
            <a:r>
              <a:rPr lang="en-ZA" sz="1600" b="1" dirty="0" smtClean="0">
                <a:solidFill>
                  <a:srgbClr val="FF0000"/>
                </a:solidFill>
              </a:rPr>
              <a:t>ART initiation – 2 weeks.</a:t>
            </a:r>
            <a:endParaRPr lang="en-ZA" sz="1600" dirty="0" smtClean="0">
              <a:solidFill>
                <a:prstClr val="black"/>
              </a:solidFill>
            </a:endParaRPr>
          </a:p>
          <a:p>
            <a:pPr lvl="2">
              <a:buFont typeface="Arial" pitchFamily="34" charset="0"/>
              <a:buChar char="•"/>
            </a:pPr>
            <a:r>
              <a:rPr lang="en-ZA" sz="1600" dirty="0">
                <a:solidFill>
                  <a:prstClr val="black"/>
                </a:solidFill>
              </a:rPr>
              <a:t> </a:t>
            </a:r>
            <a:r>
              <a:rPr lang="en-ZA" sz="1600" dirty="0" smtClean="0">
                <a:solidFill>
                  <a:prstClr val="black"/>
                </a:solidFill>
              </a:rPr>
              <a:t>CD4 count &gt; 50 : </a:t>
            </a:r>
            <a:r>
              <a:rPr lang="en-ZA" sz="1600" b="1" dirty="0" smtClean="0">
                <a:solidFill>
                  <a:srgbClr val="FF0000"/>
                </a:solidFill>
              </a:rPr>
              <a:t>ART initiation – 8 weeks.</a:t>
            </a:r>
          </a:p>
          <a:p>
            <a:pPr lvl="1">
              <a:buFont typeface="Wingdings" pitchFamily="2" charset="2"/>
              <a:buChar char="Ø"/>
            </a:pPr>
            <a:r>
              <a:rPr lang="en-ZA" b="1" dirty="0">
                <a:solidFill>
                  <a:srgbClr val="FF0000"/>
                </a:solidFill>
              </a:rPr>
              <a:t>Patient has </a:t>
            </a:r>
            <a:r>
              <a:rPr lang="en-ZA" b="1" dirty="0" smtClean="0">
                <a:solidFill>
                  <a:srgbClr val="FF0000"/>
                </a:solidFill>
              </a:rPr>
              <a:t>TB</a:t>
            </a:r>
            <a:r>
              <a:rPr lang="en-ZA" b="1" dirty="0">
                <a:solidFill>
                  <a:srgbClr val="FF0000"/>
                </a:solidFill>
              </a:rPr>
              <a:t> </a:t>
            </a:r>
            <a:r>
              <a:rPr lang="en-ZA" b="1" dirty="0" smtClean="0">
                <a:solidFill>
                  <a:srgbClr val="FF0000"/>
                </a:solidFill>
              </a:rPr>
              <a:t>meningitis: ART initiation 8 weeks, irrespective of CD4.</a:t>
            </a:r>
            <a:endParaRPr lang="en-ZA" sz="1600" dirty="0" smtClean="0">
              <a:solidFill>
                <a:schemeClr val="tx1"/>
              </a:solidFill>
            </a:endParaRPr>
          </a:p>
          <a:p>
            <a:pPr algn="ctr"/>
            <a:endParaRPr lang="en-US" dirty="0">
              <a:solidFill>
                <a:schemeClr val="tx1"/>
              </a:solidFill>
            </a:endParaRPr>
          </a:p>
        </p:txBody>
      </p:sp>
      <p:sp>
        <p:nvSpPr>
          <p:cNvPr id="4" name="Rectangle 3"/>
          <p:cNvSpPr/>
          <p:nvPr/>
        </p:nvSpPr>
        <p:spPr>
          <a:xfrm>
            <a:off x="6705600" y="3390900"/>
            <a:ext cx="1828800" cy="304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ZA" sz="1600" dirty="0" err="1" smtClean="0"/>
              <a:t>LoE</a:t>
            </a:r>
            <a:r>
              <a:rPr lang="en-ZA" sz="1600" dirty="0" smtClean="0"/>
              <a:t>: III</a:t>
            </a:r>
            <a:endParaRPr lang="en-ZA" sz="1600" dirty="0"/>
          </a:p>
        </p:txBody>
      </p:sp>
      <p:sp>
        <p:nvSpPr>
          <p:cNvPr id="10" name="Rectangle 9"/>
          <p:cNvSpPr/>
          <p:nvPr/>
        </p:nvSpPr>
        <p:spPr>
          <a:xfrm>
            <a:off x="6705600" y="2590800"/>
            <a:ext cx="1828800" cy="304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ZA" sz="1600" dirty="0" err="1" smtClean="0"/>
              <a:t>LoE</a:t>
            </a:r>
            <a:r>
              <a:rPr lang="en-ZA" sz="1600" dirty="0" smtClean="0"/>
              <a:t>: III</a:t>
            </a:r>
            <a:endParaRPr lang="en-ZA" sz="1600" dirty="0"/>
          </a:p>
        </p:txBody>
      </p:sp>
      <p:sp>
        <p:nvSpPr>
          <p:cNvPr id="11" name="Rectangle 10"/>
          <p:cNvSpPr/>
          <p:nvPr/>
        </p:nvSpPr>
        <p:spPr>
          <a:xfrm>
            <a:off x="6705600" y="4038600"/>
            <a:ext cx="1828800" cy="304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ZA" sz="1600" dirty="0" err="1" smtClean="0"/>
              <a:t>LoE</a:t>
            </a:r>
            <a:r>
              <a:rPr lang="en-ZA" sz="1600" dirty="0" smtClean="0"/>
              <a:t>: II (slide 28,29)</a:t>
            </a:r>
            <a:endParaRPr lang="en-ZA" sz="1600" dirty="0"/>
          </a:p>
        </p:txBody>
      </p:sp>
      <p:sp>
        <p:nvSpPr>
          <p:cNvPr id="12" name="Rectangle 11"/>
          <p:cNvSpPr/>
          <p:nvPr/>
        </p:nvSpPr>
        <p:spPr>
          <a:xfrm>
            <a:off x="6705600" y="4953000"/>
            <a:ext cx="1828800" cy="304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ZA" sz="1600" dirty="0" err="1" smtClean="0"/>
              <a:t>LoE</a:t>
            </a:r>
            <a:r>
              <a:rPr lang="en-ZA" sz="1600" dirty="0" smtClean="0"/>
              <a:t>: II (slide 28,29)</a:t>
            </a:r>
            <a:endParaRPr lang="en-ZA" sz="1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10600" cy="4983163"/>
          </a:xfrm>
        </p:spPr>
        <p:txBody>
          <a:bodyPr/>
          <a:lstStyle/>
          <a:p>
            <a:r>
              <a:rPr lang="en-US" sz="2800" u="sng" dirty="0" smtClean="0"/>
              <a:t>ART: </a:t>
            </a:r>
            <a:r>
              <a:rPr lang="en-US" sz="2800" i="1" dirty="0" smtClean="0">
                <a:solidFill>
                  <a:srgbClr val="9966FF"/>
                </a:solidFill>
              </a:rPr>
              <a:t>Time periods for initiation of ART in various clinical settings amended</a:t>
            </a:r>
          </a:p>
          <a:p>
            <a:endParaRPr lang="en-US" sz="2400" i="1" dirty="0" smtClean="0">
              <a:solidFill>
                <a:srgbClr val="9966FF"/>
              </a:solidFill>
            </a:endParaRPr>
          </a:p>
          <a:p>
            <a:endParaRPr lang="en-US" sz="2400" i="1" dirty="0" smtClean="0">
              <a:solidFill>
                <a:srgbClr val="9966FF"/>
              </a:solidFill>
            </a:endParaRPr>
          </a:p>
          <a:p>
            <a:endParaRPr lang="en-US" sz="2400" i="1" dirty="0" smtClean="0">
              <a:solidFill>
                <a:srgbClr val="9966FF"/>
              </a:solidFill>
            </a:endParaRPr>
          </a:p>
          <a:p>
            <a:endParaRPr lang="en-US" sz="2400" i="1" dirty="0" smtClean="0">
              <a:solidFill>
                <a:srgbClr val="9966FF"/>
              </a:solidFill>
            </a:endParaRPr>
          </a:p>
          <a:p>
            <a:endParaRPr lang="en-US" sz="2400" i="1" dirty="0" smtClean="0">
              <a:solidFill>
                <a:srgbClr val="9966FF"/>
              </a:solidFill>
            </a:endParaRPr>
          </a:p>
          <a:p>
            <a:endParaRPr lang="en-US" sz="2400" i="1" dirty="0" smtClean="0">
              <a:solidFill>
                <a:srgbClr val="9966FF"/>
              </a:solidFill>
            </a:endParaRPr>
          </a:p>
          <a:p>
            <a:pPr lvl="0"/>
            <a:r>
              <a:rPr lang="en-ZA" sz="2000" dirty="0" smtClean="0"/>
              <a:t>In patients with </a:t>
            </a:r>
            <a:r>
              <a:rPr lang="en-ZA" sz="2000" b="1" dirty="0" smtClean="0"/>
              <a:t>CD4 &gt; 50</a:t>
            </a:r>
            <a:r>
              <a:rPr lang="en-ZA" sz="2000" dirty="0" smtClean="0"/>
              <a:t> or with </a:t>
            </a:r>
            <a:r>
              <a:rPr lang="en-ZA" sz="2000" b="1" dirty="0" smtClean="0"/>
              <a:t>co morbid TB meningitis,</a:t>
            </a:r>
            <a:r>
              <a:rPr lang="en-ZA" sz="2000" dirty="0" smtClean="0"/>
              <a:t> evidence supports initiating ART, </a:t>
            </a:r>
            <a:r>
              <a:rPr lang="en-ZA" sz="2000" u="sng" dirty="0" smtClean="0"/>
              <a:t>8 weeks </a:t>
            </a:r>
            <a:r>
              <a:rPr lang="en-ZA" sz="2000" dirty="0" smtClean="0"/>
              <a:t>after the start of TB treatment.</a:t>
            </a:r>
            <a:endParaRPr lang="en-US" sz="2000" i="1" dirty="0" smtClean="0"/>
          </a:p>
          <a:p>
            <a:pPr>
              <a:buNone/>
            </a:pPr>
            <a:endParaRPr lang="en-US" sz="2400" i="1" dirty="0">
              <a:solidFill>
                <a:srgbClr val="9966FF"/>
              </a:solidFill>
            </a:endParaRPr>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28</a:t>
            </a:fld>
            <a:endParaRPr lang="en-ZA" sz="1000" dirty="0"/>
          </a:p>
        </p:txBody>
      </p:sp>
      <p:sp>
        <p:nvSpPr>
          <p:cNvPr id="7" name="Footer Placeholder 5"/>
          <p:cNvSpPr>
            <a:spLocks noGrp="1"/>
          </p:cNvSpPr>
          <p:nvPr>
            <p:ph type="ftr" sz="quarter" idx="11"/>
          </p:nvPr>
        </p:nvSpPr>
        <p:spPr>
          <a:xfrm>
            <a:off x="3124200" y="6356350"/>
            <a:ext cx="2895600" cy="365125"/>
          </a:xfrm>
        </p:spPr>
        <p:txBody>
          <a:bodyPr/>
          <a:lstStyle/>
          <a:p>
            <a:pPr algn="ctr"/>
            <a:r>
              <a:rPr lang="en-ZA" sz="1000" dirty="0" smtClean="0"/>
              <a:t>PRIMARY HEALTHCARE IMPLEMENTATION SLIDES 2014: HIV and AIDS</a:t>
            </a:r>
            <a:endParaRPr lang="en-ZA" sz="1000" dirty="0"/>
          </a:p>
        </p:txBody>
      </p:sp>
      <p:sp>
        <p:nvSpPr>
          <p:cNvPr id="8" name="Title 1"/>
          <p:cNvSpPr>
            <a:spLocks noGrp="1"/>
          </p:cNvSpPr>
          <p:nvPr>
            <p:ph type="title"/>
          </p:nvPr>
        </p:nvSpPr>
        <p:spPr>
          <a:xfrm>
            <a:off x="0" y="228600"/>
            <a:ext cx="8229600" cy="838200"/>
          </a:xfrm>
        </p:spPr>
        <p:txBody>
          <a:bodyPr>
            <a:normAutofit/>
          </a:bodyPr>
          <a:lstStyle/>
          <a:p>
            <a:pPr algn="l"/>
            <a:r>
              <a:rPr lang="en-ZA" sz="3200" b="1" dirty="0" smtClean="0">
                <a:solidFill>
                  <a:schemeClr val="bg1"/>
                </a:solidFill>
              </a:rPr>
              <a:t>11.1 ANTIRETROVIRAL THERAPY, ADULTS</a:t>
            </a:r>
            <a:endParaRPr lang="en-ZA" sz="3200" b="1" dirty="0">
              <a:solidFill>
                <a:schemeClr val="bg1"/>
              </a:solidFill>
            </a:endParaRPr>
          </a:p>
        </p:txBody>
      </p:sp>
      <p:graphicFrame>
        <p:nvGraphicFramePr>
          <p:cNvPr id="9" name="Table 8"/>
          <p:cNvGraphicFramePr>
            <a:graphicFrameLocks noGrp="1"/>
          </p:cNvGraphicFramePr>
          <p:nvPr>
            <p:extLst>
              <p:ext uri="{D42A27DB-BD31-4B8C-83A1-F6EECF244321}">
                <p14:modId xmlns:p14="http://schemas.microsoft.com/office/powerpoint/2010/main" xmlns="" val="768380353"/>
              </p:ext>
            </p:extLst>
          </p:nvPr>
        </p:nvGraphicFramePr>
        <p:xfrm>
          <a:off x="381000" y="2133600"/>
          <a:ext cx="8382000" cy="2138680"/>
        </p:xfrm>
        <a:graphic>
          <a:graphicData uri="http://schemas.openxmlformats.org/drawingml/2006/table">
            <a:tbl>
              <a:tblPr firstRow="1" bandRow="1">
                <a:tableStyleId>{1E171933-4619-4E11-9A3F-F7608DF75F80}</a:tableStyleId>
              </a:tblPr>
              <a:tblGrid>
                <a:gridCol w="3657600"/>
                <a:gridCol w="4724400"/>
              </a:tblGrid>
              <a:tr h="370840">
                <a:tc>
                  <a:txBody>
                    <a:bodyPr/>
                    <a:lstStyle/>
                    <a:p>
                      <a:r>
                        <a:rPr lang="en-US" dirty="0" smtClean="0"/>
                        <a:t>Clinical setting</a:t>
                      </a:r>
                      <a:endParaRPr lang="en-US" dirty="0"/>
                    </a:p>
                  </a:txBody>
                  <a:tcPr/>
                </a:tc>
                <a:tc>
                  <a:txBody>
                    <a:bodyPr/>
                    <a:lstStyle/>
                    <a:p>
                      <a:r>
                        <a:rPr lang="en-US" dirty="0" smtClean="0"/>
                        <a:t>When</a:t>
                      </a:r>
                      <a:r>
                        <a:rPr lang="en-US" baseline="0" dirty="0" smtClean="0"/>
                        <a:t> to start ART</a:t>
                      </a:r>
                      <a:endParaRPr lang="en-US" dirty="0"/>
                    </a:p>
                  </a:txBody>
                  <a:tcPr/>
                </a:tc>
              </a:tr>
              <a:tr h="370840">
                <a:tc>
                  <a:txBody>
                    <a:bodyPr/>
                    <a:lstStyle/>
                    <a:p>
                      <a:r>
                        <a:rPr lang="en-GB" sz="1400" kern="1200" dirty="0" smtClean="0">
                          <a:solidFill>
                            <a:schemeClr val="dk1"/>
                          </a:solidFill>
                          <a:latin typeface="+mn-lt"/>
                          <a:ea typeface="+mn-ea"/>
                          <a:cs typeface="+mn-cs"/>
                        </a:rPr>
                        <a:t>Patients with </a:t>
                      </a:r>
                      <a:r>
                        <a:rPr lang="en-GB" sz="1400" b="1" kern="1200" dirty="0" smtClean="0">
                          <a:solidFill>
                            <a:schemeClr val="dk1"/>
                          </a:solidFill>
                          <a:latin typeface="+mn-lt"/>
                          <a:ea typeface="+mn-ea"/>
                          <a:cs typeface="+mn-cs"/>
                        </a:rPr>
                        <a:t>cryptococcal meningitis</a:t>
                      </a:r>
                      <a:endParaRPr lang="en-US" sz="1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dk1"/>
                          </a:solidFill>
                          <a:latin typeface="+mn-lt"/>
                          <a:ea typeface="+mn-ea"/>
                          <a:cs typeface="+mn-cs"/>
                        </a:rPr>
                        <a:t>Defer ART 4-6 weeks </a:t>
                      </a:r>
                      <a:r>
                        <a:rPr lang="en-GB" sz="1400" kern="1200" dirty="0" smtClean="0">
                          <a:solidFill>
                            <a:schemeClr val="dk1"/>
                          </a:solidFill>
                          <a:latin typeface="+mn-lt"/>
                          <a:ea typeface="+mn-ea"/>
                          <a:cs typeface="+mn-cs"/>
                        </a:rPr>
                        <a:t>after starting antifungal treatment (earlier initiation  shown to increase risk of death).</a:t>
                      </a:r>
                      <a:endParaRPr lang="en-US" sz="1400" kern="1200" dirty="0" smtClean="0">
                        <a:solidFill>
                          <a:schemeClr val="dk1"/>
                        </a:solidFill>
                        <a:latin typeface="+mn-lt"/>
                        <a:ea typeface="+mn-ea"/>
                        <a:cs typeface="+mn-cs"/>
                      </a:endParaRPr>
                    </a:p>
                  </a:txBody>
                  <a:tcPr/>
                </a:tc>
              </a:tr>
              <a:tr h="370840">
                <a:tc>
                  <a:txBody>
                    <a:bodyPr/>
                    <a:lstStyle/>
                    <a:p>
                      <a:r>
                        <a:rPr lang="en-GB" sz="1400" kern="1200" dirty="0" smtClean="0">
                          <a:solidFill>
                            <a:schemeClr val="dk1"/>
                          </a:solidFill>
                          <a:latin typeface="+mn-lt"/>
                          <a:ea typeface="+mn-ea"/>
                          <a:cs typeface="+mn-cs"/>
                        </a:rPr>
                        <a:t>Patients with </a:t>
                      </a:r>
                      <a:r>
                        <a:rPr lang="en-GB" sz="1400" b="1" kern="1200" dirty="0" smtClean="0">
                          <a:solidFill>
                            <a:schemeClr val="dk1"/>
                          </a:solidFill>
                          <a:latin typeface="+mn-lt"/>
                          <a:ea typeface="+mn-ea"/>
                          <a:cs typeface="+mn-cs"/>
                        </a:rPr>
                        <a:t>TB meningitis </a:t>
                      </a:r>
                    </a:p>
                    <a:p>
                      <a:r>
                        <a:rPr lang="en-GB" sz="1400" kern="1200" dirty="0" smtClean="0">
                          <a:solidFill>
                            <a:schemeClr val="dk1"/>
                          </a:solidFill>
                          <a:latin typeface="+mn-lt"/>
                          <a:ea typeface="+mn-ea"/>
                          <a:cs typeface="+mn-cs"/>
                        </a:rPr>
                        <a:t>(irrespective of CD4 )</a:t>
                      </a:r>
                      <a:endParaRPr lang="en-US" sz="1400" dirty="0"/>
                    </a:p>
                  </a:txBody>
                  <a:tcPr/>
                </a:tc>
                <a:tc>
                  <a:txBody>
                    <a:bodyPr/>
                    <a:lstStyle/>
                    <a:p>
                      <a:pPr>
                        <a:lnSpc>
                          <a:spcPct val="150000"/>
                        </a:lnSpc>
                      </a:pPr>
                      <a:r>
                        <a:rPr lang="en-GB" sz="1400" b="1" kern="1200" dirty="0" smtClean="0">
                          <a:solidFill>
                            <a:schemeClr val="dk1"/>
                          </a:solidFill>
                          <a:latin typeface="+mn-lt"/>
                          <a:ea typeface="+mn-ea"/>
                          <a:cs typeface="+mn-cs"/>
                        </a:rPr>
                        <a:t>Defer ART 8 weeks </a:t>
                      </a:r>
                      <a:r>
                        <a:rPr lang="en-GB" sz="1400" kern="1200" dirty="0" smtClean="0">
                          <a:solidFill>
                            <a:schemeClr val="dk1"/>
                          </a:solidFill>
                          <a:latin typeface="+mn-lt"/>
                          <a:ea typeface="+mn-ea"/>
                          <a:cs typeface="+mn-cs"/>
                        </a:rPr>
                        <a:t>after initiating TB treatment</a:t>
                      </a:r>
                      <a:endParaRPr lang="en-US" sz="1400" dirty="0"/>
                    </a:p>
                  </a:txBody>
                  <a:tcPr/>
                </a:tc>
              </a:tr>
              <a:tr h="370840">
                <a:tc>
                  <a:txBody>
                    <a:bodyPr/>
                    <a:lstStyle/>
                    <a:p>
                      <a:r>
                        <a:rPr lang="en-GB" sz="1400" b="1" kern="1200" dirty="0" smtClean="0">
                          <a:solidFill>
                            <a:schemeClr val="dk1"/>
                          </a:solidFill>
                          <a:latin typeface="+mn-lt"/>
                          <a:ea typeface="+mn-ea"/>
                          <a:cs typeface="+mn-cs"/>
                        </a:rPr>
                        <a:t>TB</a:t>
                      </a:r>
                      <a:r>
                        <a:rPr lang="en-GB" sz="1400" kern="1200" dirty="0" smtClean="0">
                          <a:solidFill>
                            <a:schemeClr val="dk1"/>
                          </a:solidFill>
                          <a:latin typeface="+mn-lt"/>
                          <a:ea typeface="+mn-ea"/>
                          <a:cs typeface="+mn-cs"/>
                        </a:rPr>
                        <a:t> patients with </a:t>
                      </a:r>
                      <a:r>
                        <a:rPr lang="en-GB" sz="1400" b="1" kern="1200" dirty="0" smtClean="0">
                          <a:solidFill>
                            <a:schemeClr val="dk1"/>
                          </a:solidFill>
                          <a:latin typeface="+mn-lt"/>
                          <a:ea typeface="+mn-ea"/>
                          <a:cs typeface="+mn-cs"/>
                        </a:rPr>
                        <a:t>CD4 &gt; 50</a:t>
                      </a:r>
                      <a:endParaRPr lang="en-US" sz="1400" b="1" dirty="0"/>
                    </a:p>
                  </a:txBody>
                  <a:tcPr/>
                </a:tc>
                <a:tc>
                  <a:txBody>
                    <a:bodyPr/>
                    <a:lstStyle/>
                    <a:p>
                      <a:r>
                        <a:rPr lang="en-US" sz="1400" b="1" dirty="0" smtClean="0"/>
                        <a:t>Defer ART </a:t>
                      </a:r>
                      <a:r>
                        <a:rPr lang="en-GB" sz="1400" b="1" kern="1200" dirty="0" smtClean="0">
                          <a:solidFill>
                            <a:schemeClr val="dk1"/>
                          </a:solidFill>
                          <a:latin typeface="+mn-lt"/>
                          <a:ea typeface="+mn-ea"/>
                          <a:cs typeface="+mn-cs"/>
                        </a:rPr>
                        <a:t>8 weeks </a:t>
                      </a:r>
                      <a:r>
                        <a:rPr lang="en-GB" sz="1400" kern="1200" dirty="0" smtClean="0">
                          <a:solidFill>
                            <a:schemeClr val="dk1"/>
                          </a:solidFill>
                          <a:latin typeface="+mn-lt"/>
                          <a:ea typeface="+mn-ea"/>
                          <a:cs typeface="+mn-cs"/>
                        </a:rPr>
                        <a:t>after initiating TB treatment: safe and reduces the risk of deterioration due to the immune reconstitution inflammatory syndrome (IRIS).</a:t>
                      </a:r>
                      <a:endParaRPr lang="en-US" sz="1400" dirty="0"/>
                    </a:p>
                  </a:txBody>
                  <a:tcPr/>
                </a:tc>
              </a:tr>
            </a:tbl>
          </a:graphicData>
        </a:graphic>
      </p:graphicFrame>
      <p:sp>
        <p:nvSpPr>
          <p:cNvPr id="10" name="Right Arrow 9"/>
          <p:cNvSpPr/>
          <p:nvPr/>
        </p:nvSpPr>
        <p:spPr>
          <a:xfrm>
            <a:off x="3429000" y="2667000"/>
            <a:ext cx="533400" cy="2286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3429000" y="3124200"/>
            <a:ext cx="533400" cy="2286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3429000" y="3657600"/>
            <a:ext cx="533400" cy="2286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10600" cy="4983163"/>
          </a:xfrm>
        </p:spPr>
        <p:txBody>
          <a:bodyPr/>
          <a:lstStyle/>
          <a:p>
            <a:pPr lvl="0"/>
            <a:r>
              <a:rPr lang="en-ZA" sz="2800" b="1" dirty="0" smtClean="0"/>
              <a:t>TB-associated risk of IRIS was higher among patients randomized to early ART during TB treatment</a:t>
            </a:r>
            <a:r>
              <a:rPr lang="en-ZA" sz="2200" b="1" dirty="0" smtClean="0"/>
              <a:t>. </a:t>
            </a:r>
          </a:p>
          <a:p>
            <a:pPr lvl="1"/>
            <a:r>
              <a:rPr lang="en-ZA" sz="1800" i="1" u="sng" dirty="0" smtClean="0"/>
              <a:t>Blanc et al (2011): </a:t>
            </a:r>
            <a:r>
              <a:rPr lang="en-ZA" sz="1800" dirty="0" smtClean="0"/>
              <a:t>110 </a:t>
            </a:r>
            <a:r>
              <a:rPr lang="en-ZA" sz="1800" i="1" dirty="0" smtClean="0"/>
              <a:t>vs.</a:t>
            </a:r>
            <a:r>
              <a:rPr lang="en-ZA" sz="1800" dirty="0" smtClean="0"/>
              <a:t> 45 IRIS events in the early and late ART groups (HR 2.51; 95% CI 1.78–3.59; </a:t>
            </a:r>
            <a:r>
              <a:rPr lang="en-ZA" sz="1800" i="1" dirty="0" smtClean="0"/>
              <a:t>p</a:t>
            </a:r>
            <a:r>
              <a:rPr lang="en-ZA" sz="1800" dirty="0" smtClean="0"/>
              <a:t>&lt; 0.001). </a:t>
            </a:r>
          </a:p>
          <a:p>
            <a:pPr lvl="1"/>
            <a:r>
              <a:rPr lang="en-ZA" sz="1800" i="1" u="sng" dirty="0" err="1" smtClean="0"/>
              <a:t>Havlir</a:t>
            </a:r>
            <a:r>
              <a:rPr lang="en-ZA" sz="1800" i="1" u="sng" dirty="0" smtClean="0"/>
              <a:t> et al (2011): </a:t>
            </a:r>
            <a:r>
              <a:rPr lang="en-ZA" sz="1800" dirty="0" smtClean="0"/>
              <a:t>Two-fold higher IRIS rate in the immediate </a:t>
            </a:r>
            <a:r>
              <a:rPr lang="en-ZA" sz="1800" i="1" dirty="0" smtClean="0"/>
              <a:t>vs. </a:t>
            </a:r>
            <a:r>
              <a:rPr lang="en-ZA" sz="1800" dirty="0" smtClean="0"/>
              <a:t>late ART groups (11 vs. 5%; </a:t>
            </a:r>
            <a:r>
              <a:rPr lang="en-ZA" sz="1800" i="1" dirty="0" smtClean="0"/>
              <a:t>p </a:t>
            </a:r>
            <a:r>
              <a:rPr lang="en-ZA" sz="1800" dirty="0" smtClean="0"/>
              <a:t>= 0.002), respectively.</a:t>
            </a:r>
            <a:endParaRPr lang="en-US" sz="1800" dirty="0" smtClean="0"/>
          </a:p>
          <a:p>
            <a:pPr lvl="1"/>
            <a:r>
              <a:rPr lang="en-ZA" sz="1800" i="1" u="sng" dirty="0" err="1" smtClean="0"/>
              <a:t>Naidoo</a:t>
            </a:r>
            <a:r>
              <a:rPr lang="en-ZA" sz="1800" i="1" u="sng" dirty="0" smtClean="0"/>
              <a:t> et al (2012): </a:t>
            </a:r>
            <a:r>
              <a:rPr lang="en-ZA" sz="1800" dirty="0" smtClean="0"/>
              <a:t>IRIS incidence rates of 20.1 and 7.7 cases/100 person-years in the early vs. late groups (IRR 2.62; 95% CI 1.48 to 4.82; </a:t>
            </a:r>
            <a:r>
              <a:rPr lang="en-ZA" sz="1800" i="1" dirty="0" smtClean="0"/>
              <a:t>p </a:t>
            </a:r>
            <a:r>
              <a:rPr lang="en-ZA" sz="1800" dirty="0" smtClean="0"/>
              <a:t>&lt; 0.001). Patients with</a:t>
            </a:r>
            <a:r>
              <a:rPr lang="en-ZA" sz="1800" b="1" dirty="0" smtClean="0"/>
              <a:t> CD4 &lt; 50</a:t>
            </a:r>
            <a:r>
              <a:rPr lang="en-ZA" sz="1800" dirty="0" smtClean="0"/>
              <a:t> had 4.7 times higher IRIS incidence rates in the early </a:t>
            </a:r>
            <a:r>
              <a:rPr lang="en-ZA" sz="1800" i="1" dirty="0" smtClean="0"/>
              <a:t>vs.</a:t>
            </a:r>
            <a:r>
              <a:rPr lang="en-ZA" sz="1800" dirty="0" smtClean="0"/>
              <a:t> late ART group (</a:t>
            </a:r>
            <a:r>
              <a:rPr lang="en-ZA" sz="1800" i="1" dirty="0" smtClean="0"/>
              <a:t>p</a:t>
            </a:r>
            <a:r>
              <a:rPr lang="en-ZA" sz="1800" dirty="0" smtClean="0"/>
              <a:t> = 0.01). Patients with</a:t>
            </a:r>
            <a:r>
              <a:rPr lang="en-ZA" sz="1800" b="1" dirty="0" smtClean="0"/>
              <a:t> CD4 ≥ 50</a:t>
            </a:r>
            <a:r>
              <a:rPr lang="en-ZA" sz="1800" dirty="0" smtClean="0"/>
              <a:t> experienced a two-fold higher IRIS rate in the early </a:t>
            </a:r>
            <a:r>
              <a:rPr lang="en-ZA" sz="1800" i="1" dirty="0" smtClean="0"/>
              <a:t>vs.</a:t>
            </a:r>
            <a:r>
              <a:rPr lang="en-ZA" sz="1800" dirty="0" smtClean="0"/>
              <a:t> late ART group. </a:t>
            </a:r>
            <a:endParaRPr lang="en-US" sz="1800" dirty="0" smtClean="0"/>
          </a:p>
          <a:p>
            <a:pPr lvl="1"/>
            <a:r>
              <a:rPr lang="en-ZA" sz="1800" dirty="0" smtClean="0"/>
              <a:t>In the </a:t>
            </a:r>
            <a:r>
              <a:rPr lang="en-ZA" sz="1800" i="1" u="sng" dirty="0" smtClean="0"/>
              <a:t>ACTG (</a:t>
            </a:r>
            <a:r>
              <a:rPr lang="en-US" sz="1800" i="1" u="sng" dirty="0" smtClean="0"/>
              <a:t>AIDS Clinical Trials Group Study) A</a:t>
            </a:r>
            <a:r>
              <a:rPr lang="en-ZA" sz="1800" i="1" u="sng" dirty="0" smtClean="0"/>
              <a:t>5221</a:t>
            </a:r>
            <a:r>
              <a:rPr lang="en-ZA" sz="1800" dirty="0" smtClean="0"/>
              <a:t>, 44% of patients with </a:t>
            </a:r>
            <a:r>
              <a:rPr lang="en-ZA" sz="1800" b="1" dirty="0" smtClean="0"/>
              <a:t>CD4 &lt; 50</a:t>
            </a:r>
            <a:r>
              <a:rPr lang="en-ZA" sz="1800" dirty="0" smtClean="0"/>
              <a:t> experienced TB associated IRIS in the immediate ART group study, and 26% in the </a:t>
            </a:r>
            <a:r>
              <a:rPr lang="en-ZA" sz="1800" i="1" u="sng" dirty="0" smtClean="0"/>
              <a:t>CAMELIA </a:t>
            </a:r>
            <a:r>
              <a:rPr lang="en-ZA" sz="1800" dirty="0" smtClean="0"/>
              <a:t>trial. </a:t>
            </a:r>
            <a:endParaRPr lang="en-US" sz="1800" i="1" dirty="0">
              <a:solidFill>
                <a:srgbClr val="9966FF"/>
              </a:solidFill>
            </a:endParaRPr>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29</a:t>
            </a:fld>
            <a:endParaRPr lang="en-ZA" sz="1000" dirty="0"/>
          </a:p>
        </p:txBody>
      </p:sp>
      <p:sp>
        <p:nvSpPr>
          <p:cNvPr id="7" name="Footer Placeholder 5"/>
          <p:cNvSpPr>
            <a:spLocks noGrp="1"/>
          </p:cNvSpPr>
          <p:nvPr>
            <p:ph type="ftr" sz="quarter" idx="11"/>
          </p:nvPr>
        </p:nvSpPr>
        <p:spPr>
          <a:xfrm>
            <a:off x="3124200" y="6356350"/>
            <a:ext cx="2895600" cy="365125"/>
          </a:xfrm>
        </p:spPr>
        <p:txBody>
          <a:bodyPr/>
          <a:lstStyle/>
          <a:p>
            <a:pPr algn="ctr"/>
            <a:r>
              <a:rPr lang="en-ZA" sz="1000" dirty="0" smtClean="0"/>
              <a:t>PRIMARY HEALTHCARE IMPLEMENTATION SLIDES 2014: HIV and AIDS</a:t>
            </a:r>
            <a:endParaRPr lang="en-ZA" sz="1000" dirty="0"/>
          </a:p>
        </p:txBody>
      </p:sp>
      <p:sp>
        <p:nvSpPr>
          <p:cNvPr id="8" name="Title 1"/>
          <p:cNvSpPr>
            <a:spLocks noGrp="1"/>
          </p:cNvSpPr>
          <p:nvPr>
            <p:ph type="title"/>
          </p:nvPr>
        </p:nvSpPr>
        <p:spPr>
          <a:xfrm>
            <a:off x="0" y="228600"/>
            <a:ext cx="8229600" cy="838200"/>
          </a:xfrm>
        </p:spPr>
        <p:txBody>
          <a:bodyPr>
            <a:normAutofit/>
          </a:bodyPr>
          <a:lstStyle/>
          <a:p>
            <a:pPr algn="l"/>
            <a:r>
              <a:rPr lang="en-ZA" sz="3200" b="1" dirty="0" smtClean="0">
                <a:solidFill>
                  <a:schemeClr val="bg1"/>
                </a:solidFill>
              </a:rPr>
              <a:t>11.1 ANTIRETROVIRAL THERAPY, ADULTS</a:t>
            </a:r>
            <a:endParaRPr lang="en-ZA" sz="3200" b="1"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sz="5400" b="1" dirty="0" smtClean="0"/>
          </a:p>
          <a:p>
            <a:pPr algn="ctr">
              <a:buNone/>
            </a:pPr>
            <a:r>
              <a:rPr lang="en-US" sz="5400" b="1" dirty="0" smtClean="0"/>
              <a:t>NEW STGs/ SUBSECTIONS</a:t>
            </a:r>
            <a:endParaRPr lang="en-US" sz="5400" b="1"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3</a:t>
            </a:fld>
            <a:endParaRPr lang="en-ZA" sz="1000" dirty="0"/>
          </a:p>
        </p:txBody>
      </p:sp>
      <p:sp>
        <p:nvSpPr>
          <p:cNvPr id="7" name="Footer Placeholder 4"/>
          <p:cNvSpPr>
            <a:spLocks noGrp="1"/>
          </p:cNvSpPr>
          <p:nvPr>
            <p:ph type="ftr" sz="quarter" idx="11"/>
          </p:nvPr>
        </p:nvSpPr>
        <p:spPr>
          <a:xfrm>
            <a:off x="3124200" y="6356350"/>
            <a:ext cx="2895600" cy="365125"/>
          </a:xfrm>
        </p:spPr>
        <p:txBody>
          <a:bodyPr/>
          <a:lstStyle/>
          <a:p>
            <a:pPr algn="ctr"/>
            <a:r>
              <a:rPr lang="en-ZA" sz="1000" dirty="0" smtClean="0"/>
              <a:t>PRIMARY HEALTHCARE IMPLEMENTATION SLIDES 2014: HIV and AIDS</a:t>
            </a:r>
            <a:endParaRPr lang="en-ZA" sz="1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10600" cy="4983163"/>
          </a:xfrm>
        </p:spPr>
        <p:txBody>
          <a:bodyPr/>
          <a:lstStyle/>
          <a:p>
            <a:pPr lvl="0"/>
            <a:r>
              <a:rPr lang="en-ZA" sz="2400" i="1" u="sng" dirty="0" err="1" smtClean="0"/>
              <a:t>Torok</a:t>
            </a:r>
            <a:r>
              <a:rPr lang="en-ZA" sz="2400" i="1" u="sng" dirty="0" smtClean="0"/>
              <a:t> et al (2011):</a:t>
            </a:r>
            <a:endParaRPr lang="en-ZA" sz="2400" i="1" dirty="0" smtClean="0"/>
          </a:p>
          <a:p>
            <a:pPr lvl="1"/>
            <a:r>
              <a:rPr lang="en-ZA" sz="2000" dirty="0" smtClean="0"/>
              <a:t>Immediate ART initiation vs. deferred ART initiation therapy after 8 weeks, does not improve outcome in patients presenting with HIV-associated </a:t>
            </a:r>
            <a:r>
              <a:rPr lang="en-ZA" sz="2000" b="1" dirty="0" smtClean="0"/>
              <a:t>TB meningitis.</a:t>
            </a:r>
            <a:r>
              <a:rPr lang="en-ZA" sz="2000" dirty="0" smtClean="0"/>
              <a:t> </a:t>
            </a:r>
          </a:p>
          <a:p>
            <a:pPr lvl="1"/>
            <a:r>
              <a:rPr lang="en-ZA" sz="2000" dirty="0" smtClean="0"/>
              <a:t>Significantly more grade 4 adverse events in the immediate ART arm, supporting delayed initiation of ART in HIV-associated TB meningitis (102 </a:t>
            </a:r>
            <a:r>
              <a:rPr lang="en-ZA" sz="2000" i="1" dirty="0" smtClean="0"/>
              <a:t>vs</a:t>
            </a:r>
            <a:r>
              <a:rPr lang="en-ZA" sz="2000" dirty="0" smtClean="0"/>
              <a:t>. 87 in the immediate </a:t>
            </a:r>
            <a:r>
              <a:rPr lang="en-ZA" sz="2000" i="1" dirty="0" smtClean="0"/>
              <a:t>vs. </a:t>
            </a:r>
            <a:r>
              <a:rPr lang="en-ZA" sz="2000" dirty="0" smtClean="0"/>
              <a:t>deferred ART group; p=0.04).</a:t>
            </a:r>
            <a:endParaRPr lang="en-US" sz="2000" dirty="0" smtClean="0"/>
          </a:p>
          <a:p>
            <a:pPr lvl="0">
              <a:buNone/>
            </a:pPr>
            <a:endParaRPr lang="en-US" sz="2000" i="1" dirty="0" smtClean="0">
              <a:solidFill>
                <a:srgbClr val="9966FF"/>
              </a:solidFill>
            </a:endParaRPr>
          </a:p>
          <a:p>
            <a:pPr>
              <a:buNone/>
            </a:pPr>
            <a:r>
              <a:rPr lang="en-ZA" sz="5400" b="1" dirty="0" smtClean="0">
                <a:solidFill>
                  <a:srgbClr val="3366FF"/>
                </a:solidFill>
              </a:rPr>
              <a:t>Level of Evidence: II RCTs</a:t>
            </a:r>
            <a:endParaRPr lang="en-US" sz="5400" dirty="0" smtClean="0"/>
          </a:p>
          <a:p>
            <a:pPr lvl="0">
              <a:buNone/>
            </a:pPr>
            <a:endParaRPr lang="en-US" sz="2000" i="1" dirty="0">
              <a:solidFill>
                <a:srgbClr val="9966FF"/>
              </a:solidFill>
            </a:endParaRPr>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30</a:t>
            </a:fld>
            <a:endParaRPr lang="en-ZA" sz="1000" dirty="0"/>
          </a:p>
        </p:txBody>
      </p:sp>
      <p:sp>
        <p:nvSpPr>
          <p:cNvPr id="7" name="Footer Placeholder 5"/>
          <p:cNvSpPr>
            <a:spLocks noGrp="1"/>
          </p:cNvSpPr>
          <p:nvPr>
            <p:ph type="ftr" sz="quarter" idx="11"/>
          </p:nvPr>
        </p:nvSpPr>
        <p:spPr>
          <a:xfrm>
            <a:off x="3124200" y="6356350"/>
            <a:ext cx="2895600" cy="365125"/>
          </a:xfrm>
        </p:spPr>
        <p:txBody>
          <a:bodyPr/>
          <a:lstStyle/>
          <a:p>
            <a:pPr algn="ctr"/>
            <a:r>
              <a:rPr lang="en-ZA" sz="1000" dirty="0" smtClean="0"/>
              <a:t>PRIMARY HEALTHCARE IMPLEMENTATION SLIDES 2014: HIV and AIDS</a:t>
            </a:r>
            <a:endParaRPr lang="en-ZA" sz="1000" dirty="0"/>
          </a:p>
        </p:txBody>
      </p:sp>
      <p:sp>
        <p:nvSpPr>
          <p:cNvPr id="8" name="Title 1"/>
          <p:cNvSpPr>
            <a:spLocks noGrp="1"/>
          </p:cNvSpPr>
          <p:nvPr>
            <p:ph type="title"/>
          </p:nvPr>
        </p:nvSpPr>
        <p:spPr>
          <a:xfrm>
            <a:off x="0" y="228600"/>
            <a:ext cx="8229600" cy="838200"/>
          </a:xfrm>
        </p:spPr>
        <p:txBody>
          <a:bodyPr>
            <a:normAutofit/>
          </a:bodyPr>
          <a:lstStyle/>
          <a:p>
            <a:pPr algn="l"/>
            <a:r>
              <a:rPr lang="en-ZA" sz="3200" b="1" dirty="0" smtClean="0">
                <a:solidFill>
                  <a:schemeClr val="bg1"/>
                </a:solidFill>
              </a:rPr>
              <a:t>11.1 ANTIRETROVIRAL THERAPY, ADULTS</a:t>
            </a:r>
            <a:endParaRPr lang="en-ZA" sz="3200" b="1" dirty="0">
              <a:solidFill>
                <a:schemeClr val="bg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067800" cy="838200"/>
          </a:xfrm>
        </p:spPr>
        <p:txBody>
          <a:bodyPr>
            <a:normAutofit/>
          </a:bodyPr>
          <a:lstStyle/>
          <a:p>
            <a:pPr lvl="0"/>
            <a:endParaRPr lang="en-ZA" dirty="0" smtClean="0"/>
          </a:p>
          <a:p>
            <a:pPr>
              <a:buNone/>
            </a:pPr>
            <a:endParaRPr lang="en-ZA" sz="1300" dirty="0"/>
          </a:p>
          <a:p>
            <a:pPr>
              <a:buNone/>
            </a:pPr>
            <a:endParaRPr lang="en-ZA" sz="2200" dirty="0" smtClean="0"/>
          </a:p>
          <a:p>
            <a:pPr>
              <a:buNone/>
            </a:pPr>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31</a:t>
            </a:fld>
            <a:endParaRPr lang="en-ZA" sz="1000" dirty="0"/>
          </a:p>
        </p:txBody>
      </p:sp>
      <p:sp>
        <p:nvSpPr>
          <p:cNvPr id="10" name="Title 1"/>
          <p:cNvSpPr>
            <a:spLocks noGrp="1"/>
          </p:cNvSpPr>
          <p:nvPr>
            <p:ph type="title"/>
          </p:nvPr>
        </p:nvSpPr>
        <p:spPr>
          <a:xfrm>
            <a:off x="0" y="228600"/>
            <a:ext cx="8229600" cy="1143000"/>
          </a:xfrm>
        </p:spPr>
        <p:txBody>
          <a:bodyPr>
            <a:normAutofit/>
          </a:bodyPr>
          <a:lstStyle/>
          <a:p>
            <a:pPr algn="l"/>
            <a:r>
              <a:rPr lang="en-ZA" sz="3200" b="1" dirty="0" smtClean="0">
                <a:solidFill>
                  <a:schemeClr val="bg1"/>
                </a:solidFill>
              </a:rPr>
              <a:t>11.1 ANTIRETROVIRAL THERAPY, ADULTS</a:t>
            </a:r>
            <a:endParaRPr lang="en-ZA" sz="3200" b="1" dirty="0">
              <a:solidFill>
                <a:schemeClr val="bg1"/>
              </a:solidFill>
            </a:endParaRPr>
          </a:p>
        </p:txBody>
      </p:sp>
      <p:sp>
        <p:nvSpPr>
          <p:cNvPr id="11" name="Rectangle 10"/>
          <p:cNvSpPr/>
          <p:nvPr/>
        </p:nvSpPr>
        <p:spPr>
          <a:xfrm>
            <a:off x="0" y="1066801"/>
            <a:ext cx="9144000" cy="1200329"/>
          </a:xfrm>
          <a:prstGeom prst="rect">
            <a:avLst/>
          </a:prstGeom>
        </p:spPr>
        <p:txBody>
          <a:bodyPr wrap="square">
            <a:spAutoFit/>
          </a:bodyPr>
          <a:lstStyle/>
          <a:p>
            <a:r>
              <a:rPr lang="en-GB" dirty="0" smtClean="0"/>
              <a:t>The following table describing the side-effects of the various ARV (antiretrovirals) was included in the text of the STG:</a:t>
            </a:r>
          </a:p>
          <a:p>
            <a:endParaRPr lang="en-GB" dirty="0" smtClean="0"/>
          </a:p>
          <a:p>
            <a:endParaRPr lang="en-US" dirty="0"/>
          </a:p>
        </p:txBody>
      </p:sp>
      <p:graphicFrame>
        <p:nvGraphicFramePr>
          <p:cNvPr id="12" name="Table 11"/>
          <p:cNvGraphicFramePr>
            <a:graphicFrameLocks noGrp="1"/>
          </p:cNvGraphicFramePr>
          <p:nvPr/>
        </p:nvGraphicFramePr>
        <p:xfrm>
          <a:off x="228600" y="1956816"/>
          <a:ext cx="8762999" cy="3472434"/>
        </p:xfrm>
        <a:graphic>
          <a:graphicData uri="http://schemas.openxmlformats.org/drawingml/2006/table">
            <a:tbl>
              <a:tblPr/>
              <a:tblGrid>
                <a:gridCol w="1828800"/>
                <a:gridCol w="651294"/>
                <a:gridCol w="1984075"/>
                <a:gridCol w="4298830"/>
              </a:tblGrid>
              <a:tr h="0">
                <a:tc>
                  <a:txBody>
                    <a:bodyPr/>
                    <a:lstStyle/>
                    <a:p>
                      <a:pPr marL="0" marR="0" algn="ctr">
                        <a:lnSpc>
                          <a:spcPct val="115000"/>
                        </a:lnSpc>
                        <a:spcBef>
                          <a:spcPts val="0"/>
                        </a:spcBef>
                        <a:spcAft>
                          <a:spcPts val="0"/>
                        </a:spcAft>
                      </a:pPr>
                      <a:r>
                        <a:rPr lang="en-ZA" sz="1400" b="1" dirty="0">
                          <a:solidFill>
                            <a:srgbClr val="FFFF00"/>
                          </a:solidFill>
                          <a:latin typeface="Calibri"/>
                          <a:ea typeface="Times New Roman"/>
                          <a:cs typeface="Times New Roman"/>
                        </a:rPr>
                        <a:t>MEDICINE</a:t>
                      </a:r>
                      <a:endParaRPr lang="en-US" sz="1400" dirty="0">
                        <a:solidFill>
                          <a:srgbClr val="FFFF0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342900" marR="0" lvl="0" indent="-342900" algn="ctr">
                        <a:lnSpc>
                          <a:spcPct val="115000"/>
                        </a:lnSpc>
                        <a:spcBef>
                          <a:spcPts val="0"/>
                        </a:spcBef>
                        <a:spcAft>
                          <a:spcPts val="0"/>
                        </a:spcAft>
                        <a:buClr>
                          <a:srgbClr val="000000"/>
                        </a:buClr>
                        <a:buFont typeface="Symbol"/>
                        <a:buNone/>
                        <a:tabLst>
                          <a:tab pos="228600" algn="l"/>
                        </a:tabLst>
                      </a:pPr>
                      <a:r>
                        <a:rPr lang="en-ZA" sz="1400" b="1" dirty="0">
                          <a:solidFill>
                            <a:srgbClr val="FFFF00"/>
                          </a:solidFill>
                          <a:latin typeface="Calibri"/>
                          <a:ea typeface="Times New Roman"/>
                          <a:cs typeface="Times New Roman"/>
                        </a:rPr>
                        <a:t>CLASS</a:t>
                      </a:r>
                      <a:endParaRPr lang="en-US" sz="1400" dirty="0">
                        <a:solidFill>
                          <a:srgbClr val="FFFF0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15000"/>
                        </a:lnSpc>
                        <a:spcBef>
                          <a:spcPts val="0"/>
                        </a:spcBef>
                        <a:spcAft>
                          <a:spcPts val="0"/>
                        </a:spcAft>
                      </a:pPr>
                      <a:r>
                        <a:rPr lang="en-ZA" sz="1400" b="1" dirty="0">
                          <a:solidFill>
                            <a:srgbClr val="FFFF00"/>
                          </a:solidFill>
                          <a:latin typeface="Calibri"/>
                          <a:ea typeface="Times New Roman"/>
                          <a:cs typeface="Arial"/>
                        </a:rPr>
                        <a:t>DOSE</a:t>
                      </a:r>
                      <a:endParaRPr lang="en-US" sz="1400" dirty="0">
                        <a:solidFill>
                          <a:srgbClr val="FFFF0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342900" marR="0" lvl="0" indent="-342900" algn="ctr">
                        <a:lnSpc>
                          <a:spcPct val="115000"/>
                        </a:lnSpc>
                        <a:spcBef>
                          <a:spcPts val="0"/>
                        </a:spcBef>
                        <a:spcAft>
                          <a:spcPts val="0"/>
                        </a:spcAft>
                        <a:buClr>
                          <a:srgbClr val="000000"/>
                        </a:buClr>
                        <a:buFont typeface="Symbol"/>
                        <a:buNone/>
                        <a:tabLst>
                          <a:tab pos="228600" algn="l"/>
                        </a:tabLst>
                      </a:pPr>
                      <a:r>
                        <a:rPr lang="en-ZA" sz="1400" b="1" dirty="0">
                          <a:solidFill>
                            <a:srgbClr val="FFFF00"/>
                          </a:solidFill>
                          <a:latin typeface="Calibri"/>
                          <a:ea typeface="Times New Roman"/>
                          <a:cs typeface="Times New Roman"/>
                        </a:rPr>
                        <a:t>COMMON OR SEVERE ADVERSE DRUG REACTIONS</a:t>
                      </a:r>
                      <a:endParaRPr lang="en-US" sz="1400" dirty="0">
                        <a:solidFill>
                          <a:srgbClr val="FFFF0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0">
                <a:tc>
                  <a:txBody>
                    <a:bodyPr/>
                    <a:lstStyle/>
                    <a:p>
                      <a:pPr marL="0" marR="0" algn="ctr">
                        <a:lnSpc>
                          <a:spcPct val="100000"/>
                        </a:lnSpc>
                        <a:spcBef>
                          <a:spcPts val="0"/>
                        </a:spcBef>
                        <a:spcAft>
                          <a:spcPts val="0"/>
                        </a:spcAft>
                      </a:pPr>
                      <a:r>
                        <a:rPr lang="en-ZA" sz="1150" dirty="0">
                          <a:latin typeface="Calibri"/>
                          <a:ea typeface="Times New Roman"/>
                          <a:cs typeface="Arial"/>
                        </a:rPr>
                        <a:t>Zidovudine </a:t>
                      </a:r>
                      <a:r>
                        <a:rPr lang="en-ZA" sz="1150" dirty="0" smtClean="0">
                          <a:latin typeface="Calibri"/>
                          <a:ea typeface="Times New Roman"/>
                          <a:cs typeface="Arial"/>
                        </a:rPr>
                        <a:t>(</a:t>
                      </a:r>
                      <a:r>
                        <a:rPr lang="en-ZA" sz="1150" dirty="0">
                          <a:latin typeface="Calibri"/>
                          <a:ea typeface="Times New Roman"/>
                          <a:cs typeface="Arial"/>
                        </a:rPr>
                        <a:t>AZT)</a:t>
                      </a:r>
                      <a:endParaRPr lang="en-US" sz="1150" dirty="0">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gn="ctr">
                        <a:lnSpc>
                          <a:spcPct val="100000"/>
                        </a:lnSpc>
                        <a:spcBef>
                          <a:spcPts val="600"/>
                        </a:spcBef>
                        <a:spcAft>
                          <a:spcPts val="600"/>
                        </a:spcAft>
                      </a:pPr>
                      <a:r>
                        <a:rPr lang="en-ZA" sz="1150" dirty="0">
                          <a:latin typeface="Calibri"/>
                          <a:ea typeface="Times New Roman"/>
                          <a:cs typeface="Arial"/>
                        </a:rPr>
                        <a:t>NRTI</a:t>
                      </a:r>
                      <a:endParaRPr lang="en-US" sz="1150" dirty="0">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nSpc>
                          <a:spcPct val="100000"/>
                        </a:lnSpc>
                        <a:spcBef>
                          <a:spcPts val="600"/>
                        </a:spcBef>
                        <a:spcAft>
                          <a:spcPts val="600"/>
                        </a:spcAft>
                      </a:pPr>
                      <a:r>
                        <a:rPr lang="en-ZA" sz="1150" dirty="0">
                          <a:latin typeface="Calibri"/>
                          <a:ea typeface="Times New Roman"/>
                          <a:cs typeface="Arial"/>
                        </a:rPr>
                        <a:t>300 mg 12 hourly </a:t>
                      </a:r>
                      <a:endParaRPr lang="en-US" sz="1150" dirty="0">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nSpc>
                          <a:spcPct val="100000"/>
                        </a:lnSpc>
                        <a:spcBef>
                          <a:spcPts val="0"/>
                        </a:spcBef>
                        <a:spcAft>
                          <a:spcPts val="0"/>
                        </a:spcAft>
                      </a:pPr>
                      <a:r>
                        <a:rPr lang="en-ZA" sz="1150" b="1" dirty="0">
                          <a:latin typeface="Calibri"/>
                          <a:ea typeface="Times New Roman"/>
                          <a:cs typeface="Arial"/>
                        </a:rPr>
                        <a:t>Bone marrow suppression</a:t>
                      </a:r>
                      <a:r>
                        <a:rPr lang="en-ZA" sz="1150" dirty="0">
                          <a:latin typeface="Calibri"/>
                          <a:ea typeface="Times New Roman"/>
                          <a:cs typeface="Arial"/>
                        </a:rPr>
                        <a:t>, gastro-intestinal (GI) upset, </a:t>
                      </a:r>
                      <a:r>
                        <a:rPr lang="en-ZA" sz="1150" dirty="0" smtClean="0">
                          <a:latin typeface="Calibri"/>
                          <a:ea typeface="Times New Roman"/>
                          <a:cs typeface="Arial"/>
                        </a:rPr>
                        <a:t>headache,</a:t>
                      </a:r>
                      <a:r>
                        <a:rPr lang="en-ZA" sz="1150" baseline="0" dirty="0" smtClean="0">
                          <a:latin typeface="Calibri"/>
                          <a:ea typeface="Times New Roman"/>
                          <a:cs typeface="Arial"/>
                        </a:rPr>
                        <a:t> </a:t>
                      </a:r>
                      <a:r>
                        <a:rPr lang="en-ZA" sz="1150" dirty="0" smtClean="0">
                          <a:latin typeface="Calibri"/>
                          <a:ea typeface="Times New Roman"/>
                          <a:cs typeface="Arial"/>
                        </a:rPr>
                        <a:t>lipoatrophy, </a:t>
                      </a:r>
                      <a:r>
                        <a:rPr lang="en-ZA" sz="1150" b="1" dirty="0" smtClean="0">
                          <a:latin typeface="Calibri"/>
                          <a:ea typeface="Times New Roman"/>
                          <a:cs typeface="Arial"/>
                        </a:rPr>
                        <a:t>hyperlactataemia</a:t>
                      </a:r>
                      <a:r>
                        <a:rPr lang="en-ZA" sz="1150" dirty="0" smtClean="0">
                          <a:latin typeface="Calibri"/>
                          <a:ea typeface="Times New Roman"/>
                          <a:cs typeface="Arial"/>
                        </a:rPr>
                        <a:t>/steatohepatitis</a:t>
                      </a:r>
                      <a:r>
                        <a:rPr lang="en-ZA" sz="1150" b="1" dirty="0" smtClean="0">
                          <a:latin typeface="Calibri"/>
                          <a:ea typeface="Times New Roman"/>
                          <a:cs typeface="Arial"/>
                        </a:rPr>
                        <a:t>(medium </a:t>
                      </a:r>
                      <a:r>
                        <a:rPr lang="en-ZA" sz="1150" b="1" dirty="0">
                          <a:latin typeface="Calibri"/>
                          <a:ea typeface="Times New Roman"/>
                          <a:cs typeface="Arial"/>
                        </a:rPr>
                        <a:t>risk).</a:t>
                      </a:r>
                      <a:endParaRPr lang="en-US" sz="115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r>
              <a:tr h="0">
                <a:tc>
                  <a:txBody>
                    <a:bodyPr/>
                    <a:lstStyle/>
                    <a:p>
                      <a:pPr marL="0" marR="0" algn="ctr">
                        <a:lnSpc>
                          <a:spcPct val="100000"/>
                        </a:lnSpc>
                        <a:spcBef>
                          <a:spcPts val="0"/>
                        </a:spcBef>
                        <a:spcAft>
                          <a:spcPts val="0"/>
                        </a:spcAft>
                        <a:tabLst>
                          <a:tab pos="1463040" algn="r"/>
                        </a:tabLst>
                      </a:pPr>
                      <a:r>
                        <a:rPr lang="en-ZA" sz="1150" dirty="0">
                          <a:latin typeface="Calibri"/>
                          <a:ea typeface="Times New Roman"/>
                          <a:cs typeface="Arial"/>
                        </a:rPr>
                        <a:t>Lamivudine (3TC)</a:t>
                      </a:r>
                      <a:endParaRPr lang="en-US" sz="115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gn="ctr">
                        <a:lnSpc>
                          <a:spcPct val="100000"/>
                        </a:lnSpc>
                        <a:spcBef>
                          <a:spcPts val="0"/>
                        </a:spcBef>
                        <a:spcAft>
                          <a:spcPts val="0"/>
                        </a:spcAft>
                      </a:pPr>
                      <a:r>
                        <a:rPr lang="en-ZA" sz="1150">
                          <a:latin typeface="Calibri"/>
                          <a:ea typeface="Times New Roman"/>
                          <a:cs typeface="Arial"/>
                        </a:rPr>
                        <a:t>NRTI</a:t>
                      </a:r>
                      <a:endParaRPr lang="en-US" sz="115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nSpc>
                          <a:spcPct val="100000"/>
                        </a:lnSpc>
                        <a:spcBef>
                          <a:spcPts val="0"/>
                        </a:spcBef>
                        <a:spcAft>
                          <a:spcPts val="0"/>
                        </a:spcAft>
                      </a:pPr>
                      <a:r>
                        <a:rPr lang="en-ZA" sz="1150" dirty="0">
                          <a:latin typeface="Calibri"/>
                          <a:ea typeface="Times New Roman"/>
                          <a:cs typeface="Arial"/>
                        </a:rPr>
                        <a:t>150 mg 12 hourly </a:t>
                      </a:r>
                      <a:r>
                        <a:rPr lang="en-ZA" sz="1150" b="1" dirty="0">
                          <a:latin typeface="Calibri"/>
                          <a:ea typeface="Times New Roman"/>
                          <a:cs typeface="Arial"/>
                        </a:rPr>
                        <a:t>or</a:t>
                      </a:r>
                      <a:endParaRPr lang="en-US" sz="1150" dirty="0">
                        <a:latin typeface="Calibri"/>
                        <a:ea typeface="Calibri"/>
                        <a:cs typeface="Times New Roman"/>
                      </a:endParaRPr>
                    </a:p>
                    <a:p>
                      <a:pPr marL="0" marR="0">
                        <a:lnSpc>
                          <a:spcPct val="100000"/>
                        </a:lnSpc>
                        <a:spcBef>
                          <a:spcPts val="0"/>
                        </a:spcBef>
                        <a:spcAft>
                          <a:spcPts val="0"/>
                        </a:spcAft>
                      </a:pPr>
                      <a:r>
                        <a:rPr lang="en-ZA" sz="1150" dirty="0">
                          <a:latin typeface="Calibri"/>
                          <a:ea typeface="Times New Roman"/>
                          <a:cs typeface="Arial"/>
                        </a:rPr>
                        <a:t>300 mg daily</a:t>
                      </a:r>
                      <a:endParaRPr lang="en-US" sz="115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nSpc>
                          <a:spcPct val="100000"/>
                        </a:lnSpc>
                        <a:spcBef>
                          <a:spcPts val="0"/>
                        </a:spcBef>
                        <a:spcAft>
                          <a:spcPts val="0"/>
                        </a:spcAft>
                      </a:pPr>
                      <a:r>
                        <a:rPr lang="en-ZA" sz="1150" b="1" dirty="0">
                          <a:latin typeface="Calibri"/>
                          <a:ea typeface="Times New Roman"/>
                          <a:cs typeface="Arial"/>
                        </a:rPr>
                        <a:t>Anaemia (pure red cell </a:t>
                      </a:r>
                      <a:r>
                        <a:rPr lang="en-ZA" sz="1150" b="1" dirty="0" err="1">
                          <a:latin typeface="Calibri"/>
                          <a:ea typeface="Times New Roman"/>
                          <a:cs typeface="Arial"/>
                        </a:rPr>
                        <a:t>aplasia</a:t>
                      </a:r>
                      <a:r>
                        <a:rPr lang="en-ZA" sz="1150" b="1" dirty="0">
                          <a:latin typeface="Calibri"/>
                          <a:ea typeface="Times New Roman"/>
                          <a:cs typeface="Arial"/>
                        </a:rPr>
                        <a:t>, </a:t>
                      </a:r>
                      <a:r>
                        <a:rPr lang="en-ZA" sz="1150" dirty="0">
                          <a:latin typeface="Calibri"/>
                          <a:ea typeface="Times New Roman"/>
                          <a:cs typeface="Arial"/>
                        </a:rPr>
                        <a:t>rare), </a:t>
                      </a:r>
                      <a:r>
                        <a:rPr lang="en-ZA" sz="1150" b="1" dirty="0">
                          <a:latin typeface="Calibri"/>
                          <a:ea typeface="Times New Roman"/>
                          <a:cs typeface="Arial"/>
                        </a:rPr>
                        <a:t>hyperlactataemia</a:t>
                      </a:r>
                      <a:r>
                        <a:rPr lang="en-ZA" sz="1150" dirty="0">
                          <a:latin typeface="Calibri"/>
                          <a:ea typeface="Times New Roman"/>
                          <a:cs typeface="Arial"/>
                        </a:rPr>
                        <a:t>/ steatohepatitis (low risk).</a:t>
                      </a:r>
                      <a:endParaRPr lang="en-US" sz="115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r>
              <a:tr h="0">
                <a:tc>
                  <a:txBody>
                    <a:bodyPr/>
                    <a:lstStyle/>
                    <a:p>
                      <a:pPr marL="0" marR="0" algn="ctr">
                        <a:lnSpc>
                          <a:spcPct val="100000"/>
                        </a:lnSpc>
                        <a:spcBef>
                          <a:spcPts val="0"/>
                        </a:spcBef>
                        <a:spcAft>
                          <a:spcPts val="0"/>
                        </a:spcAft>
                      </a:pPr>
                      <a:r>
                        <a:rPr lang="en-ZA" sz="1150" dirty="0" err="1">
                          <a:solidFill>
                            <a:srgbClr val="000000"/>
                          </a:solidFill>
                          <a:latin typeface="Calibri"/>
                          <a:ea typeface="Times New Roman"/>
                          <a:cs typeface="Arial"/>
                        </a:rPr>
                        <a:t>Abacavir</a:t>
                      </a:r>
                      <a:r>
                        <a:rPr lang="en-ZA" sz="1150" dirty="0">
                          <a:solidFill>
                            <a:srgbClr val="000000"/>
                          </a:solidFill>
                          <a:latin typeface="Calibri"/>
                          <a:ea typeface="Times New Roman"/>
                          <a:cs typeface="Arial"/>
                        </a:rPr>
                        <a:t> </a:t>
                      </a:r>
                      <a:r>
                        <a:rPr lang="en-US" sz="1150" baseline="0" dirty="0" smtClean="0">
                          <a:solidFill>
                            <a:srgbClr val="000000"/>
                          </a:solidFill>
                          <a:latin typeface="Calibri"/>
                          <a:ea typeface="Times New Roman"/>
                          <a:cs typeface="Times New Roman"/>
                        </a:rPr>
                        <a:t> </a:t>
                      </a:r>
                      <a:r>
                        <a:rPr lang="en-ZA" sz="1150" dirty="0" smtClean="0">
                          <a:solidFill>
                            <a:srgbClr val="000000"/>
                          </a:solidFill>
                          <a:latin typeface="Calibri"/>
                          <a:ea typeface="Times New Roman"/>
                          <a:cs typeface="Arial"/>
                        </a:rPr>
                        <a:t>(</a:t>
                      </a:r>
                      <a:r>
                        <a:rPr lang="en-ZA" sz="1150" dirty="0">
                          <a:solidFill>
                            <a:srgbClr val="000000"/>
                          </a:solidFill>
                          <a:latin typeface="Calibri"/>
                          <a:ea typeface="Times New Roman"/>
                          <a:cs typeface="Arial"/>
                        </a:rPr>
                        <a:t>ABC)</a:t>
                      </a:r>
                      <a:endParaRPr lang="en-US" sz="115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gn="ctr">
                        <a:lnSpc>
                          <a:spcPct val="100000"/>
                        </a:lnSpc>
                        <a:spcBef>
                          <a:spcPts val="0"/>
                        </a:spcBef>
                        <a:spcAft>
                          <a:spcPts val="0"/>
                        </a:spcAft>
                      </a:pPr>
                      <a:r>
                        <a:rPr lang="en-ZA" sz="1150">
                          <a:latin typeface="Calibri"/>
                          <a:ea typeface="Times New Roman"/>
                          <a:cs typeface="Arial"/>
                        </a:rPr>
                        <a:t>NRTI</a:t>
                      </a:r>
                      <a:endParaRPr lang="en-US" sz="115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nSpc>
                          <a:spcPct val="100000"/>
                        </a:lnSpc>
                        <a:spcBef>
                          <a:spcPts val="0"/>
                        </a:spcBef>
                        <a:spcAft>
                          <a:spcPts val="0"/>
                        </a:spcAft>
                      </a:pPr>
                      <a:r>
                        <a:rPr lang="en-ZA" sz="1150">
                          <a:latin typeface="Calibri"/>
                          <a:ea typeface="Times New Roman"/>
                          <a:cs typeface="Arial"/>
                        </a:rPr>
                        <a:t>600 mg daily</a:t>
                      </a:r>
                      <a:endParaRPr lang="en-US" sz="115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nSpc>
                          <a:spcPct val="100000"/>
                        </a:lnSpc>
                        <a:spcBef>
                          <a:spcPts val="0"/>
                        </a:spcBef>
                        <a:spcAft>
                          <a:spcPts val="0"/>
                        </a:spcAft>
                      </a:pPr>
                      <a:r>
                        <a:rPr lang="en-ZA" sz="1150" b="1" dirty="0">
                          <a:latin typeface="Calibri"/>
                          <a:ea typeface="Times New Roman"/>
                          <a:cs typeface="Arial"/>
                        </a:rPr>
                        <a:t>Hypersensitivity reaction</a:t>
                      </a:r>
                      <a:r>
                        <a:rPr lang="en-ZA" sz="1150" dirty="0">
                          <a:latin typeface="Calibri"/>
                          <a:ea typeface="Times New Roman"/>
                          <a:cs typeface="Arial"/>
                        </a:rPr>
                        <a:t>, </a:t>
                      </a:r>
                      <a:r>
                        <a:rPr lang="en-ZA" sz="1150" b="1" dirty="0">
                          <a:latin typeface="Calibri"/>
                          <a:ea typeface="Times New Roman"/>
                          <a:cs typeface="Arial"/>
                        </a:rPr>
                        <a:t>hyperlactataemia</a:t>
                      </a:r>
                      <a:r>
                        <a:rPr lang="en-ZA" sz="1150" dirty="0">
                          <a:latin typeface="Calibri"/>
                          <a:ea typeface="Times New Roman"/>
                          <a:cs typeface="Arial"/>
                        </a:rPr>
                        <a:t>/ steatohepatitis (low risk).</a:t>
                      </a:r>
                      <a:endParaRPr lang="en-US" sz="115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r>
              <a:tr h="0">
                <a:tc>
                  <a:txBody>
                    <a:bodyPr/>
                    <a:lstStyle/>
                    <a:p>
                      <a:pPr marL="0" marR="0" algn="ctr">
                        <a:lnSpc>
                          <a:spcPct val="100000"/>
                        </a:lnSpc>
                        <a:spcBef>
                          <a:spcPts val="0"/>
                        </a:spcBef>
                        <a:spcAft>
                          <a:spcPts val="0"/>
                        </a:spcAft>
                      </a:pPr>
                      <a:r>
                        <a:rPr lang="en-ZA" sz="1150" dirty="0" smtClean="0">
                          <a:latin typeface="Calibri"/>
                          <a:ea typeface="Times New Roman"/>
                          <a:cs typeface="Arial"/>
                        </a:rPr>
                        <a:t>Tenofovir</a:t>
                      </a:r>
                      <a:r>
                        <a:rPr lang="en-US" sz="1150" baseline="0" dirty="0" smtClean="0">
                          <a:latin typeface="Calibri"/>
                          <a:ea typeface="Times New Roman"/>
                          <a:cs typeface="Times New Roman"/>
                        </a:rPr>
                        <a:t> </a:t>
                      </a:r>
                      <a:r>
                        <a:rPr lang="en-ZA" sz="1150" dirty="0" smtClean="0">
                          <a:latin typeface="Calibri"/>
                          <a:ea typeface="Times New Roman"/>
                          <a:cs typeface="Arial"/>
                        </a:rPr>
                        <a:t>(TDF</a:t>
                      </a:r>
                      <a:r>
                        <a:rPr lang="en-ZA" sz="1150" dirty="0">
                          <a:latin typeface="Calibri"/>
                          <a:ea typeface="Times New Roman"/>
                          <a:cs typeface="Arial"/>
                        </a:rPr>
                        <a:t>)</a:t>
                      </a:r>
                      <a:endParaRPr lang="en-US" sz="115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gn="ctr">
                        <a:lnSpc>
                          <a:spcPct val="100000"/>
                        </a:lnSpc>
                        <a:spcBef>
                          <a:spcPts val="0"/>
                        </a:spcBef>
                        <a:spcAft>
                          <a:spcPts val="0"/>
                        </a:spcAft>
                      </a:pPr>
                      <a:r>
                        <a:rPr lang="en-ZA" sz="1150">
                          <a:latin typeface="Calibri"/>
                          <a:ea typeface="Times New Roman"/>
                          <a:cs typeface="Arial"/>
                        </a:rPr>
                        <a:t>NRTI</a:t>
                      </a:r>
                      <a:endParaRPr lang="en-US" sz="115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nSpc>
                          <a:spcPct val="100000"/>
                        </a:lnSpc>
                        <a:spcBef>
                          <a:spcPts val="0"/>
                        </a:spcBef>
                        <a:spcAft>
                          <a:spcPts val="0"/>
                        </a:spcAft>
                      </a:pPr>
                      <a:r>
                        <a:rPr lang="en-ZA" sz="1150">
                          <a:latin typeface="Calibri"/>
                          <a:ea typeface="Times New Roman"/>
                          <a:cs typeface="Arial"/>
                        </a:rPr>
                        <a:t>300 mg daily </a:t>
                      </a:r>
                      <a:endParaRPr lang="en-US" sz="115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nSpc>
                          <a:spcPct val="100000"/>
                        </a:lnSpc>
                        <a:spcBef>
                          <a:spcPts val="0"/>
                        </a:spcBef>
                        <a:spcAft>
                          <a:spcPts val="0"/>
                        </a:spcAft>
                      </a:pPr>
                      <a:r>
                        <a:rPr lang="en-ZA" sz="1150" b="1" dirty="0">
                          <a:latin typeface="Calibri"/>
                          <a:ea typeface="Times New Roman"/>
                          <a:cs typeface="Arial"/>
                        </a:rPr>
                        <a:t>Renal failure</a:t>
                      </a:r>
                      <a:r>
                        <a:rPr lang="en-ZA" sz="1150" dirty="0">
                          <a:latin typeface="Calibri"/>
                          <a:ea typeface="Times New Roman"/>
                          <a:cs typeface="Arial"/>
                        </a:rPr>
                        <a:t>, tubular wasting syndrome, reduced bone mineral density, </a:t>
                      </a:r>
                      <a:r>
                        <a:rPr lang="en-ZA" sz="1150" b="1" dirty="0">
                          <a:latin typeface="Calibri"/>
                          <a:ea typeface="Times New Roman"/>
                          <a:cs typeface="Arial"/>
                        </a:rPr>
                        <a:t>hyperlactataemia</a:t>
                      </a:r>
                      <a:r>
                        <a:rPr lang="en-ZA" sz="1150" dirty="0">
                          <a:latin typeface="Calibri"/>
                          <a:ea typeface="Times New Roman"/>
                          <a:cs typeface="Arial"/>
                        </a:rPr>
                        <a:t>/ steatohepatitis (low risk).</a:t>
                      </a:r>
                      <a:endParaRPr lang="en-US" sz="115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r>
              <a:tr h="0">
                <a:tc>
                  <a:txBody>
                    <a:bodyPr/>
                    <a:lstStyle/>
                    <a:p>
                      <a:pPr marL="0" marR="0" algn="ctr">
                        <a:lnSpc>
                          <a:spcPct val="100000"/>
                        </a:lnSpc>
                        <a:spcBef>
                          <a:spcPts val="0"/>
                        </a:spcBef>
                        <a:spcAft>
                          <a:spcPts val="0"/>
                        </a:spcAft>
                      </a:pPr>
                      <a:r>
                        <a:rPr lang="en-ZA" sz="1150">
                          <a:latin typeface="Calibri"/>
                          <a:ea typeface="Times New Roman"/>
                          <a:cs typeface="Arial"/>
                        </a:rPr>
                        <a:t>Emtricitabine (FTC)</a:t>
                      </a:r>
                      <a:endParaRPr lang="en-US" sz="115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gn="ctr">
                        <a:lnSpc>
                          <a:spcPct val="100000"/>
                        </a:lnSpc>
                        <a:spcBef>
                          <a:spcPts val="0"/>
                        </a:spcBef>
                        <a:spcAft>
                          <a:spcPts val="0"/>
                        </a:spcAft>
                      </a:pPr>
                      <a:r>
                        <a:rPr lang="en-ZA" sz="1150">
                          <a:latin typeface="Calibri"/>
                          <a:ea typeface="Times New Roman"/>
                          <a:cs typeface="Arial"/>
                        </a:rPr>
                        <a:t>NRTI</a:t>
                      </a:r>
                      <a:endParaRPr lang="en-US" sz="115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nSpc>
                          <a:spcPct val="100000"/>
                        </a:lnSpc>
                        <a:spcBef>
                          <a:spcPts val="0"/>
                        </a:spcBef>
                        <a:spcAft>
                          <a:spcPts val="0"/>
                        </a:spcAft>
                      </a:pPr>
                      <a:r>
                        <a:rPr lang="en-ZA" sz="1150">
                          <a:latin typeface="Calibri"/>
                          <a:ea typeface="Times New Roman"/>
                          <a:cs typeface="Arial"/>
                        </a:rPr>
                        <a:t>200 mg daily</a:t>
                      </a:r>
                      <a:endParaRPr lang="en-US" sz="115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nSpc>
                          <a:spcPct val="100000"/>
                        </a:lnSpc>
                        <a:spcBef>
                          <a:spcPts val="0"/>
                        </a:spcBef>
                        <a:spcAft>
                          <a:spcPts val="0"/>
                        </a:spcAft>
                      </a:pPr>
                      <a:r>
                        <a:rPr lang="en-ZA" sz="1150" dirty="0">
                          <a:latin typeface="Calibri"/>
                          <a:ea typeface="Times New Roman"/>
                          <a:cs typeface="Arial"/>
                        </a:rPr>
                        <a:t>Palmar hyperpigmentation, </a:t>
                      </a:r>
                      <a:r>
                        <a:rPr lang="en-ZA" sz="1150" b="1" dirty="0">
                          <a:latin typeface="Calibri"/>
                          <a:ea typeface="Times New Roman"/>
                          <a:cs typeface="Arial"/>
                        </a:rPr>
                        <a:t>hyperlactataemia</a:t>
                      </a:r>
                      <a:r>
                        <a:rPr lang="en-ZA" sz="1150" dirty="0">
                          <a:latin typeface="Calibri"/>
                          <a:ea typeface="Times New Roman"/>
                          <a:cs typeface="Arial"/>
                        </a:rPr>
                        <a:t>/ steatohepatitis (low risk).</a:t>
                      </a:r>
                      <a:endParaRPr lang="en-US" sz="115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r>
              <a:tr h="0">
                <a:tc>
                  <a:txBody>
                    <a:bodyPr/>
                    <a:lstStyle/>
                    <a:p>
                      <a:pPr marL="0" marR="0" algn="ctr">
                        <a:lnSpc>
                          <a:spcPct val="100000"/>
                        </a:lnSpc>
                        <a:spcBef>
                          <a:spcPts val="0"/>
                        </a:spcBef>
                        <a:spcAft>
                          <a:spcPts val="0"/>
                        </a:spcAft>
                      </a:pPr>
                      <a:r>
                        <a:rPr lang="en-ZA" sz="1150" dirty="0">
                          <a:solidFill>
                            <a:srgbClr val="000000"/>
                          </a:solidFill>
                          <a:latin typeface="Calibri"/>
                          <a:ea typeface="Times New Roman"/>
                          <a:cs typeface="Arial"/>
                        </a:rPr>
                        <a:t>Ne</a:t>
                      </a:r>
                      <a:r>
                        <a:rPr lang="en-ZA" sz="1150" dirty="0">
                          <a:latin typeface="Calibri"/>
                          <a:ea typeface="Times New Roman"/>
                          <a:cs typeface="Arial"/>
                        </a:rPr>
                        <a:t>virapine </a:t>
                      </a:r>
                      <a:r>
                        <a:rPr lang="en-US" sz="1150" baseline="0" dirty="0" smtClean="0">
                          <a:latin typeface="Calibri"/>
                          <a:ea typeface="Times New Roman"/>
                          <a:cs typeface="Times New Roman"/>
                        </a:rPr>
                        <a:t> </a:t>
                      </a:r>
                      <a:r>
                        <a:rPr lang="en-ZA" sz="1150" dirty="0" smtClean="0">
                          <a:latin typeface="Calibri"/>
                          <a:ea typeface="Times New Roman"/>
                          <a:cs typeface="Arial"/>
                        </a:rPr>
                        <a:t>(</a:t>
                      </a:r>
                      <a:r>
                        <a:rPr lang="en-ZA" sz="1150" dirty="0">
                          <a:latin typeface="Calibri"/>
                          <a:ea typeface="Times New Roman"/>
                          <a:cs typeface="Arial"/>
                        </a:rPr>
                        <a:t>NVP)</a:t>
                      </a:r>
                      <a:endParaRPr lang="en-US" sz="115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gn="ctr">
                        <a:lnSpc>
                          <a:spcPct val="100000"/>
                        </a:lnSpc>
                        <a:spcBef>
                          <a:spcPts val="0"/>
                        </a:spcBef>
                        <a:spcAft>
                          <a:spcPts val="0"/>
                        </a:spcAft>
                      </a:pPr>
                      <a:r>
                        <a:rPr lang="en-ZA" sz="1150">
                          <a:latin typeface="Calibri"/>
                          <a:ea typeface="Times New Roman"/>
                          <a:cs typeface="Arial"/>
                        </a:rPr>
                        <a:t>NNRTI</a:t>
                      </a:r>
                      <a:endParaRPr lang="en-US" sz="115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nSpc>
                          <a:spcPct val="100000"/>
                        </a:lnSpc>
                        <a:spcBef>
                          <a:spcPts val="0"/>
                        </a:spcBef>
                        <a:spcAft>
                          <a:spcPts val="0"/>
                        </a:spcAft>
                      </a:pPr>
                      <a:r>
                        <a:rPr lang="en-ZA" sz="1150">
                          <a:latin typeface="Calibri"/>
                          <a:ea typeface="Times New Roman"/>
                          <a:cs typeface="Arial"/>
                        </a:rPr>
                        <a:t>200 mg daily for 14 days then 200 mg 12 hourly </a:t>
                      </a:r>
                      <a:endParaRPr lang="en-US" sz="115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nSpc>
                          <a:spcPct val="100000"/>
                        </a:lnSpc>
                        <a:spcBef>
                          <a:spcPts val="0"/>
                        </a:spcBef>
                        <a:spcAft>
                          <a:spcPts val="0"/>
                        </a:spcAft>
                      </a:pPr>
                      <a:r>
                        <a:rPr lang="en-ZA" sz="1150" b="1" dirty="0">
                          <a:latin typeface="Calibri"/>
                          <a:ea typeface="Times New Roman"/>
                          <a:cs typeface="Arial"/>
                        </a:rPr>
                        <a:t>Rash (high risk)</a:t>
                      </a:r>
                      <a:r>
                        <a:rPr lang="en-ZA" sz="1150" dirty="0">
                          <a:latin typeface="Calibri"/>
                          <a:ea typeface="Times New Roman"/>
                          <a:cs typeface="Arial"/>
                        </a:rPr>
                        <a:t>, </a:t>
                      </a:r>
                      <a:r>
                        <a:rPr lang="en-ZA" sz="1150" b="1" dirty="0">
                          <a:latin typeface="Calibri"/>
                          <a:ea typeface="Times New Roman"/>
                          <a:cs typeface="Arial"/>
                        </a:rPr>
                        <a:t>hepatitis (high risk).</a:t>
                      </a:r>
                      <a:r>
                        <a:rPr lang="en-ZA" sz="1150" dirty="0">
                          <a:latin typeface="Calibri"/>
                          <a:ea typeface="Times New Roman"/>
                          <a:cs typeface="Arial"/>
                        </a:rPr>
                        <a:t> Not to be used in women with CD4 &gt;250 or men with CD4 &gt;400.</a:t>
                      </a:r>
                      <a:endParaRPr lang="en-US" sz="115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r>
              <a:tr h="0">
                <a:tc>
                  <a:txBody>
                    <a:bodyPr/>
                    <a:lstStyle/>
                    <a:p>
                      <a:pPr marL="0" marR="0" algn="ctr">
                        <a:lnSpc>
                          <a:spcPct val="100000"/>
                        </a:lnSpc>
                        <a:spcBef>
                          <a:spcPts val="0"/>
                        </a:spcBef>
                        <a:spcAft>
                          <a:spcPts val="0"/>
                        </a:spcAft>
                      </a:pPr>
                      <a:r>
                        <a:rPr lang="en-ZA" sz="1150" dirty="0">
                          <a:solidFill>
                            <a:srgbClr val="000000"/>
                          </a:solidFill>
                          <a:latin typeface="Calibri"/>
                          <a:ea typeface="Times New Roman"/>
                          <a:cs typeface="Arial"/>
                        </a:rPr>
                        <a:t>Ef</a:t>
                      </a:r>
                      <a:r>
                        <a:rPr lang="en-ZA" sz="1150" dirty="0">
                          <a:latin typeface="Calibri"/>
                          <a:ea typeface="Times New Roman"/>
                          <a:cs typeface="Arial"/>
                        </a:rPr>
                        <a:t>avirenz </a:t>
                      </a:r>
                      <a:r>
                        <a:rPr lang="en-US" sz="1150" baseline="0" dirty="0" smtClean="0">
                          <a:latin typeface="Calibri"/>
                          <a:ea typeface="Times New Roman"/>
                          <a:cs typeface="Times New Roman"/>
                        </a:rPr>
                        <a:t> </a:t>
                      </a:r>
                      <a:r>
                        <a:rPr lang="en-ZA" sz="1150" dirty="0" smtClean="0">
                          <a:latin typeface="Calibri"/>
                          <a:ea typeface="Times New Roman"/>
                          <a:cs typeface="Arial"/>
                        </a:rPr>
                        <a:t>(</a:t>
                      </a:r>
                      <a:r>
                        <a:rPr lang="en-ZA" sz="1150" dirty="0">
                          <a:latin typeface="Calibri"/>
                          <a:ea typeface="Times New Roman"/>
                          <a:cs typeface="Arial"/>
                        </a:rPr>
                        <a:t>EFV)</a:t>
                      </a:r>
                      <a:endParaRPr lang="en-US" sz="115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gn="ctr">
                        <a:lnSpc>
                          <a:spcPct val="100000"/>
                        </a:lnSpc>
                        <a:spcBef>
                          <a:spcPts val="0"/>
                        </a:spcBef>
                        <a:spcAft>
                          <a:spcPts val="0"/>
                        </a:spcAft>
                      </a:pPr>
                      <a:r>
                        <a:rPr lang="en-ZA" sz="1150">
                          <a:latin typeface="Calibri"/>
                          <a:ea typeface="Times New Roman"/>
                          <a:cs typeface="Arial"/>
                        </a:rPr>
                        <a:t>NNRTI</a:t>
                      </a:r>
                      <a:endParaRPr lang="en-US" sz="115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nSpc>
                          <a:spcPct val="100000"/>
                        </a:lnSpc>
                        <a:spcBef>
                          <a:spcPts val="0"/>
                        </a:spcBef>
                        <a:spcAft>
                          <a:spcPts val="0"/>
                        </a:spcAft>
                      </a:pPr>
                      <a:r>
                        <a:rPr lang="en-ZA" sz="1150">
                          <a:latin typeface="Calibri"/>
                          <a:ea typeface="Times New Roman"/>
                          <a:cs typeface="Arial"/>
                        </a:rPr>
                        <a:t>600 mg at night</a:t>
                      </a:r>
                      <a:endParaRPr lang="en-US" sz="115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nSpc>
                          <a:spcPct val="100000"/>
                        </a:lnSpc>
                        <a:spcBef>
                          <a:spcPts val="0"/>
                        </a:spcBef>
                        <a:spcAft>
                          <a:spcPts val="0"/>
                        </a:spcAft>
                      </a:pPr>
                      <a:r>
                        <a:rPr lang="en-ZA" sz="1150" b="1" dirty="0">
                          <a:latin typeface="Calibri"/>
                          <a:ea typeface="Times New Roman"/>
                          <a:cs typeface="Arial"/>
                        </a:rPr>
                        <a:t>Rash (medium risk)</a:t>
                      </a:r>
                      <a:r>
                        <a:rPr lang="en-ZA" sz="1150" dirty="0">
                          <a:latin typeface="Calibri"/>
                          <a:ea typeface="Times New Roman"/>
                          <a:cs typeface="Arial"/>
                        </a:rPr>
                        <a:t>, central nervous system symptoms (vivid dreams, problems with concentration, confusion, mood disturbance, </a:t>
                      </a:r>
                      <a:r>
                        <a:rPr lang="en-ZA" sz="1150" b="1" dirty="0">
                          <a:latin typeface="Calibri"/>
                          <a:ea typeface="Times New Roman"/>
                          <a:cs typeface="Arial"/>
                        </a:rPr>
                        <a:t>psychosis</a:t>
                      </a:r>
                      <a:r>
                        <a:rPr lang="en-ZA" sz="1150" dirty="0">
                          <a:latin typeface="Calibri"/>
                          <a:ea typeface="Times New Roman"/>
                          <a:cs typeface="Arial"/>
                        </a:rPr>
                        <a:t>), </a:t>
                      </a:r>
                      <a:r>
                        <a:rPr lang="en-ZA" sz="1150" b="1" dirty="0">
                          <a:latin typeface="Calibri"/>
                          <a:ea typeface="Times New Roman"/>
                          <a:cs typeface="Arial"/>
                        </a:rPr>
                        <a:t>hepatitis (medium risk)</a:t>
                      </a:r>
                      <a:r>
                        <a:rPr lang="en-ZA" sz="1150" dirty="0">
                          <a:latin typeface="Calibri"/>
                          <a:ea typeface="Times New Roman"/>
                          <a:cs typeface="Arial"/>
                        </a:rPr>
                        <a:t>.</a:t>
                      </a:r>
                      <a:endParaRPr lang="en-US" sz="115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r>
              <a:tr h="307848">
                <a:tc>
                  <a:txBody>
                    <a:bodyPr/>
                    <a:lstStyle/>
                    <a:p>
                      <a:pPr marL="0" marR="0" algn="ctr">
                        <a:lnSpc>
                          <a:spcPct val="100000"/>
                        </a:lnSpc>
                        <a:spcBef>
                          <a:spcPts val="0"/>
                        </a:spcBef>
                        <a:spcAft>
                          <a:spcPts val="0"/>
                        </a:spcAft>
                      </a:pPr>
                      <a:r>
                        <a:rPr lang="en-ZA" sz="1150" dirty="0" smtClean="0">
                          <a:latin typeface="Calibri"/>
                          <a:ea typeface="Times New Roman"/>
                          <a:cs typeface="Arial"/>
                        </a:rPr>
                        <a:t>Atazanavir</a:t>
                      </a:r>
                      <a:r>
                        <a:rPr lang="en-US" sz="1150" baseline="0" dirty="0" smtClean="0">
                          <a:latin typeface="Calibri"/>
                          <a:ea typeface="Times New Roman"/>
                          <a:cs typeface="Times New Roman"/>
                        </a:rPr>
                        <a:t> </a:t>
                      </a:r>
                      <a:r>
                        <a:rPr lang="en-ZA" sz="1150" dirty="0" smtClean="0">
                          <a:latin typeface="Calibri"/>
                          <a:ea typeface="Times New Roman"/>
                          <a:cs typeface="Arial"/>
                        </a:rPr>
                        <a:t>(ATV</a:t>
                      </a:r>
                      <a:r>
                        <a:rPr lang="en-ZA" sz="1150" dirty="0">
                          <a:latin typeface="Calibri"/>
                          <a:ea typeface="Times New Roman"/>
                          <a:cs typeface="Arial"/>
                        </a:rPr>
                        <a:t>)</a:t>
                      </a:r>
                      <a:endParaRPr lang="en-US" sz="115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342900" marR="0" lvl="0" indent="-342900" algn="ctr">
                        <a:lnSpc>
                          <a:spcPct val="100000"/>
                        </a:lnSpc>
                        <a:spcBef>
                          <a:spcPts val="0"/>
                        </a:spcBef>
                        <a:spcAft>
                          <a:spcPts val="0"/>
                        </a:spcAft>
                        <a:buClr>
                          <a:srgbClr val="000000"/>
                        </a:buClr>
                        <a:buFont typeface="Symbol"/>
                        <a:buNone/>
                        <a:tabLst>
                          <a:tab pos="228600" algn="l"/>
                          <a:tab pos="457200" algn="l"/>
                          <a:tab pos="914400" algn="l"/>
                        </a:tabLst>
                      </a:pPr>
                      <a:r>
                        <a:rPr lang="en-ZA" sz="1150">
                          <a:latin typeface="Calibri"/>
                          <a:ea typeface="Times New Roman"/>
                          <a:cs typeface="Arial"/>
                        </a:rPr>
                        <a:t>PI</a:t>
                      </a:r>
                      <a:endParaRPr lang="en-US" sz="115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nSpc>
                          <a:spcPct val="100000"/>
                        </a:lnSpc>
                        <a:spcBef>
                          <a:spcPts val="0"/>
                        </a:spcBef>
                        <a:spcAft>
                          <a:spcPts val="0"/>
                        </a:spcAft>
                        <a:buFont typeface="Arial" pitchFamily="34" charset="0"/>
                        <a:buNone/>
                      </a:pPr>
                      <a:r>
                        <a:rPr lang="en-ZA" sz="1150">
                          <a:latin typeface="Calibri"/>
                          <a:ea typeface="Times New Roman"/>
                          <a:cs typeface="Arial"/>
                        </a:rPr>
                        <a:t>300 mg with ritonavir 100 mg daily </a:t>
                      </a:r>
                      <a:endParaRPr lang="en-US" sz="115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0" marR="0">
                        <a:lnSpc>
                          <a:spcPct val="100000"/>
                        </a:lnSpc>
                        <a:spcBef>
                          <a:spcPts val="0"/>
                        </a:spcBef>
                        <a:spcAft>
                          <a:spcPts val="0"/>
                        </a:spcAft>
                        <a:buFont typeface="Arial" pitchFamily="34" charset="0"/>
                        <a:buNone/>
                      </a:pPr>
                      <a:r>
                        <a:rPr lang="en-ZA" sz="1150" dirty="0" err="1">
                          <a:latin typeface="Calibri"/>
                          <a:ea typeface="Times New Roman"/>
                          <a:cs typeface="Arial"/>
                        </a:rPr>
                        <a:t>Dyslipidaemia</a:t>
                      </a:r>
                      <a:r>
                        <a:rPr lang="en-ZA" sz="1150" dirty="0">
                          <a:latin typeface="Calibri"/>
                          <a:ea typeface="Times New Roman"/>
                          <a:cs typeface="Arial"/>
                        </a:rPr>
                        <a:t> (low risk), </a:t>
                      </a:r>
                      <a:r>
                        <a:rPr lang="en-ZA" sz="1150" dirty="0" err="1">
                          <a:latin typeface="Calibri"/>
                          <a:ea typeface="Times New Roman"/>
                          <a:cs typeface="Arial"/>
                        </a:rPr>
                        <a:t>unconjugated</a:t>
                      </a:r>
                      <a:r>
                        <a:rPr lang="en-ZA" sz="1150" dirty="0">
                          <a:latin typeface="Calibri"/>
                          <a:ea typeface="Times New Roman"/>
                          <a:cs typeface="Arial"/>
                        </a:rPr>
                        <a:t> jaundice, </a:t>
                      </a:r>
                      <a:r>
                        <a:rPr lang="en-ZA" sz="1150" b="1" dirty="0">
                          <a:latin typeface="Calibri"/>
                          <a:ea typeface="Times New Roman"/>
                          <a:cs typeface="Arial"/>
                        </a:rPr>
                        <a:t>hepatitis.</a:t>
                      </a:r>
                      <a:endParaRPr lang="en-US" sz="115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r>
              <a:tr h="247650">
                <a:tc>
                  <a:txBody>
                    <a:bodyPr/>
                    <a:lstStyle/>
                    <a:p>
                      <a:pPr marL="0" marR="0" algn="ctr">
                        <a:lnSpc>
                          <a:spcPct val="100000"/>
                        </a:lnSpc>
                        <a:spcBef>
                          <a:spcPts val="0"/>
                        </a:spcBef>
                        <a:spcAft>
                          <a:spcPts val="0"/>
                        </a:spcAft>
                      </a:pPr>
                      <a:r>
                        <a:rPr lang="en-ZA" sz="1150" dirty="0" smtClean="0">
                          <a:latin typeface="Calibri"/>
                          <a:ea typeface="Times New Roman"/>
                          <a:cs typeface="Arial"/>
                        </a:rPr>
                        <a:t>Lopinavir/ritonavir</a:t>
                      </a:r>
                      <a:r>
                        <a:rPr lang="en-ZA" sz="1150" baseline="0" dirty="0" smtClean="0">
                          <a:latin typeface="Calibri"/>
                          <a:ea typeface="Times New Roman"/>
                          <a:cs typeface="Arial"/>
                        </a:rPr>
                        <a:t> </a:t>
                      </a:r>
                      <a:r>
                        <a:rPr lang="en-ZA" sz="1150" dirty="0" smtClean="0">
                          <a:latin typeface="Calibri"/>
                          <a:ea typeface="Times New Roman"/>
                          <a:cs typeface="Arial"/>
                        </a:rPr>
                        <a:t>(LPV/r</a:t>
                      </a:r>
                      <a:r>
                        <a:rPr lang="en-ZA" sz="1150" dirty="0">
                          <a:latin typeface="Calibri"/>
                          <a:ea typeface="Times New Roman"/>
                          <a:cs typeface="Arial"/>
                        </a:rPr>
                        <a:t>)</a:t>
                      </a:r>
                      <a:endParaRPr lang="en-US" sz="115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342900" marR="0" lvl="0" indent="-342900" algn="ctr">
                        <a:lnSpc>
                          <a:spcPct val="100000"/>
                        </a:lnSpc>
                        <a:spcBef>
                          <a:spcPts val="0"/>
                        </a:spcBef>
                        <a:spcAft>
                          <a:spcPts val="0"/>
                        </a:spcAft>
                        <a:buClr>
                          <a:srgbClr val="000000"/>
                        </a:buClr>
                        <a:buFont typeface="Symbol"/>
                        <a:buNone/>
                        <a:tabLst>
                          <a:tab pos="228600" algn="l"/>
                          <a:tab pos="457200" algn="l"/>
                          <a:tab pos="914400" algn="l"/>
                        </a:tabLst>
                      </a:pPr>
                      <a:r>
                        <a:rPr lang="en-ZA" sz="1150">
                          <a:latin typeface="Calibri"/>
                          <a:ea typeface="Times New Roman"/>
                          <a:cs typeface="Arial"/>
                        </a:rPr>
                        <a:t>PI</a:t>
                      </a:r>
                      <a:endParaRPr lang="en-US" sz="115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342900" marR="0" lvl="0" indent="-342900">
                        <a:lnSpc>
                          <a:spcPct val="100000"/>
                        </a:lnSpc>
                        <a:spcBef>
                          <a:spcPts val="0"/>
                        </a:spcBef>
                        <a:spcAft>
                          <a:spcPts val="0"/>
                        </a:spcAft>
                        <a:buClr>
                          <a:srgbClr val="000000"/>
                        </a:buClr>
                        <a:buFont typeface="Symbol"/>
                        <a:buNone/>
                        <a:tabLst>
                          <a:tab pos="228600" algn="l"/>
                          <a:tab pos="457200" algn="l"/>
                          <a:tab pos="914400" algn="l"/>
                        </a:tabLst>
                      </a:pPr>
                      <a:r>
                        <a:rPr lang="en-ZA" sz="1150" dirty="0">
                          <a:latin typeface="Calibri"/>
                          <a:ea typeface="Times New Roman"/>
                          <a:cs typeface="Arial"/>
                        </a:rPr>
                        <a:t>400/100mg </a:t>
                      </a:r>
                      <a:r>
                        <a:rPr lang="en-ZA" sz="1150" dirty="0" smtClean="0">
                          <a:latin typeface="Calibri"/>
                          <a:ea typeface="Times New Roman"/>
                          <a:cs typeface="Arial"/>
                        </a:rPr>
                        <a:t>12 </a:t>
                      </a:r>
                      <a:r>
                        <a:rPr lang="en-ZA" sz="1150" dirty="0">
                          <a:latin typeface="Calibri"/>
                          <a:ea typeface="Times New Roman"/>
                          <a:cs typeface="Arial"/>
                        </a:rPr>
                        <a:t>hourly</a:t>
                      </a:r>
                      <a:endParaRPr lang="en-US" sz="115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c>
                  <a:txBody>
                    <a:bodyPr/>
                    <a:lstStyle/>
                    <a:p>
                      <a:pPr marL="342900" marR="0" lvl="0" indent="-342900">
                        <a:lnSpc>
                          <a:spcPct val="100000"/>
                        </a:lnSpc>
                        <a:spcBef>
                          <a:spcPts val="0"/>
                        </a:spcBef>
                        <a:spcAft>
                          <a:spcPts val="0"/>
                        </a:spcAft>
                        <a:buClr>
                          <a:srgbClr val="000000"/>
                        </a:buClr>
                        <a:buFont typeface="Symbol"/>
                        <a:buNone/>
                        <a:tabLst>
                          <a:tab pos="228600" algn="l"/>
                          <a:tab pos="457200" algn="l"/>
                          <a:tab pos="914400" algn="l"/>
                        </a:tabLst>
                      </a:pPr>
                      <a:r>
                        <a:rPr lang="en-ZA" sz="1150" dirty="0">
                          <a:latin typeface="Calibri"/>
                          <a:ea typeface="Times New Roman"/>
                          <a:cs typeface="Arial"/>
                        </a:rPr>
                        <a:t>GI upset, </a:t>
                      </a:r>
                      <a:r>
                        <a:rPr lang="en-ZA" sz="1150" dirty="0" err="1">
                          <a:latin typeface="Calibri"/>
                          <a:ea typeface="Times New Roman"/>
                          <a:cs typeface="Arial"/>
                        </a:rPr>
                        <a:t>dyslipidaemia</a:t>
                      </a:r>
                      <a:r>
                        <a:rPr lang="en-ZA" sz="1150" dirty="0">
                          <a:latin typeface="Calibri"/>
                          <a:ea typeface="Times New Roman"/>
                          <a:cs typeface="Arial"/>
                        </a:rPr>
                        <a:t> (high risk), </a:t>
                      </a:r>
                      <a:r>
                        <a:rPr lang="en-ZA" sz="1150" b="1" dirty="0">
                          <a:latin typeface="Calibri"/>
                          <a:ea typeface="Times New Roman"/>
                          <a:cs typeface="Arial"/>
                        </a:rPr>
                        <a:t>hepatitis.</a:t>
                      </a:r>
                      <a:endParaRPr lang="en-US" sz="115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tcPr>
                </a:tc>
              </a:tr>
            </a:tbl>
          </a:graphicData>
        </a:graphic>
      </p:graphicFrame>
      <p:sp>
        <p:nvSpPr>
          <p:cNvPr id="13" name="TextBox 12"/>
          <p:cNvSpPr txBox="1"/>
          <p:nvPr/>
        </p:nvSpPr>
        <p:spPr>
          <a:xfrm>
            <a:off x="228600" y="1676401"/>
            <a:ext cx="8763000" cy="584775"/>
          </a:xfrm>
          <a:prstGeom prst="rect">
            <a:avLst/>
          </a:prstGeom>
          <a:noFill/>
        </p:spPr>
        <p:txBody>
          <a:bodyPr wrap="square" rtlCol="0">
            <a:spAutoFit/>
          </a:bodyPr>
          <a:lstStyle/>
          <a:p>
            <a:pPr algn="ctr"/>
            <a:r>
              <a:rPr lang="en-ZA" sz="1400" b="1" dirty="0" smtClean="0"/>
              <a:t>Antiretroviral medicines: Dose and common adverse drug reactions (life-threatening reactions in bold type)</a:t>
            </a:r>
            <a:endParaRPr lang="en-US" sz="1400" dirty="0" smtClean="0"/>
          </a:p>
          <a:p>
            <a:endParaRPr lang="en-US" dirty="0"/>
          </a:p>
        </p:txBody>
      </p:sp>
      <p:sp>
        <p:nvSpPr>
          <p:cNvPr id="14" name="Rectangle 13"/>
          <p:cNvSpPr/>
          <p:nvPr/>
        </p:nvSpPr>
        <p:spPr>
          <a:xfrm>
            <a:off x="762000" y="5486400"/>
            <a:ext cx="7467600" cy="707886"/>
          </a:xfrm>
          <a:prstGeom prst="rect">
            <a:avLst/>
          </a:prstGeom>
          <a:solidFill>
            <a:schemeClr val="bg1"/>
          </a:solidFill>
        </p:spPr>
        <p:txBody>
          <a:bodyPr wrap="square">
            <a:spAutoFit/>
          </a:bodyPr>
          <a:lstStyle/>
          <a:p>
            <a:r>
              <a:rPr lang="en-ZA" sz="4000" b="1" dirty="0" smtClean="0">
                <a:solidFill>
                  <a:srgbClr val="3366FF"/>
                </a:solidFill>
              </a:rPr>
              <a:t>Level of Evidence: III Guidelines</a:t>
            </a:r>
            <a:endParaRPr lang="en-US" sz="4000" dirty="0"/>
          </a:p>
        </p:txBody>
      </p:sp>
    </p:spTree>
    <p:extLst>
      <p:ext uri="{BB962C8B-B14F-4D97-AF65-F5344CB8AC3E}">
        <p14:creationId xmlns:p14="http://schemas.microsoft.com/office/powerpoint/2010/main" xmlns="" val="33258448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143000"/>
            <a:ext cx="8924956" cy="5143520"/>
          </a:xfrm>
        </p:spPr>
        <p:txBody>
          <a:bodyPr>
            <a:normAutofit fontScale="85000" lnSpcReduction="20000"/>
          </a:bodyPr>
          <a:lstStyle/>
          <a:p>
            <a:pPr>
              <a:buNone/>
            </a:pPr>
            <a:r>
              <a:rPr lang="en-GB" b="1" dirty="0" smtClean="0"/>
              <a:t>STANDARDISED NATIONAL ART REGIMENS FOR ADULTS AND ADOLESCENTS</a:t>
            </a:r>
            <a:endParaRPr lang="en-US" dirty="0" smtClean="0"/>
          </a:p>
          <a:p>
            <a:pPr>
              <a:buNone/>
            </a:pPr>
            <a:r>
              <a:rPr lang="en-GB" b="1" u="sng" dirty="0" smtClean="0"/>
              <a:t>1</a:t>
            </a:r>
            <a:r>
              <a:rPr lang="en-GB" b="1" u="sng" baseline="30000" dirty="0" smtClean="0"/>
              <a:t>st</a:t>
            </a:r>
            <a:r>
              <a:rPr lang="en-GB" b="1" u="sng" dirty="0" smtClean="0"/>
              <a:t> line regimens</a:t>
            </a:r>
            <a:endParaRPr lang="en-US" dirty="0" smtClean="0"/>
          </a:p>
          <a:p>
            <a:r>
              <a:rPr lang="en-GB" u="sng" dirty="0" smtClean="0"/>
              <a:t>d4T-containing regimen</a:t>
            </a:r>
            <a:r>
              <a:rPr lang="en-GB" dirty="0" smtClean="0"/>
              <a:t>: </a:t>
            </a:r>
            <a:r>
              <a:rPr lang="en-GB" i="1" dirty="0" smtClean="0">
                <a:solidFill>
                  <a:srgbClr val="FF0000"/>
                </a:solidFill>
              </a:rPr>
              <a:t>deleted</a:t>
            </a:r>
            <a:endParaRPr lang="en-US" dirty="0" smtClean="0">
              <a:solidFill>
                <a:srgbClr val="FF0000"/>
              </a:solidFill>
            </a:endParaRPr>
          </a:p>
          <a:p>
            <a:pPr lvl="1"/>
            <a:r>
              <a:rPr lang="en-GB" dirty="0" smtClean="0"/>
              <a:t>d4T containing regimens being phased out as toxic.</a:t>
            </a:r>
            <a:endParaRPr lang="en-US" dirty="0" smtClean="0"/>
          </a:p>
          <a:p>
            <a:pPr lvl="2"/>
            <a:r>
              <a:rPr lang="en-GB" dirty="0" smtClean="0"/>
              <a:t>Patients requiring d4T would be down-referred (Very small patient cohort):</a:t>
            </a:r>
          </a:p>
          <a:p>
            <a:pPr lvl="3"/>
            <a:r>
              <a:rPr lang="en-GB" dirty="0" smtClean="0"/>
              <a:t>renal disease, </a:t>
            </a:r>
            <a:r>
              <a:rPr lang="en-GB" i="1" dirty="0" smtClean="0">
                <a:solidFill>
                  <a:srgbClr val="FF0000"/>
                </a:solidFill>
              </a:rPr>
              <a:t>plus</a:t>
            </a:r>
          </a:p>
          <a:p>
            <a:pPr lvl="3"/>
            <a:r>
              <a:rPr lang="en-GB" dirty="0" err="1" smtClean="0"/>
              <a:t>neuro</a:t>
            </a:r>
            <a:r>
              <a:rPr lang="en-GB" dirty="0" smtClean="0"/>
              <a:t>-psychiatric toxicity of efavirenz , </a:t>
            </a:r>
            <a:r>
              <a:rPr lang="en-GB" i="1" dirty="0" smtClean="0">
                <a:solidFill>
                  <a:srgbClr val="FF0000"/>
                </a:solidFill>
              </a:rPr>
              <a:t>plus</a:t>
            </a:r>
          </a:p>
          <a:p>
            <a:pPr lvl="3"/>
            <a:r>
              <a:rPr lang="en-GB" dirty="0" smtClean="0"/>
              <a:t>hypersensitivity to ABC. </a:t>
            </a:r>
            <a:endParaRPr lang="en-US" dirty="0" smtClean="0"/>
          </a:p>
          <a:p>
            <a:pPr lvl="1"/>
            <a:r>
              <a:rPr lang="en-GB" dirty="0" smtClean="0"/>
              <a:t>Besides d4T, </a:t>
            </a:r>
            <a:r>
              <a:rPr lang="en-GB" dirty="0" smtClean="0">
                <a:solidFill>
                  <a:srgbClr val="FF0000"/>
                </a:solidFill>
              </a:rPr>
              <a:t>ABC &amp; AZT </a:t>
            </a:r>
            <a:r>
              <a:rPr lang="en-GB" dirty="0" smtClean="0"/>
              <a:t>can be used concomitantly with aminoglycosides in MDR TB. </a:t>
            </a:r>
            <a:endParaRPr lang="en-US" dirty="0" smtClean="0"/>
          </a:p>
          <a:p>
            <a:pPr lvl="2">
              <a:buNone/>
            </a:pPr>
            <a:endParaRPr lang="en-ZA" sz="1800" dirty="0"/>
          </a:p>
          <a:p>
            <a:pPr>
              <a:buNone/>
            </a:pPr>
            <a:r>
              <a:rPr lang="en-GB" sz="4100" b="1" dirty="0" smtClean="0">
                <a:solidFill>
                  <a:srgbClr val="3366FF"/>
                </a:solidFill>
              </a:rPr>
              <a:t>Level of evidence: III Prevalence study, 					Guidelines</a:t>
            </a:r>
            <a:endParaRPr lang="en-ZA" sz="4100" dirty="0">
              <a:solidFill>
                <a:srgbClr val="3366FF"/>
              </a:solidFill>
            </a:endParaRPr>
          </a:p>
          <a:p>
            <a:pPr>
              <a:buNone/>
            </a:pPr>
            <a:endParaRPr lang="en-ZA" sz="600" dirty="0"/>
          </a:p>
          <a:p>
            <a:pPr>
              <a:buNone/>
            </a:pPr>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32</a:t>
            </a:fld>
            <a:endParaRPr lang="en-ZA" sz="1000" dirty="0"/>
          </a:p>
        </p:txBody>
      </p:sp>
      <p:sp>
        <p:nvSpPr>
          <p:cNvPr id="9" name="Title 1"/>
          <p:cNvSpPr>
            <a:spLocks noGrp="1"/>
          </p:cNvSpPr>
          <p:nvPr>
            <p:ph type="title"/>
          </p:nvPr>
        </p:nvSpPr>
        <p:spPr>
          <a:xfrm>
            <a:off x="0" y="228600"/>
            <a:ext cx="8229600" cy="1143000"/>
          </a:xfrm>
        </p:spPr>
        <p:txBody>
          <a:bodyPr>
            <a:normAutofit/>
          </a:bodyPr>
          <a:lstStyle/>
          <a:p>
            <a:pPr algn="l"/>
            <a:r>
              <a:rPr lang="en-ZA" sz="3200" b="1" dirty="0" smtClean="0">
                <a:solidFill>
                  <a:schemeClr val="bg1"/>
                </a:solidFill>
              </a:rPr>
              <a:t>11.1 ANTIRETROVIRAL THERAPY, ADULTS</a:t>
            </a:r>
            <a:endParaRPr lang="en-ZA" sz="3200" b="1" dirty="0">
              <a:solidFill>
                <a:schemeClr val="bg1"/>
              </a:solidFill>
            </a:endParaRPr>
          </a:p>
        </p:txBody>
      </p:sp>
    </p:spTree>
    <p:extLst>
      <p:ext uri="{BB962C8B-B14F-4D97-AF65-F5344CB8AC3E}">
        <p14:creationId xmlns:p14="http://schemas.microsoft.com/office/powerpoint/2010/main" xmlns="" val="34195768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143000"/>
            <a:ext cx="8924956" cy="4876800"/>
          </a:xfrm>
        </p:spPr>
        <p:txBody>
          <a:bodyPr>
            <a:normAutofit fontScale="92500" lnSpcReduction="20000"/>
          </a:bodyPr>
          <a:lstStyle/>
          <a:p>
            <a:pPr>
              <a:buNone/>
            </a:pPr>
            <a:r>
              <a:rPr lang="en-GB" b="1" u="sng" dirty="0" smtClean="0"/>
              <a:t>1</a:t>
            </a:r>
            <a:r>
              <a:rPr lang="en-GB" b="1" u="sng" baseline="30000" dirty="0" smtClean="0"/>
              <a:t>st</a:t>
            </a:r>
            <a:r>
              <a:rPr lang="en-GB" b="1" u="sng" dirty="0" smtClean="0"/>
              <a:t> line regimens (cont’d)</a:t>
            </a:r>
            <a:endParaRPr lang="en-US" dirty="0" smtClean="0"/>
          </a:p>
          <a:p>
            <a:r>
              <a:rPr lang="en-GB" u="sng" dirty="0" smtClean="0"/>
              <a:t>ABC</a:t>
            </a:r>
            <a:r>
              <a:rPr lang="en-GB" dirty="0" smtClean="0"/>
              <a:t>:</a:t>
            </a:r>
            <a:r>
              <a:rPr lang="en-GB" dirty="0" smtClean="0">
                <a:solidFill>
                  <a:srgbClr val="00B0F0"/>
                </a:solidFill>
              </a:rPr>
              <a:t> </a:t>
            </a:r>
            <a:r>
              <a:rPr lang="en-GB" i="1" dirty="0" smtClean="0">
                <a:solidFill>
                  <a:srgbClr val="00B0F0"/>
                </a:solidFill>
              </a:rPr>
              <a:t>retained</a:t>
            </a:r>
            <a:endParaRPr lang="en-US" dirty="0" smtClean="0">
              <a:solidFill>
                <a:srgbClr val="00B0F0"/>
              </a:solidFill>
            </a:endParaRPr>
          </a:p>
          <a:p>
            <a:pPr lvl="1"/>
            <a:r>
              <a:rPr lang="en-GB" i="1" dirty="0" smtClean="0"/>
              <a:t>Safety:</a:t>
            </a:r>
          </a:p>
          <a:p>
            <a:pPr lvl="2"/>
            <a:r>
              <a:rPr lang="en-GB" dirty="0" smtClean="0"/>
              <a:t>Meta-analysis of RCTs showed no co-incident cardiovascular disease with ABC.</a:t>
            </a:r>
            <a:endParaRPr lang="en-US" dirty="0" smtClean="0"/>
          </a:p>
          <a:p>
            <a:pPr lvl="1"/>
            <a:r>
              <a:rPr lang="en-GB" i="1" dirty="0" smtClean="0"/>
              <a:t>Efficacy:</a:t>
            </a:r>
          </a:p>
          <a:p>
            <a:pPr lvl="2"/>
            <a:r>
              <a:rPr lang="en-GB" dirty="0" smtClean="0"/>
              <a:t>Historically, RCTs suggested that ABC not as effective as TDF with a higher risk of failure in patients with VL &gt; 1000. </a:t>
            </a:r>
          </a:p>
          <a:p>
            <a:pPr lvl="2"/>
            <a:r>
              <a:rPr lang="en-GB" dirty="0" smtClean="0">
                <a:solidFill>
                  <a:srgbClr val="FF0000"/>
                </a:solidFill>
              </a:rPr>
              <a:t>However, a recent meta-analysis shows comparable efficacy of TDF and ABC, even at VL &gt; 1000. </a:t>
            </a:r>
            <a:endParaRPr lang="en-US" dirty="0" smtClean="0">
              <a:solidFill>
                <a:srgbClr val="FF0000"/>
              </a:solidFill>
            </a:endParaRPr>
          </a:p>
          <a:p>
            <a:pPr lvl="2"/>
            <a:endParaRPr lang="en-ZA" sz="2500" dirty="0"/>
          </a:p>
          <a:p>
            <a:pPr>
              <a:buNone/>
            </a:pPr>
            <a:r>
              <a:rPr lang="en-GB" sz="4300" b="1" dirty="0" smtClean="0">
                <a:solidFill>
                  <a:srgbClr val="3366FF"/>
                </a:solidFill>
              </a:rPr>
              <a:t>Level of evidence: I Meta-analyses</a:t>
            </a:r>
            <a:endParaRPr lang="en-ZA" sz="4300" dirty="0">
              <a:solidFill>
                <a:srgbClr val="3366FF"/>
              </a:solidFill>
            </a:endParaRPr>
          </a:p>
          <a:p>
            <a:pPr>
              <a:buNone/>
            </a:pPr>
            <a:endParaRPr lang="en-ZA" sz="600" dirty="0"/>
          </a:p>
          <a:p>
            <a:pPr>
              <a:buNone/>
            </a:pPr>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33</a:t>
            </a:fld>
            <a:endParaRPr lang="en-ZA" sz="1000" dirty="0"/>
          </a:p>
        </p:txBody>
      </p:sp>
      <p:sp>
        <p:nvSpPr>
          <p:cNvPr id="9" name="Title 1"/>
          <p:cNvSpPr>
            <a:spLocks noGrp="1"/>
          </p:cNvSpPr>
          <p:nvPr>
            <p:ph type="title"/>
          </p:nvPr>
        </p:nvSpPr>
        <p:spPr>
          <a:xfrm>
            <a:off x="0" y="228600"/>
            <a:ext cx="8229600" cy="1143000"/>
          </a:xfrm>
        </p:spPr>
        <p:txBody>
          <a:bodyPr>
            <a:normAutofit/>
          </a:bodyPr>
          <a:lstStyle/>
          <a:p>
            <a:pPr algn="l"/>
            <a:r>
              <a:rPr lang="en-ZA" sz="3200" b="1" dirty="0" smtClean="0">
                <a:solidFill>
                  <a:schemeClr val="bg1"/>
                </a:solidFill>
              </a:rPr>
              <a:t>11.1 ANTIRETROVIRAL THERAPY, ADULTS</a:t>
            </a:r>
            <a:endParaRPr lang="en-ZA" sz="3200" b="1" dirty="0">
              <a:solidFill>
                <a:schemeClr val="bg1"/>
              </a:solidFill>
            </a:endParaRPr>
          </a:p>
        </p:txBody>
      </p:sp>
      <p:sp>
        <p:nvSpPr>
          <p:cNvPr id="7" name="6-Point Star 6"/>
          <p:cNvSpPr/>
          <p:nvPr/>
        </p:nvSpPr>
        <p:spPr>
          <a:xfrm rot="20293593">
            <a:off x="7185396" y="4235808"/>
            <a:ext cx="1752600" cy="1447800"/>
          </a:xfrm>
          <a:prstGeom prst="star6">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solidFill>
                  <a:srgbClr val="FF0000"/>
                </a:solidFill>
              </a:rPr>
              <a:t>NEW EVIDENCE</a:t>
            </a:r>
            <a:endParaRPr lang="en-US" dirty="0">
              <a:solidFill>
                <a:srgbClr val="FF0000"/>
              </a:solidFill>
            </a:endParaRPr>
          </a:p>
        </p:txBody>
      </p:sp>
    </p:spTree>
    <p:extLst>
      <p:ext uri="{BB962C8B-B14F-4D97-AF65-F5344CB8AC3E}">
        <p14:creationId xmlns:p14="http://schemas.microsoft.com/office/powerpoint/2010/main" xmlns="" val="34195768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1"/>
            <a:ext cx="9144000" cy="4495800"/>
          </a:xfrm>
        </p:spPr>
        <p:txBody>
          <a:bodyPr/>
          <a:lstStyle/>
          <a:p>
            <a:pPr>
              <a:buNone/>
            </a:pPr>
            <a:r>
              <a:rPr lang="en-US" dirty="0" smtClean="0"/>
              <a:t>Guidance provided on 2</a:t>
            </a:r>
            <a:r>
              <a:rPr lang="en-US" baseline="30000" dirty="0" smtClean="0"/>
              <a:t>nd</a:t>
            </a:r>
            <a:r>
              <a:rPr lang="en-US" dirty="0" smtClean="0"/>
              <a:t> and 3</a:t>
            </a:r>
            <a:r>
              <a:rPr lang="en-US" baseline="30000" dirty="0" smtClean="0"/>
              <a:t>rd</a:t>
            </a:r>
            <a:r>
              <a:rPr lang="en-US" dirty="0" smtClean="0"/>
              <a:t> line regimens – </a:t>
            </a:r>
          </a:p>
          <a:p>
            <a:pPr>
              <a:buNone/>
            </a:pPr>
            <a:r>
              <a:rPr lang="en-US" b="1" i="1" dirty="0" smtClean="0"/>
              <a:t>BUT</a:t>
            </a:r>
            <a:r>
              <a:rPr lang="en-US" dirty="0" smtClean="0"/>
              <a:t> patients are managed at secondary level.</a:t>
            </a:r>
          </a:p>
          <a:p>
            <a:pPr>
              <a:buNone/>
            </a:pPr>
            <a:endParaRPr lang="en-US" sz="2000" dirty="0" smtClean="0"/>
          </a:p>
          <a:p>
            <a:r>
              <a:rPr lang="en-US" b="1" i="1" dirty="0" smtClean="0"/>
              <a:t>EMPHASIS</a:t>
            </a:r>
            <a:r>
              <a:rPr lang="en-US" dirty="0" smtClean="0"/>
              <a:t> :</a:t>
            </a:r>
          </a:p>
          <a:p>
            <a:pPr marL="0" indent="0">
              <a:buNone/>
            </a:pPr>
            <a:endParaRPr lang="en-US" sz="4400" b="1" dirty="0">
              <a:solidFill>
                <a:srgbClr val="3366FF"/>
              </a:solidFill>
            </a:endParaRPr>
          </a:p>
          <a:p>
            <a:pPr marL="0" indent="0">
              <a:buNone/>
            </a:pPr>
            <a:endParaRPr lang="en-US" sz="4400" b="1" dirty="0" smtClean="0">
              <a:solidFill>
                <a:srgbClr val="3366FF"/>
              </a:solidFill>
            </a:endParaRPr>
          </a:p>
          <a:p>
            <a:pPr marL="0" indent="0">
              <a:buNone/>
            </a:pPr>
            <a:r>
              <a:rPr lang="en-GB" sz="4400" b="1" dirty="0" smtClean="0">
                <a:solidFill>
                  <a:srgbClr val="3366FF"/>
                </a:solidFill>
              </a:rPr>
              <a:t>Level of evidence: III Guidelines</a:t>
            </a:r>
            <a:endParaRPr lang="en-ZA" sz="4400" dirty="0" smtClean="0">
              <a:solidFill>
                <a:srgbClr val="3366FF"/>
              </a:solidFill>
            </a:endParaRPr>
          </a:p>
          <a:p>
            <a:pPr>
              <a:buNone/>
            </a:pPr>
            <a:endParaRPr lang="en-US" u="sng"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34</a:t>
            </a:fld>
            <a:endParaRPr lang="en-ZA" sz="1000" dirty="0"/>
          </a:p>
        </p:txBody>
      </p:sp>
      <p:sp>
        <p:nvSpPr>
          <p:cNvPr id="7" name="Footer Placeholder 5"/>
          <p:cNvSpPr>
            <a:spLocks noGrp="1"/>
          </p:cNvSpPr>
          <p:nvPr>
            <p:ph type="ftr" sz="quarter" idx="11"/>
          </p:nvPr>
        </p:nvSpPr>
        <p:spPr>
          <a:xfrm>
            <a:off x="3124200" y="6356350"/>
            <a:ext cx="2895600" cy="365125"/>
          </a:xfrm>
        </p:spPr>
        <p:txBody>
          <a:bodyPr/>
          <a:lstStyle/>
          <a:p>
            <a:pPr algn="ctr"/>
            <a:r>
              <a:rPr lang="en-ZA" sz="1000" dirty="0" smtClean="0"/>
              <a:t>PRIMARY HEALTHCARE IMPLEMENTATION SLIDES 2014: HIV and AIDS</a:t>
            </a:r>
            <a:endParaRPr lang="en-ZA" sz="1000" dirty="0"/>
          </a:p>
        </p:txBody>
      </p:sp>
      <p:sp>
        <p:nvSpPr>
          <p:cNvPr id="8" name="Title 1"/>
          <p:cNvSpPr>
            <a:spLocks noGrp="1"/>
          </p:cNvSpPr>
          <p:nvPr>
            <p:ph type="title"/>
          </p:nvPr>
        </p:nvSpPr>
        <p:spPr>
          <a:xfrm>
            <a:off x="0" y="228600"/>
            <a:ext cx="8229600" cy="1143000"/>
          </a:xfrm>
        </p:spPr>
        <p:txBody>
          <a:bodyPr>
            <a:normAutofit/>
          </a:bodyPr>
          <a:lstStyle/>
          <a:p>
            <a:pPr algn="l"/>
            <a:r>
              <a:rPr lang="en-ZA" sz="3200" b="1" dirty="0" smtClean="0">
                <a:solidFill>
                  <a:schemeClr val="bg1"/>
                </a:solidFill>
              </a:rPr>
              <a:t>11.1 ANTIRETROVIRAL THERAPY, ADULTS</a:t>
            </a:r>
            <a:endParaRPr lang="en-ZA" sz="3200" b="1" dirty="0">
              <a:solidFill>
                <a:schemeClr val="bg1"/>
              </a:solidFill>
            </a:endParaRPr>
          </a:p>
        </p:txBody>
      </p:sp>
      <p:sp>
        <p:nvSpPr>
          <p:cNvPr id="2" name="Rounded Rectangle 1"/>
          <p:cNvSpPr/>
          <p:nvPr/>
        </p:nvSpPr>
        <p:spPr>
          <a:xfrm>
            <a:off x="1066800" y="3200400"/>
            <a:ext cx="6629400" cy="1600200"/>
          </a:xfrm>
          <a:prstGeom prst="roundRect">
            <a:avLst/>
          </a:prstGeom>
          <a:solidFill>
            <a:srgbClr val="0070C0"/>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FF00"/>
                </a:solidFill>
              </a:rPr>
              <a:t>Patients </a:t>
            </a:r>
            <a:r>
              <a:rPr lang="en-US" sz="2800" b="1" dirty="0">
                <a:solidFill>
                  <a:srgbClr val="FFFF00"/>
                </a:solidFill>
              </a:rPr>
              <a:t>who are adherent and not virally suppressed </a:t>
            </a:r>
            <a:r>
              <a:rPr lang="en-US" sz="2800" b="1" u="sng" dirty="0" smtClean="0">
                <a:solidFill>
                  <a:schemeClr val="bg1"/>
                </a:solidFill>
              </a:rPr>
              <a:t>MUST BE SWITCHED FROM THEIR CURRENT REGIMEN</a:t>
            </a:r>
            <a:r>
              <a:rPr lang="en-US" sz="2800" b="1" u="sng" dirty="0" smtClean="0">
                <a:solidFill>
                  <a:srgbClr val="FFFF00"/>
                </a:solidFill>
              </a:rPr>
              <a:t>.</a:t>
            </a:r>
            <a:endParaRPr lang="en-US" sz="2800" b="1" u="sng" dirty="0">
              <a:solidFill>
                <a:srgbClr val="FFFF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143000"/>
            <a:ext cx="8924956" cy="4876800"/>
          </a:xfrm>
        </p:spPr>
        <p:txBody>
          <a:bodyPr>
            <a:normAutofit/>
          </a:bodyPr>
          <a:lstStyle/>
          <a:p>
            <a:pPr>
              <a:buNone/>
            </a:pPr>
            <a:r>
              <a:rPr lang="en-GB" b="1" u="sng" dirty="0" smtClean="0"/>
              <a:t>2</a:t>
            </a:r>
            <a:r>
              <a:rPr lang="en-GB" b="1" u="sng" baseline="30000" dirty="0" smtClean="0"/>
              <a:t>nd</a:t>
            </a:r>
            <a:r>
              <a:rPr lang="en-GB" b="1" u="sng" dirty="0" smtClean="0"/>
              <a:t> line regimens</a:t>
            </a:r>
          </a:p>
          <a:p>
            <a:pPr>
              <a:buNone/>
            </a:pPr>
            <a:r>
              <a:rPr lang="en-GB" b="1" dirty="0" smtClean="0"/>
              <a:t>Positive </a:t>
            </a:r>
            <a:r>
              <a:rPr lang="en-ZA" b="1" dirty="0" smtClean="0"/>
              <a:t>hepatitis B surface antigen</a:t>
            </a:r>
            <a:endParaRPr lang="en-US" dirty="0" smtClean="0"/>
          </a:p>
          <a:p>
            <a:pPr>
              <a:buNone/>
            </a:pPr>
            <a:endParaRPr lang="en-US" sz="1200" dirty="0" smtClean="0"/>
          </a:p>
          <a:p>
            <a:r>
              <a:rPr lang="en-GB" u="sng" dirty="0" smtClean="0"/>
              <a:t>TDF</a:t>
            </a:r>
            <a:r>
              <a:rPr lang="en-GB" dirty="0" smtClean="0"/>
              <a:t>:</a:t>
            </a:r>
            <a:r>
              <a:rPr lang="en-GB" dirty="0" smtClean="0">
                <a:solidFill>
                  <a:srgbClr val="00B0F0"/>
                </a:solidFill>
              </a:rPr>
              <a:t> </a:t>
            </a:r>
            <a:r>
              <a:rPr lang="en-GB" i="1" dirty="0" smtClean="0">
                <a:solidFill>
                  <a:srgbClr val="00B0F0"/>
                </a:solidFill>
              </a:rPr>
              <a:t>retained</a:t>
            </a:r>
            <a:endParaRPr lang="en-US" dirty="0" smtClean="0">
              <a:solidFill>
                <a:srgbClr val="00B0F0"/>
              </a:solidFill>
            </a:endParaRPr>
          </a:p>
          <a:p>
            <a:pPr lvl="1"/>
            <a:r>
              <a:rPr lang="en-GB" dirty="0" smtClean="0"/>
              <a:t>TDF is not stopped due to associated life-threatening hepatitis flares in patients failing TDF-based 1</a:t>
            </a:r>
            <a:r>
              <a:rPr lang="en-GB" baseline="30000" dirty="0" smtClean="0"/>
              <a:t>st</a:t>
            </a:r>
            <a:r>
              <a:rPr lang="en-GB" dirty="0" smtClean="0"/>
              <a:t> line regimen &amp; positive for hepatitis B surface antigen.</a:t>
            </a:r>
            <a:endParaRPr lang="en-US" dirty="0" smtClean="0"/>
          </a:p>
          <a:p>
            <a:pPr lvl="2">
              <a:buNone/>
            </a:pPr>
            <a:endParaRPr lang="en-ZA" sz="2500" dirty="0" smtClean="0"/>
          </a:p>
          <a:p>
            <a:pPr>
              <a:buNone/>
            </a:pPr>
            <a:r>
              <a:rPr lang="en-GB" sz="5200" b="1" dirty="0" smtClean="0">
                <a:solidFill>
                  <a:srgbClr val="3366FF"/>
                </a:solidFill>
              </a:rPr>
              <a:t>Level of evidence: III Guidelines</a:t>
            </a:r>
            <a:endParaRPr lang="en-ZA" sz="5200" dirty="0" smtClean="0">
              <a:solidFill>
                <a:srgbClr val="3366FF"/>
              </a:solidFill>
            </a:endParaRPr>
          </a:p>
          <a:p>
            <a:pPr>
              <a:buNone/>
            </a:pPr>
            <a:endParaRPr lang="en-ZA" sz="600" dirty="0"/>
          </a:p>
          <a:p>
            <a:pPr>
              <a:buNone/>
            </a:pPr>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35</a:t>
            </a:fld>
            <a:endParaRPr lang="en-ZA" sz="1000" dirty="0"/>
          </a:p>
        </p:txBody>
      </p:sp>
      <p:sp>
        <p:nvSpPr>
          <p:cNvPr id="9" name="Title 1"/>
          <p:cNvSpPr>
            <a:spLocks noGrp="1"/>
          </p:cNvSpPr>
          <p:nvPr>
            <p:ph type="title"/>
          </p:nvPr>
        </p:nvSpPr>
        <p:spPr>
          <a:xfrm>
            <a:off x="0" y="228600"/>
            <a:ext cx="8229600" cy="838200"/>
          </a:xfrm>
        </p:spPr>
        <p:txBody>
          <a:bodyPr>
            <a:normAutofit/>
          </a:bodyPr>
          <a:lstStyle/>
          <a:p>
            <a:pPr algn="l"/>
            <a:r>
              <a:rPr lang="en-ZA" sz="3200" b="1" dirty="0" smtClean="0">
                <a:solidFill>
                  <a:schemeClr val="bg1"/>
                </a:solidFill>
              </a:rPr>
              <a:t>11.1 ANTIRETROVIRAL THERAPY, ADULTS</a:t>
            </a:r>
            <a:endParaRPr lang="en-ZA" sz="3200" b="1" dirty="0">
              <a:solidFill>
                <a:schemeClr val="bg1"/>
              </a:solidFill>
            </a:endParaRPr>
          </a:p>
        </p:txBody>
      </p:sp>
    </p:spTree>
    <p:extLst>
      <p:ext uri="{BB962C8B-B14F-4D97-AF65-F5344CB8AC3E}">
        <p14:creationId xmlns:p14="http://schemas.microsoft.com/office/powerpoint/2010/main" xmlns="" val="34195768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059363"/>
          </a:xfrm>
        </p:spPr>
        <p:txBody>
          <a:bodyPr/>
          <a:lstStyle/>
          <a:p>
            <a:r>
              <a:rPr lang="en-GB" sz="2400" u="sng" dirty="0" smtClean="0"/>
              <a:t>LPV/r: </a:t>
            </a:r>
            <a:r>
              <a:rPr lang="en-GB" sz="2400" i="1" dirty="0" smtClean="0">
                <a:solidFill>
                  <a:srgbClr val="00B0F0"/>
                </a:solidFill>
              </a:rPr>
              <a:t>retained</a:t>
            </a:r>
            <a:endParaRPr lang="en-US" sz="2400" dirty="0" smtClean="0">
              <a:solidFill>
                <a:srgbClr val="00B0F0"/>
              </a:solidFill>
            </a:endParaRPr>
          </a:p>
          <a:p>
            <a:r>
              <a:rPr lang="en-GB" sz="2400" u="sng" dirty="0" smtClean="0"/>
              <a:t>ATV/r: </a:t>
            </a:r>
            <a:r>
              <a:rPr lang="en-GB" sz="2400" i="1" dirty="0" smtClean="0">
                <a:solidFill>
                  <a:schemeClr val="accent6">
                    <a:lumMod val="75000"/>
                  </a:schemeClr>
                </a:solidFill>
              </a:rPr>
              <a:t>not added</a:t>
            </a:r>
            <a:endParaRPr lang="en-US" sz="2400" dirty="0" smtClean="0">
              <a:solidFill>
                <a:srgbClr val="FF00FF"/>
              </a:solidFill>
            </a:endParaRPr>
          </a:p>
          <a:p>
            <a:pPr lvl="1"/>
            <a:r>
              <a:rPr lang="en-ZA" sz="2000" i="1" dirty="0" smtClean="0"/>
              <a:t>Tolerability: </a:t>
            </a:r>
          </a:p>
          <a:p>
            <a:pPr lvl="2"/>
            <a:r>
              <a:rPr lang="en-ZA" sz="1600" dirty="0" smtClean="0"/>
              <a:t>RCTs showed comparable efficacy &amp; safety of </a:t>
            </a:r>
            <a:r>
              <a:rPr lang="en-GB" sz="1600" dirty="0" smtClean="0"/>
              <a:t>ATV/r to LPV/r, but  ATV/r  was better tolerated. </a:t>
            </a:r>
          </a:p>
          <a:p>
            <a:pPr lvl="1"/>
            <a:r>
              <a:rPr lang="en-GB" sz="2000" i="1" dirty="0" smtClean="0"/>
              <a:t>Availability: </a:t>
            </a:r>
          </a:p>
          <a:p>
            <a:pPr lvl="2"/>
            <a:r>
              <a:rPr lang="en-GB" sz="1600" dirty="0" smtClean="0"/>
              <a:t>However, an ATV/r containing FDC formulation is currently not available on the South African market.</a:t>
            </a:r>
          </a:p>
          <a:p>
            <a:pPr lvl="1"/>
            <a:r>
              <a:rPr lang="en-GB" sz="2000" i="1" dirty="0"/>
              <a:t>Medicine interactions:</a:t>
            </a:r>
            <a:r>
              <a:rPr lang="en-GB" sz="2000" dirty="0"/>
              <a:t> </a:t>
            </a:r>
          </a:p>
          <a:p>
            <a:pPr lvl="2"/>
            <a:r>
              <a:rPr lang="en-GB" sz="1600" dirty="0"/>
              <a:t>ATV/r interacts with rifampicin; </a:t>
            </a:r>
          </a:p>
          <a:p>
            <a:pPr lvl="2"/>
            <a:r>
              <a:rPr lang="en-GB" sz="1600" dirty="0"/>
              <a:t>Dose-adjusted LPV/r can be co-administered with rifampicin.</a:t>
            </a:r>
          </a:p>
          <a:p>
            <a:pPr lvl="2"/>
            <a:r>
              <a:rPr lang="en-GB" sz="1600" dirty="0"/>
              <a:t>Pharmacokinetic data showed that ATV/r + rifampicin in healthy volunteers caused hepatitis</a:t>
            </a:r>
            <a:r>
              <a:rPr lang="en-GB" sz="1600" dirty="0" smtClean="0"/>
              <a:t>.</a:t>
            </a:r>
            <a:endParaRPr lang="en-US" sz="1600" dirty="0" smtClean="0"/>
          </a:p>
          <a:p>
            <a:pPr>
              <a:buNone/>
            </a:pPr>
            <a:r>
              <a:rPr lang="en-GB" sz="4000" b="1" dirty="0" smtClean="0">
                <a:solidFill>
                  <a:srgbClr val="3366FF"/>
                </a:solidFill>
              </a:rPr>
              <a:t>Level of Evidence: I, III Patient-oriented RCT, Guidelines</a:t>
            </a:r>
            <a:endParaRPr lang="en-ZA" sz="4000" dirty="0" smtClean="0">
              <a:solidFill>
                <a:srgbClr val="3366FF"/>
              </a:solidFill>
            </a:endParaRPr>
          </a:p>
          <a:p>
            <a:pPr>
              <a:buNone/>
            </a:pPr>
            <a:endParaRPr lang="en-US"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36</a:t>
            </a:fld>
            <a:endParaRPr lang="en-ZA" sz="1000" dirty="0"/>
          </a:p>
        </p:txBody>
      </p:sp>
      <p:sp>
        <p:nvSpPr>
          <p:cNvPr id="7" name="Footer Placeholder 5"/>
          <p:cNvSpPr>
            <a:spLocks noGrp="1"/>
          </p:cNvSpPr>
          <p:nvPr>
            <p:ph type="ftr" sz="quarter" idx="11"/>
          </p:nvPr>
        </p:nvSpPr>
        <p:spPr>
          <a:xfrm>
            <a:off x="3124200" y="6356350"/>
            <a:ext cx="2895600" cy="365125"/>
          </a:xfrm>
        </p:spPr>
        <p:txBody>
          <a:bodyPr/>
          <a:lstStyle/>
          <a:p>
            <a:pPr algn="ctr"/>
            <a:r>
              <a:rPr lang="en-ZA" sz="1000" dirty="0" smtClean="0"/>
              <a:t>PRIMARY HEALTHCARE IMPLEMENTATION SLIDES 2014: HIV and AIDS</a:t>
            </a:r>
            <a:endParaRPr lang="en-ZA" sz="1000" dirty="0"/>
          </a:p>
        </p:txBody>
      </p:sp>
      <p:sp>
        <p:nvSpPr>
          <p:cNvPr id="8" name="Title 1"/>
          <p:cNvSpPr>
            <a:spLocks noGrp="1"/>
          </p:cNvSpPr>
          <p:nvPr>
            <p:ph type="title"/>
          </p:nvPr>
        </p:nvSpPr>
        <p:spPr>
          <a:xfrm>
            <a:off x="0" y="228600"/>
            <a:ext cx="8229600" cy="838200"/>
          </a:xfrm>
        </p:spPr>
        <p:txBody>
          <a:bodyPr>
            <a:normAutofit/>
          </a:bodyPr>
          <a:lstStyle/>
          <a:p>
            <a:pPr algn="l"/>
            <a:r>
              <a:rPr lang="en-ZA" sz="3200" b="1" dirty="0" smtClean="0">
                <a:solidFill>
                  <a:schemeClr val="bg1"/>
                </a:solidFill>
              </a:rPr>
              <a:t>11.1 ANTIRETROVIRAL THERAPY, ADULTS</a:t>
            </a:r>
            <a:endParaRPr lang="en-ZA" sz="3200" b="1" dirty="0">
              <a:solidFill>
                <a:schemeClr val="bg1"/>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143000"/>
            <a:ext cx="8924956" cy="4876800"/>
          </a:xfrm>
        </p:spPr>
        <p:txBody>
          <a:bodyPr>
            <a:normAutofit/>
          </a:bodyPr>
          <a:lstStyle/>
          <a:p>
            <a:pPr>
              <a:buNone/>
            </a:pPr>
            <a:r>
              <a:rPr lang="en-GB" b="1" u="sng" dirty="0" smtClean="0"/>
              <a:t>3</a:t>
            </a:r>
            <a:r>
              <a:rPr lang="en-GB" b="1" u="sng" baseline="30000" dirty="0" smtClean="0"/>
              <a:t>nd</a:t>
            </a:r>
            <a:r>
              <a:rPr lang="en-GB" b="1" u="sng" dirty="0" smtClean="0"/>
              <a:t> line regimens</a:t>
            </a:r>
          </a:p>
          <a:p>
            <a:pPr>
              <a:buNone/>
            </a:pPr>
            <a:r>
              <a:rPr lang="en-US" dirty="0" smtClean="0"/>
              <a:t>Following guidance provided:</a:t>
            </a:r>
          </a:p>
          <a:p>
            <a:pPr>
              <a:buNone/>
            </a:pPr>
            <a:endParaRPr lang="en-US" dirty="0" smtClean="0"/>
          </a:p>
          <a:p>
            <a:pPr>
              <a:buNone/>
            </a:pPr>
            <a:endParaRPr lang="en-US" dirty="0" smtClean="0"/>
          </a:p>
          <a:p>
            <a:pPr lvl="2">
              <a:buNone/>
            </a:pPr>
            <a:endParaRPr lang="en-ZA" sz="2500" dirty="0" smtClean="0"/>
          </a:p>
          <a:p>
            <a:pPr>
              <a:buNone/>
            </a:pPr>
            <a:endParaRPr lang="en-ZA" sz="600" dirty="0"/>
          </a:p>
          <a:p>
            <a:pPr>
              <a:buNone/>
            </a:pPr>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37</a:t>
            </a:fld>
            <a:endParaRPr lang="en-ZA" sz="1000" dirty="0"/>
          </a:p>
        </p:txBody>
      </p:sp>
      <p:sp>
        <p:nvSpPr>
          <p:cNvPr id="9" name="Title 1"/>
          <p:cNvSpPr>
            <a:spLocks noGrp="1"/>
          </p:cNvSpPr>
          <p:nvPr>
            <p:ph type="title"/>
          </p:nvPr>
        </p:nvSpPr>
        <p:spPr>
          <a:xfrm>
            <a:off x="0" y="228600"/>
            <a:ext cx="8229600" cy="838200"/>
          </a:xfrm>
        </p:spPr>
        <p:txBody>
          <a:bodyPr>
            <a:normAutofit/>
          </a:bodyPr>
          <a:lstStyle/>
          <a:p>
            <a:pPr algn="l"/>
            <a:r>
              <a:rPr lang="en-ZA" sz="3200" b="1" dirty="0" smtClean="0">
                <a:solidFill>
                  <a:schemeClr val="bg1"/>
                </a:solidFill>
              </a:rPr>
              <a:t>11.1 ANTIRETROVIRAL THERAPY, ADULTS</a:t>
            </a:r>
            <a:endParaRPr lang="en-ZA" sz="3200" b="1" dirty="0">
              <a:solidFill>
                <a:schemeClr val="bg1"/>
              </a:solidFill>
            </a:endParaRPr>
          </a:p>
        </p:txBody>
      </p:sp>
      <p:graphicFrame>
        <p:nvGraphicFramePr>
          <p:cNvPr id="8" name="Table 7"/>
          <p:cNvGraphicFramePr>
            <a:graphicFrameLocks noGrp="1"/>
          </p:cNvGraphicFramePr>
          <p:nvPr/>
        </p:nvGraphicFramePr>
        <p:xfrm>
          <a:off x="304800" y="2286000"/>
          <a:ext cx="8305800" cy="2656840"/>
        </p:xfrm>
        <a:graphic>
          <a:graphicData uri="http://schemas.openxmlformats.org/drawingml/2006/table">
            <a:tbl>
              <a:tblPr firstRow="1" bandRow="1">
                <a:effectLst>
                  <a:outerShdw blurRad="50800" dist="38100" dir="2700000" algn="tl" rotWithShape="0">
                    <a:prstClr val="black">
                      <a:alpha val="40000"/>
                    </a:prstClr>
                  </a:outerShdw>
                </a:effectLst>
                <a:tableStyleId>{21E4AEA4-8DFA-4A89-87EB-49C32662AFE0}</a:tableStyleId>
              </a:tblPr>
              <a:tblGrid>
                <a:gridCol w="3200400"/>
                <a:gridCol w="5105400"/>
              </a:tblGrid>
              <a:tr h="370840">
                <a:tc gridSpan="2">
                  <a:txBody>
                    <a:bodyPr/>
                    <a:lstStyle/>
                    <a:p>
                      <a:pPr algn="ctr"/>
                      <a:r>
                        <a:rPr lang="en-ZA" sz="1800" kern="1200" dirty="0" smtClean="0"/>
                        <a:t>3</a:t>
                      </a:r>
                      <a:r>
                        <a:rPr lang="en-ZA" sz="1800" kern="1200" baseline="30000" dirty="0" smtClean="0"/>
                        <a:t>rd </a:t>
                      </a:r>
                      <a:r>
                        <a:rPr lang="en-ZA" sz="1800" kern="1200" dirty="0" smtClean="0"/>
                        <a:t>line</a:t>
                      </a:r>
                      <a:endParaRPr lang="en-US" dirty="0"/>
                    </a:p>
                  </a:txBody>
                  <a:tcPr/>
                </a:tc>
                <a:tc hMerge="1">
                  <a:txBody>
                    <a:bodyPr/>
                    <a:lstStyle/>
                    <a:p>
                      <a:endParaRPr lang="en-US" dirty="0"/>
                    </a:p>
                  </a:txBody>
                  <a:tcPr/>
                </a:tc>
              </a:tr>
              <a:tr h="370840">
                <a:tc>
                  <a:txBody>
                    <a:bodyPr/>
                    <a:lstStyle/>
                    <a:p>
                      <a:r>
                        <a:rPr lang="en-ZA" sz="1800" kern="1200" dirty="0" smtClean="0"/>
                        <a:t>Failing 2</a:t>
                      </a:r>
                      <a:r>
                        <a:rPr lang="en-ZA" sz="1800" kern="1200" baseline="30000" dirty="0" smtClean="0"/>
                        <a:t>nd</a:t>
                      </a:r>
                      <a:r>
                        <a:rPr lang="en-ZA" sz="1800" kern="1200" dirty="0" smtClean="0"/>
                        <a:t> line regimen for &gt; 1 year and good adherence documented (e.g. by pharmacy refills on time for the last 6 months)</a:t>
                      </a:r>
                      <a:endParaRPr lang="en-US" dirty="0"/>
                    </a:p>
                  </a:txBody>
                  <a:tcPr/>
                </a:tc>
                <a:tc>
                  <a:txBody>
                    <a:bodyPr/>
                    <a:lstStyle/>
                    <a:p>
                      <a:r>
                        <a:rPr lang="en-ZA" sz="1800" kern="1200" dirty="0" smtClean="0"/>
                        <a:t>Genotype antiretroviral resistance test must be done. Only patients with resistance to LPV/r (or ATV/r) qualify for 3</a:t>
                      </a:r>
                      <a:r>
                        <a:rPr lang="en-ZA" sz="1800" kern="1200" baseline="30000" dirty="0" smtClean="0"/>
                        <a:t>rd</a:t>
                      </a:r>
                      <a:r>
                        <a:rPr lang="en-ZA" sz="1800" kern="1200" dirty="0" smtClean="0"/>
                        <a:t> line. Application for 3</a:t>
                      </a:r>
                      <a:r>
                        <a:rPr lang="en-ZA" sz="1800" kern="1200" baseline="30000" dirty="0" smtClean="0"/>
                        <a:t>rd </a:t>
                      </a:r>
                      <a:r>
                        <a:rPr lang="en-ZA" sz="1800" kern="1200" dirty="0" smtClean="0"/>
                        <a:t>line using the standard motivation form is required (available from </a:t>
                      </a:r>
                      <a:r>
                        <a:rPr lang="en-ZA" sz="1800" u="none" strike="noStrike" kern="1200" dirty="0" smtClean="0">
                          <a:hlinkClick r:id="rId3"/>
                        </a:rPr>
                        <a:t>TLART@health.gov.za</a:t>
                      </a:r>
                      <a:r>
                        <a:rPr lang="en-ZA" sz="1800" kern="1200" dirty="0" smtClean="0"/>
                        <a:t>) – the regimen will be determined by an expert committee based on the pattern of resistant mutations and the prior history of antiretroviral exposure. </a:t>
                      </a:r>
                      <a:endParaRPr lang="en-US" dirty="0"/>
                    </a:p>
                  </a:txBody>
                  <a:tcPr/>
                </a:tc>
              </a:tr>
            </a:tbl>
          </a:graphicData>
        </a:graphic>
      </p:graphicFrame>
    </p:spTree>
    <p:extLst>
      <p:ext uri="{BB962C8B-B14F-4D97-AF65-F5344CB8AC3E}">
        <p14:creationId xmlns:p14="http://schemas.microsoft.com/office/powerpoint/2010/main" xmlns="" val="34195768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066800"/>
            <a:ext cx="9067800" cy="4525963"/>
          </a:xfrm>
        </p:spPr>
        <p:txBody>
          <a:bodyPr>
            <a:normAutofit fontScale="92500" lnSpcReduction="20000"/>
          </a:bodyPr>
          <a:lstStyle/>
          <a:p>
            <a:pPr>
              <a:buNone/>
            </a:pPr>
            <a:r>
              <a:rPr lang="en-ZA" u="sng" dirty="0" smtClean="0"/>
              <a:t>Rifampicin-ART drug interactions</a:t>
            </a:r>
          </a:p>
          <a:p>
            <a:r>
              <a:rPr lang="en-ZA" sz="2400" dirty="0" smtClean="0"/>
              <a:t>Text added to STG as follows:</a:t>
            </a:r>
          </a:p>
          <a:p>
            <a:pPr>
              <a:buNone/>
            </a:pPr>
            <a:endParaRPr lang="en-ZA" i="1" dirty="0">
              <a:solidFill>
                <a:srgbClr val="00B050"/>
              </a:solidFill>
            </a:endParaRPr>
          </a:p>
          <a:p>
            <a:pPr>
              <a:buNone/>
            </a:pPr>
            <a:endParaRPr lang="en-ZA" b="1" dirty="0" smtClean="0">
              <a:solidFill>
                <a:srgbClr val="3366FF"/>
              </a:solidFill>
            </a:endParaRPr>
          </a:p>
          <a:p>
            <a:pPr>
              <a:buNone/>
            </a:pPr>
            <a:endParaRPr lang="en-ZA" b="1" dirty="0" smtClean="0">
              <a:solidFill>
                <a:srgbClr val="3366FF"/>
              </a:solidFill>
            </a:endParaRPr>
          </a:p>
          <a:p>
            <a:pPr>
              <a:buNone/>
            </a:pPr>
            <a:endParaRPr lang="en-ZA" b="1" dirty="0" smtClean="0">
              <a:solidFill>
                <a:srgbClr val="3366FF"/>
              </a:solidFill>
            </a:endParaRPr>
          </a:p>
          <a:p>
            <a:pPr>
              <a:buNone/>
            </a:pPr>
            <a:endParaRPr lang="en-ZA" b="1" dirty="0" smtClean="0">
              <a:solidFill>
                <a:srgbClr val="3366FF"/>
              </a:solidFill>
            </a:endParaRPr>
          </a:p>
          <a:p>
            <a:pPr>
              <a:buNone/>
            </a:pPr>
            <a:endParaRPr lang="en-ZA" b="1" dirty="0" smtClean="0">
              <a:solidFill>
                <a:srgbClr val="3366FF"/>
              </a:solidFill>
            </a:endParaRPr>
          </a:p>
          <a:p>
            <a:pPr>
              <a:buNone/>
            </a:pPr>
            <a:endParaRPr lang="en-ZA" b="1" dirty="0" smtClean="0">
              <a:solidFill>
                <a:srgbClr val="3366FF"/>
              </a:solidFill>
            </a:endParaRPr>
          </a:p>
          <a:p>
            <a:pPr>
              <a:buNone/>
            </a:pPr>
            <a:r>
              <a:rPr lang="en-ZA" b="1" dirty="0" smtClean="0">
                <a:solidFill>
                  <a:srgbClr val="3366FF"/>
                </a:solidFill>
              </a:rPr>
              <a:t>Level of evidence: III Guidelines</a:t>
            </a:r>
            <a:endParaRPr lang="en-ZA" dirty="0" smtClean="0"/>
          </a:p>
          <a:p>
            <a:pPr>
              <a:buNone/>
            </a:pPr>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2014:FAMILY PLANNING</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38</a:t>
            </a:fld>
            <a:endParaRPr lang="en-ZA" sz="1000" dirty="0"/>
          </a:p>
        </p:txBody>
      </p:sp>
      <p:sp>
        <p:nvSpPr>
          <p:cNvPr id="9" name="Title 1"/>
          <p:cNvSpPr>
            <a:spLocks noGrp="1"/>
          </p:cNvSpPr>
          <p:nvPr>
            <p:ph type="title"/>
          </p:nvPr>
        </p:nvSpPr>
        <p:spPr>
          <a:xfrm>
            <a:off x="0" y="228600"/>
            <a:ext cx="8229600" cy="838200"/>
          </a:xfrm>
        </p:spPr>
        <p:txBody>
          <a:bodyPr>
            <a:normAutofit/>
          </a:bodyPr>
          <a:lstStyle/>
          <a:p>
            <a:pPr algn="l"/>
            <a:r>
              <a:rPr lang="en-ZA" sz="3200" b="1" dirty="0" smtClean="0">
                <a:solidFill>
                  <a:schemeClr val="bg1"/>
                </a:solidFill>
              </a:rPr>
              <a:t>11.1 ANTIRETROVIRAL THERAPY, ADULTS</a:t>
            </a:r>
            <a:endParaRPr lang="en-ZA" sz="3200" b="1" dirty="0">
              <a:solidFill>
                <a:schemeClr val="bg1"/>
              </a:solidFill>
            </a:endParaRPr>
          </a:p>
        </p:txBody>
      </p:sp>
      <p:sp>
        <p:nvSpPr>
          <p:cNvPr id="11" name="Rounded Rectangle 10"/>
          <p:cNvSpPr/>
          <p:nvPr/>
        </p:nvSpPr>
        <p:spPr>
          <a:xfrm>
            <a:off x="457200" y="1981200"/>
            <a:ext cx="8229600" cy="3048000"/>
          </a:xfrm>
          <a:prstGeom prst="roundRect">
            <a:avLst/>
          </a:prstGeom>
          <a:effectLst>
            <a:outerShdw blurRad="50800" dist="38100" algn="l" rotWithShape="0">
              <a:prstClr val="black">
                <a:alpha val="40000"/>
              </a:prstClr>
            </a:outerShdw>
          </a:effectLst>
          <a:scene3d>
            <a:camera prst="orthographicFront"/>
            <a:lightRig rig="threePt" dir="t"/>
          </a:scene3d>
          <a:sp3d>
            <a:bevelT/>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ZA" b="1" cap="all" dirty="0" smtClean="0">
                <a:solidFill>
                  <a:schemeClr val="bg2">
                    <a:lumMod val="90000"/>
                  </a:schemeClr>
                </a:solidFill>
              </a:rPr>
              <a:t>important medicine interactions In patients treated for TB with </a:t>
            </a:r>
            <a:r>
              <a:rPr lang="en-ZA" b="1" cap="all" dirty="0" err="1" smtClean="0">
                <a:solidFill>
                  <a:srgbClr val="FFFF00"/>
                </a:solidFill>
              </a:rPr>
              <a:t>rifampicin</a:t>
            </a:r>
            <a:r>
              <a:rPr lang="en-ZA" b="1" cap="all" dirty="0" smtClean="0">
                <a:solidFill>
                  <a:schemeClr val="bg2">
                    <a:lumMod val="90000"/>
                  </a:schemeClr>
                </a:solidFill>
              </a:rPr>
              <a:t> regimens:</a:t>
            </a:r>
            <a:endParaRPr lang="en-US" b="1" cap="all" dirty="0" smtClean="0">
              <a:solidFill>
                <a:schemeClr val="bg2">
                  <a:lumMod val="90000"/>
                </a:schemeClr>
              </a:solidFill>
            </a:endParaRPr>
          </a:p>
          <a:p>
            <a:pPr lvl="0">
              <a:buFont typeface="Arial" pitchFamily="34" charset="0"/>
              <a:buChar char="•"/>
            </a:pPr>
            <a:r>
              <a:rPr lang="en-ZA" dirty="0" smtClean="0"/>
              <a:t> </a:t>
            </a:r>
            <a:r>
              <a:rPr lang="en-ZA" u="sng" dirty="0" smtClean="0"/>
              <a:t> </a:t>
            </a:r>
            <a:r>
              <a:rPr lang="en-ZA" b="1" i="1" u="sng" dirty="0" smtClean="0">
                <a:solidFill>
                  <a:schemeClr val="tx1"/>
                </a:solidFill>
              </a:rPr>
              <a:t>Efavirenz</a:t>
            </a:r>
            <a:r>
              <a:rPr lang="en-ZA" dirty="0" smtClean="0"/>
              <a:t> is not affected &amp; no dose adjustment is needed.</a:t>
            </a:r>
            <a:endParaRPr lang="en-US" dirty="0" smtClean="0"/>
          </a:p>
          <a:p>
            <a:pPr lvl="0">
              <a:buFont typeface="Arial" pitchFamily="34" charset="0"/>
              <a:buChar char="•"/>
            </a:pPr>
            <a:r>
              <a:rPr lang="en-ZA" dirty="0" smtClean="0"/>
              <a:t>  </a:t>
            </a:r>
            <a:r>
              <a:rPr lang="en-ZA" b="1" i="1" u="sng" dirty="0" smtClean="0">
                <a:solidFill>
                  <a:schemeClr val="tx1"/>
                </a:solidFill>
              </a:rPr>
              <a:t>Nevirapine</a:t>
            </a:r>
            <a:r>
              <a:rPr lang="en-ZA" b="1" i="1" dirty="0" smtClean="0">
                <a:solidFill>
                  <a:schemeClr val="tx1"/>
                </a:solidFill>
              </a:rPr>
              <a:t> </a:t>
            </a:r>
            <a:r>
              <a:rPr lang="en-ZA" dirty="0" smtClean="0"/>
              <a:t>concentrations are modestly reduced. If efavirenz is contra-indicated  </a:t>
            </a:r>
          </a:p>
          <a:p>
            <a:pPr lvl="0"/>
            <a:r>
              <a:rPr lang="en-ZA" dirty="0" smtClean="0"/>
              <a:t>   nevirapine can be used, but lead-in dose of nevirapine must be omitted.</a:t>
            </a:r>
            <a:endParaRPr lang="en-US" dirty="0" smtClean="0"/>
          </a:p>
          <a:p>
            <a:pPr lvl="0">
              <a:buFont typeface="Arial" pitchFamily="34" charset="0"/>
              <a:buChar char="•"/>
            </a:pPr>
            <a:r>
              <a:rPr lang="en-ZA" dirty="0" smtClean="0"/>
              <a:t>  </a:t>
            </a:r>
            <a:r>
              <a:rPr lang="en-ZA" b="1" i="1" u="sng" dirty="0" smtClean="0">
                <a:solidFill>
                  <a:schemeClr val="tx1"/>
                </a:solidFill>
              </a:rPr>
              <a:t>Lopinavir</a:t>
            </a:r>
            <a:r>
              <a:rPr lang="en-ZA" dirty="0" smtClean="0"/>
              <a:t> concentrations markedly reduced. Dose should be doubled  </a:t>
            </a:r>
          </a:p>
          <a:p>
            <a:pPr lvl="0"/>
            <a:r>
              <a:rPr lang="en-ZA" dirty="0" smtClean="0"/>
              <a:t>   slowly (increase to 3 tablets 12 hourly after 1 week, then 4 tablets 12 hourly  </a:t>
            </a:r>
          </a:p>
          <a:p>
            <a:pPr lvl="0"/>
            <a:r>
              <a:rPr lang="en-ZA" dirty="0" smtClean="0"/>
              <a:t>   after 2</a:t>
            </a:r>
            <a:r>
              <a:rPr lang="en-ZA" baseline="30000" dirty="0" smtClean="0"/>
              <a:t>nd </a:t>
            </a:r>
            <a:r>
              <a:rPr lang="en-ZA" dirty="0" smtClean="0"/>
              <a:t>week, with monthly ALT monitoring).</a:t>
            </a:r>
            <a:endParaRPr lang="en-US" dirty="0" smtClean="0"/>
          </a:p>
          <a:p>
            <a:pPr lvl="0">
              <a:buFont typeface="Arial" pitchFamily="34" charset="0"/>
              <a:buChar char="•"/>
            </a:pPr>
            <a:r>
              <a:rPr lang="en-ZA" dirty="0" smtClean="0"/>
              <a:t> </a:t>
            </a:r>
            <a:r>
              <a:rPr lang="en-ZA" b="1" i="1" u="sng" dirty="0" smtClean="0">
                <a:solidFill>
                  <a:schemeClr val="tx1"/>
                </a:solidFill>
              </a:rPr>
              <a:t>Atazanavir</a:t>
            </a:r>
            <a:r>
              <a:rPr lang="en-ZA" b="1" i="1" dirty="0" smtClean="0">
                <a:solidFill>
                  <a:schemeClr val="tx1"/>
                </a:solidFill>
              </a:rPr>
              <a:t> </a:t>
            </a:r>
            <a:r>
              <a:rPr lang="en-ZA" dirty="0" smtClean="0"/>
              <a:t>cannot be used with </a:t>
            </a:r>
            <a:r>
              <a:rPr lang="en-ZA" dirty="0" err="1" smtClean="0"/>
              <a:t>rifampicin</a:t>
            </a:r>
            <a:r>
              <a:rPr lang="en-ZA" dirty="0" smtClean="0"/>
              <a:t>.</a:t>
            </a:r>
            <a:endParaRPr lang="en-US" dirty="0" smtClean="0"/>
          </a:p>
          <a:p>
            <a:pPr algn="ctr"/>
            <a:endParaRPr lang="en-US" dirty="0"/>
          </a:p>
        </p:txBody>
      </p:sp>
    </p:spTree>
    <p:extLst>
      <p:ext uri="{BB962C8B-B14F-4D97-AF65-F5344CB8AC3E}">
        <p14:creationId xmlns:p14="http://schemas.microsoft.com/office/powerpoint/2010/main" xmlns="" val="38519396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686800" cy="838200"/>
          </a:xfrm>
        </p:spPr>
        <p:txBody>
          <a:bodyPr>
            <a:normAutofit/>
          </a:bodyPr>
          <a:lstStyle/>
          <a:p>
            <a:pPr algn="l"/>
            <a:r>
              <a:rPr lang="en-ZA" sz="3600" b="1" dirty="0" smtClean="0">
                <a:solidFill>
                  <a:schemeClr val="bg1"/>
                </a:solidFill>
              </a:rPr>
              <a:t>11.2.1 COTRIMOXAZOLE PROPHYLAXIS</a:t>
            </a:r>
            <a:endParaRPr lang="en-ZA" sz="3600" dirty="0">
              <a:solidFill>
                <a:schemeClr val="bg1"/>
              </a:solidFill>
            </a:endParaRPr>
          </a:p>
        </p:txBody>
      </p:sp>
      <p:sp>
        <p:nvSpPr>
          <p:cNvPr id="3" name="Content Placeholder 2"/>
          <p:cNvSpPr>
            <a:spLocks noGrp="1"/>
          </p:cNvSpPr>
          <p:nvPr>
            <p:ph idx="1"/>
          </p:nvPr>
        </p:nvSpPr>
        <p:spPr>
          <a:xfrm>
            <a:off x="0" y="1066800"/>
            <a:ext cx="9144000" cy="2133600"/>
          </a:xfrm>
        </p:spPr>
        <p:txBody>
          <a:bodyPr>
            <a:normAutofit lnSpcReduction="10000"/>
          </a:bodyPr>
          <a:lstStyle/>
          <a:p>
            <a:pPr>
              <a:buNone/>
            </a:pPr>
            <a:r>
              <a:rPr lang="en-GB" b="1" dirty="0" smtClean="0"/>
              <a:t>Indications for primary prophylaxis:</a:t>
            </a:r>
            <a:endParaRPr lang="en-US" dirty="0" smtClean="0"/>
          </a:p>
          <a:p>
            <a:r>
              <a:rPr lang="en-GB" u="sng" dirty="0" smtClean="0"/>
              <a:t>Cotrimoxazole, oral, 160/800 daily</a:t>
            </a:r>
            <a:r>
              <a:rPr lang="en-ZA" u="sng" dirty="0" smtClean="0"/>
              <a:t>:</a:t>
            </a:r>
            <a:r>
              <a:rPr lang="en-ZA" dirty="0" smtClean="0"/>
              <a:t> </a:t>
            </a:r>
            <a:r>
              <a:rPr lang="en-ZA" i="1" dirty="0" smtClean="0">
                <a:solidFill>
                  <a:srgbClr val="9966FF"/>
                </a:solidFill>
              </a:rPr>
              <a:t>directions for use amended</a:t>
            </a:r>
            <a:endParaRPr lang="en-ZA" sz="1000" dirty="0" smtClean="0">
              <a:solidFill>
                <a:srgbClr val="00B0F0"/>
              </a:solidFill>
            </a:endParaRPr>
          </a:p>
          <a:p>
            <a:pPr lvl="1"/>
            <a:r>
              <a:rPr lang="en-ZA" dirty="0" smtClean="0"/>
              <a:t>STG text was amended as follows:</a:t>
            </a:r>
          </a:p>
          <a:p>
            <a:pPr lvl="1"/>
            <a:endParaRPr lang="en-US" dirty="0" smtClean="0"/>
          </a:p>
          <a:p>
            <a:pPr>
              <a:buNone/>
            </a:pPr>
            <a:endParaRPr lang="en-ZA" sz="2000" dirty="0" smtClean="0"/>
          </a:p>
          <a:p>
            <a:pPr lvl="1">
              <a:buNone/>
            </a:pPr>
            <a:endParaRPr lang="en-ZA" sz="600" dirty="0" smtClean="0"/>
          </a:p>
        </p:txBody>
      </p:sp>
      <p:sp>
        <p:nvSpPr>
          <p:cNvPr id="6" name="Footer Placeholder 5"/>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5" name="Slide Number Placeholder 4"/>
          <p:cNvSpPr>
            <a:spLocks noGrp="1"/>
          </p:cNvSpPr>
          <p:nvPr>
            <p:ph type="sldNum" sz="quarter" idx="12"/>
          </p:nvPr>
        </p:nvSpPr>
        <p:spPr/>
        <p:txBody>
          <a:bodyPr/>
          <a:lstStyle/>
          <a:p>
            <a:pPr algn="ctr"/>
            <a:fld id="{42FB03B2-953D-4068-99A6-8707FB8FE3E1}" type="slidenum">
              <a:rPr lang="en-ZA" sz="1000" smtClean="0"/>
              <a:pPr algn="ctr"/>
              <a:t>39</a:t>
            </a:fld>
            <a:endParaRPr lang="en-ZA" sz="1000" dirty="0"/>
          </a:p>
        </p:txBody>
      </p:sp>
      <p:graphicFrame>
        <p:nvGraphicFramePr>
          <p:cNvPr id="7" name="Table 6"/>
          <p:cNvGraphicFramePr>
            <a:graphicFrameLocks noGrp="1"/>
          </p:cNvGraphicFramePr>
          <p:nvPr/>
        </p:nvGraphicFramePr>
        <p:xfrm>
          <a:off x="228600" y="3429000"/>
          <a:ext cx="8686800" cy="1219200"/>
        </p:xfrm>
        <a:graphic>
          <a:graphicData uri="http://schemas.openxmlformats.org/drawingml/2006/table">
            <a:tbl>
              <a:tblPr/>
              <a:tblGrid>
                <a:gridCol w="8686800"/>
              </a:tblGrid>
              <a:tr h="1219200">
                <a:tc>
                  <a:txBody>
                    <a:bodyPr/>
                    <a:lstStyle/>
                    <a:p>
                      <a:pPr marL="0" marR="0">
                        <a:lnSpc>
                          <a:spcPct val="100000"/>
                        </a:lnSpc>
                        <a:spcBef>
                          <a:spcPts val="0"/>
                        </a:spcBef>
                        <a:spcAft>
                          <a:spcPts val="0"/>
                        </a:spcAft>
                      </a:pPr>
                      <a:r>
                        <a:rPr lang="en-US" sz="2400" b="1" dirty="0" smtClean="0">
                          <a:solidFill>
                            <a:srgbClr val="000000"/>
                          </a:solidFill>
                          <a:latin typeface="+mn-lt"/>
                          <a:ea typeface="Times New Roman"/>
                          <a:cs typeface="Calibri"/>
                        </a:rPr>
                        <a:t>Prophylaxis should be </a:t>
                      </a:r>
                      <a:r>
                        <a:rPr lang="en-US" sz="2400" b="1" dirty="0">
                          <a:solidFill>
                            <a:srgbClr val="000000"/>
                          </a:solidFill>
                          <a:latin typeface="+mn-lt"/>
                          <a:ea typeface="Times New Roman"/>
                          <a:cs typeface="Calibri"/>
                        </a:rPr>
                        <a:t>discontinued if the CD4 count increases on antiretroviral therapy to </a:t>
                      </a:r>
                      <a:r>
                        <a:rPr lang="en-US" sz="2400" b="1" dirty="0" smtClean="0">
                          <a:solidFill>
                            <a:srgbClr val="000000"/>
                          </a:solidFill>
                          <a:latin typeface="+mn-lt"/>
                          <a:ea typeface="Times New Roman"/>
                          <a:cs typeface="Calibri"/>
                        </a:rPr>
                        <a:t>&gt; 200 </a:t>
                      </a:r>
                      <a:r>
                        <a:rPr lang="en-US" sz="2400" b="1" strike="sngStrike" dirty="0" smtClean="0">
                          <a:solidFill>
                            <a:srgbClr val="FF0000"/>
                          </a:solidFill>
                          <a:latin typeface="+mn-lt"/>
                          <a:ea typeface="Times New Roman"/>
                          <a:cs typeface="Calibri"/>
                        </a:rPr>
                        <a:t>for </a:t>
                      </a:r>
                      <a:r>
                        <a:rPr lang="en-US" sz="2400" b="1" strike="sngStrike" dirty="0">
                          <a:solidFill>
                            <a:srgbClr val="FF0000"/>
                          </a:solidFill>
                          <a:latin typeface="+mn-lt"/>
                          <a:ea typeface="Times New Roman"/>
                          <a:cs typeface="Calibri"/>
                        </a:rPr>
                        <a:t>at least 6 months.</a:t>
                      </a:r>
                      <a:endParaRPr lang="en-US" sz="2400" dirty="0">
                        <a:solidFill>
                          <a:srgbClr val="FF0000"/>
                        </a:solidFill>
                        <a:latin typeface="+mn-lt"/>
                        <a:ea typeface="Times New Roman"/>
                        <a:cs typeface="Times New Roman"/>
                      </a:endParaRPr>
                    </a:p>
                    <a:p>
                      <a:pPr marL="342900" marR="0" lvl="0" indent="-342900">
                        <a:lnSpc>
                          <a:spcPct val="100000"/>
                        </a:lnSpc>
                        <a:spcBef>
                          <a:spcPts val="0"/>
                        </a:spcBef>
                        <a:spcAft>
                          <a:spcPts val="0"/>
                        </a:spcAft>
                        <a:buClr>
                          <a:srgbClr val="000000"/>
                        </a:buClr>
                        <a:buFont typeface="Symbol"/>
                        <a:buChar char=""/>
                      </a:pPr>
                      <a:r>
                        <a:rPr lang="en-GB" sz="2400" dirty="0">
                          <a:solidFill>
                            <a:srgbClr val="000000"/>
                          </a:solidFill>
                          <a:latin typeface="+mn-lt"/>
                          <a:ea typeface="Times New Roman"/>
                          <a:cs typeface="Calibri"/>
                        </a:rPr>
                        <a:t>Cotrimoxazole, oral, 160/800 daily.</a:t>
                      </a:r>
                      <a:endParaRPr lang="en-US" sz="24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Explosion 1 7"/>
          <p:cNvSpPr/>
          <p:nvPr/>
        </p:nvSpPr>
        <p:spPr>
          <a:xfrm rot="20318251">
            <a:off x="6063041" y="4061412"/>
            <a:ext cx="2590800" cy="1981200"/>
          </a:xfrm>
          <a:prstGeom prst="irregularSeal1">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00FF"/>
                </a:solidFill>
              </a:rPr>
              <a:t>Time period removed</a:t>
            </a:r>
            <a:endParaRPr lang="en-US" dirty="0">
              <a:solidFill>
                <a:srgbClr val="0000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4</a:t>
            </a:fld>
            <a:endParaRPr lang="en-ZA" sz="1000" dirty="0"/>
          </a:p>
        </p:txBody>
      </p:sp>
      <p:sp>
        <p:nvSpPr>
          <p:cNvPr id="7" name="Footer Placeholder 4"/>
          <p:cNvSpPr>
            <a:spLocks noGrp="1"/>
          </p:cNvSpPr>
          <p:nvPr>
            <p:ph type="ftr" sz="quarter" idx="11"/>
          </p:nvPr>
        </p:nvSpPr>
        <p:spPr>
          <a:xfrm>
            <a:off x="3124200" y="6356350"/>
            <a:ext cx="2895600" cy="365125"/>
          </a:xfrm>
        </p:spPr>
        <p:txBody>
          <a:bodyPr/>
          <a:lstStyle/>
          <a:p>
            <a:pPr algn="ctr"/>
            <a:r>
              <a:rPr lang="en-ZA" sz="1000" dirty="0" smtClean="0"/>
              <a:t>PRIMARY HEALTHCARE IMPLEMENTATION SLIDES 2014: HIV and AIDS</a:t>
            </a:r>
            <a:endParaRPr lang="en-ZA" sz="1000" dirty="0"/>
          </a:p>
        </p:txBody>
      </p:sp>
      <p:sp>
        <p:nvSpPr>
          <p:cNvPr id="8" name="Title 1"/>
          <p:cNvSpPr txBox="1">
            <a:spLocks/>
          </p:cNvSpPr>
          <p:nvPr/>
        </p:nvSpPr>
        <p:spPr>
          <a:xfrm>
            <a:off x="304800" y="274638"/>
            <a:ext cx="8229600" cy="1138138"/>
          </a:xfrm>
          <a:prstGeom prst="rect">
            <a:avLst/>
          </a:prstGeom>
        </p:spPr>
        <p:txBody>
          <a:bodyP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ZA" sz="4400" b="1" i="0" u="none" strike="noStrike" kern="1200" cap="none" spc="0" normalizeH="0" baseline="0" noProof="0" dirty="0" smtClean="0">
                <a:ln>
                  <a:noFill/>
                </a:ln>
                <a:solidFill>
                  <a:schemeClr val="bg1"/>
                </a:solidFill>
                <a:effectLst/>
                <a:uLnTx/>
                <a:uFillTx/>
                <a:latin typeface="+mj-lt"/>
                <a:ea typeface="+mj-ea"/>
                <a:cs typeface="+mj-cs"/>
              </a:rPr>
              <a:t>NEW</a:t>
            </a:r>
            <a:r>
              <a:rPr kumimoji="0" lang="en-ZA" sz="4400" b="1" i="0" u="none" strike="noStrike" kern="1200" cap="none" spc="0" normalizeH="0" noProof="0" dirty="0" smtClean="0">
                <a:ln>
                  <a:noFill/>
                </a:ln>
                <a:solidFill>
                  <a:schemeClr val="bg1"/>
                </a:solidFill>
                <a:effectLst/>
                <a:uLnTx/>
                <a:uFillTx/>
                <a:latin typeface="+mj-lt"/>
                <a:ea typeface="+mj-ea"/>
                <a:cs typeface="+mj-cs"/>
              </a:rPr>
              <a:t> </a:t>
            </a:r>
            <a:r>
              <a:rPr kumimoji="0" lang="en-ZA" sz="4400" b="1" i="0" u="none" strike="noStrike" kern="1200" cap="none" spc="0" normalizeH="0" baseline="0" noProof="0" dirty="0" smtClean="0">
                <a:ln>
                  <a:noFill/>
                </a:ln>
                <a:solidFill>
                  <a:schemeClr val="bg1"/>
                </a:solidFill>
                <a:effectLst/>
                <a:uLnTx/>
                <a:uFillTx/>
                <a:latin typeface="+mj-lt"/>
                <a:ea typeface="+mj-ea"/>
                <a:cs typeface="+mj-cs"/>
              </a:rPr>
              <a:t>STGS</a:t>
            </a:r>
            <a:endParaRPr kumimoji="0" lang="en-ZA" sz="4400" b="0" i="0" u="none" strike="noStrike" kern="1200" cap="none" spc="0" normalizeH="0" baseline="0" noProof="0" dirty="0">
              <a:ln>
                <a:noFill/>
              </a:ln>
              <a:solidFill>
                <a:schemeClr val="bg1"/>
              </a:solidFill>
              <a:effectLst/>
              <a:uLnTx/>
              <a:uFillTx/>
              <a:latin typeface="+mj-lt"/>
              <a:ea typeface="+mj-ea"/>
              <a:cs typeface="+mj-cs"/>
            </a:endParaRPr>
          </a:p>
        </p:txBody>
      </p:sp>
      <p:graphicFrame>
        <p:nvGraphicFramePr>
          <p:cNvPr id="9" name="Content Placeholder 6"/>
          <p:cNvGraphicFramePr>
            <a:graphicFrameLocks/>
          </p:cNvGraphicFramePr>
          <p:nvPr>
            <p:extLst>
              <p:ext uri="{D42A27DB-BD31-4B8C-83A1-F6EECF244321}">
                <p14:modId xmlns:p14="http://schemas.microsoft.com/office/powerpoint/2010/main" xmlns="" val="974760499"/>
              </p:ext>
            </p:extLst>
          </p:nvPr>
        </p:nvGraphicFramePr>
        <p:xfrm>
          <a:off x="152400" y="1295400"/>
          <a:ext cx="8915399" cy="4556760"/>
        </p:xfrm>
        <a:graphic>
          <a:graphicData uri="http://schemas.openxmlformats.org/drawingml/2006/table">
            <a:tbl>
              <a:tblPr firstRow="1" firstCol="1" bandRow="1">
                <a:tableStyleId>{B301B821-A1FF-4177-AEE7-76D212191A09}</a:tableStyleId>
              </a:tblPr>
              <a:tblGrid>
                <a:gridCol w="1121170"/>
                <a:gridCol w="4969548"/>
                <a:gridCol w="933536"/>
                <a:gridCol w="1891145"/>
              </a:tblGrid>
              <a:tr h="304800">
                <a:tc>
                  <a:txBody>
                    <a:bodyPr/>
                    <a:lstStyle/>
                    <a:p>
                      <a:pPr algn="just">
                        <a:lnSpc>
                          <a:spcPct val="115000"/>
                        </a:lnSpc>
                        <a:spcAft>
                          <a:spcPts val="0"/>
                        </a:spcAft>
                      </a:pPr>
                      <a:r>
                        <a:rPr lang="en-ZA" sz="2000" dirty="0">
                          <a:effectLst/>
                        </a:rPr>
                        <a:t>SECTION</a:t>
                      </a:r>
                      <a:endParaRPr lang="en-ZA" sz="2000" b="1"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ZA" sz="2000" dirty="0">
                          <a:effectLst/>
                        </a:rPr>
                        <a:t>CONDITION</a:t>
                      </a:r>
                      <a:endParaRPr lang="en-ZA" sz="2000" b="1" dirty="0">
                        <a:effectLst/>
                        <a:latin typeface="Calibri"/>
                        <a:ea typeface="Calibri"/>
                        <a:cs typeface="Times New Roman"/>
                      </a:endParaRPr>
                    </a:p>
                  </a:txBody>
                  <a:tcPr marL="68580" marR="68580" marT="0" marB="0"/>
                </a:tc>
                <a:tc gridSpan="2">
                  <a:txBody>
                    <a:bodyPr/>
                    <a:lstStyle/>
                    <a:p>
                      <a:pPr algn="just">
                        <a:lnSpc>
                          <a:spcPct val="115000"/>
                        </a:lnSpc>
                        <a:spcAft>
                          <a:spcPts val="0"/>
                        </a:spcAft>
                      </a:pPr>
                      <a:r>
                        <a:rPr lang="en-ZA" sz="2000" dirty="0">
                          <a:effectLst/>
                        </a:rPr>
                        <a:t>MEDICINE MANAGEMENT</a:t>
                      </a:r>
                      <a:endParaRPr lang="en-ZA" sz="2000" b="1" dirty="0">
                        <a:effectLst/>
                        <a:latin typeface="Calibri"/>
                        <a:ea typeface="Calibri"/>
                        <a:cs typeface="Times New Roman"/>
                      </a:endParaRPr>
                    </a:p>
                  </a:txBody>
                  <a:tcPr marL="68580" marR="68580" marT="0" marB="0"/>
                </a:tc>
                <a:tc hMerge="1">
                  <a:txBody>
                    <a:bodyPr/>
                    <a:lstStyle/>
                    <a:p>
                      <a:pPr algn="just">
                        <a:lnSpc>
                          <a:spcPct val="115000"/>
                        </a:lnSpc>
                        <a:spcAft>
                          <a:spcPts val="0"/>
                        </a:spcAft>
                      </a:pPr>
                      <a:endParaRPr lang="en-ZA" sz="1600" b="1" dirty="0">
                        <a:effectLst/>
                        <a:latin typeface="Calibri"/>
                        <a:ea typeface="Calibri"/>
                        <a:cs typeface="Times New Roman"/>
                      </a:endParaRPr>
                    </a:p>
                  </a:txBody>
                  <a:tcPr marL="68580" marR="68580" marT="0" marB="0"/>
                </a:tc>
              </a:tr>
              <a:tr h="309634">
                <a:tc gridSpan="4">
                  <a:txBody>
                    <a:bodyPr/>
                    <a:lstStyle/>
                    <a:p>
                      <a:pPr algn="just">
                        <a:lnSpc>
                          <a:spcPct val="115000"/>
                        </a:lnSpc>
                        <a:spcAft>
                          <a:spcPts val="0"/>
                        </a:spcAft>
                      </a:pPr>
                      <a:r>
                        <a:rPr lang="en-ZA" sz="2000" b="1" u="sng" dirty="0" smtClean="0">
                          <a:solidFill>
                            <a:srgbClr val="FF0000"/>
                          </a:solidFill>
                          <a:effectLst/>
                          <a:latin typeface="Calibri"/>
                          <a:ea typeface="Calibri"/>
                          <a:cs typeface="Times New Roman"/>
                        </a:rPr>
                        <a:t>NEW SECTIONS/SUBSECTIONS</a:t>
                      </a:r>
                      <a:endParaRPr lang="en-ZA" sz="2000" b="1" u="sng" dirty="0">
                        <a:solidFill>
                          <a:srgbClr val="FF0000"/>
                        </a:solidFill>
                        <a:effectLst/>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r>
              <a:tr h="309634">
                <a:tc gridSpan="4">
                  <a:txBody>
                    <a:bodyPr/>
                    <a:lstStyle/>
                    <a:p>
                      <a:pPr algn="just">
                        <a:lnSpc>
                          <a:spcPct val="115000"/>
                        </a:lnSpc>
                        <a:spcAft>
                          <a:spcPts val="0"/>
                        </a:spcAft>
                      </a:pPr>
                      <a:r>
                        <a:rPr lang="en-ZA" sz="2000" b="1" i="1" dirty="0" smtClean="0">
                          <a:effectLst/>
                          <a:latin typeface="Calibri"/>
                          <a:ea typeface="Calibri"/>
                          <a:cs typeface="Times New Roman"/>
                        </a:rPr>
                        <a:t>ADULTS</a:t>
                      </a:r>
                      <a:endParaRPr lang="en-ZA" sz="2000" b="1" i="1" dirty="0">
                        <a:effectLst/>
                        <a:latin typeface="Calibri"/>
                        <a:ea typeface="Calibri"/>
                        <a:cs typeface="Times New Roman"/>
                      </a:endParaRPr>
                    </a:p>
                  </a:txBody>
                  <a:tcPr marL="68580" marR="68580" marT="0" marB="0"/>
                </a:tc>
                <a:tc hMerge="1">
                  <a:txBody>
                    <a:bodyPr/>
                    <a:lstStyle/>
                    <a:p>
                      <a:pPr algn="just">
                        <a:lnSpc>
                          <a:spcPct val="115000"/>
                        </a:lnSpc>
                        <a:spcAft>
                          <a:spcPts val="0"/>
                        </a:spcAft>
                      </a:pPr>
                      <a:endParaRPr lang="en-ZA" sz="1600" b="1" dirty="0">
                        <a:effectLst/>
                        <a:latin typeface="Calibri"/>
                        <a:ea typeface="Calibri"/>
                        <a:cs typeface="Times New Roman"/>
                      </a:endParaRPr>
                    </a:p>
                  </a:txBody>
                  <a:tcPr marL="68580" marR="68580" marT="0" marB="0"/>
                </a:tc>
                <a:tc hMerge="1">
                  <a:txBody>
                    <a:bodyPr/>
                    <a:lstStyle/>
                    <a:p>
                      <a:endParaRPr lang="en-US"/>
                    </a:p>
                  </a:txBody>
                  <a:tcPr/>
                </a:tc>
                <a:tc hMerge="1">
                  <a:txBody>
                    <a:bodyPr/>
                    <a:lstStyle/>
                    <a:p>
                      <a:pPr algn="just">
                        <a:lnSpc>
                          <a:spcPct val="115000"/>
                        </a:lnSpc>
                        <a:spcAft>
                          <a:spcPts val="0"/>
                        </a:spcAft>
                      </a:pPr>
                      <a:endParaRPr lang="en-ZA" sz="1600" b="1" dirty="0">
                        <a:effectLst/>
                        <a:latin typeface="Calibri"/>
                        <a:ea typeface="Calibri"/>
                        <a:cs typeface="Times New Roman"/>
                      </a:endParaRPr>
                    </a:p>
                  </a:txBody>
                  <a:tcPr marL="68580" marR="68580" marT="0" marB="0"/>
                </a:tc>
              </a:tr>
              <a:tr h="309634">
                <a:tc>
                  <a:txBody>
                    <a:bodyPr/>
                    <a:lstStyle/>
                    <a:p>
                      <a:pPr algn="just">
                        <a:lnSpc>
                          <a:spcPct val="115000"/>
                        </a:lnSpc>
                        <a:spcAft>
                          <a:spcPts val="0"/>
                        </a:spcAft>
                      </a:pPr>
                      <a:r>
                        <a:rPr lang="en-ZA" sz="2000" b="1" dirty="0" smtClean="0">
                          <a:effectLst/>
                          <a:latin typeface="Calibri"/>
                          <a:ea typeface="Calibri"/>
                          <a:cs typeface="Times New Roman"/>
                        </a:rPr>
                        <a:t>11.3. 4</a:t>
                      </a:r>
                      <a:endParaRPr lang="en-ZA" sz="2000" b="1" dirty="0">
                        <a:effectLst/>
                        <a:latin typeface="Calibri"/>
                        <a:ea typeface="Calibri"/>
                        <a:cs typeface="Times New Roman"/>
                      </a:endParaRPr>
                    </a:p>
                  </a:txBody>
                  <a:tcPr marL="68580" marR="68580" marT="0" marB="0"/>
                </a:tc>
                <a:tc gridSpan="2">
                  <a:txBody>
                    <a:bodyPr/>
                    <a:lstStyle/>
                    <a:p>
                      <a:pPr algn="just">
                        <a:lnSpc>
                          <a:spcPct val="115000"/>
                        </a:lnSpc>
                        <a:spcAft>
                          <a:spcPts val="0"/>
                        </a:spcAft>
                      </a:pPr>
                      <a:r>
                        <a:rPr lang="en-ZA" sz="2000" b="0" dirty="0" smtClean="0">
                          <a:effectLst/>
                          <a:latin typeface="Calibri"/>
                          <a:ea typeface="Calibri"/>
                          <a:cs typeface="Times New Roman"/>
                        </a:rPr>
                        <a:t>Cryptococcal infection, pre-emptive therapy</a:t>
                      </a:r>
                      <a:endParaRPr lang="en-ZA" sz="2000" b="0" dirty="0">
                        <a:effectLst/>
                        <a:latin typeface="Calibri"/>
                        <a:ea typeface="Calibri"/>
                        <a:cs typeface="Times New Roman"/>
                      </a:endParaRPr>
                    </a:p>
                  </a:txBody>
                  <a:tcPr marL="68580" marR="68580" marT="0" marB="0"/>
                </a:tc>
                <a:tc hMerge="1">
                  <a:txBody>
                    <a:bodyPr/>
                    <a:lstStyle/>
                    <a:p>
                      <a:endParaRPr lang="en-US"/>
                    </a:p>
                  </a:txBody>
                  <a:tcPr/>
                </a:tc>
                <a:tc>
                  <a:txBody>
                    <a:bodyPr/>
                    <a:lstStyle/>
                    <a:p>
                      <a:pPr algn="just">
                        <a:lnSpc>
                          <a:spcPct val="115000"/>
                        </a:lnSpc>
                        <a:spcAft>
                          <a:spcPts val="0"/>
                        </a:spcAft>
                      </a:pPr>
                      <a:r>
                        <a:rPr lang="en-ZA" sz="2000" b="0" dirty="0" smtClean="0">
                          <a:effectLst/>
                          <a:latin typeface="Calibri"/>
                          <a:ea typeface="Calibri"/>
                          <a:cs typeface="Times New Roman"/>
                        </a:rPr>
                        <a:t>Yes</a:t>
                      </a:r>
                      <a:endParaRPr lang="en-ZA" sz="2000" b="0" dirty="0">
                        <a:effectLst/>
                        <a:latin typeface="Calibri"/>
                        <a:ea typeface="Calibri"/>
                        <a:cs typeface="Times New Roman"/>
                      </a:endParaRPr>
                    </a:p>
                  </a:txBody>
                  <a:tcPr marL="68580" marR="68580" marT="0" marB="0"/>
                </a:tc>
              </a:tr>
              <a:tr h="309634">
                <a:tc>
                  <a:txBody>
                    <a:bodyPr/>
                    <a:lstStyle/>
                    <a:p>
                      <a:pPr algn="just">
                        <a:lnSpc>
                          <a:spcPct val="115000"/>
                        </a:lnSpc>
                        <a:spcAft>
                          <a:spcPts val="0"/>
                        </a:spcAft>
                      </a:pPr>
                      <a:r>
                        <a:rPr lang="en-ZA" sz="2000" dirty="0" smtClean="0">
                          <a:effectLst/>
                        </a:rPr>
                        <a:t>11.3.5</a:t>
                      </a:r>
                      <a:endParaRPr lang="en-ZA" sz="2000" b="1" dirty="0">
                        <a:effectLst/>
                        <a:latin typeface="Calibri"/>
                        <a:ea typeface="Calibri"/>
                        <a:cs typeface="Times New Roman"/>
                      </a:endParaRPr>
                    </a:p>
                  </a:txBody>
                  <a:tcPr marL="68580" marR="68580" marT="0" marB="0"/>
                </a:tc>
                <a:tc gridSpan="2">
                  <a:txBody>
                    <a:bodyPr/>
                    <a:lstStyle/>
                    <a:p>
                      <a:pPr algn="just">
                        <a:lnSpc>
                          <a:spcPct val="115000"/>
                        </a:lnSpc>
                        <a:spcAft>
                          <a:spcPts val="0"/>
                        </a:spcAft>
                      </a:pPr>
                      <a:r>
                        <a:rPr lang="en-US" sz="2000" dirty="0" smtClean="0">
                          <a:effectLst/>
                        </a:rPr>
                        <a:t>Cryptococcal</a:t>
                      </a:r>
                      <a:r>
                        <a:rPr lang="en-US" sz="2000" baseline="0" dirty="0" smtClean="0">
                          <a:effectLst/>
                        </a:rPr>
                        <a:t> meningitis</a:t>
                      </a:r>
                      <a:endParaRPr lang="en-ZA" sz="2000" b="1" dirty="0">
                        <a:effectLst/>
                        <a:latin typeface="Calibri"/>
                        <a:ea typeface="Calibri"/>
                        <a:cs typeface="Times New Roman"/>
                      </a:endParaRPr>
                    </a:p>
                  </a:txBody>
                  <a:tcPr marL="68580" marR="68580" marT="0" marB="0"/>
                </a:tc>
                <a:tc hMerge="1">
                  <a:txBody>
                    <a:bodyPr/>
                    <a:lstStyle/>
                    <a:p>
                      <a:endParaRPr lang="en-US"/>
                    </a:p>
                  </a:txBody>
                  <a:tcPr/>
                </a:tc>
                <a:tc>
                  <a:txBody>
                    <a:bodyPr/>
                    <a:lstStyle/>
                    <a:p>
                      <a:pPr algn="just">
                        <a:lnSpc>
                          <a:spcPct val="115000"/>
                        </a:lnSpc>
                        <a:spcAft>
                          <a:spcPts val="0"/>
                        </a:spcAft>
                      </a:pPr>
                      <a:r>
                        <a:rPr lang="en-ZA" sz="2000" dirty="0" smtClean="0">
                          <a:effectLst/>
                        </a:rPr>
                        <a:t>Yes</a:t>
                      </a:r>
                      <a:endParaRPr lang="en-ZA" sz="2000" b="1" dirty="0">
                        <a:effectLst/>
                        <a:latin typeface="Calibri"/>
                        <a:ea typeface="Calibri"/>
                        <a:cs typeface="Times New Roman"/>
                      </a:endParaRPr>
                    </a:p>
                  </a:txBody>
                  <a:tcPr marL="68580" marR="68580" marT="0" marB="0"/>
                </a:tc>
              </a:tr>
              <a:tr h="309634">
                <a:tc gridSpan="4">
                  <a:txBody>
                    <a:bodyPr/>
                    <a:lstStyle/>
                    <a:p>
                      <a:pPr algn="just">
                        <a:lnSpc>
                          <a:spcPct val="115000"/>
                        </a:lnSpc>
                        <a:spcAft>
                          <a:spcPts val="0"/>
                        </a:spcAft>
                      </a:pPr>
                      <a:r>
                        <a:rPr lang="en-ZA" sz="2000" b="1" i="1" dirty="0" smtClean="0">
                          <a:effectLst/>
                          <a:latin typeface="Calibri"/>
                          <a:ea typeface="Calibri"/>
                          <a:cs typeface="Times New Roman"/>
                        </a:rPr>
                        <a:t>CHILDREN</a:t>
                      </a:r>
                      <a:endParaRPr lang="en-ZA" sz="2000" b="1" i="1" dirty="0">
                        <a:effectLst/>
                        <a:latin typeface="Calibri"/>
                        <a:ea typeface="Calibri"/>
                        <a:cs typeface="Times New Roman"/>
                      </a:endParaRPr>
                    </a:p>
                  </a:txBody>
                  <a:tcPr marL="68580" marR="68580" marT="0" marB="0"/>
                </a:tc>
                <a:tc hMerge="1">
                  <a:txBody>
                    <a:bodyPr/>
                    <a:lstStyle/>
                    <a:p>
                      <a:pPr algn="just">
                        <a:lnSpc>
                          <a:spcPct val="115000"/>
                        </a:lnSpc>
                        <a:spcAft>
                          <a:spcPts val="0"/>
                        </a:spcAft>
                      </a:pPr>
                      <a:endParaRPr lang="en-ZA" sz="1600" b="1">
                        <a:effectLst/>
                        <a:latin typeface="Calibri"/>
                        <a:ea typeface="Calibri"/>
                        <a:cs typeface="Times New Roman"/>
                      </a:endParaRPr>
                    </a:p>
                  </a:txBody>
                  <a:tcPr marL="68580" marR="68580" marT="0" marB="0"/>
                </a:tc>
                <a:tc hMerge="1">
                  <a:txBody>
                    <a:bodyPr/>
                    <a:lstStyle/>
                    <a:p>
                      <a:endParaRPr lang="en-US"/>
                    </a:p>
                  </a:txBody>
                  <a:tcPr/>
                </a:tc>
                <a:tc hMerge="1">
                  <a:txBody>
                    <a:bodyPr/>
                    <a:lstStyle/>
                    <a:p>
                      <a:pPr algn="just">
                        <a:lnSpc>
                          <a:spcPct val="115000"/>
                        </a:lnSpc>
                        <a:spcAft>
                          <a:spcPts val="0"/>
                        </a:spcAft>
                      </a:pPr>
                      <a:endParaRPr lang="en-ZA" sz="1600" b="1" dirty="0">
                        <a:effectLst/>
                        <a:latin typeface="Calibri"/>
                        <a:ea typeface="Calibri"/>
                        <a:cs typeface="Times New Roman"/>
                      </a:endParaRPr>
                    </a:p>
                  </a:txBody>
                  <a:tcPr marL="68580" marR="68580" marT="0" marB="0"/>
                </a:tc>
              </a:tr>
              <a:tr h="309634">
                <a:tc>
                  <a:txBody>
                    <a:bodyPr/>
                    <a:lstStyle/>
                    <a:p>
                      <a:pPr algn="just">
                        <a:lnSpc>
                          <a:spcPct val="115000"/>
                        </a:lnSpc>
                        <a:spcAft>
                          <a:spcPts val="0"/>
                        </a:spcAft>
                      </a:pPr>
                      <a:r>
                        <a:rPr lang="en-ZA" sz="2000" dirty="0" smtClean="0">
                          <a:effectLst/>
                        </a:rPr>
                        <a:t>11.4</a:t>
                      </a:r>
                      <a:endParaRPr lang="en-ZA" sz="2000" b="1" dirty="0">
                        <a:effectLst/>
                        <a:latin typeface="Calibri"/>
                        <a:ea typeface="Calibri"/>
                        <a:cs typeface="Times New Roman"/>
                      </a:endParaRPr>
                    </a:p>
                  </a:txBody>
                  <a:tcPr marL="68580" marR="68580" marT="0" marB="0"/>
                </a:tc>
                <a:tc gridSpan="2">
                  <a:txBody>
                    <a:bodyPr/>
                    <a:lstStyle/>
                    <a:p>
                      <a:pPr algn="just">
                        <a:lnSpc>
                          <a:spcPct val="115000"/>
                        </a:lnSpc>
                        <a:spcAft>
                          <a:spcPts val="0"/>
                        </a:spcAft>
                      </a:pPr>
                      <a:r>
                        <a:rPr lang="en-US" sz="2000" dirty="0" smtClean="0">
                          <a:effectLst/>
                        </a:rPr>
                        <a:t>The HIV exposed infant</a:t>
                      </a:r>
                      <a:endParaRPr lang="en-ZA" sz="2000" b="1" dirty="0">
                        <a:effectLst/>
                        <a:latin typeface="Calibri"/>
                        <a:ea typeface="Calibri"/>
                        <a:cs typeface="Times New Roman"/>
                      </a:endParaRPr>
                    </a:p>
                  </a:txBody>
                  <a:tcPr marL="68580" marR="68580" marT="0" marB="0"/>
                </a:tc>
                <a:tc hMerge="1">
                  <a:txBody>
                    <a:bodyPr/>
                    <a:lstStyle/>
                    <a:p>
                      <a:endParaRPr lang="en-US"/>
                    </a:p>
                  </a:txBody>
                  <a:tcPr/>
                </a:tc>
                <a:tc>
                  <a:txBody>
                    <a:bodyPr/>
                    <a:lstStyle/>
                    <a:p>
                      <a:pPr algn="just">
                        <a:lnSpc>
                          <a:spcPct val="115000"/>
                        </a:lnSpc>
                        <a:spcAft>
                          <a:spcPts val="0"/>
                        </a:spcAft>
                      </a:pPr>
                      <a:r>
                        <a:rPr lang="en-ZA" sz="2000" dirty="0" smtClean="0">
                          <a:effectLst/>
                        </a:rPr>
                        <a:t>Yes</a:t>
                      </a:r>
                      <a:endParaRPr lang="en-ZA" sz="2000" b="1" dirty="0">
                        <a:effectLst/>
                        <a:latin typeface="Calibri"/>
                        <a:ea typeface="Calibri"/>
                        <a:cs typeface="Times New Roman"/>
                      </a:endParaRPr>
                    </a:p>
                  </a:txBody>
                  <a:tcPr marL="68580" marR="68580" marT="0" marB="0"/>
                </a:tc>
              </a:tr>
              <a:tr h="309634">
                <a:tc>
                  <a:txBody>
                    <a:bodyPr/>
                    <a:lstStyle/>
                    <a:p>
                      <a:pPr algn="just">
                        <a:lnSpc>
                          <a:spcPct val="115000"/>
                        </a:lnSpc>
                        <a:spcAft>
                          <a:spcPts val="0"/>
                        </a:spcAft>
                      </a:pPr>
                      <a:r>
                        <a:rPr lang="en-ZA" sz="2000" dirty="0" smtClean="0">
                          <a:effectLst/>
                        </a:rPr>
                        <a:t>11.5</a:t>
                      </a:r>
                      <a:endParaRPr lang="en-ZA" sz="2000" b="1" dirty="0">
                        <a:effectLst/>
                        <a:latin typeface="Calibri"/>
                        <a:ea typeface="Calibri"/>
                        <a:cs typeface="Times New Roman"/>
                      </a:endParaRPr>
                    </a:p>
                  </a:txBody>
                  <a:tcPr marL="68580" marR="68580" marT="0" marB="0"/>
                </a:tc>
                <a:tc gridSpan="2">
                  <a:txBody>
                    <a:bodyPr/>
                    <a:lstStyle/>
                    <a:p>
                      <a:pPr algn="just">
                        <a:lnSpc>
                          <a:spcPct val="115000"/>
                        </a:lnSpc>
                        <a:spcAft>
                          <a:spcPts val="0"/>
                        </a:spcAft>
                      </a:pPr>
                      <a:r>
                        <a:rPr lang="en-US" sz="2000" dirty="0" smtClean="0">
                          <a:effectLst/>
                        </a:rPr>
                        <a:t>Management of HIV-infected children</a:t>
                      </a:r>
                      <a:endParaRPr lang="en-ZA" sz="2000" b="1" dirty="0">
                        <a:effectLst/>
                        <a:latin typeface="Calibri"/>
                        <a:ea typeface="Calibri"/>
                        <a:cs typeface="Times New Roman"/>
                      </a:endParaRPr>
                    </a:p>
                  </a:txBody>
                  <a:tcPr marL="68580" marR="68580" marT="0" marB="0"/>
                </a:tc>
                <a:tc hMerge="1">
                  <a:txBody>
                    <a:bodyPr/>
                    <a:lstStyle/>
                    <a:p>
                      <a:endParaRPr lang="en-US"/>
                    </a:p>
                  </a:txBody>
                  <a:tcPr/>
                </a:tc>
                <a:tc>
                  <a:txBody>
                    <a:bodyPr/>
                    <a:lstStyle/>
                    <a:p>
                      <a:pPr algn="just">
                        <a:lnSpc>
                          <a:spcPct val="115000"/>
                        </a:lnSpc>
                        <a:spcAft>
                          <a:spcPts val="0"/>
                        </a:spcAft>
                      </a:pPr>
                      <a:r>
                        <a:rPr lang="en-ZA" sz="2000" dirty="0" smtClean="0">
                          <a:effectLst/>
                        </a:rPr>
                        <a:t>Yes</a:t>
                      </a:r>
                      <a:endParaRPr lang="en-ZA" sz="2000" b="1" dirty="0">
                        <a:effectLst/>
                        <a:latin typeface="Calibri"/>
                        <a:ea typeface="Calibri"/>
                        <a:cs typeface="Times New Roman"/>
                      </a:endParaRPr>
                    </a:p>
                  </a:txBody>
                  <a:tcPr marL="68580" marR="68580" marT="0" marB="0"/>
                </a:tc>
              </a:tr>
              <a:tr h="309634">
                <a:tc>
                  <a:txBody>
                    <a:bodyPr/>
                    <a:lstStyle/>
                    <a:p>
                      <a:pPr algn="just">
                        <a:lnSpc>
                          <a:spcPct val="115000"/>
                        </a:lnSpc>
                        <a:spcAft>
                          <a:spcPts val="0"/>
                        </a:spcAft>
                      </a:pPr>
                      <a:r>
                        <a:rPr lang="en-ZA" sz="2000" b="1" dirty="0" smtClean="0">
                          <a:solidFill>
                            <a:schemeClr val="tx1"/>
                          </a:solidFill>
                        </a:rPr>
                        <a:t>11.8.1</a:t>
                      </a:r>
                      <a:endParaRPr lang="en-ZA" sz="2000" b="1" dirty="0">
                        <a:solidFill>
                          <a:schemeClr val="tx1"/>
                        </a:solidFill>
                        <a:effectLst/>
                        <a:latin typeface="Calibri"/>
                        <a:ea typeface="Calibri"/>
                        <a:cs typeface="Times New Roman"/>
                      </a:endParaRPr>
                    </a:p>
                  </a:txBody>
                  <a:tcPr marL="68580" marR="68580" marT="0" marB="0"/>
                </a:tc>
                <a:tc gridSpan="2">
                  <a:txBody>
                    <a:bodyPr/>
                    <a:lstStyle/>
                    <a:p>
                      <a:pPr algn="just">
                        <a:lnSpc>
                          <a:spcPct val="115000"/>
                        </a:lnSpc>
                        <a:spcAft>
                          <a:spcPts val="0"/>
                        </a:spcAft>
                      </a:pPr>
                      <a:r>
                        <a:rPr lang="en-ZA" sz="2000" b="0" dirty="0" smtClean="0">
                          <a:effectLst/>
                          <a:latin typeface="Calibri"/>
                          <a:ea typeface="Calibri"/>
                          <a:cs typeface="Times New Roman"/>
                        </a:rPr>
                        <a:t>Candidiasis, oral</a:t>
                      </a:r>
                      <a:endParaRPr lang="en-ZA" sz="2000" b="0" dirty="0">
                        <a:effectLst/>
                        <a:latin typeface="Calibri"/>
                        <a:ea typeface="Calibri"/>
                        <a:cs typeface="Times New Roman"/>
                      </a:endParaRPr>
                    </a:p>
                  </a:txBody>
                  <a:tcPr marL="68580" marR="68580" marT="0" marB="0"/>
                </a:tc>
                <a:tc hMerge="1">
                  <a:txBody>
                    <a:bodyPr/>
                    <a:lstStyle/>
                    <a:p>
                      <a:endParaRPr lang="en-US"/>
                    </a:p>
                  </a:txBody>
                  <a:tcPr/>
                </a:tc>
                <a:tc>
                  <a:txBody>
                    <a:bodyPr/>
                    <a:lstStyle/>
                    <a:p>
                      <a:pPr algn="just">
                        <a:lnSpc>
                          <a:spcPct val="115000"/>
                        </a:lnSpc>
                        <a:spcAft>
                          <a:spcPts val="0"/>
                        </a:spcAft>
                      </a:pPr>
                      <a:r>
                        <a:rPr lang="en-ZA" sz="2000" b="0" dirty="0" smtClean="0">
                          <a:effectLst/>
                          <a:latin typeface="Calibri"/>
                          <a:ea typeface="Calibri"/>
                          <a:cs typeface="Times New Roman"/>
                        </a:rPr>
                        <a:t>Yes</a:t>
                      </a:r>
                      <a:endParaRPr lang="en-ZA" sz="2000" b="0" dirty="0">
                        <a:effectLst/>
                        <a:latin typeface="Calibri"/>
                        <a:ea typeface="Calibri"/>
                        <a:cs typeface="Times New Roman"/>
                      </a:endParaRPr>
                    </a:p>
                  </a:txBody>
                  <a:tcPr marL="68580" marR="68580" marT="0" marB="0"/>
                </a:tc>
              </a:tr>
              <a:tr h="309634">
                <a:tc>
                  <a:txBody>
                    <a:bodyPr/>
                    <a:lstStyle/>
                    <a:p>
                      <a:pPr algn="just">
                        <a:lnSpc>
                          <a:spcPct val="115000"/>
                        </a:lnSpc>
                        <a:spcAft>
                          <a:spcPts val="0"/>
                        </a:spcAft>
                      </a:pPr>
                      <a:r>
                        <a:rPr lang="en-ZA" sz="2000" b="1" dirty="0" smtClean="0">
                          <a:solidFill>
                            <a:schemeClr val="tx1"/>
                          </a:solidFill>
                          <a:effectLst/>
                          <a:latin typeface="Calibri"/>
                          <a:ea typeface="Calibri"/>
                          <a:cs typeface="Times New Roman"/>
                        </a:rPr>
                        <a:t>11.11.1</a:t>
                      </a:r>
                      <a:endParaRPr lang="en-ZA" sz="2000" b="1" dirty="0">
                        <a:solidFill>
                          <a:schemeClr val="tx1"/>
                        </a:solidFill>
                        <a:effectLst/>
                        <a:latin typeface="Calibri"/>
                        <a:ea typeface="Calibri"/>
                        <a:cs typeface="Times New Roman"/>
                      </a:endParaRPr>
                    </a:p>
                  </a:txBody>
                  <a:tcPr marL="68580" marR="68580" marT="0" marB="0"/>
                </a:tc>
                <a:tc gridSpan="2">
                  <a:txBody>
                    <a:bodyPr/>
                    <a:lstStyle/>
                    <a:p>
                      <a:pPr algn="just">
                        <a:lnSpc>
                          <a:spcPct val="115000"/>
                        </a:lnSpc>
                        <a:spcAft>
                          <a:spcPts val="0"/>
                        </a:spcAft>
                      </a:pPr>
                      <a:r>
                        <a:rPr lang="en-ZA" sz="2000" b="0" dirty="0" smtClean="0">
                          <a:effectLst/>
                          <a:latin typeface="Calibri"/>
                          <a:ea typeface="Calibri"/>
                          <a:cs typeface="Times New Roman"/>
                        </a:rPr>
                        <a:t>Lactic acidosis</a:t>
                      </a:r>
                      <a:endParaRPr lang="en-ZA" sz="2000" b="0" dirty="0">
                        <a:effectLst/>
                        <a:latin typeface="Calibri"/>
                        <a:ea typeface="Calibri"/>
                        <a:cs typeface="Times New Roman"/>
                      </a:endParaRPr>
                    </a:p>
                  </a:txBody>
                  <a:tcPr marL="68580" marR="68580" marT="0" marB="0"/>
                </a:tc>
                <a:tc hMerge="1">
                  <a:txBody>
                    <a:bodyPr/>
                    <a:lstStyle/>
                    <a:p>
                      <a:endParaRPr lang="en-US"/>
                    </a:p>
                  </a:txBody>
                  <a:tcPr/>
                </a:tc>
                <a:tc>
                  <a:txBody>
                    <a:bodyPr/>
                    <a:lstStyle/>
                    <a:p>
                      <a:pPr algn="just">
                        <a:lnSpc>
                          <a:spcPct val="115000"/>
                        </a:lnSpc>
                        <a:spcAft>
                          <a:spcPts val="0"/>
                        </a:spcAft>
                      </a:pPr>
                      <a:r>
                        <a:rPr lang="en-ZA" sz="2000" b="0" dirty="0" smtClean="0">
                          <a:effectLst/>
                          <a:latin typeface="Calibri"/>
                          <a:ea typeface="Calibri"/>
                          <a:cs typeface="Times New Roman"/>
                        </a:rPr>
                        <a:t>No</a:t>
                      </a:r>
                      <a:endParaRPr lang="en-ZA" sz="2000" b="0" dirty="0">
                        <a:effectLst/>
                        <a:latin typeface="Calibri"/>
                        <a:ea typeface="Calibri"/>
                        <a:cs typeface="Times New Roman"/>
                      </a:endParaRPr>
                    </a:p>
                  </a:txBody>
                  <a:tcPr marL="68580" marR="68580" marT="0" marB="0"/>
                </a:tc>
              </a:tr>
              <a:tr h="309634">
                <a:tc>
                  <a:txBody>
                    <a:bodyPr/>
                    <a:lstStyle/>
                    <a:p>
                      <a:pPr algn="just">
                        <a:lnSpc>
                          <a:spcPct val="115000"/>
                        </a:lnSpc>
                        <a:spcAft>
                          <a:spcPts val="0"/>
                        </a:spcAft>
                      </a:pPr>
                      <a:r>
                        <a:rPr lang="en-ZA" sz="2000" b="1" dirty="0" smtClean="0">
                          <a:solidFill>
                            <a:schemeClr val="tx1"/>
                          </a:solidFill>
                        </a:rPr>
                        <a:t>11.11.2</a:t>
                      </a:r>
                      <a:endParaRPr lang="en-ZA" sz="2000" b="1" dirty="0">
                        <a:solidFill>
                          <a:schemeClr val="tx1"/>
                        </a:solidFill>
                        <a:effectLst/>
                        <a:latin typeface="Calibri"/>
                        <a:ea typeface="Calibri"/>
                        <a:cs typeface="Times New Roman"/>
                      </a:endParaRPr>
                    </a:p>
                  </a:txBody>
                  <a:tcPr marL="68580" marR="68580" marT="0" marB="0"/>
                </a:tc>
                <a:tc gridSpan="2">
                  <a:txBody>
                    <a:bodyPr/>
                    <a:lstStyle/>
                    <a:p>
                      <a:pPr algn="just">
                        <a:lnSpc>
                          <a:spcPct val="115000"/>
                        </a:lnSpc>
                        <a:spcAft>
                          <a:spcPts val="0"/>
                        </a:spcAft>
                      </a:pPr>
                      <a:r>
                        <a:rPr lang="en-ZA" sz="2000" b="0" dirty="0" err="1" smtClean="0">
                          <a:effectLst/>
                          <a:latin typeface="Calibri"/>
                          <a:ea typeface="Calibri"/>
                          <a:cs typeface="Times New Roman"/>
                        </a:rPr>
                        <a:t>Lipodystrophy</a:t>
                      </a:r>
                      <a:endParaRPr lang="en-ZA" sz="2000" b="0" dirty="0">
                        <a:effectLst/>
                        <a:latin typeface="Calibri"/>
                        <a:ea typeface="Calibri"/>
                        <a:cs typeface="Times New Roman"/>
                      </a:endParaRPr>
                    </a:p>
                  </a:txBody>
                  <a:tcPr marL="68580" marR="68580" marT="0" marB="0"/>
                </a:tc>
                <a:tc hMerge="1">
                  <a:txBody>
                    <a:bodyPr/>
                    <a:lstStyle/>
                    <a:p>
                      <a:endParaRPr lang="en-US"/>
                    </a:p>
                  </a:txBody>
                  <a:tcPr/>
                </a:tc>
                <a:tc>
                  <a:txBody>
                    <a:bodyPr/>
                    <a:lstStyle/>
                    <a:p>
                      <a:pPr algn="just">
                        <a:lnSpc>
                          <a:spcPct val="115000"/>
                        </a:lnSpc>
                        <a:spcAft>
                          <a:spcPts val="0"/>
                        </a:spcAft>
                      </a:pPr>
                      <a:r>
                        <a:rPr lang="en-ZA" sz="2000" b="0" dirty="0" smtClean="0">
                          <a:effectLst/>
                          <a:latin typeface="Calibri"/>
                          <a:ea typeface="Calibri"/>
                          <a:cs typeface="Times New Roman"/>
                        </a:rPr>
                        <a:t>No</a:t>
                      </a:r>
                      <a:endParaRPr lang="en-ZA" sz="2000" b="0" dirty="0">
                        <a:effectLst/>
                        <a:latin typeface="Calibri"/>
                        <a:ea typeface="Calibri"/>
                        <a:cs typeface="Times New Roman"/>
                      </a:endParaRPr>
                    </a:p>
                  </a:txBody>
                  <a:tcPr marL="68580" marR="68580" marT="0" marB="0"/>
                </a:tc>
              </a:tr>
              <a:tr h="309634">
                <a:tc>
                  <a:txBody>
                    <a:bodyPr/>
                    <a:lstStyle/>
                    <a:p>
                      <a:pPr algn="just">
                        <a:lnSpc>
                          <a:spcPct val="115000"/>
                        </a:lnSpc>
                        <a:spcAft>
                          <a:spcPts val="0"/>
                        </a:spcAft>
                      </a:pPr>
                      <a:r>
                        <a:rPr lang="en-ZA" sz="2000" b="1" dirty="0" smtClean="0">
                          <a:solidFill>
                            <a:schemeClr val="tx1"/>
                          </a:solidFill>
                        </a:rPr>
                        <a:t>11.11.3</a:t>
                      </a:r>
                      <a:endParaRPr lang="en-ZA" sz="2000" b="1" dirty="0">
                        <a:solidFill>
                          <a:schemeClr val="tx1"/>
                        </a:solidFill>
                        <a:effectLst/>
                        <a:latin typeface="Calibri"/>
                        <a:ea typeface="Calibri"/>
                        <a:cs typeface="Times New Roman"/>
                      </a:endParaRPr>
                    </a:p>
                  </a:txBody>
                  <a:tcPr marL="68580" marR="68580" marT="0" marB="0"/>
                </a:tc>
                <a:tc gridSpan="2">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ZA" sz="2000" b="0" dirty="0" smtClean="0">
                          <a:solidFill>
                            <a:schemeClr val="tx1"/>
                          </a:solidFill>
                        </a:rPr>
                        <a:t>Immune reconstitution inflammatory syndrome (IRIS)</a:t>
                      </a:r>
                      <a:endParaRPr lang="en-ZA" sz="2000" b="0" dirty="0" smtClean="0">
                        <a:solidFill>
                          <a:schemeClr val="tx1"/>
                        </a:solidFill>
                        <a:effectLst/>
                        <a:latin typeface="+mn-lt"/>
                        <a:ea typeface="Calibri"/>
                        <a:cs typeface="Times New Roman"/>
                      </a:endParaRPr>
                    </a:p>
                  </a:txBody>
                  <a:tcPr marL="68580" marR="68580" marT="0" marB="0"/>
                </a:tc>
                <a:tc hMerge="1">
                  <a:txBody>
                    <a:bodyPr/>
                    <a:lstStyle/>
                    <a:p>
                      <a:endParaRPr lang="en-US"/>
                    </a:p>
                  </a:txBody>
                  <a:tcPr/>
                </a:tc>
                <a:tc>
                  <a:txBody>
                    <a:bodyPr/>
                    <a:lstStyle/>
                    <a:p>
                      <a:pPr algn="just">
                        <a:lnSpc>
                          <a:spcPct val="115000"/>
                        </a:lnSpc>
                        <a:spcAft>
                          <a:spcPts val="0"/>
                        </a:spcAft>
                      </a:pPr>
                      <a:r>
                        <a:rPr lang="en-ZA" sz="2000" b="0" dirty="0" smtClean="0">
                          <a:effectLst/>
                          <a:latin typeface="Calibri"/>
                          <a:ea typeface="Calibri"/>
                          <a:cs typeface="Times New Roman"/>
                        </a:rPr>
                        <a:t>No</a:t>
                      </a:r>
                      <a:endParaRPr lang="en-ZA" sz="2000" b="0" dirty="0">
                        <a:effectLst/>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43998" cy="4525963"/>
          </a:xfrm>
        </p:spPr>
        <p:txBody>
          <a:bodyPr>
            <a:normAutofit fontScale="85000" lnSpcReduction="20000"/>
          </a:bodyPr>
          <a:lstStyle/>
          <a:p>
            <a:r>
              <a:rPr lang="en-GB" sz="3100" u="sng" dirty="0" smtClean="0"/>
              <a:t>Cotrimoxazole, oral, 160/800 daily</a:t>
            </a:r>
            <a:r>
              <a:rPr lang="en-ZA" sz="3100" u="sng" dirty="0" smtClean="0"/>
              <a:t>:</a:t>
            </a:r>
            <a:r>
              <a:rPr lang="en-ZA" sz="3100" dirty="0" smtClean="0"/>
              <a:t> </a:t>
            </a:r>
            <a:r>
              <a:rPr lang="en-ZA" sz="3100" i="1" dirty="0" smtClean="0">
                <a:solidFill>
                  <a:srgbClr val="00B0F0"/>
                </a:solidFill>
              </a:rPr>
              <a:t>dose retained</a:t>
            </a:r>
          </a:p>
          <a:p>
            <a:pPr>
              <a:buNone/>
            </a:pPr>
            <a:endParaRPr lang="en-ZA" sz="600" i="1" dirty="0" smtClean="0"/>
          </a:p>
          <a:p>
            <a:pPr>
              <a:buNone/>
            </a:pPr>
            <a:r>
              <a:rPr lang="en-ZA" sz="2800" i="1" dirty="0" smtClean="0"/>
              <a:t>Efficacy data:</a:t>
            </a:r>
          </a:p>
          <a:p>
            <a:pPr lvl="1"/>
            <a:r>
              <a:rPr lang="en-GB" sz="2400" i="1" u="sng" dirty="0" err="1" smtClean="0"/>
              <a:t>Badri</a:t>
            </a:r>
            <a:r>
              <a:rPr lang="en-GB" sz="2400" i="1" u="sng" dirty="0" smtClean="0"/>
              <a:t> et al (2001): </a:t>
            </a:r>
            <a:r>
              <a:rPr lang="en-GB" sz="2400" dirty="0" smtClean="0"/>
              <a:t>Retrospective cohort study </a:t>
            </a:r>
            <a:r>
              <a:rPr lang="en-ZA" sz="2400" dirty="0" smtClean="0"/>
              <a:t>submitted by an external stakeholder to</a:t>
            </a:r>
            <a:r>
              <a:rPr lang="en-GB" sz="2400" dirty="0" smtClean="0"/>
              <a:t> consider low dose cotrimoxazole (80/400 mg daily) - as efficacious as high dose (160/800 mg daily) for </a:t>
            </a:r>
            <a:r>
              <a:rPr lang="en-GB" sz="2400" b="1" dirty="0" err="1" smtClean="0"/>
              <a:t>Pneumocystitis</a:t>
            </a:r>
            <a:r>
              <a:rPr lang="en-GB" sz="2400" b="1" dirty="0" smtClean="0"/>
              <a:t> pneumonia </a:t>
            </a:r>
            <a:r>
              <a:rPr lang="en-GB" sz="2400" dirty="0" smtClean="0"/>
              <a:t>&amp; </a:t>
            </a:r>
            <a:r>
              <a:rPr lang="en-GB" sz="2400" b="1" dirty="0" smtClean="0"/>
              <a:t>toxoplasmosis prophylaxis. </a:t>
            </a:r>
          </a:p>
          <a:p>
            <a:pPr>
              <a:buNone/>
            </a:pPr>
            <a:endParaRPr lang="en-GB" sz="1400" dirty="0" smtClean="0"/>
          </a:p>
          <a:p>
            <a:pPr lvl="1"/>
            <a:r>
              <a:rPr lang="en-GB" sz="2400" i="1" u="sng" dirty="0" err="1" smtClean="0"/>
              <a:t>Boeree</a:t>
            </a:r>
            <a:r>
              <a:rPr lang="en-GB" sz="2400" i="1" u="sng" dirty="0" smtClean="0"/>
              <a:t> et al (2005): </a:t>
            </a:r>
            <a:r>
              <a:rPr lang="en-GB" sz="2400" dirty="0" smtClean="0"/>
              <a:t>Double-blinded RCT, comparing daily cotrimoxazole prophylaxis dose of 480 mg (n=272) </a:t>
            </a:r>
            <a:r>
              <a:rPr lang="en-GB" sz="2400" i="1" dirty="0" smtClean="0"/>
              <a:t>vs. </a:t>
            </a:r>
            <a:r>
              <a:rPr lang="en-GB" sz="2400" dirty="0" smtClean="0"/>
              <a:t>960 mg (n=307) in HIV-infected smear positive </a:t>
            </a:r>
            <a:r>
              <a:rPr lang="en-GB" sz="2400" b="1" dirty="0" smtClean="0"/>
              <a:t>TB</a:t>
            </a:r>
            <a:r>
              <a:rPr lang="en-GB" sz="2400" dirty="0" smtClean="0"/>
              <a:t>, showed no significant differences in mortality &amp; occurrence of clinical events between low </a:t>
            </a:r>
            <a:r>
              <a:rPr lang="en-GB" sz="2400" i="1" dirty="0" smtClean="0"/>
              <a:t>vs</a:t>
            </a:r>
            <a:r>
              <a:rPr lang="en-GB" sz="2400" dirty="0" smtClean="0"/>
              <a:t>. high dose.</a:t>
            </a:r>
            <a:endParaRPr lang="en-US" sz="2400" dirty="0" smtClean="0"/>
          </a:p>
          <a:p>
            <a:pPr lvl="2"/>
            <a:r>
              <a:rPr lang="en-GB" sz="2000" dirty="0" smtClean="0"/>
              <a:t>Overall case fatality rate:15.4% vs. 14.0% in the respective groups. </a:t>
            </a:r>
            <a:endParaRPr lang="en-US" sz="2000" dirty="0" smtClean="0"/>
          </a:p>
          <a:p>
            <a:pPr lvl="2"/>
            <a:r>
              <a:rPr lang="en-GB" sz="2000" dirty="0" smtClean="0"/>
              <a:t>Incidence rates for death: 23.3/100 person years vs. 21.0/100 person years.</a:t>
            </a:r>
            <a:endParaRPr lang="en-US" sz="2000" dirty="0" smtClean="0"/>
          </a:p>
          <a:p>
            <a:pPr lvl="2"/>
            <a:r>
              <a:rPr lang="en-GB" sz="2000" dirty="0" smtClean="0"/>
              <a:t>Probability of survival not significantly different between groups: adjusted HR = 1.00 95% CI 0.62 to 1.63. </a:t>
            </a:r>
            <a:endParaRPr lang="en-US" sz="2000" dirty="0" smtClean="0"/>
          </a:p>
          <a:p>
            <a:endParaRPr lang="en-GB" sz="2800" dirty="0" smtClean="0"/>
          </a:p>
          <a:p>
            <a:endParaRPr lang="en-US" sz="2800" dirty="0" smtClean="0"/>
          </a:p>
          <a:p>
            <a:endParaRPr lang="en-ZA" dirty="0" smtClean="0"/>
          </a:p>
          <a:p>
            <a:endParaRPr lang="en-ZA" dirty="0"/>
          </a:p>
          <a:p>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40</a:t>
            </a:fld>
            <a:endParaRPr lang="en-ZA" sz="1000" dirty="0"/>
          </a:p>
        </p:txBody>
      </p:sp>
      <p:sp>
        <p:nvSpPr>
          <p:cNvPr id="8" name="Title 1"/>
          <p:cNvSpPr>
            <a:spLocks noGrp="1"/>
          </p:cNvSpPr>
          <p:nvPr>
            <p:ph type="title"/>
          </p:nvPr>
        </p:nvSpPr>
        <p:spPr>
          <a:xfrm>
            <a:off x="0" y="228600"/>
            <a:ext cx="8686800" cy="838200"/>
          </a:xfrm>
        </p:spPr>
        <p:txBody>
          <a:bodyPr>
            <a:normAutofit/>
          </a:bodyPr>
          <a:lstStyle/>
          <a:p>
            <a:pPr algn="l"/>
            <a:r>
              <a:rPr lang="en-ZA" sz="3600" b="1" dirty="0" smtClean="0">
                <a:solidFill>
                  <a:schemeClr val="bg1"/>
                </a:solidFill>
              </a:rPr>
              <a:t>11.2.1 COTRIMOXAZOLE PROPHYLAXIS</a:t>
            </a:r>
            <a:endParaRPr lang="en-ZA" sz="3600" dirty="0">
              <a:solidFill>
                <a:schemeClr val="bg1"/>
              </a:solidFill>
            </a:endParaRPr>
          </a:p>
        </p:txBody>
      </p:sp>
    </p:spTree>
    <p:extLst>
      <p:ext uri="{BB962C8B-B14F-4D97-AF65-F5344CB8AC3E}">
        <p14:creationId xmlns:p14="http://schemas.microsoft.com/office/powerpoint/2010/main" xmlns="" val="24161382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4724400"/>
          </a:xfrm>
          <a:effectLst/>
        </p:spPr>
        <p:txBody>
          <a:bodyPr/>
          <a:lstStyle/>
          <a:p>
            <a:pPr lvl="1"/>
            <a:r>
              <a:rPr lang="en-GB" sz="2000" i="1" u="sng" dirty="0" smtClean="0"/>
              <a:t>Schneider et al (1995): </a:t>
            </a:r>
            <a:r>
              <a:rPr lang="en-GB" sz="2000" dirty="0" smtClean="0"/>
              <a:t>RCT (n=260) of HIV-infected patients with CD4 cell counts &lt; 0.2 x 10(9)/L &amp; no history of PCP comparing daily 480 mg </a:t>
            </a:r>
            <a:r>
              <a:rPr lang="en-GB" sz="2000" i="1" dirty="0" smtClean="0"/>
              <a:t>vs.</a:t>
            </a:r>
            <a:r>
              <a:rPr lang="en-GB" sz="2000" dirty="0" smtClean="0"/>
              <a:t> 960 mg dose of cotrimoxazole as </a:t>
            </a:r>
            <a:r>
              <a:rPr lang="en-GB" sz="2000" b="1" dirty="0" smtClean="0"/>
              <a:t>primary prophylaxis for PCP</a:t>
            </a:r>
            <a:r>
              <a:rPr lang="en-GB" sz="2000" dirty="0" smtClean="0"/>
              <a:t>. </a:t>
            </a:r>
            <a:endParaRPr lang="en-US" sz="2000" dirty="0" smtClean="0"/>
          </a:p>
          <a:p>
            <a:pPr lvl="2"/>
            <a:r>
              <a:rPr lang="en-GB" sz="1800" dirty="0" smtClean="0"/>
              <a:t>After a median follow-up of 376 days, none of the patients developed PCP. </a:t>
            </a:r>
            <a:endParaRPr lang="en-US" sz="1800" dirty="0" smtClean="0"/>
          </a:p>
          <a:p>
            <a:pPr lvl="2"/>
            <a:r>
              <a:rPr lang="en-GB" sz="1800" dirty="0" smtClean="0"/>
              <a:t>Adverse reactions reported earlier and more frequently in 960 mg group (HR= 1.4; 95% CI 0.95 to 2.02; p=0.07).</a:t>
            </a:r>
          </a:p>
          <a:p>
            <a:pPr lvl="2">
              <a:buNone/>
            </a:pPr>
            <a:endParaRPr lang="en-GB" sz="500" dirty="0" smtClean="0"/>
          </a:p>
          <a:p>
            <a:pPr lvl="1"/>
            <a:r>
              <a:rPr lang="en-GB" sz="2000" i="1" u="sng" dirty="0" smtClean="0"/>
              <a:t>Ioannidis et al (1996): </a:t>
            </a:r>
            <a:r>
              <a:rPr lang="en-GB" sz="2000" dirty="0" smtClean="0"/>
              <a:t>Meta-analysis (35 RCTs) </a:t>
            </a:r>
            <a:r>
              <a:rPr lang="en-ZA" sz="2000" dirty="0" smtClean="0"/>
              <a:t>showed that low dose cotrimoxazole was efficacious for prevention of </a:t>
            </a:r>
            <a:r>
              <a:rPr lang="en-ZA" sz="2000" b="1" i="1" dirty="0" smtClean="0"/>
              <a:t>P carinii </a:t>
            </a:r>
            <a:r>
              <a:rPr lang="en-ZA" sz="2000" b="1" dirty="0" smtClean="0"/>
              <a:t>infection. </a:t>
            </a:r>
            <a:endParaRPr lang="en-GB" sz="2000" dirty="0" smtClean="0"/>
          </a:p>
          <a:p>
            <a:pPr lvl="2"/>
            <a:r>
              <a:rPr lang="en-GB" sz="1600" dirty="0" smtClean="0"/>
              <a:t>Regardless of dose, </a:t>
            </a:r>
            <a:r>
              <a:rPr lang="en-GB" sz="1600" dirty="0" err="1" smtClean="0"/>
              <a:t>sulfamethoxazole-trimethoprim</a:t>
            </a:r>
            <a:r>
              <a:rPr lang="en-GB" sz="1600" dirty="0" smtClean="0"/>
              <a:t> was almost universally effective for patients who tolerated it. </a:t>
            </a:r>
          </a:p>
          <a:p>
            <a:pPr lvl="2"/>
            <a:r>
              <a:rPr lang="en-GB" sz="1600" dirty="0" smtClean="0"/>
              <a:t>Risk of discontinuing </a:t>
            </a:r>
            <a:r>
              <a:rPr lang="en-GB" sz="1600" dirty="0" err="1" smtClean="0"/>
              <a:t>sulfamethoxazole-trimethoprim</a:t>
            </a:r>
            <a:r>
              <a:rPr lang="en-GB" sz="1600" dirty="0" smtClean="0"/>
              <a:t> because of side effects decreased by 43% (95% CI, 30% to 54%) if one double-strength tablet was given 3 x week instead of daily.</a:t>
            </a:r>
            <a:endParaRPr lang="en-US" sz="1600" dirty="0" smtClean="0"/>
          </a:p>
          <a:p>
            <a:endParaRPr lang="en-US" sz="2600" dirty="0" smtClean="0"/>
          </a:p>
          <a:p>
            <a:pPr marL="0" indent="0">
              <a:buNone/>
            </a:pPr>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41</a:t>
            </a:fld>
            <a:endParaRPr lang="en-ZA" sz="1000" dirty="0"/>
          </a:p>
        </p:txBody>
      </p:sp>
      <p:sp>
        <p:nvSpPr>
          <p:cNvPr id="8" name="Title 1"/>
          <p:cNvSpPr>
            <a:spLocks noGrp="1"/>
          </p:cNvSpPr>
          <p:nvPr>
            <p:ph type="title"/>
          </p:nvPr>
        </p:nvSpPr>
        <p:spPr>
          <a:xfrm>
            <a:off x="0" y="228600"/>
            <a:ext cx="8686800" cy="838200"/>
          </a:xfrm>
        </p:spPr>
        <p:txBody>
          <a:bodyPr>
            <a:normAutofit/>
          </a:bodyPr>
          <a:lstStyle/>
          <a:p>
            <a:pPr algn="l"/>
            <a:r>
              <a:rPr lang="en-ZA" sz="3600" b="1" dirty="0" smtClean="0">
                <a:solidFill>
                  <a:schemeClr val="bg1"/>
                </a:solidFill>
              </a:rPr>
              <a:t>11.2.1 COTRIMOXAZOLE PROPHYLAXIS</a:t>
            </a:r>
            <a:endParaRPr lang="en-ZA" sz="3600" dirty="0">
              <a:solidFill>
                <a:schemeClr val="bg1"/>
              </a:solidFill>
            </a:endParaRPr>
          </a:p>
        </p:txBody>
      </p:sp>
    </p:spTree>
    <p:extLst>
      <p:ext uri="{BB962C8B-B14F-4D97-AF65-F5344CB8AC3E}">
        <p14:creationId xmlns:p14="http://schemas.microsoft.com/office/powerpoint/2010/main" xmlns="" val="36401534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1"/>
            <a:ext cx="9067800" cy="3657599"/>
          </a:xfrm>
        </p:spPr>
        <p:txBody>
          <a:bodyPr>
            <a:normAutofit/>
          </a:bodyPr>
          <a:lstStyle/>
          <a:p>
            <a:pPr marL="114300" indent="0">
              <a:buNone/>
            </a:pPr>
            <a:endParaRPr lang="en-ZA" sz="900" dirty="0" smtClean="0"/>
          </a:p>
          <a:p>
            <a:pPr>
              <a:buNone/>
            </a:pPr>
            <a:r>
              <a:rPr lang="en-ZA" sz="2800" b="1" dirty="0" smtClean="0"/>
              <a:t>Recommendation: </a:t>
            </a:r>
            <a:r>
              <a:rPr lang="en-ZA" sz="2800" b="1" dirty="0" smtClean="0">
                <a:solidFill>
                  <a:srgbClr val="FF0000"/>
                </a:solidFill>
              </a:rPr>
              <a:t>Daily prophylactic dose of cotrimoxazole </a:t>
            </a:r>
            <a:r>
              <a:rPr lang="en-GB" sz="2800" b="1" dirty="0" smtClean="0">
                <a:solidFill>
                  <a:srgbClr val="FF0000"/>
                </a:solidFill>
              </a:rPr>
              <a:t>160/800 mg be retained.</a:t>
            </a:r>
          </a:p>
          <a:p>
            <a:pPr>
              <a:buNone/>
            </a:pPr>
            <a:r>
              <a:rPr lang="en-GB" sz="2000" i="1" dirty="0" smtClean="0"/>
              <a:t>Rationale: </a:t>
            </a:r>
            <a:r>
              <a:rPr lang="en-GB" sz="2000" dirty="0" smtClean="0"/>
              <a:t>Although RCTs showed non-inferiority of  400/80 mg to 800/160 mg with respect to death, Pneumocystis </a:t>
            </a:r>
            <a:r>
              <a:rPr lang="en-GB" sz="2000" dirty="0" err="1" smtClean="0"/>
              <a:t>jirovecii</a:t>
            </a:r>
            <a:r>
              <a:rPr lang="en-GB" sz="2000" dirty="0" smtClean="0"/>
              <a:t> pneumonia, toxoplasmosis, malaria, pneumonia and diarrhoea, there is a paucity of toxicity data to support lower cotrimoxazole dose.</a:t>
            </a:r>
            <a:endParaRPr lang="en-US" sz="2000" dirty="0" smtClean="0"/>
          </a:p>
          <a:p>
            <a:pPr marL="0" indent="0">
              <a:buNone/>
            </a:pPr>
            <a:endParaRPr lang="en-ZA" sz="2100" dirty="0" smtClean="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42</a:t>
            </a:fld>
            <a:endParaRPr lang="en-ZA" sz="1000" dirty="0"/>
          </a:p>
        </p:txBody>
      </p:sp>
      <p:sp>
        <p:nvSpPr>
          <p:cNvPr id="9" name="Title 1"/>
          <p:cNvSpPr>
            <a:spLocks noGrp="1"/>
          </p:cNvSpPr>
          <p:nvPr>
            <p:ph type="title"/>
          </p:nvPr>
        </p:nvSpPr>
        <p:spPr>
          <a:xfrm>
            <a:off x="0" y="228600"/>
            <a:ext cx="8686800" cy="838200"/>
          </a:xfrm>
        </p:spPr>
        <p:txBody>
          <a:bodyPr>
            <a:normAutofit/>
          </a:bodyPr>
          <a:lstStyle/>
          <a:p>
            <a:pPr algn="l"/>
            <a:r>
              <a:rPr lang="en-ZA" sz="3600" b="1" dirty="0" smtClean="0">
                <a:solidFill>
                  <a:schemeClr val="bg1"/>
                </a:solidFill>
              </a:rPr>
              <a:t>11.2.1 COTRIMOXAZOLE PROPHYLAXIS</a:t>
            </a:r>
            <a:endParaRPr lang="en-ZA" sz="3600" dirty="0">
              <a:solidFill>
                <a:schemeClr val="bg1"/>
              </a:solidFill>
            </a:endParaRPr>
          </a:p>
        </p:txBody>
      </p:sp>
      <p:sp>
        <p:nvSpPr>
          <p:cNvPr id="10" name="Rectangle 9"/>
          <p:cNvSpPr/>
          <p:nvPr/>
        </p:nvSpPr>
        <p:spPr>
          <a:xfrm>
            <a:off x="152400" y="3962400"/>
            <a:ext cx="8915400" cy="1323439"/>
          </a:xfrm>
          <a:prstGeom prst="rect">
            <a:avLst/>
          </a:prstGeom>
        </p:spPr>
        <p:txBody>
          <a:bodyPr wrap="square">
            <a:spAutoFit/>
          </a:bodyPr>
          <a:lstStyle/>
          <a:p>
            <a:pPr>
              <a:buNone/>
            </a:pPr>
            <a:r>
              <a:rPr lang="en-GB" sz="4000" b="1" dirty="0" smtClean="0">
                <a:solidFill>
                  <a:srgbClr val="3366FF"/>
                </a:solidFill>
              </a:rPr>
              <a:t>Level of Evidence: I, Meta-analysis, Guidelines</a:t>
            </a:r>
            <a:endParaRPr lang="en-ZA" sz="4000" dirty="0" smtClean="0">
              <a:solidFill>
                <a:srgbClr val="3366FF"/>
              </a:solidFill>
            </a:endParaRPr>
          </a:p>
        </p:txBody>
      </p:sp>
    </p:spTree>
    <p:extLst>
      <p:ext uri="{BB962C8B-B14F-4D97-AF65-F5344CB8AC3E}">
        <p14:creationId xmlns:p14="http://schemas.microsoft.com/office/powerpoint/2010/main" xmlns="" val="38032101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059363"/>
          </a:xfrm>
        </p:spPr>
        <p:txBody>
          <a:bodyPr>
            <a:normAutofit/>
          </a:bodyPr>
          <a:lstStyle/>
          <a:p>
            <a:r>
              <a:rPr lang="en-ZA" sz="2800" u="sng" dirty="0" smtClean="0"/>
              <a:t>Isoniazid, oral, 300 mg daily for 6 months: </a:t>
            </a:r>
            <a:r>
              <a:rPr lang="en-ZA" sz="2800" i="1" dirty="0" smtClean="0">
                <a:solidFill>
                  <a:srgbClr val="9966FF"/>
                </a:solidFill>
              </a:rPr>
              <a:t>directions for use amended</a:t>
            </a:r>
            <a:endParaRPr lang="en-US" sz="2800" dirty="0" smtClean="0">
              <a:solidFill>
                <a:srgbClr val="9966FF"/>
              </a:solidFill>
            </a:endParaRPr>
          </a:p>
          <a:p>
            <a:pPr>
              <a:buNone/>
            </a:pPr>
            <a:r>
              <a:rPr lang="en-ZA" dirty="0" smtClean="0"/>
              <a:t> </a:t>
            </a:r>
          </a:p>
          <a:p>
            <a:pPr>
              <a:buNone/>
            </a:pPr>
            <a:endParaRPr lang="en-ZA" dirty="0" smtClean="0"/>
          </a:p>
          <a:p>
            <a:pPr>
              <a:buNone/>
            </a:pPr>
            <a:endParaRPr lang="en-ZA" dirty="0" smtClean="0"/>
          </a:p>
          <a:p>
            <a:pPr>
              <a:buNone/>
            </a:pPr>
            <a:endParaRPr lang="en-ZA" dirty="0" smtClean="0"/>
          </a:p>
          <a:p>
            <a:pPr>
              <a:buNone/>
            </a:pPr>
            <a:endParaRPr lang="en-ZA" dirty="0" smtClean="0"/>
          </a:p>
          <a:p>
            <a:pPr>
              <a:buNone/>
            </a:pPr>
            <a:endParaRPr lang="en-ZA" dirty="0" smtClean="0"/>
          </a:p>
          <a:p>
            <a:pPr>
              <a:buNone/>
            </a:pPr>
            <a:endParaRPr lang="en-US" dirty="0" smtClean="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43</a:t>
            </a:fld>
            <a:endParaRPr lang="en-ZA" sz="1000" dirty="0"/>
          </a:p>
        </p:txBody>
      </p:sp>
      <p:sp>
        <p:nvSpPr>
          <p:cNvPr id="7" name="Title 6"/>
          <p:cNvSpPr>
            <a:spLocks noGrp="1"/>
          </p:cNvSpPr>
          <p:nvPr>
            <p:ph type="title"/>
          </p:nvPr>
        </p:nvSpPr>
        <p:spPr>
          <a:xfrm>
            <a:off x="0" y="0"/>
            <a:ext cx="8229600" cy="1143000"/>
          </a:xfrm>
        </p:spPr>
        <p:txBody>
          <a:bodyPr/>
          <a:lstStyle/>
          <a:p>
            <a:pPr algn="l"/>
            <a:r>
              <a:rPr lang="en-ZA" sz="3600" b="1" dirty="0" smtClean="0">
                <a:solidFill>
                  <a:schemeClr val="bg1"/>
                </a:solidFill>
              </a:rPr>
              <a:t>11.2.2 ISONIAZID (INH) PREVENTIVE   </a:t>
            </a:r>
            <a:br>
              <a:rPr lang="en-ZA" sz="3600" b="1" dirty="0" smtClean="0">
                <a:solidFill>
                  <a:schemeClr val="bg1"/>
                </a:solidFill>
              </a:rPr>
            </a:br>
            <a:r>
              <a:rPr lang="en-ZA" sz="3600" b="1" dirty="0" smtClean="0">
                <a:solidFill>
                  <a:schemeClr val="bg1"/>
                </a:solidFill>
              </a:rPr>
              <a:t>            THERAPY (IPT)</a:t>
            </a:r>
            <a:endParaRPr lang="en-US" sz="3600" dirty="0">
              <a:solidFill>
                <a:schemeClr val="bg1"/>
              </a:solidFill>
            </a:endParaRPr>
          </a:p>
        </p:txBody>
      </p:sp>
      <p:sp>
        <p:nvSpPr>
          <p:cNvPr id="10" name="Rounded Rectangle 9"/>
          <p:cNvSpPr/>
          <p:nvPr/>
        </p:nvSpPr>
        <p:spPr>
          <a:xfrm>
            <a:off x="381000" y="2057400"/>
            <a:ext cx="8382000" cy="2971800"/>
          </a:xfrm>
          <a:prstGeom prst="roundRect">
            <a:avLst/>
          </a:prstGeom>
          <a:solidFill>
            <a:schemeClr val="tx2">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itchFamily="2" charset="2"/>
              <a:buChar char="v"/>
            </a:pPr>
            <a:r>
              <a:rPr lang="en-ZA" sz="2400" b="1" dirty="0" smtClean="0">
                <a:solidFill>
                  <a:srgbClr val="FFFF00"/>
                </a:solidFill>
              </a:rPr>
              <a:t> ESSENTIAL TO RULE OUT ACTIVE TB BEFORE IPT IS GIVEN. </a:t>
            </a:r>
          </a:p>
          <a:p>
            <a:endParaRPr lang="en-ZA" sz="2000" b="1" dirty="0" smtClean="0">
              <a:solidFill>
                <a:srgbClr val="FFFF00"/>
              </a:solidFill>
            </a:endParaRPr>
          </a:p>
          <a:p>
            <a:pPr>
              <a:buFont typeface="Wingdings" pitchFamily="2" charset="2"/>
              <a:buChar char="v"/>
            </a:pPr>
            <a:r>
              <a:rPr lang="en-ZA" sz="2000" b="1" dirty="0" smtClean="0">
                <a:solidFill>
                  <a:srgbClr val="FFFF00"/>
                </a:solidFill>
              </a:rPr>
              <a:t> </a:t>
            </a:r>
            <a:r>
              <a:rPr lang="en-ZA" sz="2400" b="1" dirty="0" smtClean="0">
                <a:solidFill>
                  <a:srgbClr val="FFFF00"/>
                </a:solidFill>
              </a:rPr>
              <a:t>DO NOT START IPT IF THE PATIENT HAS ANY OF THE 	FOLLOWING:</a:t>
            </a:r>
            <a:endParaRPr lang="en-US" sz="2400" b="1" dirty="0" smtClean="0">
              <a:solidFill>
                <a:srgbClr val="FFFF00"/>
              </a:solidFill>
            </a:endParaRPr>
          </a:p>
          <a:p>
            <a:pPr lvl="3">
              <a:buFont typeface="Arial" pitchFamily="34" charset="0"/>
              <a:buChar char="•"/>
            </a:pPr>
            <a:r>
              <a:rPr lang="en-ZA" b="1" i="1" dirty="0" smtClean="0">
                <a:solidFill>
                  <a:schemeClr val="accent6">
                    <a:lumMod val="60000"/>
                    <a:lumOff val="40000"/>
                  </a:schemeClr>
                </a:solidFill>
              </a:rPr>
              <a:t> Active cough (any duration).</a:t>
            </a:r>
            <a:endParaRPr lang="en-US" b="1" i="1" dirty="0" smtClean="0">
              <a:solidFill>
                <a:schemeClr val="accent6">
                  <a:lumMod val="60000"/>
                  <a:lumOff val="40000"/>
                </a:schemeClr>
              </a:solidFill>
            </a:endParaRPr>
          </a:p>
          <a:p>
            <a:pPr lvl="3">
              <a:buFont typeface="Arial" pitchFamily="34" charset="0"/>
              <a:buChar char="•"/>
            </a:pPr>
            <a:r>
              <a:rPr lang="en-ZA" b="1" i="1" dirty="0" smtClean="0">
                <a:solidFill>
                  <a:schemeClr val="accent6">
                    <a:lumMod val="60000"/>
                    <a:lumOff val="40000"/>
                  </a:schemeClr>
                </a:solidFill>
              </a:rPr>
              <a:t> Fever.</a:t>
            </a:r>
          </a:p>
          <a:p>
            <a:pPr lvl="3">
              <a:buFont typeface="Arial" pitchFamily="34" charset="0"/>
              <a:buChar char="•"/>
            </a:pPr>
            <a:r>
              <a:rPr lang="en-ZA" b="1" i="1" dirty="0" smtClean="0">
                <a:solidFill>
                  <a:schemeClr val="accent6">
                    <a:lumMod val="60000"/>
                    <a:lumOff val="40000"/>
                  </a:schemeClr>
                </a:solidFill>
              </a:rPr>
              <a:t> Night sweats.</a:t>
            </a:r>
            <a:endParaRPr lang="en-US" b="1" i="1" dirty="0" smtClean="0">
              <a:solidFill>
                <a:schemeClr val="accent6">
                  <a:lumMod val="60000"/>
                  <a:lumOff val="40000"/>
                </a:schemeClr>
              </a:solidFill>
            </a:endParaRPr>
          </a:p>
          <a:p>
            <a:pPr lvl="3">
              <a:buFont typeface="Arial" pitchFamily="34" charset="0"/>
              <a:buChar char="•"/>
            </a:pPr>
            <a:r>
              <a:rPr lang="en-ZA" b="1" i="1" dirty="0" smtClean="0">
                <a:solidFill>
                  <a:schemeClr val="accent6">
                    <a:lumMod val="60000"/>
                    <a:lumOff val="40000"/>
                  </a:schemeClr>
                </a:solidFill>
              </a:rPr>
              <a:t> Weight loss.</a:t>
            </a:r>
            <a:endParaRPr lang="en-US" b="1" i="1" dirty="0" smtClean="0">
              <a:solidFill>
                <a:schemeClr val="accent6">
                  <a:lumMod val="60000"/>
                  <a:lumOff val="40000"/>
                </a:schemeClr>
              </a:solidFill>
            </a:endParaRPr>
          </a:p>
          <a:p>
            <a:pPr algn="ct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152400" y="1752600"/>
          <a:ext cx="8763000" cy="3840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pPr algn="ctr"/>
            <a:r>
              <a:rPr lang="en-ZA" sz="1000" dirty="0" smtClean="0"/>
              <a:t>PRIMARY HEALTHCARE 2014 IMPLEMENTATION SLIDES: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44</a:t>
            </a:fld>
            <a:endParaRPr lang="en-ZA" sz="1000" dirty="0"/>
          </a:p>
        </p:txBody>
      </p:sp>
      <p:sp>
        <p:nvSpPr>
          <p:cNvPr id="9" name="Isosceles Triangle 8"/>
          <p:cNvSpPr/>
          <p:nvPr/>
        </p:nvSpPr>
        <p:spPr>
          <a:xfrm rot="19542264">
            <a:off x="6481027" y="-159538"/>
            <a:ext cx="2438324" cy="1848529"/>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200" b="1" dirty="0" smtClean="0">
                <a:solidFill>
                  <a:schemeClr val="tx1"/>
                </a:solidFill>
              </a:rPr>
              <a:t>The duration of IPT depends on: -1. Mantoux status ;</a:t>
            </a:r>
          </a:p>
          <a:p>
            <a:pPr algn="ctr"/>
            <a:r>
              <a:rPr lang="en-ZA" sz="1200" b="1" dirty="0" smtClean="0">
                <a:solidFill>
                  <a:schemeClr val="tx1"/>
                </a:solidFill>
              </a:rPr>
              <a:t>- 2. If patient is on ART.</a:t>
            </a:r>
            <a:endParaRPr lang="en-US" sz="1200" b="1" dirty="0" smtClean="0">
              <a:solidFill>
                <a:schemeClr val="tx1"/>
              </a:solidFill>
            </a:endParaRPr>
          </a:p>
          <a:p>
            <a:pPr algn="ctr"/>
            <a:endParaRPr lang="en-US" sz="1200" b="1" dirty="0">
              <a:solidFill>
                <a:schemeClr val="tx1"/>
              </a:solidFill>
            </a:endParaRPr>
          </a:p>
        </p:txBody>
      </p:sp>
      <p:sp>
        <p:nvSpPr>
          <p:cNvPr id="10" name="Title 6"/>
          <p:cNvSpPr>
            <a:spLocks noGrp="1"/>
          </p:cNvSpPr>
          <p:nvPr>
            <p:ph type="title"/>
          </p:nvPr>
        </p:nvSpPr>
        <p:spPr>
          <a:xfrm>
            <a:off x="0" y="0"/>
            <a:ext cx="8229600" cy="1143000"/>
          </a:xfrm>
        </p:spPr>
        <p:txBody>
          <a:bodyPr/>
          <a:lstStyle/>
          <a:p>
            <a:pPr algn="l"/>
            <a:r>
              <a:rPr lang="en-ZA" sz="3600" b="1" dirty="0" smtClean="0">
                <a:solidFill>
                  <a:schemeClr val="bg1"/>
                </a:solidFill>
              </a:rPr>
              <a:t>11.2.2 ISONIAZID (INH) PREVENTIVE    </a:t>
            </a:r>
            <a:br>
              <a:rPr lang="en-ZA" sz="3600" b="1" dirty="0" smtClean="0">
                <a:solidFill>
                  <a:schemeClr val="bg1"/>
                </a:solidFill>
              </a:rPr>
            </a:br>
            <a:r>
              <a:rPr lang="en-ZA" sz="3600" b="1" dirty="0" smtClean="0">
                <a:solidFill>
                  <a:schemeClr val="bg1"/>
                </a:solidFill>
              </a:rPr>
              <a:t>            THERAPY (IPT)</a:t>
            </a:r>
            <a:endParaRPr lang="en-US" sz="3600" dirty="0">
              <a:solidFill>
                <a:schemeClr val="bg1"/>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228600" y="1600200"/>
          <a:ext cx="8686801" cy="2781300"/>
        </p:xfrm>
        <a:graphic>
          <a:graphicData uri="http://schemas.openxmlformats.org/drawingml/2006/table">
            <a:tbl>
              <a:tblPr>
                <a:effectLst>
                  <a:outerShdw blurRad="50800" dist="38100" dir="2700000" algn="tl" rotWithShape="0">
                    <a:prstClr val="black">
                      <a:alpha val="40000"/>
                    </a:prstClr>
                  </a:outerShdw>
                  <a:reflection blurRad="6350" stA="52000" endA="300" endPos="35000" dir="5400000" sy="-100000" algn="bl" rotWithShape="0"/>
                </a:effectLst>
                <a:tableStyleId>{E929F9F4-4A8F-4326-A1B4-22849713DDAB}</a:tableStyleId>
              </a:tblPr>
              <a:tblGrid>
                <a:gridCol w="2286000"/>
                <a:gridCol w="3622914"/>
                <a:gridCol w="2777887"/>
              </a:tblGrid>
              <a:tr h="556260">
                <a:tc rowSpan="2">
                  <a:txBody>
                    <a:bodyPr/>
                    <a:lstStyle/>
                    <a:p>
                      <a:pPr marL="0" marR="0" indent="0">
                        <a:spcBef>
                          <a:spcPts val="0"/>
                        </a:spcBef>
                        <a:spcAft>
                          <a:spcPts val="0"/>
                        </a:spcAft>
                      </a:pPr>
                      <a:endParaRPr lang="en-US" sz="2000" b="1" dirty="0" smtClean="0"/>
                    </a:p>
                    <a:p>
                      <a:pPr marL="0" marR="0" indent="0">
                        <a:lnSpc>
                          <a:spcPct val="150000"/>
                        </a:lnSpc>
                        <a:spcBef>
                          <a:spcPts val="0"/>
                        </a:spcBef>
                        <a:spcAft>
                          <a:spcPts val="0"/>
                        </a:spcAft>
                      </a:pPr>
                      <a:r>
                        <a:rPr lang="en-ZA" sz="2000" b="1" dirty="0" smtClean="0"/>
                        <a:t>MANTOUX STATUS</a:t>
                      </a:r>
                      <a:endParaRPr lang="en-US" sz="2000" b="1" dirty="0">
                        <a:latin typeface="Times New Roman"/>
                        <a:ea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gridSpan="2">
                  <a:txBody>
                    <a:bodyPr/>
                    <a:lstStyle/>
                    <a:p>
                      <a:pPr marL="0" marR="0" indent="0" algn="ctr">
                        <a:lnSpc>
                          <a:spcPct val="150000"/>
                        </a:lnSpc>
                        <a:spcBef>
                          <a:spcPts val="0"/>
                        </a:spcBef>
                        <a:spcAft>
                          <a:spcPts val="0"/>
                        </a:spcAft>
                      </a:pPr>
                      <a:r>
                        <a:rPr lang="en-ZA" sz="2000" b="1" dirty="0" smtClean="0"/>
                        <a:t>DURATION OF IPT</a:t>
                      </a:r>
                      <a:endParaRPr lang="en-US" sz="2000" b="1" dirty="0">
                        <a:latin typeface="Times New Roman"/>
                        <a:ea typeface="Times New Roman"/>
                      </a:endParaRPr>
                    </a:p>
                  </a:txBody>
                  <a:tcPr marL="68580" marR="68580" marT="0" marB="0">
                    <a:lnL w="12700" cap="flat" cmpd="sng" algn="ctr">
                      <a:solidFill>
                        <a:schemeClr val="bg1"/>
                      </a:solidFill>
                      <a:prstDash val="solid"/>
                      <a:round/>
                      <a:headEnd type="none" w="med" len="med"/>
                      <a:tailEnd type="none" w="med" len="med"/>
                    </a:lnL>
                    <a:solidFill>
                      <a:srgbClr val="FF0000"/>
                    </a:solidFill>
                  </a:tcPr>
                </a:tc>
                <a:tc hMerge="1">
                  <a:txBody>
                    <a:bodyPr/>
                    <a:lstStyle/>
                    <a:p>
                      <a:endParaRPr lang="en-US"/>
                    </a:p>
                  </a:txBody>
                  <a:tcPr/>
                </a:tc>
              </a:tr>
              <a:tr h="556260">
                <a:tc vMerge="1">
                  <a:txBody>
                    <a:bodyPr/>
                    <a:lstStyle/>
                    <a:p>
                      <a:endParaRPr lang="en-US"/>
                    </a:p>
                  </a:txBody>
                  <a:tcPr/>
                </a:tc>
                <a:tc>
                  <a:txBody>
                    <a:bodyPr/>
                    <a:lstStyle/>
                    <a:p>
                      <a:pPr marL="0" marR="0" indent="0" algn="ctr">
                        <a:lnSpc>
                          <a:spcPct val="150000"/>
                        </a:lnSpc>
                        <a:spcBef>
                          <a:spcPts val="0"/>
                        </a:spcBef>
                        <a:spcAft>
                          <a:spcPts val="0"/>
                        </a:spcAft>
                      </a:pPr>
                      <a:r>
                        <a:rPr lang="en-ZA" sz="2000" b="1" dirty="0" smtClean="0"/>
                        <a:t>PATIENTS NOT ELIGIBLE FOR ART</a:t>
                      </a:r>
                      <a:endParaRPr lang="en-US" sz="2000" b="1" dirty="0">
                        <a:latin typeface="Times New Roman"/>
                        <a:ea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marL="0" marR="0" indent="0" algn="ctr">
                        <a:lnSpc>
                          <a:spcPct val="150000"/>
                        </a:lnSpc>
                        <a:spcBef>
                          <a:spcPts val="0"/>
                        </a:spcBef>
                        <a:spcAft>
                          <a:spcPts val="0"/>
                        </a:spcAft>
                      </a:pPr>
                      <a:r>
                        <a:rPr lang="en-ZA" sz="2000" b="1" dirty="0" smtClean="0"/>
                        <a:t>PATIENTS ON ART</a:t>
                      </a:r>
                      <a:endParaRPr lang="en-US" sz="2000" b="1" dirty="0">
                        <a:latin typeface="Times New Roman"/>
                        <a:ea typeface="Times New Roman"/>
                      </a:endParaRPr>
                    </a:p>
                  </a:txBody>
                  <a:tcPr marL="68580" marR="68580" marT="0" marB="0">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00B0F0"/>
                    </a:solidFill>
                  </a:tcPr>
                </a:tc>
              </a:tr>
              <a:tr h="556260">
                <a:tc>
                  <a:txBody>
                    <a:bodyPr/>
                    <a:lstStyle/>
                    <a:p>
                      <a:pPr marL="0" marR="0" indent="0">
                        <a:lnSpc>
                          <a:spcPct val="150000"/>
                        </a:lnSpc>
                        <a:spcBef>
                          <a:spcPts val="0"/>
                        </a:spcBef>
                        <a:spcAft>
                          <a:spcPts val="0"/>
                        </a:spcAft>
                      </a:pPr>
                      <a:r>
                        <a:rPr lang="en-ZA" sz="2000" dirty="0"/>
                        <a:t>Mantoux ≥ 5 mm</a:t>
                      </a:r>
                      <a:endParaRPr lang="en-US" sz="2000" dirty="0">
                        <a:latin typeface="Times New Roman"/>
                        <a:ea typeface="Times New Roman"/>
                      </a:endParaRPr>
                    </a:p>
                  </a:txBody>
                  <a:tcPr marL="68580" marR="68580" marT="0" marB="0">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75000"/>
                      </a:schemeClr>
                    </a:solidFill>
                  </a:tcPr>
                </a:tc>
                <a:tc>
                  <a:txBody>
                    <a:bodyPr/>
                    <a:lstStyle/>
                    <a:p>
                      <a:pPr marL="0" marR="0" indent="0" algn="ctr">
                        <a:lnSpc>
                          <a:spcPct val="150000"/>
                        </a:lnSpc>
                        <a:spcBef>
                          <a:spcPts val="0"/>
                        </a:spcBef>
                        <a:spcAft>
                          <a:spcPts val="0"/>
                        </a:spcAft>
                      </a:pPr>
                      <a:r>
                        <a:rPr lang="en-ZA" sz="2000" dirty="0">
                          <a:solidFill>
                            <a:schemeClr val="tx1"/>
                          </a:solidFill>
                        </a:rPr>
                        <a:t>At least 36 months</a:t>
                      </a:r>
                      <a:endParaRPr lang="en-US" sz="2000" dirty="0">
                        <a:solidFill>
                          <a:schemeClr val="tx1"/>
                        </a:solidFill>
                        <a:latin typeface="Times New Roman"/>
                        <a:ea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60000"/>
                        <a:lumOff val="40000"/>
                      </a:schemeClr>
                    </a:solidFill>
                  </a:tcPr>
                </a:tc>
                <a:tc>
                  <a:txBody>
                    <a:bodyPr/>
                    <a:lstStyle/>
                    <a:p>
                      <a:pPr marL="0" marR="0" indent="0" algn="ctr">
                        <a:lnSpc>
                          <a:spcPct val="150000"/>
                        </a:lnSpc>
                        <a:spcBef>
                          <a:spcPts val="0"/>
                        </a:spcBef>
                        <a:spcAft>
                          <a:spcPts val="0"/>
                        </a:spcAft>
                      </a:pPr>
                      <a:r>
                        <a:rPr lang="en-ZA" sz="2000" dirty="0">
                          <a:solidFill>
                            <a:schemeClr val="tx1"/>
                          </a:solidFill>
                        </a:rPr>
                        <a:t>At least 36 months</a:t>
                      </a:r>
                      <a:endParaRPr lang="en-US" sz="2000" dirty="0">
                        <a:solidFill>
                          <a:schemeClr val="tx1"/>
                        </a:solidFill>
                        <a:latin typeface="Times New Roman"/>
                        <a:ea typeface="Times New Roman"/>
                      </a:endParaRPr>
                    </a:p>
                  </a:txBody>
                  <a:tcPr marL="68580" marR="68580" marT="0" marB="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60000"/>
                        <a:lumOff val="40000"/>
                      </a:schemeClr>
                    </a:solidFill>
                  </a:tcPr>
                </a:tc>
              </a:tr>
              <a:tr h="556260">
                <a:tc>
                  <a:txBody>
                    <a:bodyPr/>
                    <a:lstStyle/>
                    <a:p>
                      <a:pPr marL="0" marR="0" indent="0">
                        <a:lnSpc>
                          <a:spcPct val="150000"/>
                        </a:lnSpc>
                        <a:spcBef>
                          <a:spcPts val="0"/>
                        </a:spcBef>
                        <a:spcAft>
                          <a:spcPts val="0"/>
                        </a:spcAft>
                      </a:pPr>
                      <a:r>
                        <a:rPr lang="en-ZA" sz="2000" dirty="0" smtClean="0"/>
                        <a:t>Mantoux &lt; 5 </a:t>
                      </a:r>
                      <a:r>
                        <a:rPr lang="en-ZA" sz="2000" dirty="0"/>
                        <a:t>mm</a:t>
                      </a:r>
                      <a:endParaRPr lang="en-US" sz="2000" dirty="0">
                        <a:latin typeface="Times New Roman"/>
                        <a:ea typeface="Times New Roman"/>
                      </a:endParaRPr>
                    </a:p>
                  </a:txBody>
                  <a:tcPr marL="68580" marR="68580" marT="0" marB="0">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75000"/>
                      </a:schemeClr>
                    </a:solidFill>
                  </a:tcPr>
                </a:tc>
                <a:tc>
                  <a:txBody>
                    <a:bodyPr/>
                    <a:lstStyle/>
                    <a:p>
                      <a:pPr marL="0" marR="0" indent="0" algn="ctr">
                        <a:lnSpc>
                          <a:spcPct val="150000"/>
                        </a:lnSpc>
                        <a:spcBef>
                          <a:spcPts val="0"/>
                        </a:spcBef>
                        <a:spcAft>
                          <a:spcPts val="0"/>
                        </a:spcAft>
                      </a:pPr>
                      <a:r>
                        <a:rPr lang="en-ZA" sz="2000" dirty="0">
                          <a:solidFill>
                            <a:schemeClr val="tx1"/>
                          </a:solidFill>
                        </a:rPr>
                        <a:t>No IPT</a:t>
                      </a:r>
                      <a:endParaRPr lang="en-US" sz="2000" dirty="0">
                        <a:solidFill>
                          <a:schemeClr val="tx1"/>
                        </a:solidFill>
                        <a:latin typeface="Times New Roman"/>
                        <a:ea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60000"/>
                        <a:lumOff val="40000"/>
                      </a:schemeClr>
                    </a:solidFill>
                  </a:tcPr>
                </a:tc>
                <a:tc>
                  <a:txBody>
                    <a:bodyPr/>
                    <a:lstStyle/>
                    <a:p>
                      <a:pPr marL="0" marR="0" indent="0" algn="ctr">
                        <a:lnSpc>
                          <a:spcPct val="150000"/>
                        </a:lnSpc>
                        <a:spcBef>
                          <a:spcPts val="0"/>
                        </a:spcBef>
                        <a:spcAft>
                          <a:spcPts val="0"/>
                        </a:spcAft>
                      </a:pPr>
                      <a:r>
                        <a:rPr lang="en-ZA" sz="2000" dirty="0">
                          <a:solidFill>
                            <a:schemeClr val="tx1"/>
                          </a:solidFill>
                        </a:rPr>
                        <a:t>12 months</a:t>
                      </a:r>
                      <a:endParaRPr lang="en-US" sz="2000" dirty="0">
                        <a:solidFill>
                          <a:schemeClr val="tx1"/>
                        </a:solidFill>
                        <a:latin typeface="Times New Roman"/>
                        <a:ea typeface="Times New Roman"/>
                      </a:endParaRPr>
                    </a:p>
                  </a:txBody>
                  <a:tcPr marL="68580" marR="68580" marT="0" marB="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60000"/>
                        <a:lumOff val="40000"/>
                      </a:schemeClr>
                    </a:solidFill>
                  </a:tcPr>
                </a:tc>
              </a:tr>
              <a:tr h="556260">
                <a:tc>
                  <a:txBody>
                    <a:bodyPr/>
                    <a:lstStyle/>
                    <a:p>
                      <a:pPr marL="0" marR="0" indent="0">
                        <a:lnSpc>
                          <a:spcPct val="150000"/>
                        </a:lnSpc>
                        <a:spcBef>
                          <a:spcPts val="0"/>
                        </a:spcBef>
                        <a:spcAft>
                          <a:spcPts val="0"/>
                        </a:spcAft>
                      </a:pPr>
                      <a:r>
                        <a:rPr lang="en-ZA" sz="2000" dirty="0"/>
                        <a:t>Mantoux not done</a:t>
                      </a:r>
                      <a:endParaRPr lang="en-US" sz="2000" dirty="0">
                        <a:latin typeface="Times New Roman"/>
                        <a:ea typeface="Times New Roman"/>
                      </a:endParaRPr>
                    </a:p>
                  </a:txBody>
                  <a:tcPr marL="68580" marR="68580" marT="0" marB="0">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6">
                        <a:lumMod val="75000"/>
                      </a:schemeClr>
                    </a:solidFill>
                  </a:tcPr>
                </a:tc>
                <a:tc>
                  <a:txBody>
                    <a:bodyPr/>
                    <a:lstStyle/>
                    <a:p>
                      <a:pPr marL="0" marR="0" indent="0" algn="ctr">
                        <a:lnSpc>
                          <a:spcPct val="150000"/>
                        </a:lnSpc>
                        <a:spcBef>
                          <a:spcPts val="0"/>
                        </a:spcBef>
                        <a:spcAft>
                          <a:spcPts val="0"/>
                        </a:spcAft>
                      </a:pPr>
                      <a:r>
                        <a:rPr lang="en-ZA" sz="2000" dirty="0">
                          <a:solidFill>
                            <a:schemeClr val="tx1"/>
                          </a:solidFill>
                        </a:rPr>
                        <a:t>6 months</a:t>
                      </a:r>
                      <a:endParaRPr lang="en-US" sz="2000" dirty="0">
                        <a:solidFill>
                          <a:schemeClr val="tx1"/>
                        </a:solidFill>
                        <a:latin typeface="Times New Roman"/>
                        <a:ea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4">
                        <a:lumMod val="60000"/>
                        <a:lumOff val="40000"/>
                      </a:schemeClr>
                    </a:solidFill>
                  </a:tcPr>
                </a:tc>
                <a:tc>
                  <a:txBody>
                    <a:bodyPr/>
                    <a:lstStyle/>
                    <a:p>
                      <a:pPr marL="0" marR="0" indent="0" algn="ctr">
                        <a:lnSpc>
                          <a:spcPct val="150000"/>
                        </a:lnSpc>
                        <a:spcBef>
                          <a:spcPts val="0"/>
                        </a:spcBef>
                        <a:spcAft>
                          <a:spcPts val="0"/>
                        </a:spcAft>
                      </a:pPr>
                      <a:r>
                        <a:rPr lang="en-ZA" sz="2000" dirty="0">
                          <a:solidFill>
                            <a:schemeClr val="tx1"/>
                          </a:solidFill>
                        </a:rPr>
                        <a:t>12 months</a:t>
                      </a:r>
                      <a:endParaRPr lang="en-US" sz="2000" dirty="0">
                        <a:solidFill>
                          <a:schemeClr val="tx1"/>
                        </a:solidFill>
                        <a:latin typeface="Times New Roman"/>
                        <a:ea typeface="Times New Roman"/>
                      </a:endParaRPr>
                    </a:p>
                  </a:txBody>
                  <a:tcPr marL="68580" marR="68580" marT="0" marB="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1">
                        <a:lumMod val="60000"/>
                        <a:lumOff val="40000"/>
                      </a:schemeClr>
                    </a:solidFill>
                  </a:tcPr>
                </a:tc>
              </a:tr>
            </a:tbl>
          </a:graphicData>
        </a:graphic>
      </p:graphicFrame>
      <p:sp>
        <p:nvSpPr>
          <p:cNvPr id="5" name="Footer Placeholder 4"/>
          <p:cNvSpPr>
            <a:spLocks noGrp="1"/>
          </p:cNvSpPr>
          <p:nvPr>
            <p:ph type="ftr" sz="quarter" idx="11"/>
          </p:nvPr>
        </p:nvSpPr>
        <p:spPr/>
        <p:txBody>
          <a:bodyPr/>
          <a:lstStyle/>
          <a:p>
            <a:pPr algn="ctr"/>
            <a:r>
              <a:rPr lang="en-ZA" sz="1000" dirty="0" smtClean="0"/>
              <a:t>PRIMARY HEALTHCARE 2014 IMPLEMENTATION SLIDES: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45</a:t>
            </a:fld>
            <a:endParaRPr lang="en-ZA" sz="1000" dirty="0"/>
          </a:p>
        </p:txBody>
      </p:sp>
      <p:sp>
        <p:nvSpPr>
          <p:cNvPr id="7" name="Title 6"/>
          <p:cNvSpPr>
            <a:spLocks noGrp="1"/>
          </p:cNvSpPr>
          <p:nvPr>
            <p:ph type="title"/>
          </p:nvPr>
        </p:nvSpPr>
        <p:spPr>
          <a:xfrm>
            <a:off x="0" y="0"/>
            <a:ext cx="8229600" cy="1143000"/>
          </a:xfrm>
        </p:spPr>
        <p:txBody>
          <a:bodyPr/>
          <a:lstStyle/>
          <a:p>
            <a:pPr algn="l"/>
            <a:r>
              <a:rPr lang="en-ZA" sz="3600" b="1" dirty="0" smtClean="0">
                <a:solidFill>
                  <a:schemeClr val="bg1"/>
                </a:solidFill>
              </a:rPr>
              <a:t>11.2.2 ISONIAZID (INH) PREVENTIVE    </a:t>
            </a:r>
            <a:br>
              <a:rPr lang="en-ZA" sz="3600" b="1" dirty="0" smtClean="0">
                <a:solidFill>
                  <a:schemeClr val="bg1"/>
                </a:solidFill>
              </a:rPr>
            </a:br>
            <a:r>
              <a:rPr lang="en-ZA" sz="3600" b="1" dirty="0" smtClean="0">
                <a:solidFill>
                  <a:schemeClr val="bg1"/>
                </a:solidFill>
              </a:rPr>
              <a:t>            THERAPY (IPT)</a:t>
            </a:r>
            <a:endParaRPr lang="en-US" sz="3600" dirty="0">
              <a:solidFill>
                <a:schemeClr val="bg1"/>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4840303"/>
          </a:xfrm>
        </p:spPr>
        <p:txBody>
          <a:bodyPr>
            <a:normAutofit/>
          </a:bodyPr>
          <a:lstStyle/>
          <a:p>
            <a:pPr lvl="1"/>
            <a:r>
              <a:rPr lang="en-ZA" sz="1800" i="1" u="sng" dirty="0" err="1" smtClean="0"/>
              <a:t>Samandari</a:t>
            </a:r>
            <a:r>
              <a:rPr lang="en-ZA" sz="1800" i="1" u="sng" dirty="0" smtClean="0"/>
              <a:t>  et al (2011)</a:t>
            </a:r>
            <a:r>
              <a:rPr lang="en-ZA" sz="1800" i="1" dirty="0" smtClean="0"/>
              <a:t>:</a:t>
            </a:r>
            <a:r>
              <a:rPr lang="en-ZA" sz="1800" dirty="0" smtClean="0"/>
              <a:t>A double-blinded, randomised trial in Botswana (TB endemic country) suggested that 36 months’ INH prophylaxis was more effective for prevention of TB </a:t>
            </a:r>
            <a:r>
              <a:rPr lang="en-ZA" sz="1800" i="1" dirty="0" smtClean="0"/>
              <a:t>vs.</a:t>
            </a:r>
            <a:r>
              <a:rPr lang="en-ZA" sz="1800" dirty="0" smtClean="0"/>
              <a:t> 6 month’s INH prophylaxis in HIV individuals; specifically tuberculin skin test (TST) positive study participants. </a:t>
            </a:r>
            <a:endParaRPr lang="en-US" sz="1600" i="1" dirty="0" smtClean="0"/>
          </a:p>
          <a:p>
            <a:pPr marL="0" indent="0">
              <a:buNone/>
            </a:pPr>
            <a:endParaRPr lang="en-GB" sz="800" dirty="0" smtClean="0"/>
          </a:p>
          <a:p>
            <a:pPr marL="0" indent="0">
              <a:buNone/>
            </a:pPr>
            <a:endParaRPr lang="en-GB" sz="800" dirty="0" smtClean="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46</a:t>
            </a:fld>
            <a:endParaRPr lang="en-ZA" sz="1000" dirty="0"/>
          </a:p>
        </p:txBody>
      </p:sp>
      <p:sp>
        <p:nvSpPr>
          <p:cNvPr id="15" name="Title 6"/>
          <p:cNvSpPr>
            <a:spLocks noGrp="1"/>
          </p:cNvSpPr>
          <p:nvPr>
            <p:ph type="title"/>
          </p:nvPr>
        </p:nvSpPr>
        <p:spPr>
          <a:xfrm>
            <a:off x="0" y="0"/>
            <a:ext cx="8229600" cy="1143000"/>
          </a:xfrm>
        </p:spPr>
        <p:txBody>
          <a:bodyPr/>
          <a:lstStyle/>
          <a:p>
            <a:pPr algn="l"/>
            <a:r>
              <a:rPr lang="en-ZA" sz="3600" b="1" dirty="0" smtClean="0">
                <a:solidFill>
                  <a:schemeClr val="bg1"/>
                </a:solidFill>
              </a:rPr>
              <a:t>11.2.2 ISONIAZID (INH) PREVENTIVE    </a:t>
            </a:r>
            <a:br>
              <a:rPr lang="en-ZA" sz="3600" b="1" dirty="0" smtClean="0">
                <a:solidFill>
                  <a:schemeClr val="bg1"/>
                </a:solidFill>
              </a:rPr>
            </a:br>
            <a:r>
              <a:rPr lang="en-ZA" sz="3600" b="1" dirty="0" smtClean="0">
                <a:solidFill>
                  <a:schemeClr val="bg1"/>
                </a:solidFill>
              </a:rPr>
              <a:t>            THERAPY (IPT)</a:t>
            </a:r>
            <a:endParaRPr lang="en-US" sz="3600" dirty="0">
              <a:solidFill>
                <a:schemeClr val="bg1"/>
              </a:solidFill>
            </a:endParaRPr>
          </a:p>
        </p:txBody>
      </p:sp>
      <p:graphicFrame>
        <p:nvGraphicFramePr>
          <p:cNvPr id="16" name="Table 15"/>
          <p:cNvGraphicFramePr>
            <a:graphicFrameLocks noGrp="1"/>
          </p:cNvGraphicFramePr>
          <p:nvPr/>
        </p:nvGraphicFramePr>
        <p:xfrm>
          <a:off x="304800" y="2286000"/>
          <a:ext cx="8610600" cy="2804160"/>
        </p:xfrm>
        <a:graphic>
          <a:graphicData uri="http://schemas.openxmlformats.org/drawingml/2006/table">
            <a:tbl>
              <a:tblPr firstRow="1" bandRow="1">
                <a:tableStyleId>{D7AC3CCA-C797-4891-BE02-D94E43425B78}</a:tableStyleId>
              </a:tblPr>
              <a:tblGrid>
                <a:gridCol w="8610600"/>
              </a:tblGrid>
              <a:tr h="30480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b="1" kern="1200" dirty="0" smtClean="0">
                          <a:solidFill>
                            <a:schemeClr val="dk1"/>
                          </a:solidFill>
                          <a:latin typeface="+mn-lt"/>
                          <a:ea typeface="+mn-ea"/>
                          <a:cs typeface="+mn-cs"/>
                        </a:rPr>
                        <a:t>RESULTS</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400" b="0" kern="1200" dirty="0" smtClean="0">
                          <a:solidFill>
                            <a:schemeClr val="dk1"/>
                          </a:solidFill>
                          <a:latin typeface="+mn-lt"/>
                          <a:ea typeface="+mn-ea"/>
                          <a:cs typeface="+mn-cs"/>
                        </a:rPr>
                        <a:t> 3.4%  TB cases vs. 2.0% were reported in the 6 </a:t>
                      </a:r>
                      <a:r>
                        <a:rPr lang="en-ZA" sz="1400" b="0" i="1" kern="1200" dirty="0" smtClean="0">
                          <a:solidFill>
                            <a:schemeClr val="dk1"/>
                          </a:solidFill>
                          <a:latin typeface="+mn-lt"/>
                          <a:ea typeface="+mn-ea"/>
                          <a:cs typeface="+mn-cs"/>
                        </a:rPr>
                        <a:t>vs.</a:t>
                      </a:r>
                      <a:r>
                        <a:rPr lang="en-ZA" sz="1400" b="0" kern="1200" dirty="0" smtClean="0">
                          <a:solidFill>
                            <a:schemeClr val="dk1"/>
                          </a:solidFill>
                          <a:latin typeface="+mn-lt"/>
                          <a:ea typeface="+mn-ea"/>
                          <a:cs typeface="+mn-cs"/>
                        </a:rPr>
                        <a:t> 36 month INH prophylaxis arm (incidence 1.26% per year </a:t>
                      </a:r>
                      <a:r>
                        <a:rPr lang="en-ZA" sz="1400" b="0" i="1" kern="1200" dirty="0" smtClean="0">
                          <a:solidFill>
                            <a:schemeClr val="dk1"/>
                          </a:solidFill>
                          <a:latin typeface="+mn-lt"/>
                          <a:ea typeface="+mn-ea"/>
                          <a:cs typeface="+mn-cs"/>
                        </a:rPr>
                        <a:t>vs.</a:t>
                      </a:r>
                      <a:r>
                        <a:rPr lang="en-ZA" sz="1400" b="0" kern="1200" dirty="0" smtClean="0">
                          <a:solidFill>
                            <a:schemeClr val="dk1"/>
                          </a:solidFill>
                          <a:latin typeface="+mn-lt"/>
                          <a:ea typeface="+mn-ea"/>
                          <a:cs typeface="+mn-cs"/>
                        </a:rPr>
                        <a:t> 0.72%; HR 0.57, 95% CI 0.33 to 0.99, p=0.047).</a:t>
                      </a:r>
                      <a:endParaRPr lang="en-US" sz="1400" b="0" kern="1200" dirty="0" smtClean="0">
                        <a:solidFill>
                          <a:schemeClr val="dk1"/>
                        </a:solidFill>
                        <a:latin typeface="+mn-lt"/>
                        <a:ea typeface="+mn-ea"/>
                        <a:cs typeface="+mn-cs"/>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400" b="0" kern="1200" dirty="0" smtClean="0">
                          <a:solidFill>
                            <a:schemeClr val="dk1"/>
                          </a:solidFill>
                          <a:latin typeface="+mn-lt"/>
                          <a:ea typeface="+mn-ea"/>
                          <a:cs typeface="+mn-cs"/>
                        </a:rPr>
                        <a:t> TST +</a:t>
                      </a:r>
                      <a:r>
                        <a:rPr lang="en-ZA" sz="1400" b="0" kern="1200" dirty="0" err="1" smtClean="0">
                          <a:solidFill>
                            <a:schemeClr val="dk1"/>
                          </a:solidFill>
                          <a:latin typeface="+mn-lt"/>
                          <a:ea typeface="+mn-ea"/>
                          <a:cs typeface="+mn-cs"/>
                        </a:rPr>
                        <a:t>ve</a:t>
                      </a:r>
                      <a:r>
                        <a:rPr lang="en-ZA" sz="1400" b="0" kern="1200" dirty="0" smtClean="0">
                          <a:solidFill>
                            <a:schemeClr val="dk1"/>
                          </a:solidFill>
                          <a:latin typeface="+mn-lt"/>
                          <a:ea typeface="+mn-ea"/>
                          <a:cs typeface="+mn-cs"/>
                        </a:rPr>
                        <a:t> participants benefited from 36 month’s INH therapy (HR 0.26, 0.09 to 0.80, p=0·02), </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400" b="0" kern="1200" dirty="0" smtClean="0">
                          <a:solidFill>
                            <a:schemeClr val="dk1"/>
                          </a:solidFill>
                          <a:latin typeface="+mn-lt"/>
                          <a:ea typeface="+mn-ea"/>
                          <a:cs typeface="+mn-cs"/>
                        </a:rPr>
                        <a:t> TST -</a:t>
                      </a:r>
                      <a:r>
                        <a:rPr lang="en-ZA" sz="1400" b="0" kern="1200" dirty="0" err="1" smtClean="0">
                          <a:solidFill>
                            <a:schemeClr val="dk1"/>
                          </a:solidFill>
                          <a:latin typeface="+mn-lt"/>
                          <a:ea typeface="+mn-ea"/>
                          <a:cs typeface="+mn-cs"/>
                        </a:rPr>
                        <a:t>ve</a:t>
                      </a:r>
                      <a:r>
                        <a:rPr lang="en-ZA" sz="1400" b="0" kern="1200" dirty="0" smtClean="0">
                          <a:solidFill>
                            <a:schemeClr val="dk1"/>
                          </a:solidFill>
                          <a:latin typeface="+mn-lt"/>
                          <a:ea typeface="+mn-ea"/>
                          <a:cs typeface="+mn-cs"/>
                        </a:rPr>
                        <a:t> participants showed no significant benefit (HR 0.75, 0.38 to 1.46, p=0.40). </a:t>
                      </a:r>
                      <a:endParaRPr lang="en-US" sz="1400" b="0" kern="1200" dirty="0" smtClean="0">
                        <a:solidFill>
                          <a:schemeClr val="dk1"/>
                        </a:solidFill>
                        <a:latin typeface="+mn-lt"/>
                        <a:ea typeface="+mn-ea"/>
                        <a:cs typeface="+mn-cs"/>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400" b="0" kern="1200" dirty="0" smtClean="0">
                          <a:solidFill>
                            <a:schemeClr val="dk1"/>
                          </a:solidFill>
                          <a:latin typeface="+mn-lt"/>
                          <a:ea typeface="+mn-ea"/>
                          <a:cs typeface="+mn-cs"/>
                        </a:rPr>
                        <a:t> </a:t>
                      </a:r>
                      <a:r>
                        <a:rPr lang="en-ZA" sz="1400" b="1" kern="1200" dirty="0" smtClean="0">
                          <a:solidFill>
                            <a:schemeClr val="dk1"/>
                          </a:solidFill>
                          <a:latin typeface="+mn-lt"/>
                          <a:ea typeface="+mn-ea"/>
                          <a:cs typeface="+mn-cs"/>
                        </a:rPr>
                        <a:t>All-cause mortality higher amongst TST –</a:t>
                      </a:r>
                      <a:r>
                        <a:rPr lang="en-ZA" sz="1400" b="1" kern="1200" dirty="0" err="1" smtClean="0">
                          <a:solidFill>
                            <a:schemeClr val="dk1"/>
                          </a:solidFill>
                          <a:latin typeface="+mn-lt"/>
                          <a:ea typeface="+mn-ea"/>
                          <a:cs typeface="+mn-cs"/>
                        </a:rPr>
                        <a:t>ve</a:t>
                      </a:r>
                      <a:r>
                        <a:rPr lang="en-ZA" sz="1400" b="1" kern="1200" baseline="0" dirty="0" smtClean="0">
                          <a:solidFill>
                            <a:schemeClr val="dk1"/>
                          </a:solidFill>
                          <a:latin typeface="+mn-lt"/>
                          <a:ea typeface="+mn-ea"/>
                          <a:cs typeface="+mn-cs"/>
                        </a:rPr>
                        <a:t> patients</a:t>
                      </a:r>
                      <a:r>
                        <a:rPr lang="en-ZA" sz="1400" b="0" kern="1200" dirty="0" smtClean="0">
                          <a:solidFill>
                            <a:schemeClr val="dk1"/>
                          </a:solidFill>
                          <a:latin typeface="+mn-lt"/>
                          <a:ea typeface="+mn-ea"/>
                          <a:cs typeface="+mn-cs"/>
                        </a:rPr>
                        <a:t>; 7 per 100 PY </a:t>
                      </a:r>
                      <a:r>
                        <a:rPr lang="en-ZA" sz="1400" b="0" i="1" kern="1200" dirty="0" smtClean="0">
                          <a:solidFill>
                            <a:schemeClr val="dk1"/>
                          </a:solidFill>
                          <a:latin typeface="+mn-lt"/>
                          <a:ea typeface="+mn-ea"/>
                          <a:cs typeface="+mn-cs"/>
                        </a:rPr>
                        <a:t>vs.</a:t>
                      </a:r>
                      <a:r>
                        <a:rPr lang="en-ZA" sz="1400" b="0" kern="1200" dirty="0" smtClean="0">
                          <a:solidFill>
                            <a:schemeClr val="dk1"/>
                          </a:solidFill>
                          <a:latin typeface="+mn-lt"/>
                          <a:ea typeface="+mn-ea"/>
                          <a:cs typeface="+mn-cs"/>
                        </a:rPr>
                        <a:t> 21 per 100 PY in the 6 months’ vs. 36 months’ INH prophylaxis group (HR 2.99, 95% CI 1.27 to 7.04; p &lt; 0.05). </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400" b="0" kern="1200" dirty="0" smtClean="0">
                          <a:solidFill>
                            <a:schemeClr val="dk1"/>
                          </a:solidFill>
                          <a:latin typeface="+mn-lt"/>
                          <a:ea typeface="+mn-ea"/>
                          <a:cs typeface="+mn-cs"/>
                        </a:rPr>
                        <a:t>TST +</a:t>
                      </a:r>
                      <a:r>
                        <a:rPr lang="en-ZA" sz="1400" b="0" kern="1200" dirty="0" err="1" smtClean="0">
                          <a:solidFill>
                            <a:schemeClr val="dk1"/>
                          </a:solidFill>
                          <a:latin typeface="+mn-lt"/>
                          <a:ea typeface="+mn-ea"/>
                          <a:cs typeface="+mn-cs"/>
                        </a:rPr>
                        <a:t>ve</a:t>
                      </a:r>
                      <a:r>
                        <a:rPr lang="en-ZA" sz="1400" b="0" kern="1200" dirty="0" smtClean="0">
                          <a:solidFill>
                            <a:schemeClr val="dk1"/>
                          </a:solidFill>
                          <a:latin typeface="+mn-lt"/>
                          <a:ea typeface="+mn-ea"/>
                          <a:cs typeface="+mn-cs"/>
                        </a:rPr>
                        <a:t> demonstrated mortality benefit when comparing 6 </a:t>
                      </a:r>
                      <a:r>
                        <a:rPr lang="en-ZA" sz="1400" b="0" i="1" kern="1200" dirty="0" smtClean="0">
                          <a:solidFill>
                            <a:schemeClr val="dk1"/>
                          </a:solidFill>
                          <a:latin typeface="+mn-lt"/>
                          <a:ea typeface="+mn-ea"/>
                          <a:cs typeface="+mn-cs"/>
                        </a:rPr>
                        <a:t>vs</a:t>
                      </a:r>
                      <a:r>
                        <a:rPr lang="en-ZA" sz="1400" b="0" kern="1200" dirty="0" smtClean="0">
                          <a:solidFill>
                            <a:schemeClr val="dk1"/>
                          </a:solidFill>
                          <a:latin typeface="+mn-lt"/>
                          <a:ea typeface="+mn-ea"/>
                          <a:cs typeface="+mn-cs"/>
                        </a:rPr>
                        <a:t>. 36 months’ INH therapy group (9 </a:t>
                      </a:r>
                      <a:r>
                        <a:rPr lang="en-ZA" sz="1400" b="0" i="1" kern="1200" dirty="0" smtClean="0">
                          <a:solidFill>
                            <a:schemeClr val="dk1"/>
                          </a:solidFill>
                          <a:latin typeface="+mn-lt"/>
                          <a:ea typeface="+mn-ea"/>
                          <a:cs typeface="+mn-cs"/>
                        </a:rPr>
                        <a:t>vs</a:t>
                      </a:r>
                      <a:r>
                        <a:rPr lang="en-ZA" sz="1400" b="0" kern="1200" dirty="0" smtClean="0">
                          <a:solidFill>
                            <a:schemeClr val="dk1"/>
                          </a:solidFill>
                          <a:latin typeface="+mn-lt"/>
                          <a:ea typeface="+mn-ea"/>
                          <a:cs typeface="+mn-cs"/>
                        </a:rPr>
                        <a:t>. 3 per 100 PY, respectively; HR 0.28 (0.08 to 1.03, p &gt; 0.05)).</a:t>
                      </a:r>
                      <a:endParaRPr lang="en-US" sz="1400" b="0" kern="1200" dirty="0" smtClean="0">
                        <a:solidFill>
                          <a:schemeClr val="dk1"/>
                        </a:solidFill>
                        <a:latin typeface="+mn-lt"/>
                        <a:ea typeface="+mn-ea"/>
                        <a:cs typeface="+mn-cs"/>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400" b="0" kern="1200" dirty="0" smtClean="0">
                          <a:solidFill>
                            <a:schemeClr val="dk1"/>
                          </a:solidFill>
                          <a:latin typeface="+mn-lt"/>
                          <a:ea typeface="+mn-ea"/>
                          <a:cs typeface="+mn-cs"/>
                        </a:rPr>
                        <a:t> </a:t>
                      </a:r>
                      <a:r>
                        <a:rPr lang="en-ZA" sz="1400" b="1" kern="1200" dirty="0" smtClean="0">
                          <a:solidFill>
                            <a:schemeClr val="dk1"/>
                          </a:solidFill>
                          <a:latin typeface="+mn-lt"/>
                          <a:ea typeface="+mn-ea"/>
                          <a:cs typeface="+mn-cs"/>
                        </a:rPr>
                        <a:t>TB prevention effect in TST +</a:t>
                      </a:r>
                      <a:r>
                        <a:rPr lang="en-ZA" sz="1400" b="1" kern="1200" dirty="0" err="1" smtClean="0">
                          <a:solidFill>
                            <a:schemeClr val="dk1"/>
                          </a:solidFill>
                          <a:latin typeface="+mn-lt"/>
                          <a:ea typeface="+mn-ea"/>
                          <a:cs typeface="+mn-cs"/>
                        </a:rPr>
                        <a:t>ve</a:t>
                      </a:r>
                      <a:r>
                        <a:rPr lang="en-ZA" sz="1400" b="1" kern="1200" dirty="0" smtClean="0">
                          <a:solidFill>
                            <a:schemeClr val="dk1"/>
                          </a:solidFill>
                          <a:latin typeface="+mn-lt"/>
                          <a:ea typeface="+mn-ea"/>
                          <a:cs typeface="+mn-cs"/>
                        </a:rPr>
                        <a:t> patients showed 92% reduction in TB rate (HR 0.08, p=0.015) </a:t>
                      </a:r>
                      <a:r>
                        <a:rPr lang="en-ZA" sz="1400" b="0" kern="1200" dirty="0" smtClean="0">
                          <a:solidFill>
                            <a:schemeClr val="dk1"/>
                          </a:solidFill>
                          <a:latin typeface="+mn-lt"/>
                          <a:ea typeface="+mn-ea"/>
                          <a:cs typeface="+mn-cs"/>
                        </a:rPr>
                        <a:t>vs. a 14% reduction in TST -</a:t>
                      </a:r>
                      <a:r>
                        <a:rPr lang="en-ZA" sz="1400" b="0" kern="1200" dirty="0" err="1" smtClean="0">
                          <a:solidFill>
                            <a:schemeClr val="dk1"/>
                          </a:solidFill>
                          <a:latin typeface="+mn-lt"/>
                          <a:ea typeface="+mn-ea"/>
                          <a:cs typeface="+mn-cs"/>
                        </a:rPr>
                        <a:t>ve</a:t>
                      </a:r>
                      <a:r>
                        <a:rPr lang="en-ZA" sz="1400" b="0" kern="1200" dirty="0" smtClean="0">
                          <a:solidFill>
                            <a:schemeClr val="dk1"/>
                          </a:solidFill>
                          <a:latin typeface="+mn-lt"/>
                          <a:ea typeface="+mn-ea"/>
                          <a:cs typeface="+mn-cs"/>
                        </a:rPr>
                        <a:t> patients (HR 0.86, p=0.69).</a:t>
                      </a:r>
                      <a:endParaRPr lang="en-US" sz="1400" b="0" kern="1200" dirty="0" smtClean="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xmlns="" val="384886578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052736"/>
            <a:ext cx="8856984" cy="5256584"/>
          </a:xfrm>
        </p:spPr>
        <p:txBody>
          <a:bodyPr>
            <a:noAutofit/>
          </a:bodyPr>
          <a:lstStyle/>
          <a:p>
            <a:r>
              <a:rPr lang="en-ZA" sz="2000" i="1" u="sng" dirty="0" smtClean="0"/>
              <a:t>Cochrane review (2010)</a:t>
            </a:r>
            <a:r>
              <a:rPr lang="en-ZA" sz="2000" i="1" dirty="0" smtClean="0"/>
              <a:t>: </a:t>
            </a:r>
            <a:r>
              <a:rPr lang="en-ZA" sz="2000" dirty="0" smtClean="0"/>
              <a:t>Review of 12 RCTs (n=8578) suggested that treatment of LTBI reduces active TB risk of active TB amongst HIV-infected, especially TST +</a:t>
            </a:r>
            <a:r>
              <a:rPr lang="en-ZA" sz="2000" dirty="0" err="1" smtClean="0"/>
              <a:t>ve</a:t>
            </a:r>
            <a:r>
              <a:rPr lang="en-ZA" sz="2000" dirty="0" smtClean="0"/>
              <a:t> patients.  </a:t>
            </a:r>
            <a:endParaRPr lang="en-US" sz="2000" dirty="0" smtClean="0"/>
          </a:p>
          <a:p>
            <a:pPr>
              <a:buNone/>
            </a:pPr>
            <a:endParaRPr lang="en-ZA" sz="1600" dirty="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47</a:t>
            </a:fld>
            <a:endParaRPr lang="en-ZA" sz="1000" dirty="0"/>
          </a:p>
        </p:txBody>
      </p:sp>
      <p:sp>
        <p:nvSpPr>
          <p:cNvPr id="9" name="Title 6"/>
          <p:cNvSpPr>
            <a:spLocks noGrp="1"/>
          </p:cNvSpPr>
          <p:nvPr>
            <p:ph type="title"/>
          </p:nvPr>
        </p:nvSpPr>
        <p:spPr>
          <a:xfrm>
            <a:off x="0" y="0"/>
            <a:ext cx="8229600" cy="1143000"/>
          </a:xfrm>
        </p:spPr>
        <p:txBody>
          <a:bodyPr/>
          <a:lstStyle/>
          <a:p>
            <a:pPr algn="l"/>
            <a:r>
              <a:rPr lang="en-ZA" sz="3600" b="1" dirty="0" smtClean="0">
                <a:solidFill>
                  <a:schemeClr val="bg1"/>
                </a:solidFill>
              </a:rPr>
              <a:t>11.2.2 ISONIAZID (INH) PREVENTIVE    </a:t>
            </a:r>
            <a:br>
              <a:rPr lang="en-ZA" sz="3600" b="1" dirty="0" smtClean="0">
                <a:solidFill>
                  <a:schemeClr val="bg1"/>
                </a:solidFill>
              </a:rPr>
            </a:br>
            <a:r>
              <a:rPr lang="en-ZA" sz="3600" b="1" dirty="0" smtClean="0">
                <a:solidFill>
                  <a:schemeClr val="bg1"/>
                </a:solidFill>
              </a:rPr>
              <a:t>            THERAPY (IPT)</a:t>
            </a:r>
            <a:endParaRPr lang="en-US" sz="3600" dirty="0">
              <a:solidFill>
                <a:schemeClr val="bg1"/>
              </a:solidFill>
            </a:endParaRPr>
          </a:p>
        </p:txBody>
      </p:sp>
      <p:graphicFrame>
        <p:nvGraphicFramePr>
          <p:cNvPr id="10" name="Table 9"/>
          <p:cNvGraphicFramePr>
            <a:graphicFrameLocks noGrp="1"/>
          </p:cNvGraphicFramePr>
          <p:nvPr/>
        </p:nvGraphicFramePr>
        <p:xfrm>
          <a:off x="228600" y="2057400"/>
          <a:ext cx="8839200" cy="3672840"/>
        </p:xfrm>
        <a:graphic>
          <a:graphicData uri="http://schemas.openxmlformats.org/drawingml/2006/table">
            <a:tbl>
              <a:tblPr firstRow="1" bandRow="1">
                <a:tableStyleId>{F5AB1C69-6EDB-4FF4-983F-18BD219EF322}</a:tableStyleId>
              </a:tblPr>
              <a:tblGrid>
                <a:gridCol w="8839200"/>
              </a:tblGrid>
              <a:tr h="370840">
                <a:tc>
                  <a:txBody>
                    <a:bodyPr/>
                    <a:lstStyle/>
                    <a:p>
                      <a:r>
                        <a:rPr lang="en-US" sz="1600" dirty="0" smtClean="0"/>
                        <a:t>RESULTS</a:t>
                      </a:r>
                      <a:endParaRPr lang="en-US" sz="16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600" dirty="0" smtClean="0"/>
                        <a:t> </a:t>
                      </a:r>
                      <a:r>
                        <a:rPr lang="en-ZA" sz="1600" b="1" i="1" dirty="0" smtClean="0"/>
                        <a:t>TB prophylaxis vs. placebo: </a:t>
                      </a:r>
                      <a:r>
                        <a:rPr lang="en-ZA" sz="1600" dirty="0" smtClean="0"/>
                        <a:t>Lower incidence of active TB (RR 0.68, 95% CI 0.54 to 0.85). </a:t>
                      </a:r>
                      <a:endParaRPr lang="en-US" sz="1600" dirty="0" smtClean="0"/>
                    </a:p>
                  </a:txBody>
                  <a:tcPr/>
                </a:tc>
              </a:tr>
              <a:tr h="370840">
                <a:tc>
                  <a:txBody>
                    <a:bodyPr/>
                    <a:lstStyle/>
                    <a:p>
                      <a:pPr>
                        <a:buFont typeface="Arial" pitchFamily="34" charset="0"/>
                        <a:buChar char="•"/>
                      </a:pPr>
                      <a:r>
                        <a:rPr lang="en-ZA" sz="1600" dirty="0" smtClean="0"/>
                        <a:t> </a:t>
                      </a:r>
                      <a:r>
                        <a:rPr lang="en-ZA" sz="1600" b="1" i="1" dirty="0" smtClean="0"/>
                        <a:t>TST</a:t>
                      </a:r>
                      <a:r>
                        <a:rPr lang="en-ZA" sz="1600" b="1" i="1" baseline="0" dirty="0" smtClean="0"/>
                        <a:t> +</a:t>
                      </a:r>
                      <a:r>
                        <a:rPr lang="en-ZA" sz="1600" b="1" i="1" baseline="0" dirty="0" err="1" smtClean="0"/>
                        <a:t>ve</a:t>
                      </a:r>
                      <a:r>
                        <a:rPr lang="en-ZA" sz="1600" b="1" i="1" dirty="0" smtClean="0"/>
                        <a:t> individuals </a:t>
                      </a:r>
                      <a:r>
                        <a:rPr lang="en-ZA" sz="1600" dirty="0" smtClean="0"/>
                        <a:t>showed a greater benefit, (RR 0.38, 95% CI 0.25 to 0.57) </a:t>
                      </a:r>
                      <a:r>
                        <a:rPr lang="en-ZA" sz="1600" b="1" i="1" dirty="0" smtClean="0"/>
                        <a:t>vs. TST-negative individuals </a:t>
                      </a:r>
                      <a:r>
                        <a:rPr lang="en-ZA" sz="1600" dirty="0" smtClean="0"/>
                        <a:t>(RR 0.89, 95% CI 0.64 to 1.24).</a:t>
                      </a:r>
                      <a:endParaRPr lang="en-US" sz="16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600" dirty="0" smtClean="0"/>
                        <a:t> </a:t>
                      </a:r>
                      <a:r>
                        <a:rPr lang="en-ZA" sz="1600" b="1" i="1" dirty="0" smtClean="0"/>
                        <a:t>Efficacy similar for all regimens </a:t>
                      </a:r>
                      <a:r>
                        <a:rPr lang="en-ZA" sz="1600" dirty="0" smtClean="0"/>
                        <a:t>(regardless of medicine, frequency or duration of treatment).</a:t>
                      </a:r>
                      <a:endParaRPr lang="en-US" sz="1600" dirty="0" smtClean="0"/>
                    </a:p>
                  </a:txBody>
                  <a:tcPr/>
                </a:tc>
              </a:tr>
              <a:tr h="370840">
                <a:tc>
                  <a:txBody>
                    <a:bodyPr/>
                    <a:lstStyle/>
                    <a:p>
                      <a:pPr>
                        <a:buFont typeface="Arial" pitchFamily="34" charset="0"/>
                        <a:buChar char="•"/>
                      </a:pPr>
                      <a:r>
                        <a:rPr lang="en-ZA" sz="1600" baseline="0" dirty="0" smtClean="0"/>
                        <a:t> C</a:t>
                      </a:r>
                      <a:r>
                        <a:rPr lang="en-ZA" sz="1600" dirty="0" smtClean="0"/>
                        <a:t>ompared to INH monotherapy, short-course </a:t>
                      </a:r>
                      <a:r>
                        <a:rPr lang="en-ZA" sz="1600" b="1" i="1" dirty="0" smtClean="0"/>
                        <a:t>multi-drug regimens </a:t>
                      </a:r>
                      <a:r>
                        <a:rPr lang="en-ZA" sz="1600" dirty="0" smtClean="0"/>
                        <a:t>more likely to require discontinuation of treatment due to adverse effects.</a:t>
                      </a:r>
                      <a:endParaRPr lang="en-US" sz="16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600" dirty="0" smtClean="0"/>
                        <a:t> </a:t>
                      </a:r>
                      <a:r>
                        <a:rPr lang="en-ZA" sz="1600" b="1" i="1" dirty="0" smtClean="0"/>
                        <a:t>Reduction in mortality </a:t>
                      </a:r>
                      <a:r>
                        <a:rPr lang="en-ZA" sz="1600" dirty="0" smtClean="0"/>
                        <a:t>with:</a:t>
                      </a:r>
                    </a:p>
                    <a:p>
                      <a:pPr marL="457200" marR="0" lvl="1" indent="0" algn="l" defTabSz="914400" rtl="0" eaLnBrk="1" fontAlgn="auto" latinLnBrk="0" hangingPunct="1">
                        <a:lnSpc>
                          <a:spcPct val="100000"/>
                        </a:lnSpc>
                        <a:spcBef>
                          <a:spcPts val="0"/>
                        </a:spcBef>
                        <a:spcAft>
                          <a:spcPts val="0"/>
                        </a:spcAft>
                        <a:buClrTx/>
                        <a:buSzTx/>
                        <a:buFontTx/>
                        <a:buChar char="-"/>
                        <a:tabLst/>
                        <a:defRPr/>
                      </a:pPr>
                      <a:r>
                        <a:rPr lang="en-ZA" sz="1600" dirty="0" smtClean="0"/>
                        <a:t> </a:t>
                      </a:r>
                      <a:r>
                        <a:rPr lang="en-ZA" sz="1600" b="0" u="none" dirty="0" smtClean="0"/>
                        <a:t>INH monotherapy </a:t>
                      </a:r>
                      <a:r>
                        <a:rPr lang="en-ZA" sz="1600" dirty="0" smtClean="0"/>
                        <a:t>vs. placebo among TST</a:t>
                      </a:r>
                      <a:r>
                        <a:rPr lang="en-ZA" sz="1600" baseline="0" dirty="0" smtClean="0"/>
                        <a:t> +</a:t>
                      </a:r>
                      <a:r>
                        <a:rPr lang="en-ZA" sz="1600" baseline="0" dirty="0" err="1" smtClean="0"/>
                        <a:t>ve</a:t>
                      </a:r>
                      <a:r>
                        <a:rPr lang="en-ZA" sz="1600" dirty="0" smtClean="0"/>
                        <a:t> individuals (RR 0.74, 95% CI 0.55 to 1.00) </a:t>
                      </a:r>
                    </a:p>
                    <a:p>
                      <a:pPr marL="457200" marR="0" lvl="1" indent="0" algn="l" defTabSz="914400" rtl="0" eaLnBrk="1" fontAlgn="auto" latinLnBrk="0" hangingPunct="1">
                        <a:lnSpc>
                          <a:spcPct val="100000"/>
                        </a:lnSpc>
                        <a:spcBef>
                          <a:spcPts val="0"/>
                        </a:spcBef>
                        <a:spcAft>
                          <a:spcPts val="0"/>
                        </a:spcAft>
                        <a:buClrTx/>
                        <a:buSzTx/>
                        <a:buFontTx/>
                        <a:buChar char="-"/>
                        <a:tabLst/>
                        <a:defRPr/>
                      </a:pPr>
                      <a:r>
                        <a:rPr lang="en-ZA" sz="1600" dirty="0" smtClean="0"/>
                        <a:t> INH + </a:t>
                      </a:r>
                      <a:r>
                        <a:rPr lang="en-ZA" sz="1600" dirty="0" err="1" smtClean="0"/>
                        <a:t>rifampicin</a:t>
                      </a:r>
                      <a:r>
                        <a:rPr lang="en-ZA" sz="1600" dirty="0" smtClean="0"/>
                        <a:t> vs. placebo, regardless of TST status (RR 0.69, 95% CI 0.50 to 0.95)</a:t>
                      </a:r>
                      <a:endParaRPr lang="en-US" sz="1600" dirty="0" smtClean="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600" baseline="0" dirty="0" smtClean="0"/>
                        <a:t> O</a:t>
                      </a:r>
                      <a:r>
                        <a:rPr lang="en-ZA" sz="1600" dirty="0" smtClean="0"/>
                        <a:t>verall, no evidence that TB preventive therapy </a:t>
                      </a:r>
                      <a:r>
                        <a:rPr lang="en-ZA" sz="1600" i="1" dirty="0" smtClean="0"/>
                        <a:t>vs</a:t>
                      </a:r>
                      <a:r>
                        <a:rPr lang="en-ZA" sz="1600" dirty="0" smtClean="0"/>
                        <a:t>. placebo reduced all-cause mortality (RR 0.94, 95% CI 0.85 to 1.05).</a:t>
                      </a:r>
                      <a:endParaRPr lang="en-US" sz="1600" dirty="0" smtClean="0"/>
                    </a:p>
                  </a:txBody>
                  <a:tcPr/>
                </a:tc>
              </a:tr>
            </a:tbl>
          </a:graphicData>
        </a:graphic>
      </p:graphicFrame>
    </p:spTree>
    <p:extLst>
      <p:ext uri="{BB962C8B-B14F-4D97-AF65-F5344CB8AC3E}">
        <p14:creationId xmlns:p14="http://schemas.microsoft.com/office/powerpoint/2010/main" xmlns="" val="131551615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052736"/>
            <a:ext cx="8856984" cy="1919064"/>
          </a:xfrm>
        </p:spPr>
        <p:txBody>
          <a:bodyPr>
            <a:noAutofit/>
          </a:bodyPr>
          <a:lstStyle/>
          <a:p>
            <a:r>
              <a:rPr lang="en-US" sz="2000" i="1" u="sng" dirty="0" err="1" smtClean="0"/>
              <a:t>Rangaka</a:t>
            </a:r>
            <a:r>
              <a:rPr lang="en-US" sz="2000" i="1" u="sng" dirty="0" smtClean="0"/>
              <a:t> et al (2012)</a:t>
            </a:r>
            <a:r>
              <a:rPr lang="en-US" sz="2000" i="1" dirty="0" smtClean="0"/>
              <a:t>: </a:t>
            </a:r>
            <a:r>
              <a:rPr lang="en-US" sz="2000" dirty="0" smtClean="0"/>
              <a:t>Double-blinded RCT in </a:t>
            </a:r>
            <a:r>
              <a:rPr lang="en-US" sz="2000" dirty="0" err="1" smtClean="0"/>
              <a:t>Khayelitsia</a:t>
            </a:r>
            <a:r>
              <a:rPr lang="en-US" sz="2000" dirty="0" smtClean="0"/>
              <a:t> (n=</a:t>
            </a:r>
            <a:r>
              <a:rPr lang="en-ZA" sz="2000" dirty="0" smtClean="0"/>
              <a:t>1,329) - 12</a:t>
            </a:r>
            <a:r>
              <a:rPr lang="en-US" sz="2000" dirty="0" smtClean="0"/>
              <a:t> months of IPT reduced TB incidence without causing excess harm in HIV-infected (on ART or newly starting ART). </a:t>
            </a:r>
          </a:p>
          <a:p>
            <a:pPr lvl="1"/>
            <a:r>
              <a:rPr lang="en-ZA" sz="1600" i="1" u="sng" dirty="0" smtClean="0"/>
              <a:t>Results:</a:t>
            </a:r>
            <a:r>
              <a:rPr lang="en-ZA" sz="1600" dirty="0" smtClean="0"/>
              <a:t> Incident TB cases = 3.6 (95% CI 2.8 to 4.7) </a:t>
            </a:r>
            <a:r>
              <a:rPr lang="en-ZA" sz="1600" i="1" dirty="0" smtClean="0"/>
              <a:t>vs. </a:t>
            </a:r>
            <a:r>
              <a:rPr lang="en-ZA" sz="1600" dirty="0" smtClean="0"/>
              <a:t>2.3 (95% CI 1.6 to 3.1) per 100 PY in placebo &amp; IPT arms (HR 0.63, 95% CI 0.41 to 0.94, p=0.026).</a:t>
            </a:r>
          </a:p>
          <a:p>
            <a:pPr lvl="1"/>
            <a:endParaRPr lang="en-ZA" sz="1800" dirty="0" smtClean="0"/>
          </a:p>
          <a:p>
            <a:pPr lvl="1">
              <a:buNone/>
            </a:pPr>
            <a:endParaRPr lang="en-US" sz="1800" dirty="0" smtClean="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48</a:t>
            </a:fld>
            <a:endParaRPr lang="en-ZA" sz="1000" dirty="0"/>
          </a:p>
        </p:txBody>
      </p:sp>
      <p:sp>
        <p:nvSpPr>
          <p:cNvPr id="9" name="Title 6"/>
          <p:cNvSpPr>
            <a:spLocks noGrp="1"/>
          </p:cNvSpPr>
          <p:nvPr>
            <p:ph type="title"/>
          </p:nvPr>
        </p:nvSpPr>
        <p:spPr>
          <a:xfrm>
            <a:off x="0" y="0"/>
            <a:ext cx="8229600" cy="1143000"/>
          </a:xfrm>
        </p:spPr>
        <p:txBody>
          <a:bodyPr/>
          <a:lstStyle/>
          <a:p>
            <a:pPr algn="l"/>
            <a:r>
              <a:rPr lang="en-ZA" sz="3600" b="1" dirty="0" smtClean="0">
                <a:solidFill>
                  <a:schemeClr val="bg1"/>
                </a:solidFill>
              </a:rPr>
              <a:t>11.2.2 ISONIAZID (INH) PREVENTIVE   </a:t>
            </a:r>
            <a:br>
              <a:rPr lang="en-ZA" sz="3600" b="1" dirty="0" smtClean="0">
                <a:solidFill>
                  <a:schemeClr val="bg1"/>
                </a:solidFill>
              </a:rPr>
            </a:br>
            <a:r>
              <a:rPr lang="en-ZA" sz="3600" b="1" dirty="0" smtClean="0">
                <a:solidFill>
                  <a:schemeClr val="bg1"/>
                </a:solidFill>
              </a:rPr>
              <a:t>            THERAPY (IPT)</a:t>
            </a:r>
            <a:endParaRPr lang="en-US" sz="3600" dirty="0">
              <a:solidFill>
                <a:schemeClr val="bg1"/>
              </a:solidFill>
            </a:endParaRPr>
          </a:p>
        </p:txBody>
      </p:sp>
      <p:graphicFrame>
        <p:nvGraphicFramePr>
          <p:cNvPr id="7" name="Table 6"/>
          <p:cNvGraphicFramePr>
            <a:graphicFrameLocks noGrp="1"/>
          </p:cNvGraphicFramePr>
          <p:nvPr/>
        </p:nvGraphicFramePr>
        <p:xfrm>
          <a:off x="304800" y="2590800"/>
          <a:ext cx="8610600" cy="3296920"/>
        </p:xfrm>
        <a:graphic>
          <a:graphicData uri="http://schemas.openxmlformats.org/drawingml/2006/table">
            <a:tbl>
              <a:tblPr firstRow="1" bandRow="1">
                <a:tableStyleId>{1E171933-4619-4E11-9A3F-F7608DF75F80}</a:tableStyleId>
              </a:tblPr>
              <a:tblGrid>
                <a:gridCol w="4343400"/>
                <a:gridCol w="2438400"/>
                <a:gridCol w="1828800"/>
              </a:tblGrid>
              <a:tr h="370840">
                <a:tc>
                  <a:txBody>
                    <a:bodyPr/>
                    <a:lstStyle/>
                    <a:p>
                      <a:pPr algn="ctr"/>
                      <a:r>
                        <a:rPr lang="en-US" sz="1400" dirty="0" smtClean="0"/>
                        <a:t>RECOMMENDATION</a:t>
                      </a:r>
                      <a:endParaRPr lang="en-US" sz="1400" dirty="0"/>
                    </a:p>
                  </a:txBody>
                  <a:tcPr/>
                </a:tc>
                <a:tc>
                  <a:txBody>
                    <a:bodyPr/>
                    <a:lstStyle/>
                    <a:p>
                      <a:pPr algn="ctr"/>
                      <a:r>
                        <a:rPr lang="en-US" sz="1400" dirty="0" smtClean="0"/>
                        <a:t>RATIONALE</a:t>
                      </a:r>
                      <a:endParaRPr lang="en-US" sz="1400" dirty="0"/>
                    </a:p>
                  </a:txBody>
                  <a:tcPr/>
                </a:tc>
                <a:tc>
                  <a:txBody>
                    <a:bodyPr/>
                    <a:lstStyle/>
                    <a:p>
                      <a:pPr algn="ctr"/>
                      <a:r>
                        <a:rPr lang="en-US" sz="1400" dirty="0" smtClean="0"/>
                        <a:t>LOE</a:t>
                      </a:r>
                      <a:endParaRPr lang="en-US" sz="1400" dirty="0"/>
                    </a:p>
                  </a:txBody>
                  <a:tcPr/>
                </a:tc>
              </a:tr>
              <a:tr h="370840">
                <a:tc>
                  <a:txBody>
                    <a:bodyPr/>
                    <a:lstStyle/>
                    <a:p>
                      <a:pPr algn="ctr">
                        <a:buFont typeface="Arial" pitchFamily="34" charset="0"/>
                        <a:buNone/>
                      </a:pPr>
                      <a:r>
                        <a:rPr lang="en-US" sz="1400" dirty="0" smtClean="0"/>
                        <a:t> </a:t>
                      </a:r>
                      <a:r>
                        <a:rPr lang="en-US" sz="1400" b="1" u="none" dirty="0" smtClean="0"/>
                        <a:t>Patients not</a:t>
                      </a:r>
                      <a:r>
                        <a:rPr lang="en-US" sz="1400" b="1" u="none" baseline="0" dirty="0" smtClean="0"/>
                        <a:t> eligible for ART &amp;  TST-</a:t>
                      </a:r>
                      <a:r>
                        <a:rPr lang="en-US" sz="1400" b="1" u="none" baseline="0" dirty="0" err="1" smtClean="0"/>
                        <a:t>ve</a:t>
                      </a:r>
                      <a:r>
                        <a:rPr lang="en-US" sz="1400" b="1" u="none" baseline="0" dirty="0" smtClean="0"/>
                        <a:t> </a:t>
                      </a:r>
                      <a:r>
                        <a:rPr lang="en-US" sz="1400" b="0" u="none" baseline="0" dirty="0" smtClean="0"/>
                        <a:t>        </a:t>
                      </a:r>
                    </a:p>
                    <a:p>
                      <a:pPr algn="ctr">
                        <a:buFont typeface="Arial" pitchFamily="34" charset="0"/>
                        <a:buChar char="•"/>
                      </a:pPr>
                      <a:endParaRPr lang="en-US" sz="1400" b="0" u="none" baseline="0" dirty="0" smtClean="0"/>
                    </a:p>
                    <a:p>
                      <a:pPr algn="ctr">
                        <a:buFont typeface="Arial" pitchFamily="34" charset="0"/>
                        <a:buNone/>
                      </a:pPr>
                      <a:r>
                        <a:rPr lang="en-US" sz="1400" b="1" u="none" baseline="0" dirty="0" smtClean="0"/>
                        <a:t>No</a:t>
                      </a:r>
                      <a:r>
                        <a:rPr lang="en-US" sz="1400" b="1" baseline="0" dirty="0" smtClean="0"/>
                        <a:t> IPT</a:t>
                      </a:r>
                      <a:endParaRPr lang="en-US" sz="1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400" i="1" u="none" kern="1200" dirty="0" smtClean="0">
                          <a:solidFill>
                            <a:schemeClr val="dk1"/>
                          </a:solidFill>
                          <a:latin typeface="+mn-lt"/>
                          <a:ea typeface="+mn-ea"/>
                          <a:cs typeface="+mn-cs"/>
                        </a:rPr>
                        <a:t>TST -</a:t>
                      </a:r>
                      <a:r>
                        <a:rPr lang="en-ZA" sz="1400" i="1" u="none" kern="1200" dirty="0" err="1" smtClean="0">
                          <a:solidFill>
                            <a:schemeClr val="dk1"/>
                          </a:solidFill>
                          <a:latin typeface="+mn-lt"/>
                          <a:ea typeface="+mn-ea"/>
                          <a:cs typeface="+mn-cs"/>
                        </a:rPr>
                        <a:t>ve</a:t>
                      </a:r>
                      <a:r>
                        <a:rPr lang="en-ZA" sz="1400" i="1" u="none" kern="1200" dirty="0" smtClean="0">
                          <a:solidFill>
                            <a:schemeClr val="dk1"/>
                          </a:solidFill>
                          <a:latin typeface="+mn-lt"/>
                          <a:ea typeface="+mn-ea"/>
                          <a:cs typeface="+mn-cs"/>
                        </a:rPr>
                        <a:t> patients:  </a:t>
                      </a:r>
                      <a:r>
                        <a:rPr lang="en-ZA" sz="1400" kern="1200" dirty="0" smtClean="0">
                          <a:solidFill>
                            <a:schemeClr val="dk1"/>
                          </a:solidFill>
                          <a:latin typeface="+mn-lt"/>
                          <a:ea typeface="+mn-ea"/>
                          <a:cs typeface="+mn-cs"/>
                        </a:rPr>
                        <a:t>No evidence of effect &amp; unnecessary exposure to harm from IPT.</a:t>
                      </a:r>
                      <a:endParaRPr lang="en-US" sz="1400" kern="1200" dirty="0" smtClean="0">
                        <a:solidFill>
                          <a:schemeClr val="dk1"/>
                        </a:solidFill>
                        <a:latin typeface="+mn-lt"/>
                        <a:ea typeface="+mn-ea"/>
                        <a:cs typeface="+mn-cs"/>
                      </a:endParaRPr>
                    </a:p>
                  </a:txBody>
                  <a:tcPr/>
                </a:tc>
                <a:tc>
                  <a:txBody>
                    <a:bodyPr/>
                    <a:lstStyle/>
                    <a:p>
                      <a:pPr algn="l"/>
                      <a:r>
                        <a:rPr lang="en-US" sz="1400" b="0" dirty="0" smtClean="0"/>
                        <a:t>I: Meta-analysis</a:t>
                      </a:r>
                      <a:r>
                        <a:rPr lang="en-US" sz="1400" b="0" baseline="0" dirty="0" smtClean="0"/>
                        <a:t> </a:t>
                      </a:r>
                    </a:p>
                    <a:p>
                      <a:pPr algn="l"/>
                      <a:r>
                        <a:rPr lang="en-US" sz="1050" b="0" i="1" baseline="0" dirty="0" smtClean="0"/>
                        <a:t>  </a:t>
                      </a:r>
                      <a:r>
                        <a:rPr lang="en-US" sz="1050" i="1" baseline="0" dirty="0" smtClean="0"/>
                        <a:t>(Cochrane, </a:t>
                      </a:r>
                      <a:r>
                        <a:rPr lang="en-US" sz="1050" i="1" baseline="0" dirty="0" err="1" smtClean="0"/>
                        <a:t>Samandari</a:t>
                      </a:r>
                      <a:r>
                        <a:rPr lang="en-US" sz="1050" i="1" baseline="0" dirty="0" smtClean="0"/>
                        <a:t> et al.)</a:t>
                      </a:r>
                      <a:endParaRPr lang="en-US" sz="1050" i="1" dirty="0"/>
                    </a:p>
                  </a:txBody>
                  <a:tcPr/>
                </a:tc>
              </a:tr>
              <a:tr h="370840">
                <a:tc>
                  <a:txBody>
                    <a:bodyPr/>
                    <a:lstStyle/>
                    <a:p>
                      <a:pPr algn="ctr">
                        <a:buFont typeface="Arial" pitchFamily="34" charset="0"/>
                        <a:buNone/>
                      </a:pPr>
                      <a:r>
                        <a:rPr lang="en-ZA" sz="1400" kern="1200" dirty="0" smtClean="0">
                          <a:solidFill>
                            <a:schemeClr val="dk1"/>
                          </a:solidFill>
                          <a:latin typeface="+mn-lt"/>
                          <a:ea typeface="+mn-ea"/>
                          <a:cs typeface="+mn-cs"/>
                        </a:rPr>
                        <a:t> </a:t>
                      </a:r>
                      <a:r>
                        <a:rPr lang="en-ZA" sz="1400" b="1" kern="1200" dirty="0" smtClean="0">
                          <a:solidFill>
                            <a:schemeClr val="dk1"/>
                          </a:solidFill>
                          <a:latin typeface="+mn-lt"/>
                          <a:ea typeface="+mn-ea"/>
                          <a:cs typeface="+mn-cs"/>
                        </a:rPr>
                        <a:t>Patients not eligible for ART</a:t>
                      </a:r>
                      <a:r>
                        <a:rPr lang="en-ZA" sz="1400" b="1" kern="1200" baseline="0" dirty="0" smtClean="0">
                          <a:solidFill>
                            <a:schemeClr val="dk1"/>
                          </a:solidFill>
                          <a:latin typeface="+mn-lt"/>
                          <a:ea typeface="+mn-ea"/>
                          <a:cs typeface="+mn-cs"/>
                        </a:rPr>
                        <a:t> &amp;</a:t>
                      </a:r>
                      <a:r>
                        <a:rPr lang="en-ZA" sz="1400" b="1" kern="1200" dirty="0" smtClean="0">
                          <a:solidFill>
                            <a:schemeClr val="dk1"/>
                          </a:solidFill>
                          <a:latin typeface="+mn-lt"/>
                          <a:ea typeface="+mn-ea"/>
                          <a:cs typeface="+mn-cs"/>
                        </a:rPr>
                        <a:t> TST status unknown</a:t>
                      </a:r>
                    </a:p>
                    <a:p>
                      <a:pPr>
                        <a:buFont typeface="Arial" pitchFamily="34" charset="0"/>
                        <a:buNone/>
                      </a:pPr>
                      <a:r>
                        <a:rPr lang="en-ZA" sz="1400" kern="1200" dirty="0" smtClean="0">
                          <a:solidFill>
                            <a:schemeClr val="dk1"/>
                          </a:solidFill>
                          <a:latin typeface="+mn-lt"/>
                          <a:ea typeface="+mn-ea"/>
                          <a:cs typeface="+mn-cs"/>
                        </a:rPr>
                        <a:t> </a:t>
                      </a:r>
                    </a:p>
                    <a:p>
                      <a:pPr algn="ctr">
                        <a:buFont typeface="Arial" pitchFamily="34" charset="0"/>
                        <a:buNone/>
                      </a:pPr>
                      <a:r>
                        <a:rPr lang="en-ZA" sz="1400" b="1" kern="1200" dirty="0" smtClean="0">
                          <a:solidFill>
                            <a:schemeClr val="dk1"/>
                          </a:solidFill>
                          <a:latin typeface="+mn-lt"/>
                          <a:ea typeface="+mn-ea"/>
                          <a:cs typeface="+mn-cs"/>
                        </a:rPr>
                        <a:t>6 months IPT</a:t>
                      </a:r>
                      <a:endParaRPr lang="en-US" sz="1400" b="1" dirty="0"/>
                    </a:p>
                  </a:txBody>
                  <a:tcPr/>
                </a:tc>
                <a:tc>
                  <a:txBody>
                    <a:bodyPr/>
                    <a:lstStyle/>
                    <a:p>
                      <a:pPr algn="l"/>
                      <a:r>
                        <a:rPr lang="en-ZA" sz="1400" kern="1200" dirty="0" smtClean="0">
                          <a:solidFill>
                            <a:schemeClr val="dk1"/>
                          </a:solidFill>
                          <a:latin typeface="+mn-lt"/>
                          <a:ea typeface="+mn-ea"/>
                          <a:cs typeface="+mn-cs"/>
                        </a:rPr>
                        <a:t>Aligned with WHO &amp; </a:t>
                      </a:r>
                      <a:r>
                        <a:rPr lang="en-ZA" sz="1400" kern="1200" dirty="0" err="1" smtClean="0">
                          <a:solidFill>
                            <a:schemeClr val="dk1"/>
                          </a:solidFill>
                          <a:latin typeface="+mn-lt"/>
                          <a:ea typeface="+mn-ea"/>
                          <a:cs typeface="+mn-cs"/>
                        </a:rPr>
                        <a:t>NDoH</a:t>
                      </a:r>
                      <a:r>
                        <a:rPr lang="en-ZA" sz="1400" kern="1200" dirty="0" smtClean="0">
                          <a:solidFill>
                            <a:schemeClr val="dk1"/>
                          </a:solidFill>
                          <a:latin typeface="+mn-lt"/>
                          <a:ea typeface="+mn-ea"/>
                          <a:cs typeface="+mn-cs"/>
                        </a:rPr>
                        <a:t> ART guidelines.</a:t>
                      </a:r>
                      <a:endParaRPr lang="en-US" sz="1400" dirty="0"/>
                    </a:p>
                  </a:txBody>
                  <a:tcPr/>
                </a:tc>
                <a:tc>
                  <a:txBody>
                    <a:bodyPr/>
                    <a:lstStyle/>
                    <a:p>
                      <a:r>
                        <a:rPr lang="en-US" sz="1400" dirty="0" smtClean="0"/>
                        <a:t>III: Guidelines</a:t>
                      </a:r>
                      <a:endParaRPr lang="en-US" sz="1400" dirty="0"/>
                    </a:p>
                  </a:txBody>
                  <a:tcPr/>
                </a:tc>
              </a:tr>
              <a:tr h="370840">
                <a:tc>
                  <a:txBody>
                    <a:bodyPr/>
                    <a:lstStyle/>
                    <a:p>
                      <a:pPr algn="ctr">
                        <a:buFont typeface="Arial" pitchFamily="34" charset="0"/>
                        <a:buNone/>
                      </a:pPr>
                      <a:r>
                        <a:rPr lang="en-ZA" sz="1400" b="1" kern="1200" dirty="0" smtClean="0">
                          <a:solidFill>
                            <a:schemeClr val="dk1"/>
                          </a:solidFill>
                          <a:latin typeface="+mn-lt"/>
                          <a:ea typeface="+mn-ea"/>
                          <a:cs typeface="+mn-cs"/>
                        </a:rPr>
                        <a:t>Patients on ART &amp; TST unknown/TST-</a:t>
                      </a:r>
                      <a:r>
                        <a:rPr lang="en-ZA" sz="1400" b="1" kern="1200" dirty="0" err="1" smtClean="0">
                          <a:solidFill>
                            <a:schemeClr val="dk1"/>
                          </a:solidFill>
                          <a:latin typeface="+mn-lt"/>
                          <a:ea typeface="+mn-ea"/>
                          <a:cs typeface="+mn-cs"/>
                        </a:rPr>
                        <a:t>ve</a:t>
                      </a:r>
                      <a:endParaRPr lang="en-ZA" sz="1400" b="1" kern="1200" dirty="0" smtClean="0">
                        <a:solidFill>
                          <a:schemeClr val="dk1"/>
                        </a:solidFill>
                        <a:latin typeface="+mn-lt"/>
                        <a:ea typeface="+mn-ea"/>
                        <a:cs typeface="+mn-cs"/>
                      </a:endParaRPr>
                    </a:p>
                    <a:p>
                      <a:pPr algn="ctr">
                        <a:buFont typeface="Arial" pitchFamily="34" charset="0"/>
                        <a:buNone/>
                      </a:pPr>
                      <a:endParaRPr lang="en-ZA" sz="1400" b="1" kern="1200" dirty="0" smtClean="0">
                        <a:solidFill>
                          <a:schemeClr val="dk1"/>
                        </a:solidFill>
                        <a:latin typeface="+mn-lt"/>
                        <a:ea typeface="+mn-ea"/>
                        <a:cs typeface="+mn-cs"/>
                      </a:endParaRPr>
                    </a:p>
                    <a:p>
                      <a:pPr algn="ctr">
                        <a:buFont typeface="Arial" pitchFamily="34" charset="0"/>
                        <a:buNone/>
                      </a:pPr>
                      <a:r>
                        <a:rPr lang="en-ZA" sz="1400" b="1" kern="1200" dirty="0" smtClean="0">
                          <a:solidFill>
                            <a:schemeClr val="dk1"/>
                          </a:solidFill>
                          <a:latin typeface="+mn-lt"/>
                          <a:ea typeface="+mn-ea"/>
                          <a:cs typeface="+mn-cs"/>
                        </a:rPr>
                        <a:t> 12 months IPT </a:t>
                      </a:r>
                      <a:endParaRPr lang="en-US" sz="1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Reduction of TB incidences in patients on ART administered 12 months’ IPT.</a:t>
                      </a:r>
                    </a:p>
                  </a:txBody>
                  <a:tcPr/>
                </a:tc>
                <a:tc>
                  <a:txBody>
                    <a:bodyPr/>
                    <a:lstStyle/>
                    <a:p>
                      <a:r>
                        <a:rPr lang="en-US" sz="1400" dirty="0" smtClean="0"/>
                        <a:t>II: RCT</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a:t>
                      </a:r>
                      <a:r>
                        <a:rPr lang="en-US" sz="1000" i="1" baseline="0" dirty="0" err="1" smtClean="0"/>
                        <a:t>Rangaka</a:t>
                      </a:r>
                      <a:r>
                        <a:rPr lang="en-US" sz="1000" i="1" baseline="0" dirty="0" smtClean="0"/>
                        <a:t> et al.)</a:t>
                      </a:r>
                      <a:endParaRPr lang="en-US" sz="1000" dirty="0" smtClean="0"/>
                    </a:p>
                  </a:txBody>
                  <a:tcPr/>
                </a:tc>
              </a:tr>
              <a:tr h="370840">
                <a:tc>
                  <a:txBody>
                    <a:bodyPr/>
                    <a:lstStyle/>
                    <a:p>
                      <a:pPr algn="ctr">
                        <a:buFont typeface="Arial" pitchFamily="34" charset="0"/>
                        <a:buNone/>
                      </a:pPr>
                      <a:r>
                        <a:rPr lang="en-ZA" sz="1400" b="1" kern="1200" dirty="0" smtClean="0">
                          <a:solidFill>
                            <a:schemeClr val="dk1"/>
                          </a:solidFill>
                          <a:latin typeface="+mn-lt"/>
                          <a:ea typeface="+mn-ea"/>
                          <a:cs typeface="+mn-cs"/>
                        </a:rPr>
                        <a:t>HIV-infected patients (on ART/not on ART)</a:t>
                      </a:r>
                      <a:r>
                        <a:rPr lang="en-ZA" sz="1400" b="1" kern="1200" baseline="0" dirty="0" smtClean="0">
                          <a:solidFill>
                            <a:schemeClr val="dk1"/>
                          </a:solidFill>
                          <a:latin typeface="+mn-lt"/>
                          <a:ea typeface="+mn-ea"/>
                          <a:cs typeface="+mn-cs"/>
                        </a:rPr>
                        <a:t> &amp; </a:t>
                      </a:r>
                      <a:r>
                        <a:rPr lang="en-ZA" sz="1400" b="1" kern="1200" dirty="0" smtClean="0">
                          <a:solidFill>
                            <a:schemeClr val="dk1"/>
                          </a:solidFill>
                          <a:latin typeface="+mn-lt"/>
                          <a:ea typeface="+mn-ea"/>
                          <a:cs typeface="+mn-cs"/>
                        </a:rPr>
                        <a:t>TST +</a:t>
                      </a:r>
                      <a:r>
                        <a:rPr lang="en-ZA" sz="1400" b="1" kern="1200" dirty="0" err="1" smtClean="0">
                          <a:solidFill>
                            <a:schemeClr val="dk1"/>
                          </a:solidFill>
                          <a:latin typeface="+mn-lt"/>
                          <a:ea typeface="+mn-ea"/>
                          <a:cs typeface="+mn-cs"/>
                        </a:rPr>
                        <a:t>ve</a:t>
                      </a:r>
                      <a:r>
                        <a:rPr lang="en-ZA" sz="1400" b="1" kern="1200" dirty="0" smtClean="0">
                          <a:solidFill>
                            <a:schemeClr val="dk1"/>
                          </a:solidFill>
                          <a:latin typeface="+mn-lt"/>
                          <a:ea typeface="+mn-ea"/>
                          <a:cs typeface="+mn-cs"/>
                        </a:rPr>
                        <a:t> </a:t>
                      </a:r>
                    </a:p>
                    <a:p>
                      <a:pPr algn="ctr">
                        <a:buFont typeface="Arial" pitchFamily="34" charset="0"/>
                        <a:buNone/>
                      </a:pPr>
                      <a:endParaRPr lang="en-ZA" sz="1400" b="1" kern="1200" dirty="0" smtClean="0">
                        <a:solidFill>
                          <a:schemeClr val="dk1"/>
                        </a:solidFill>
                        <a:latin typeface="+mn-lt"/>
                        <a:ea typeface="+mn-ea"/>
                        <a:cs typeface="+mn-cs"/>
                      </a:endParaRPr>
                    </a:p>
                    <a:p>
                      <a:pPr algn="ctr">
                        <a:buFont typeface="Arial" pitchFamily="34" charset="0"/>
                        <a:buNone/>
                      </a:pPr>
                      <a:r>
                        <a:rPr lang="en-ZA" sz="1400" b="1" kern="1200" dirty="0" smtClean="0">
                          <a:solidFill>
                            <a:schemeClr val="dk1"/>
                          </a:solidFill>
                          <a:latin typeface="+mn-lt"/>
                          <a:ea typeface="+mn-ea"/>
                          <a:cs typeface="+mn-cs"/>
                        </a:rPr>
                        <a:t>Prolonged (36 months) IPT</a:t>
                      </a:r>
                      <a:endParaRPr lang="en-US" sz="1400" b="1" dirty="0"/>
                    </a:p>
                  </a:txBody>
                  <a:tcPr/>
                </a:tc>
                <a:tc>
                  <a:txBody>
                    <a:bodyPr/>
                    <a:lstStyle/>
                    <a:p>
                      <a:pPr algn="l"/>
                      <a:r>
                        <a:rPr lang="en-ZA" sz="1400" kern="1200" dirty="0" smtClean="0">
                          <a:solidFill>
                            <a:schemeClr val="dk1"/>
                          </a:solidFill>
                          <a:latin typeface="+mn-lt"/>
                          <a:ea typeface="+mn-ea"/>
                          <a:cs typeface="+mn-cs"/>
                        </a:rPr>
                        <a:t>36 months’ IPT reduces the risk of TB in TST +</a:t>
                      </a:r>
                      <a:r>
                        <a:rPr lang="en-ZA" sz="1400" kern="1200" dirty="0" err="1" smtClean="0">
                          <a:solidFill>
                            <a:schemeClr val="dk1"/>
                          </a:solidFill>
                          <a:latin typeface="+mn-lt"/>
                          <a:ea typeface="+mn-ea"/>
                          <a:cs typeface="+mn-cs"/>
                        </a:rPr>
                        <a:t>ves</a:t>
                      </a:r>
                      <a:r>
                        <a:rPr lang="en-ZA" sz="1400" kern="1200" dirty="0" smtClean="0">
                          <a:solidFill>
                            <a:schemeClr val="dk1"/>
                          </a:solidFill>
                          <a:latin typeface="+mn-lt"/>
                          <a:ea typeface="+mn-ea"/>
                          <a:cs typeface="+mn-cs"/>
                        </a:rPr>
                        <a:t> by 92%.</a:t>
                      </a:r>
                      <a:endParaRPr lang="en-US" sz="1400" dirty="0"/>
                    </a:p>
                  </a:txBody>
                  <a:tcPr/>
                </a:tc>
                <a:tc>
                  <a:txBody>
                    <a:bodyPr/>
                    <a:lstStyle/>
                    <a:p>
                      <a:r>
                        <a:rPr lang="en-US" sz="1400" dirty="0" smtClean="0"/>
                        <a:t>II: RCT</a:t>
                      </a:r>
                    </a:p>
                    <a:p>
                      <a:r>
                        <a:rPr lang="en-US" sz="1100" dirty="0" smtClean="0"/>
                        <a:t>(</a:t>
                      </a:r>
                      <a:r>
                        <a:rPr lang="en-US" sz="1100" i="1" baseline="0" dirty="0" err="1" smtClean="0"/>
                        <a:t>Samandari</a:t>
                      </a:r>
                      <a:r>
                        <a:rPr lang="en-US" sz="1100" i="1" baseline="0" dirty="0" smtClean="0"/>
                        <a:t> et al.)</a:t>
                      </a:r>
                      <a:endParaRPr lang="en-US" sz="1100" dirty="0"/>
                    </a:p>
                  </a:txBody>
                  <a:tcPr/>
                </a:tc>
              </a:tr>
            </a:tbl>
          </a:graphicData>
        </a:graphic>
      </p:graphicFrame>
      <p:sp>
        <p:nvSpPr>
          <p:cNvPr id="8" name="Down Arrow 7"/>
          <p:cNvSpPr/>
          <p:nvPr/>
        </p:nvSpPr>
        <p:spPr>
          <a:xfrm>
            <a:off x="2286000" y="3200400"/>
            <a:ext cx="304800" cy="228600"/>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2286000" y="3962400"/>
            <a:ext cx="304800" cy="228600"/>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2286000" y="4724400"/>
            <a:ext cx="304800" cy="228600"/>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2286000" y="5410200"/>
            <a:ext cx="304800" cy="228600"/>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31551615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24744"/>
            <a:ext cx="9144000" cy="4818856"/>
          </a:xfrm>
        </p:spPr>
        <p:txBody>
          <a:bodyPr>
            <a:normAutofit/>
          </a:bodyPr>
          <a:lstStyle/>
          <a:p>
            <a:r>
              <a:rPr lang="en-ZA" sz="2400" u="sng" dirty="0" smtClean="0"/>
              <a:t>Pyridoxine</a:t>
            </a:r>
            <a:r>
              <a:rPr lang="en-ZA" sz="2400" i="1" dirty="0" smtClean="0"/>
              <a:t>: </a:t>
            </a:r>
            <a:r>
              <a:rPr lang="en-ZA" sz="2400" i="1" dirty="0" smtClean="0">
                <a:solidFill>
                  <a:srgbClr val="00B0F0"/>
                </a:solidFill>
              </a:rPr>
              <a:t>retained at daily dose of 25 mg</a:t>
            </a:r>
          </a:p>
          <a:p>
            <a:r>
              <a:rPr lang="en-ZA" sz="2400" u="sng" dirty="0" smtClean="0"/>
              <a:t>Vitamin B-complex: </a:t>
            </a:r>
            <a:r>
              <a:rPr lang="en-ZA" sz="2400" i="1" dirty="0" smtClean="0">
                <a:solidFill>
                  <a:schemeClr val="accent6">
                    <a:lumMod val="75000"/>
                  </a:schemeClr>
                </a:solidFill>
              </a:rPr>
              <a:t>not added</a:t>
            </a:r>
          </a:p>
          <a:p>
            <a:pPr lvl="1"/>
            <a:r>
              <a:rPr lang="en-US" sz="2000" i="1" dirty="0" smtClean="0"/>
              <a:t>Efficacy:</a:t>
            </a:r>
          </a:p>
          <a:p>
            <a:pPr lvl="2"/>
            <a:r>
              <a:rPr lang="en-US" sz="1600" dirty="0" smtClean="0"/>
              <a:t>Systematic review (5 RCTs, 32 observational studies, 11 case series) of associated peripheral neuropathy with INH &amp; the additional impact of ART &amp; TB/HIV co-infection concluded that INH treatment is the anti-TB agent most likely to cause peripheral neuropathy, influenced by nutritional status, co-morbidities &amp; the rate of INH metabolism. </a:t>
            </a:r>
          </a:p>
          <a:p>
            <a:pPr lvl="2"/>
            <a:r>
              <a:rPr lang="en-GB" sz="1600" dirty="0" smtClean="0"/>
              <a:t>A double-blind RCT (1963) that showed</a:t>
            </a:r>
            <a:r>
              <a:rPr lang="en-US" sz="1600" dirty="0" smtClean="0"/>
              <a:t> that</a:t>
            </a:r>
            <a:r>
              <a:rPr lang="en-GB" sz="1600" dirty="0" smtClean="0"/>
              <a:t> a </a:t>
            </a:r>
            <a:r>
              <a:rPr lang="en-US" sz="1600" dirty="0" smtClean="0"/>
              <a:t>dose of 6 mg of pyridoxine daily can prevent peripheral neuropathy in high-dosage isoniazid therapy. </a:t>
            </a:r>
          </a:p>
          <a:p>
            <a:pPr lvl="1"/>
            <a:r>
              <a:rPr lang="en-US" sz="2000" i="1" dirty="0" smtClean="0"/>
              <a:t>Availability:</a:t>
            </a:r>
            <a:r>
              <a:rPr lang="en-US" sz="2000" dirty="0" smtClean="0"/>
              <a:t> </a:t>
            </a:r>
          </a:p>
          <a:p>
            <a:pPr lvl="2"/>
            <a:r>
              <a:rPr lang="en-US" sz="1600" dirty="0" smtClean="0"/>
              <a:t>Vitamin B complex tablet formulation currently on contract HP09-2014SD contains only 2 mg of pyridoxine</a:t>
            </a:r>
            <a:r>
              <a:rPr lang="en-US" sz="2000" dirty="0" smtClean="0"/>
              <a:t>.</a:t>
            </a:r>
            <a:endParaRPr lang="en-ZA" sz="2000" dirty="0" smtClean="0"/>
          </a:p>
          <a:p>
            <a:pPr>
              <a:spcBef>
                <a:spcPts val="0"/>
              </a:spcBef>
              <a:buNone/>
            </a:pPr>
            <a:endParaRPr lang="en-ZA" sz="1200" dirty="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49</a:t>
            </a:fld>
            <a:endParaRPr lang="en-ZA" sz="1000" dirty="0"/>
          </a:p>
        </p:txBody>
      </p:sp>
      <p:sp>
        <p:nvSpPr>
          <p:cNvPr id="8" name="Title 6"/>
          <p:cNvSpPr>
            <a:spLocks noGrp="1"/>
          </p:cNvSpPr>
          <p:nvPr>
            <p:ph type="title"/>
          </p:nvPr>
        </p:nvSpPr>
        <p:spPr>
          <a:xfrm>
            <a:off x="0" y="0"/>
            <a:ext cx="8229600" cy="1143000"/>
          </a:xfrm>
        </p:spPr>
        <p:txBody>
          <a:bodyPr/>
          <a:lstStyle/>
          <a:p>
            <a:pPr algn="l"/>
            <a:r>
              <a:rPr lang="en-ZA" sz="3600" b="1" dirty="0" smtClean="0">
                <a:solidFill>
                  <a:schemeClr val="bg1"/>
                </a:solidFill>
              </a:rPr>
              <a:t>11.2.2 ISONIAZID (INH) PREVENTIVE 	  	   THERAPY (IPT)</a:t>
            </a:r>
            <a:endParaRPr lang="en-US" sz="3600" dirty="0">
              <a:solidFill>
                <a:schemeClr val="bg1"/>
              </a:solidFill>
            </a:endParaRPr>
          </a:p>
        </p:txBody>
      </p:sp>
      <p:sp>
        <p:nvSpPr>
          <p:cNvPr id="7" name="Rectangle 6"/>
          <p:cNvSpPr/>
          <p:nvPr/>
        </p:nvSpPr>
        <p:spPr>
          <a:xfrm>
            <a:off x="76200" y="4724400"/>
            <a:ext cx="8686800" cy="1077218"/>
          </a:xfrm>
          <a:prstGeom prst="rect">
            <a:avLst/>
          </a:prstGeom>
        </p:spPr>
        <p:txBody>
          <a:bodyPr wrap="square">
            <a:spAutoFit/>
          </a:bodyPr>
          <a:lstStyle/>
          <a:p>
            <a:pPr algn="ctr">
              <a:buNone/>
            </a:pPr>
            <a:r>
              <a:rPr lang="en-GB" sz="3200" b="1" dirty="0" smtClean="0">
                <a:solidFill>
                  <a:srgbClr val="3366FF"/>
                </a:solidFill>
              </a:rPr>
              <a:t>Level of evidence: III Systematic review of low quality studies with disease-oriented outcomes</a:t>
            </a:r>
            <a:endParaRPr lang="en-ZA" sz="3200" dirty="0" smtClean="0">
              <a:solidFill>
                <a:srgbClr val="3366FF"/>
              </a:solidFill>
            </a:endParaRPr>
          </a:p>
        </p:txBody>
      </p:sp>
    </p:spTree>
    <p:extLst>
      <p:ext uri="{BB962C8B-B14F-4D97-AF65-F5344CB8AC3E}">
        <p14:creationId xmlns:p14="http://schemas.microsoft.com/office/powerpoint/2010/main" xmlns="" val="2838568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lgn="ctr"/>
            <a:fld id="{42FB03B2-953D-4068-99A6-8707FB8FE3E1}" type="slidenum">
              <a:rPr lang="en-ZA" sz="1000" smtClean="0">
                <a:solidFill>
                  <a:prstClr val="black"/>
                </a:solidFill>
              </a:rPr>
              <a:pPr algn="ctr"/>
              <a:t>5</a:t>
            </a:fld>
            <a:endParaRPr lang="en-ZA" sz="1000" dirty="0">
              <a:solidFill>
                <a:prstClr val="black"/>
              </a:solidFill>
            </a:endParaRPr>
          </a:p>
        </p:txBody>
      </p:sp>
      <p:sp>
        <p:nvSpPr>
          <p:cNvPr id="7" name="Footer Placeholder 4"/>
          <p:cNvSpPr>
            <a:spLocks noGrp="1"/>
          </p:cNvSpPr>
          <p:nvPr>
            <p:ph type="ftr" sz="quarter" idx="11"/>
          </p:nvPr>
        </p:nvSpPr>
        <p:spPr>
          <a:xfrm>
            <a:off x="3124200" y="6356350"/>
            <a:ext cx="2895600" cy="365125"/>
          </a:xfrm>
        </p:spPr>
        <p:txBody>
          <a:bodyPr/>
          <a:lstStyle/>
          <a:p>
            <a:pPr algn="ctr"/>
            <a:r>
              <a:rPr lang="en-ZA" sz="1000" dirty="0" smtClean="0">
                <a:solidFill>
                  <a:prstClr val="black"/>
                </a:solidFill>
              </a:rPr>
              <a:t>PRIMARY HEALTHCARE IMPLEMENTATION SLIDES 2014: HIV and AIDS</a:t>
            </a:r>
            <a:endParaRPr lang="en-ZA" sz="1000" dirty="0">
              <a:solidFill>
                <a:prstClr val="black"/>
              </a:solidFill>
            </a:endParaRPr>
          </a:p>
        </p:txBody>
      </p:sp>
      <p:sp>
        <p:nvSpPr>
          <p:cNvPr id="8" name="Title 1"/>
          <p:cNvSpPr txBox="1">
            <a:spLocks/>
          </p:cNvSpPr>
          <p:nvPr/>
        </p:nvSpPr>
        <p:spPr>
          <a:xfrm>
            <a:off x="304800" y="274638"/>
            <a:ext cx="8229600" cy="1138138"/>
          </a:xfrm>
          <a:prstGeom prst="rect">
            <a:avLst/>
          </a:prstGeom>
        </p:spPr>
        <p:txBody>
          <a:bodyPr>
            <a:noAutofit/>
          </a:bodyPr>
          <a:lstStyle/>
          <a:p>
            <a:pPr>
              <a:spcBef>
                <a:spcPct val="0"/>
              </a:spcBef>
              <a:defRPr/>
            </a:pPr>
            <a:r>
              <a:rPr lang="en-ZA" sz="4400" b="1" dirty="0" smtClean="0">
                <a:solidFill>
                  <a:prstClr val="white"/>
                </a:solidFill>
              </a:rPr>
              <a:t>DELETED STGS</a:t>
            </a:r>
            <a:endParaRPr lang="en-ZA" sz="4400" dirty="0">
              <a:solidFill>
                <a:prstClr val="white"/>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xmlns="" val="735276116"/>
              </p:ext>
            </p:extLst>
          </p:nvPr>
        </p:nvGraphicFramePr>
        <p:xfrm>
          <a:off x="304800" y="1593750"/>
          <a:ext cx="8534401" cy="1682850"/>
        </p:xfrm>
        <a:graphic>
          <a:graphicData uri="http://schemas.openxmlformats.org/drawingml/2006/table">
            <a:tbl>
              <a:tblPr firstRow="1" firstCol="1" bandRow="1">
                <a:tableStyleId>{B301B821-A1FF-4177-AEE7-76D212191A09}</a:tableStyleId>
              </a:tblPr>
              <a:tblGrid>
                <a:gridCol w="1073258"/>
                <a:gridCol w="298342"/>
                <a:gridCol w="3733800"/>
                <a:gridCol w="1618673"/>
                <a:gridCol w="1810328"/>
              </a:tblGrid>
              <a:tr h="414174">
                <a:tc gridSpan="2">
                  <a:txBody>
                    <a:bodyPr/>
                    <a:lstStyle/>
                    <a:p>
                      <a:pPr algn="just">
                        <a:lnSpc>
                          <a:spcPct val="115000"/>
                        </a:lnSpc>
                        <a:spcAft>
                          <a:spcPts val="0"/>
                        </a:spcAft>
                      </a:pPr>
                      <a:r>
                        <a:rPr lang="en-ZA" sz="2400" dirty="0">
                          <a:effectLst/>
                        </a:rPr>
                        <a:t>SECTION</a:t>
                      </a:r>
                      <a:endParaRPr lang="en-ZA" sz="2400" b="1" dirty="0">
                        <a:effectLst/>
                        <a:latin typeface="Calibri"/>
                        <a:ea typeface="Calibri"/>
                        <a:cs typeface="Times New Roman"/>
                      </a:endParaRPr>
                    </a:p>
                  </a:txBody>
                  <a:tcPr marL="68580" marR="68580" marT="0" marB="0"/>
                </a:tc>
                <a:tc hMerge="1">
                  <a:txBody>
                    <a:bodyPr/>
                    <a:lstStyle/>
                    <a:p>
                      <a:pPr algn="just">
                        <a:lnSpc>
                          <a:spcPct val="115000"/>
                        </a:lnSpc>
                        <a:spcAft>
                          <a:spcPts val="0"/>
                        </a:spcAft>
                      </a:pPr>
                      <a:endParaRPr lang="en-ZA" sz="2400" b="1"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ZA" sz="2400" dirty="0">
                          <a:effectLst/>
                        </a:rPr>
                        <a:t>CONDITION</a:t>
                      </a:r>
                      <a:endParaRPr lang="en-ZA" sz="2400" b="1" dirty="0">
                        <a:effectLst/>
                        <a:latin typeface="Calibri"/>
                        <a:ea typeface="Calibri"/>
                        <a:cs typeface="Times New Roman"/>
                      </a:endParaRPr>
                    </a:p>
                  </a:txBody>
                  <a:tcPr marL="68580" marR="68580" marT="0" marB="0"/>
                </a:tc>
                <a:tc gridSpan="2">
                  <a:txBody>
                    <a:bodyPr/>
                    <a:lstStyle/>
                    <a:p>
                      <a:pPr algn="just">
                        <a:lnSpc>
                          <a:spcPct val="115000"/>
                        </a:lnSpc>
                        <a:spcAft>
                          <a:spcPts val="0"/>
                        </a:spcAft>
                      </a:pPr>
                      <a:r>
                        <a:rPr lang="en-ZA" sz="2400" dirty="0">
                          <a:effectLst/>
                        </a:rPr>
                        <a:t>MEDICINE MANAGEMENT</a:t>
                      </a:r>
                      <a:endParaRPr lang="en-ZA" sz="2400" b="1" dirty="0">
                        <a:effectLst/>
                        <a:latin typeface="Calibri"/>
                        <a:ea typeface="Calibri"/>
                        <a:cs typeface="Times New Roman"/>
                      </a:endParaRPr>
                    </a:p>
                  </a:txBody>
                  <a:tcPr marL="68580" marR="68580" marT="0" marB="0"/>
                </a:tc>
                <a:tc hMerge="1">
                  <a:txBody>
                    <a:bodyPr/>
                    <a:lstStyle/>
                    <a:p>
                      <a:pPr algn="just">
                        <a:lnSpc>
                          <a:spcPct val="115000"/>
                        </a:lnSpc>
                        <a:spcAft>
                          <a:spcPts val="0"/>
                        </a:spcAft>
                      </a:pPr>
                      <a:endParaRPr lang="en-ZA" sz="1600" b="1" dirty="0">
                        <a:effectLst/>
                        <a:latin typeface="Calibri"/>
                        <a:ea typeface="Calibri"/>
                        <a:cs typeface="Times New Roman"/>
                      </a:endParaRPr>
                    </a:p>
                  </a:txBody>
                  <a:tcPr marL="68580" marR="68580" marT="0" marB="0"/>
                </a:tc>
              </a:tr>
              <a:tr h="420742">
                <a:tc gridSpan="5">
                  <a:txBody>
                    <a:bodyPr/>
                    <a:lstStyle/>
                    <a:p>
                      <a:pPr algn="just">
                        <a:lnSpc>
                          <a:spcPct val="115000"/>
                        </a:lnSpc>
                        <a:spcAft>
                          <a:spcPts val="0"/>
                        </a:spcAft>
                      </a:pPr>
                      <a:r>
                        <a:rPr lang="en-US" sz="2400" u="sng" dirty="0" smtClean="0">
                          <a:solidFill>
                            <a:schemeClr val="tx1"/>
                          </a:solidFill>
                          <a:effectLst/>
                        </a:rPr>
                        <a:t>DELETED SECTIONS/SUBSECTIONS</a:t>
                      </a:r>
                      <a:endParaRPr lang="en-ZA" sz="2400" b="1" u="sng" dirty="0">
                        <a:solidFill>
                          <a:schemeClr val="tx1"/>
                        </a:solidFill>
                        <a:effectLst/>
                        <a:latin typeface="Calibri"/>
                        <a:ea typeface="Calibri"/>
                        <a:cs typeface="Times New Roman"/>
                      </a:endParaRPr>
                    </a:p>
                  </a:txBody>
                  <a:tcPr marL="68580" marR="68580" marT="0" marB="0"/>
                </a:tc>
                <a:tc hMerge="1">
                  <a:txBody>
                    <a:bodyPr/>
                    <a:lstStyle/>
                    <a:p>
                      <a:pPr algn="just">
                        <a:lnSpc>
                          <a:spcPct val="115000"/>
                        </a:lnSpc>
                        <a:spcAft>
                          <a:spcPts val="0"/>
                        </a:spcAft>
                      </a:pPr>
                      <a:endParaRPr lang="en-ZA" sz="1600" b="1" dirty="0">
                        <a:effectLst/>
                        <a:latin typeface="Calibri"/>
                        <a:ea typeface="Calibri"/>
                        <a:cs typeface="Times New Roman"/>
                      </a:endParaRPr>
                    </a:p>
                  </a:txBody>
                  <a:tcPr marL="68580" marR="68580" marT="0" marB="0"/>
                </a:tc>
                <a:tc hMerge="1">
                  <a:txBody>
                    <a:bodyPr/>
                    <a:lstStyle/>
                    <a:p>
                      <a:endParaRPr lang="en-ZA"/>
                    </a:p>
                  </a:txBody>
                  <a:tcPr/>
                </a:tc>
                <a:tc hMerge="1">
                  <a:txBody>
                    <a:bodyPr/>
                    <a:lstStyle/>
                    <a:p>
                      <a:endParaRPr lang="en-US"/>
                    </a:p>
                  </a:txBody>
                  <a:tcPr/>
                </a:tc>
                <a:tc hMerge="1">
                  <a:txBody>
                    <a:bodyPr/>
                    <a:lstStyle/>
                    <a:p>
                      <a:pPr algn="just">
                        <a:lnSpc>
                          <a:spcPct val="115000"/>
                        </a:lnSpc>
                        <a:spcAft>
                          <a:spcPts val="0"/>
                        </a:spcAft>
                      </a:pPr>
                      <a:endParaRPr lang="en-ZA" sz="1600" b="1" dirty="0">
                        <a:effectLst/>
                        <a:latin typeface="Calibri"/>
                        <a:ea typeface="Calibri"/>
                        <a:cs typeface="Times New Roman"/>
                      </a:endParaRPr>
                    </a:p>
                  </a:txBody>
                  <a:tcPr marL="68580" marR="68580" marT="0" marB="0"/>
                </a:tc>
              </a:tr>
              <a:tr h="420742">
                <a:tc gridSpan="5">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ZA" sz="2400" b="1" i="1" dirty="0" smtClean="0">
                          <a:effectLst/>
                          <a:latin typeface="+mn-lt"/>
                          <a:ea typeface="Calibri"/>
                          <a:cs typeface="Times New Roman"/>
                        </a:rPr>
                        <a:t>CHILDREN</a:t>
                      </a:r>
                    </a:p>
                  </a:txBody>
                  <a:tcPr marL="68580" marR="68580" marT="0" marB="0"/>
                </a:tc>
                <a:tc hMerge="1">
                  <a:txBody>
                    <a:bodyPr/>
                    <a:lstStyle/>
                    <a:p>
                      <a:endParaRPr lang="en-US"/>
                    </a:p>
                  </a:txBody>
                  <a:tcPr/>
                </a:tc>
                <a:tc hMerge="1">
                  <a:txBody>
                    <a:bodyPr/>
                    <a:lstStyle/>
                    <a:p>
                      <a:endParaRPr lang="en-ZA"/>
                    </a:p>
                  </a:txBody>
                  <a:tcPr/>
                </a:tc>
                <a:tc hMerge="1">
                  <a:txBody>
                    <a:bodyPr/>
                    <a:lstStyle/>
                    <a:p>
                      <a:endParaRPr lang="en-US"/>
                    </a:p>
                  </a:txBody>
                  <a:tcPr/>
                </a:tc>
                <a:tc hMerge="1">
                  <a:txBody>
                    <a:bodyPr/>
                    <a:lstStyle/>
                    <a:p>
                      <a:endParaRPr lang="en-US"/>
                    </a:p>
                  </a:txBody>
                  <a:tcPr/>
                </a:tc>
              </a:tr>
              <a:tr h="420742">
                <a:tc>
                  <a:txBody>
                    <a:bodyPr/>
                    <a:lstStyle/>
                    <a:p>
                      <a:pPr algn="just">
                        <a:lnSpc>
                          <a:spcPct val="115000"/>
                        </a:lnSpc>
                        <a:spcAft>
                          <a:spcPts val="0"/>
                        </a:spcAft>
                      </a:pPr>
                      <a:r>
                        <a:rPr lang="en-ZA" sz="2400" dirty="0" smtClean="0">
                          <a:effectLst/>
                        </a:rPr>
                        <a:t>11.9</a:t>
                      </a:r>
                      <a:endParaRPr lang="en-ZA" sz="2400" b="1" dirty="0">
                        <a:effectLst/>
                        <a:latin typeface="Calibri"/>
                        <a:ea typeface="Calibri"/>
                        <a:cs typeface="Times New Roman"/>
                      </a:endParaRPr>
                    </a:p>
                  </a:txBody>
                  <a:tcPr marL="68580" marR="68580" marT="0" marB="0"/>
                </a:tc>
                <a:tc gridSpan="3">
                  <a:txBody>
                    <a:bodyPr/>
                    <a:lstStyle/>
                    <a:p>
                      <a:pPr algn="just">
                        <a:lnSpc>
                          <a:spcPct val="115000"/>
                        </a:lnSpc>
                        <a:spcAft>
                          <a:spcPts val="0"/>
                        </a:spcAft>
                      </a:pPr>
                      <a:r>
                        <a:rPr lang="en-US" sz="2400" dirty="0" smtClean="0">
                          <a:effectLst/>
                        </a:rPr>
                        <a:t>Supportive care</a:t>
                      </a:r>
                      <a:endParaRPr lang="en-ZA" sz="2400" b="1" dirty="0">
                        <a:effectLst/>
                        <a:latin typeface="Calibri"/>
                        <a:ea typeface="Calibri"/>
                        <a:cs typeface="Times New Roman"/>
                      </a:endParaRPr>
                    </a:p>
                  </a:txBody>
                  <a:tcPr marL="68580" marR="68580" marT="0" marB="0"/>
                </a:tc>
                <a:tc hMerge="1">
                  <a:txBody>
                    <a:bodyPr/>
                    <a:lstStyle/>
                    <a:p>
                      <a:endParaRPr lang="en-ZA"/>
                    </a:p>
                  </a:txBody>
                  <a:tcPr/>
                </a:tc>
                <a:tc hMerge="1">
                  <a:txBody>
                    <a:bodyPr/>
                    <a:lstStyle/>
                    <a:p>
                      <a:endParaRPr lang="en-US"/>
                    </a:p>
                  </a:txBody>
                  <a:tcPr/>
                </a:tc>
                <a:tc>
                  <a:txBody>
                    <a:bodyPr/>
                    <a:lstStyle/>
                    <a:p>
                      <a:pPr algn="just">
                        <a:lnSpc>
                          <a:spcPct val="115000"/>
                        </a:lnSpc>
                        <a:spcAft>
                          <a:spcPts val="0"/>
                        </a:spcAft>
                      </a:pPr>
                      <a:r>
                        <a:rPr lang="en-ZA" sz="2400" dirty="0">
                          <a:effectLst/>
                        </a:rPr>
                        <a:t>Yes</a:t>
                      </a:r>
                      <a:endParaRPr lang="en-ZA" sz="2400" b="1"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xmlns="" val="350677586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43998" cy="1143000"/>
          </a:xfrm>
        </p:spPr>
        <p:txBody>
          <a:bodyPr>
            <a:normAutofit fontScale="90000"/>
          </a:bodyPr>
          <a:lstStyle/>
          <a:p>
            <a:pPr algn="l"/>
            <a:r>
              <a:rPr lang="en-ZA" sz="3600" b="1" dirty="0" smtClean="0">
                <a:solidFill>
                  <a:schemeClr val="bg1"/>
                </a:solidFill>
              </a:rPr>
              <a:t>11.3.1 APHTHOUS ULCERS IN HIV </a:t>
            </a:r>
            <a:br>
              <a:rPr lang="en-ZA" sz="3600" b="1" dirty="0" smtClean="0">
                <a:solidFill>
                  <a:schemeClr val="bg1"/>
                </a:solidFill>
              </a:rPr>
            </a:br>
            <a:r>
              <a:rPr lang="en-ZA" sz="3600" b="1" dirty="0" smtClean="0">
                <a:solidFill>
                  <a:schemeClr val="bg1"/>
                </a:solidFill>
              </a:rPr>
              <a:t>		INFECTION</a:t>
            </a:r>
            <a:endParaRPr lang="en-ZA" sz="3600" dirty="0">
              <a:solidFill>
                <a:schemeClr val="bg1"/>
              </a:solidFill>
            </a:endParaRPr>
          </a:p>
        </p:txBody>
      </p:sp>
      <p:sp>
        <p:nvSpPr>
          <p:cNvPr id="3" name="Content Placeholder 2"/>
          <p:cNvSpPr>
            <a:spLocks noGrp="1"/>
          </p:cNvSpPr>
          <p:nvPr>
            <p:ph idx="1"/>
          </p:nvPr>
        </p:nvSpPr>
        <p:spPr>
          <a:xfrm>
            <a:off x="214282" y="1196752"/>
            <a:ext cx="8715436" cy="5089768"/>
          </a:xfrm>
        </p:spPr>
        <p:txBody>
          <a:bodyPr>
            <a:normAutofit/>
          </a:bodyPr>
          <a:lstStyle/>
          <a:p>
            <a:pPr>
              <a:buNone/>
            </a:pPr>
            <a:r>
              <a:rPr lang="en-US" sz="2400" b="1" dirty="0" smtClean="0"/>
              <a:t>Minor aphthous ulcers:</a:t>
            </a:r>
          </a:p>
          <a:p>
            <a:r>
              <a:rPr lang="en-ZA" sz="2400" u="sng" dirty="0" err="1" smtClean="0"/>
              <a:t>Choline</a:t>
            </a:r>
            <a:r>
              <a:rPr lang="en-ZA" sz="2400" u="sng" dirty="0" smtClean="0"/>
              <a:t> </a:t>
            </a:r>
            <a:r>
              <a:rPr lang="en-ZA" sz="2400" u="sng" dirty="0" err="1" smtClean="0"/>
              <a:t>salicylate</a:t>
            </a:r>
            <a:r>
              <a:rPr lang="en-ZA" sz="2400" u="sng" dirty="0" smtClean="0"/>
              <a:t>/</a:t>
            </a:r>
            <a:r>
              <a:rPr lang="en-ZA" sz="2400" u="sng" dirty="0" err="1" smtClean="0"/>
              <a:t>cetalkonium</a:t>
            </a:r>
            <a:r>
              <a:rPr lang="en-ZA" sz="2400" u="sng" dirty="0" smtClean="0"/>
              <a:t> chloride 8.7/0.01% oral </a:t>
            </a:r>
            <a:r>
              <a:rPr lang="en-ZA" sz="2400" dirty="0" smtClean="0"/>
              <a:t>gel: </a:t>
            </a:r>
            <a:r>
              <a:rPr lang="en-ZA" sz="2400" i="1" dirty="0" smtClean="0">
                <a:solidFill>
                  <a:srgbClr val="FF0000"/>
                </a:solidFill>
              </a:rPr>
              <a:t>deleted</a:t>
            </a:r>
            <a:endParaRPr lang="en-US" sz="2400" dirty="0" smtClean="0">
              <a:solidFill>
                <a:srgbClr val="FF0000"/>
              </a:solidFill>
            </a:endParaRPr>
          </a:p>
          <a:p>
            <a:r>
              <a:rPr lang="en-GB" sz="2400" u="sng" dirty="0" smtClean="0"/>
              <a:t>Tetracaine 0.5 %, oral, topical:</a:t>
            </a:r>
            <a:r>
              <a:rPr lang="en-GB" sz="2400" i="1" dirty="0" smtClean="0"/>
              <a:t> </a:t>
            </a:r>
            <a:r>
              <a:rPr lang="en-GB" sz="2400" i="1" dirty="0" smtClean="0">
                <a:solidFill>
                  <a:srgbClr val="00B050"/>
                </a:solidFill>
              </a:rPr>
              <a:t>added</a:t>
            </a:r>
            <a:endParaRPr lang="en-US" sz="2400" dirty="0" smtClean="0">
              <a:solidFill>
                <a:srgbClr val="00B050"/>
              </a:solidFill>
            </a:endParaRPr>
          </a:p>
          <a:p>
            <a:pPr lvl="1"/>
            <a:r>
              <a:rPr lang="en-ZA" sz="2000" dirty="0" smtClean="0"/>
              <a:t>Aligned with the Dental and oral chapter: </a:t>
            </a:r>
            <a:r>
              <a:rPr lang="en-ZA" sz="2000" dirty="0" err="1" smtClean="0"/>
              <a:t>choline</a:t>
            </a:r>
            <a:r>
              <a:rPr lang="en-ZA" sz="2000" dirty="0" smtClean="0"/>
              <a:t> </a:t>
            </a:r>
            <a:r>
              <a:rPr lang="en-ZA" sz="2000" dirty="0" err="1" smtClean="0"/>
              <a:t>salicylate</a:t>
            </a:r>
            <a:r>
              <a:rPr lang="en-ZA" sz="2000" dirty="0" smtClean="0"/>
              <a:t>/</a:t>
            </a:r>
            <a:r>
              <a:rPr lang="en-ZA" sz="2000" dirty="0" err="1" smtClean="0"/>
              <a:t>cetalkonium</a:t>
            </a:r>
            <a:r>
              <a:rPr lang="en-ZA" sz="2000" dirty="0" smtClean="0"/>
              <a:t> chloride 8.7/0.01% oral gel removed from the market because of safety concerns.</a:t>
            </a:r>
            <a:endParaRPr lang="en-US" sz="2000" dirty="0" smtClean="0"/>
          </a:p>
          <a:p>
            <a:pPr marL="0" indent="0">
              <a:buNone/>
            </a:pPr>
            <a:r>
              <a:rPr lang="en-ZA" sz="4000" b="1" dirty="0" smtClean="0">
                <a:solidFill>
                  <a:srgbClr val="3366FF"/>
                </a:solidFill>
              </a:rPr>
              <a:t>Level </a:t>
            </a:r>
            <a:r>
              <a:rPr lang="en-ZA" sz="4000" b="1" dirty="0">
                <a:solidFill>
                  <a:srgbClr val="3366FF"/>
                </a:solidFill>
              </a:rPr>
              <a:t>of evidence: </a:t>
            </a:r>
            <a:r>
              <a:rPr lang="en-ZA" sz="4000" b="1" dirty="0" smtClean="0">
                <a:solidFill>
                  <a:srgbClr val="3366FF"/>
                </a:solidFill>
              </a:rPr>
              <a:t>III Guidelines</a:t>
            </a:r>
            <a:endParaRPr lang="en-ZA" sz="4000" b="1" dirty="0">
              <a:solidFill>
                <a:srgbClr val="3366FF"/>
              </a:solidFill>
            </a:endParaRPr>
          </a:p>
          <a:p>
            <a:pPr>
              <a:buNone/>
            </a:pPr>
            <a:endParaRPr lang="en-ZA" sz="1400" dirty="0" smtClean="0"/>
          </a:p>
          <a:p>
            <a:pPr>
              <a:buNone/>
            </a:pPr>
            <a:endParaRPr lang="en-ZA" sz="1400" dirty="0" smtClean="0"/>
          </a:p>
          <a:p>
            <a:pPr>
              <a:buNone/>
            </a:pPr>
            <a:endParaRPr lang="en-ZA" dirty="0"/>
          </a:p>
        </p:txBody>
      </p:sp>
      <p:sp>
        <p:nvSpPr>
          <p:cNvPr id="6" name="Footer Placeholder 5"/>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5" name="Slide Number Placeholder 4"/>
          <p:cNvSpPr>
            <a:spLocks noGrp="1"/>
          </p:cNvSpPr>
          <p:nvPr>
            <p:ph type="sldNum" sz="quarter" idx="12"/>
          </p:nvPr>
        </p:nvSpPr>
        <p:spPr/>
        <p:txBody>
          <a:bodyPr/>
          <a:lstStyle/>
          <a:p>
            <a:pPr algn="ctr"/>
            <a:fld id="{42FB03B2-953D-4068-99A6-8707FB8FE3E1}" type="slidenum">
              <a:rPr lang="en-ZA" sz="1000" smtClean="0"/>
              <a:pPr algn="ctr"/>
              <a:t>50</a:t>
            </a:fld>
            <a:endParaRPr lang="en-ZA" sz="10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229600" cy="1143000"/>
          </a:xfrm>
        </p:spPr>
        <p:txBody>
          <a:bodyPr>
            <a:normAutofit/>
          </a:bodyPr>
          <a:lstStyle/>
          <a:p>
            <a:pPr algn="l"/>
            <a:r>
              <a:rPr lang="en-ZA" sz="3800" b="1" dirty="0" smtClean="0">
                <a:solidFill>
                  <a:schemeClr val="bg1"/>
                </a:solidFill>
              </a:rPr>
              <a:t>11.3.11 HERPES ZOSTER (SHINGLES)</a:t>
            </a:r>
            <a:endParaRPr lang="en-ZA" sz="3800" dirty="0">
              <a:solidFill>
                <a:schemeClr val="bg1"/>
              </a:solidFill>
            </a:endParaRPr>
          </a:p>
        </p:txBody>
      </p:sp>
      <p:sp>
        <p:nvSpPr>
          <p:cNvPr id="3" name="Content Placeholder 2"/>
          <p:cNvSpPr>
            <a:spLocks noGrp="1"/>
          </p:cNvSpPr>
          <p:nvPr>
            <p:ph idx="1"/>
          </p:nvPr>
        </p:nvSpPr>
        <p:spPr>
          <a:xfrm>
            <a:off x="71438" y="1124744"/>
            <a:ext cx="8965058" cy="5001419"/>
          </a:xfrm>
        </p:spPr>
        <p:txBody>
          <a:bodyPr>
            <a:normAutofit/>
          </a:bodyPr>
          <a:lstStyle/>
          <a:p>
            <a:pPr>
              <a:buNone/>
            </a:pPr>
            <a:r>
              <a:rPr lang="en-US" sz="4000" b="1" dirty="0" smtClean="0"/>
              <a:t>If secondary infection is present:</a:t>
            </a:r>
            <a:endParaRPr lang="en-US" sz="4000" dirty="0" smtClean="0"/>
          </a:p>
          <a:p>
            <a:r>
              <a:rPr lang="en-US" sz="2800" u="sng" dirty="0" err="1" smtClean="0"/>
              <a:t>Flucloxacillin</a:t>
            </a:r>
            <a:r>
              <a:rPr lang="en-US" sz="2800" u="sng" dirty="0" smtClean="0"/>
              <a:t>:</a:t>
            </a:r>
            <a:r>
              <a:rPr lang="en-US" sz="2800" i="1" dirty="0" smtClean="0"/>
              <a:t> </a:t>
            </a:r>
            <a:r>
              <a:rPr lang="en-US" sz="2800" i="1" dirty="0" smtClean="0">
                <a:solidFill>
                  <a:srgbClr val="00B050"/>
                </a:solidFill>
              </a:rPr>
              <a:t>added</a:t>
            </a:r>
            <a:endParaRPr lang="en-US" sz="2800" dirty="0" smtClean="0">
              <a:solidFill>
                <a:srgbClr val="00B050"/>
              </a:solidFill>
            </a:endParaRPr>
          </a:p>
          <a:p>
            <a:r>
              <a:rPr lang="en-US" sz="2800" u="sng" dirty="0" smtClean="0"/>
              <a:t>Erythromycin:</a:t>
            </a:r>
            <a:r>
              <a:rPr lang="en-US" sz="2800" i="1" dirty="0" smtClean="0"/>
              <a:t> </a:t>
            </a:r>
            <a:r>
              <a:rPr lang="en-US" sz="2800" i="1" dirty="0" smtClean="0">
                <a:solidFill>
                  <a:srgbClr val="FF0000"/>
                </a:solidFill>
              </a:rPr>
              <a:t>deleted</a:t>
            </a:r>
            <a:endParaRPr lang="en-US" sz="2800" dirty="0" smtClean="0">
              <a:solidFill>
                <a:srgbClr val="FF0000"/>
              </a:solidFill>
            </a:endParaRPr>
          </a:p>
          <a:p>
            <a:pPr lvl="1"/>
            <a:r>
              <a:rPr lang="en-ZA" sz="2400" dirty="0" err="1" smtClean="0"/>
              <a:t>Flucloxacillin</a:t>
            </a:r>
            <a:r>
              <a:rPr lang="en-ZA" sz="2400" dirty="0" smtClean="0"/>
              <a:t> is better tolerated than erythromycin. </a:t>
            </a:r>
            <a:endParaRPr lang="en-ZA" sz="2400" dirty="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51</a:t>
            </a:fld>
            <a:endParaRPr lang="en-ZA" sz="1000" dirty="0"/>
          </a:p>
        </p:txBody>
      </p:sp>
      <p:sp>
        <p:nvSpPr>
          <p:cNvPr id="7" name="Rectangle 6"/>
          <p:cNvSpPr/>
          <p:nvPr/>
        </p:nvSpPr>
        <p:spPr>
          <a:xfrm>
            <a:off x="838200" y="3962400"/>
            <a:ext cx="7761933" cy="707886"/>
          </a:xfrm>
          <a:prstGeom prst="rect">
            <a:avLst/>
          </a:prstGeom>
        </p:spPr>
        <p:txBody>
          <a:bodyPr wrap="none">
            <a:spAutoFit/>
          </a:bodyPr>
          <a:lstStyle/>
          <a:p>
            <a:r>
              <a:rPr lang="en-ZA" sz="4000" b="1" dirty="0" smtClean="0">
                <a:solidFill>
                  <a:srgbClr val="3366FF"/>
                </a:solidFill>
              </a:rPr>
              <a:t>Level of evidence: III Expert opinion</a:t>
            </a:r>
            <a:endParaRPr lang="en-ZA" sz="4000" b="1" dirty="0">
              <a:solidFill>
                <a:srgbClr val="3366FF"/>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4952022"/>
          </a:xfrm>
        </p:spPr>
        <p:txBody>
          <a:bodyPr>
            <a:normAutofit lnSpcReduction="10000"/>
          </a:bodyPr>
          <a:lstStyle/>
          <a:p>
            <a:r>
              <a:rPr lang="en-GB" u="sng" dirty="0" smtClean="0"/>
              <a:t>Tramadol:</a:t>
            </a:r>
            <a:r>
              <a:rPr lang="en-GB" i="1" dirty="0" smtClean="0">
                <a:solidFill>
                  <a:srgbClr val="9966FF"/>
                </a:solidFill>
              </a:rPr>
              <a:t> amended</a:t>
            </a:r>
            <a:endParaRPr lang="en-US" dirty="0" smtClean="0">
              <a:solidFill>
                <a:srgbClr val="9966FF"/>
              </a:solidFill>
            </a:endParaRPr>
          </a:p>
          <a:p>
            <a:r>
              <a:rPr lang="en-GB" u="sng" dirty="0" smtClean="0"/>
              <a:t>Amitriptyline: </a:t>
            </a:r>
            <a:r>
              <a:rPr lang="en-GB" i="1" dirty="0" smtClean="0">
                <a:solidFill>
                  <a:schemeClr val="accent6">
                    <a:lumMod val="75000"/>
                  </a:schemeClr>
                </a:solidFill>
              </a:rPr>
              <a:t>indication not amended</a:t>
            </a:r>
            <a:r>
              <a:rPr lang="en-GB" i="1" dirty="0" smtClean="0">
                <a:solidFill>
                  <a:srgbClr val="00B0F0"/>
                </a:solidFill>
              </a:rPr>
              <a:t> </a:t>
            </a:r>
            <a:endParaRPr lang="en-US" dirty="0" smtClean="0">
              <a:solidFill>
                <a:srgbClr val="00B0F0"/>
              </a:solidFill>
            </a:endParaRPr>
          </a:p>
          <a:p>
            <a:pPr>
              <a:buNone/>
            </a:pPr>
            <a:endParaRPr lang="en-US" sz="1600" dirty="0" smtClean="0"/>
          </a:p>
          <a:p>
            <a:pPr lvl="1"/>
            <a:r>
              <a:rPr lang="en-GB" i="1" dirty="0" smtClean="0"/>
              <a:t>Tramadol:</a:t>
            </a:r>
            <a:r>
              <a:rPr lang="en-GB" dirty="0" smtClean="0"/>
              <a:t> Amended to “</a:t>
            </a:r>
            <a:r>
              <a:rPr lang="en-GB" i="1" dirty="0" smtClean="0"/>
              <a:t>Doctor initiated</a:t>
            </a:r>
            <a:r>
              <a:rPr lang="en-GB" dirty="0" smtClean="0"/>
              <a:t>”, for consistency.</a:t>
            </a:r>
            <a:endParaRPr lang="en-US" dirty="0" smtClean="0"/>
          </a:p>
          <a:p>
            <a:pPr lvl="1"/>
            <a:r>
              <a:rPr lang="en-GB" i="1" dirty="0" smtClean="0"/>
              <a:t>Amitriptyline:</a:t>
            </a:r>
            <a:r>
              <a:rPr lang="en-GB" dirty="0" smtClean="0"/>
              <a:t> </a:t>
            </a:r>
          </a:p>
          <a:p>
            <a:pPr lvl="2"/>
            <a:r>
              <a:rPr lang="en-GB" dirty="0" smtClean="0"/>
              <a:t>Lack of available evidence for herpetic neuralgia in HIV. </a:t>
            </a:r>
          </a:p>
          <a:p>
            <a:pPr lvl="2"/>
            <a:r>
              <a:rPr lang="en-GB" dirty="0" smtClean="0"/>
              <a:t>Meta-analysis concluded: Available literature supports efficacy of various therapies for post herpetic neuralgia; however, data not adequately robust to show superiority. </a:t>
            </a:r>
            <a:endParaRPr lang="en-US" dirty="0" smtClean="0"/>
          </a:p>
          <a:p>
            <a:pPr lvl="1">
              <a:buNone/>
            </a:pPr>
            <a:r>
              <a:rPr lang="en-ZA" sz="3600" b="1" dirty="0" smtClean="0">
                <a:solidFill>
                  <a:srgbClr val="3366FF"/>
                </a:solidFill>
              </a:rPr>
              <a:t>Level of Evidence: I Meta-analysis</a:t>
            </a:r>
            <a:endParaRPr lang="en-ZA" sz="3600" dirty="0" smtClean="0"/>
          </a:p>
          <a:p>
            <a:pPr>
              <a:buNone/>
            </a:pPr>
            <a:endParaRPr lang="en-ZA" dirty="0"/>
          </a:p>
        </p:txBody>
      </p:sp>
      <p:sp>
        <p:nvSpPr>
          <p:cNvPr id="6" name="Footer Placeholder 5"/>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5" name="Slide Number Placeholder 4"/>
          <p:cNvSpPr>
            <a:spLocks noGrp="1"/>
          </p:cNvSpPr>
          <p:nvPr>
            <p:ph type="sldNum" sz="quarter" idx="12"/>
          </p:nvPr>
        </p:nvSpPr>
        <p:spPr/>
        <p:txBody>
          <a:bodyPr/>
          <a:lstStyle/>
          <a:p>
            <a:pPr algn="ctr"/>
            <a:fld id="{42FB03B2-953D-4068-99A6-8707FB8FE3E1}" type="slidenum">
              <a:rPr lang="en-ZA" sz="1000" smtClean="0"/>
              <a:pPr algn="ctr"/>
              <a:t>52</a:t>
            </a:fld>
            <a:endParaRPr lang="en-ZA" sz="1000" dirty="0"/>
          </a:p>
        </p:txBody>
      </p:sp>
      <p:sp>
        <p:nvSpPr>
          <p:cNvPr id="8" name="Title 1"/>
          <p:cNvSpPr>
            <a:spLocks noGrp="1"/>
          </p:cNvSpPr>
          <p:nvPr>
            <p:ph type="title"/>
          </p:nvPr>
        </p:nvSpPr>
        <p:spPr>
          <a:xfrm>
            <a:off x="0" y="76200"/>
            <a:ext cx="8229600" cy="1143000"/>
          </a:xfrm>
        </p:spPr>
        <p:txBody>
          <a:bodyPr>
            <a:normAutofit/>
          </a:bodyPr>
          <a:lstStyle/>
          <a:p>
            <a:pPr algn="l"/>
            <a:r>
              <a:rPr lang="en-ZA" sz="3800" b="1" dirty="0" smtClean="0">
                <a:solidFill>
                  <a:schemeClr val="bg1"/>
                </a:solidFill>
              </a:rPr>
              <a:t>11.3.11 HERPES ZOSTER (SHINGLES)</a:t>
            </a:r>
            <a:endParaRPr lang="en-ZA" sz="3800" dirty="0">
              <a:solidFill>
                <a:schemeClr val="bg1"/>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229600" cy="1143000"/>
          </a:xfrm>
        </p:spPr>
        <p:txBody>
          <a:bodyPr/>
          <a:lstStyle/>
          <a:p>
            <a:pPr algn="l"/>
            <a:r>
              <a:rPr lang="en-ZA" sz="3600" b="1" dirty="0" smtClean="0">
                <a:solidFill>
                  <a:schemeClr val="bg1"/>
                </a:solidFill>
              </a:rPr>
              <a:t>11.3.13 PAPULAR PRURITIC ERUPTION</a:t>
            </a:r>
            <a:endParaRPr lang="en-ZA" sz="3600" b="1" dirty="0">
              <a:solidFill>
                <a:schemeClr val="bg1"/>
              </a:solidFill>
            </a:endParaRPr>
          </a:p>
        </p:txBody>
      </p:sp>
      <p:sp>
        <p:nvSpPr>
          <p:cNvPr id="3" name="Content Placeholder 2"/>
          <p:cNvSpPr>
            <a:spLocks noGrp="1"/>
          </p:cNvSpPr>
          <p:nvPr>
            <p:ph idx="1"/>
          </p:nvPr>
        </p:nvSpPr>
        <p:spPr>
          <a:xfrm>
            <a:off x="228600" y="1219200"/>
            <a:ext cx="8686800" cy="4525963"/>
          </a:xfrm>
        </p:spPr>
        <p:txBody>
          <a:bodyPr>
            <a:normAutofit/>
          </a:bodyPr>
          <a:lstStyle/>
          <a:p>
            <a:r>
              <a:rPr lang="en-GB" u="sng" dirty="0" err="1" smtClean="0"/>
              <a:t>Cetirizine</a:t>
            </a:r>
            <a:r>
              <a:rPr lang="en-GB" u="sng" dirty="0" smtClean="0"/>
              <a:t>:</a:t>
            </a:r>
            <a:r>
              <a:rPr lang="en-GB" i="1" dirty="0" smtClean="0"/>
              <a:t> </a:t>
            </a:r>
            <a:r>
              <a:rPr lang="en-GB" i="1" dirty="0" smtClean="0">
                <a:solidFill>
                  <a:srgbClr val="00B050"/>
                </a:solidFill>
              </a:rPr>
              <a:t>added</a:t>
            </a:r>
            <a:endParaRPr lang="en-US" dirty="0" smtClean="0">
              <a:solidFill>
                <a:srgbClr val="00B050"/>
              </a:solidFill>
            </a:endParaRPr>
          </a:p>
          <a:p>
            <a:r>
              <a:rPr lang="en-GB" u="sng" dirty="0" err="1" smtClean="0"/>
              <a:t>Chlorphenamine</a:t>
            </a:r>
            <a:r>
              <a:rPr lang="en-GB" dirty="0" smtClean="0"/>
              <a:t>: </a:t>
            </a:r>
            <a:r>
              <a:rPr lang="en-GB" i="1" dirty="0" smtClean="0">
                <a:solidFill>
                  <a:srgbClr val="FF0000"/>
                </a:solidFill>
              </a:rPr>
              <a:t>deleted</a:t>
            </a:r>
            <a:endParaRPr lang="en-US" dirty="0" smtClean="0">
              <a:solidFill>
                <a:srgbClr val="FF0000"/>
              </a:solidFill>
            </a:endParaRPr>
          </a:p>
          <a:p>
            <a:pPr lvl="1"/>
            <a:r>
              <a:rPr lang="en-GB" dirty="0" err="1" smtClean="0"/>
              <a:t>Cetirizine</a:t>
            </a:r>
            <a:r>
              <a:rPr lang="en-GB" dirty="0" smtClean="0"/>
              <a:t> is standard of care for management of chronic conditions. </a:t>
            </a:r>
          </a:p>
          <a:p>
            <a:pPr lvl="1"/>
            <a:endParaRPr lang="en-GB" b="1" dirty="0" smtClean="0">
              <a:solidFill>
                <a:srgbClr val="3366FF"/>
              </a:solidFill>
            </a:endParaRPr>
          </a:p>
          <a:p>
            <a:pPr algn="ctr">
              <a:buNone/>
            </a:pPr>
            <a:r>
              <a:rPr lang="en-ZA" sz="4000" b="1" dirty="0" smtClean="0">
                <a:solidFill>
                  <a:srgbClr val="3366FF"/>
                </a:solidFill>
              </a:rPr>
              <a:t>Level of Evidence: III Expert opinion</a:t>
            </a:r>
            <a:endParaRPr lang="en-US" sz="4000" dirty="0" smtClean="0"/>
          </a:p>
          <a:p>
            <a:pPr lvl="1"/>
            <a:endParaRPr lang="en-GB" dirty="0" smtClean="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53</a:t>
            </a:fld>
            <a:endParaRPr lang="en-ZA" sz="1000" dirty="0"/>
          </a:p>
        </p:txBody>
      </p:sp>
    </p:spTree>
    <p:extLst>
      <p:ext uri="{BB962C8B-B14F-4D97-AF65-F5344CB8AC3E}">
        <p14:creationId xmlns:p14="http://schemas.microsoft.com/office/powerpoint/2010/main" xmlns="" val="29546774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endParaRPr lang="en-US" sz="7200" b="1" dirty="0" smtClean="0"/>
          </a:p>
          <a:p>
            <a:pPr algn="ctr">
              <a:buNone/>
            </a:pPr>
            <a:r>
              <a:rPr lang="en-US" sz="7200" b="1" dirty="0" smtClean="0"/>
              <a:t>CHILDREN</a:t>
            </a:r>
            <a:endParaRPr lang="en-US" sz="7200" b="1" dirty="0"/>
          </a:p>
        </p:txBody>
      </p:sp>
      <p:sp>
        <p:nvSpPr>
          <p:cNvPr id="5" name="Footer Placeholder 4"/>
          <p:cNvSpPr>
            <a:spLocks noGrp="1"/>
          </p:cNvSpPr>
          <p:nvPr>
            <p:ph type="ftr" sz="quarter" idx="11"/>
          </p:nvPr>
        </p:nvSpPr>
        <p:spPr/>
        <p:txBody>
          <a:bodyPr/>
          <a:lstStyle/>
          <a:p>
            <a:pPr algn="ctr"/>
            <a:r>
              <a:rPr lang="en-ZA" sz="1000" dirty="0" smtClean="0"/>
              <a:t>PRIMARY HEALTHCARE 2014 IMPLEMENTATION SLIDES: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54</a:t>
            </a:fld>
            <a:endParaRPr lang="en-ZA" sz="10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ZA" sz="3600" b="1" dirty="0" smtClean="0">
                <a:solidFill>
                  <a:schemeClr val="bg1"/>
                </a:solidFill>
              </a:rPr>
              <a:t>11.5 MANAGEMENT OF HIV-INFECTED  </a:t>
            </a:r>
            <a:br>
              <a:rPr lang="en-ZA" sz="3600" b="1" dirty="0" smtClean="0">
                <a:solidFill>
                  <a:schemeClr val="bg1"/>
                </a:solidFill>
              </a:rPr>
            </a:br>
            <a:r>
              <a:rPr lang="en-ZA" sz="3600" b="1" dirty="0" smtClean="0">
                <a:solidFill>
                  <a:schemeClr val="bg1"/>
                </a:solidFill>
              </a:rPr>
              <a:t>         CHILDREN</a:t>
            </a:r>
            <a:endParaRPr lang="en-ZA" sz="3600" dirty="0">
              <a:solidFill>
                <a:schemeClr val="bg1"/>
              </a:solidFill>
            </a:endParaRPr>
          </a:p>
        </p:txBody>
      </p:sp>
      <p:sp>
        <p:nvSpPr>
          <p:cNvPr id="3" name="Content Placeholder 2"/>
          <p:cNvSpPr>
            <a:spLocks noGrp="1"/>
          </p:cNvSpPr>
          <p:nvPr>
            <p:ph idx="1"/>
          </p:nvPr>
        </p:nvSpPr>
        <p:spPr>
          <a:xfrm>
            <a:off x="0" y="1066800"/>
            <a:ext cx="9144000" cy="5242520"/>
          </a:xfrm>
        </p:spPr>
        <p:txBody>
          <a:bodyPr>
            <a:normAutofit lnSpcReduction="10000"/>
          </a:bodyPr>
          <a:lstStyle/>
          <a:p>
            <a:pPr>
              <a:buNone/>
            </a:pPr>
            <a:r>
              <a:rPr lang="en-GB" sz="2800" b="1" u="sng" dirty="0" smtClean="0"/>
              <a:t>1</a:t>
            </a:r>
            <a:r>
              <a:rPr lang="en-GB" sz="2800" b="1" u="sng" baseline="30000" dirty="0" smtClean="0"/>
              <a:t>st</a:t>
            </a:r>
            <a:r>
              <a:rPr lang="en-GB" sz="2800" b="1" u="sng" dirty="0" smtClean="0"/>
              <a:t> line regimens</a:t>
            </a:r>
          </a:p>
          <a:p>
            <a:pPr lvl="1"/>
            <a:r>
              <a:rPr lang="en-GB" sz="2200" dirty="0" smtClean="0"/>
              <a:t>Aligned with </a:t>
            </a:r>
            <a:r>
              <a:rPr lang="en-GB" sz="2200" dirty="0" err="1" smtClean="0"/>
              <a:t>NDoH</a:t>
            </a:r>
            <a:r>
              <a:rPr lang="en-GB" sz="2200" dirty="0" smtClean="0"/>
              <a:t> ART Guidelines; Paediatric Hospital level STG and EML, 2013; </a:t>
            </a:r>
            <a:r>
              <a:rPr lang="en-ZA" sz="2200" dirty="0" smtClean="0"/>
              <a:t>IMCI guidelines and Nurse Initiated Management of Antiretroviral Therapy (NIMART) principles.</a:t>
            </a:r>
            <a:endParaRPr lang="en-US" sz="2200" dirty="0" smtClean="0"/>
          </a:p>
          <a:p>
            <a:pPr lvl="1"/>
            <a:r>
              <a:rPr lang="en-ZA" sz="2200" dirty="0" smtClean="0"/>
              <a:t>Anti retroviral medicine dosages by weight bands table added - </a:t>
            </a:r>
            <a:r>
              <a:rPr lang="en-GB" sz="2200" dirty="0" smtClean="0"/>
              <a:t>describing 1</a:t>
            </a:r>
            <a:r>
              <a:rPr lang="en-GB" sz="2200" baseline="30000" dirty="0" smtClean="0"/>
              <a:t>st</a:t>
            </a:r>
            <a:r>
              <a:rPr lang="en-GB" sz="2200" dirty="0" smtClean="0"/>
              <a:t> line ART relevant to primary level.</a:t>
            </a:r>
          </a:p>
          <a:p>
            <a:pPr lvl="1"/>
            <a:r>
              <a:rPr lang="en-GB" sz="2200" dirty="0" err="1" smtClean="0"/>
              <a:t>NDoH</a:t>
            </a:r>
            <a:r>
              <a:rPr lang="en-GB" sz="2200" dirty="0" smtClean="0"/>
              <a:t> ART Guidelines updated to allow TDF-based regimen in adolescents ≥ 40 kg and ≥ 15 years.</a:t>
            </a:r>
          </a:p>
          <a:p>
            <a:pPr>
              <a:buNone/>
            </a:pPr>
            <a:endParaRPr lang="en-GB" sz="2400" dirty="0" smtClean="0"/>
          </a:p>
          <a:p>
            <a:pPr marL="342900" lvl="1" indent="-342900">
              <a:buNone/>
            </a:pPr>
            <a:endParaRPr lang="en-ZA" sz="4800" b="1" dirty="0" smtClean="0">
              <a:solidFill>
                <a:srgbClr val="3366FF"/>
              </a:solidFill>
            </a:endParaRPr>
          </a:p>
          <a:p>
            <a:pPr marL="342900" lvl="1" indent="-342900">
              <a:buNone/>
            </a:pPr>
            <a:r>
              <a:rPr lang="en-ZA" sz="4800" b="1" dirty="0" smtClean="0">
                <a:solidFill>
                  <a:srgbClr val="3366FF"/>
                </a:solidFill>
              </a:rPr>
              <a:t>    Level of Evidence: III Guidelines</a:t>
            </a:r>
            <a:endParaRPr lang="en-US" sz="4800" dirty="0" smtClean="0"/>
          </a:p>
          <a:p>
            <a:pPr>
              <a:buNone/>
            </a:pPr>
            <a:endParaRPr lang="en-US" sz="2800" dirty="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55</a:t>
            </a:fld>
            <a:endParaRPr lang="en-ZA" sz="1000" dirty="0"/>
          </a:p>
        </p:txBody>
      </p:sp>
      <p:sp>
        <p:nvSpPr>
          <p:cNvPr id="7" name="Rounded Rectangle 6"/>
          <p:cNvSpPr/>
          <p:nvPr/>
        </p:nvSpPr>
        <p:spPr>
          <a:xfrm>
            <a:off x="1524000" y="3962400"/>
            <a:ext cx="6400800" cy="1066800"/>
          </a:xfrm>
          <a:prstGeom prst="roundRec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400" b="1" dirty="0" smtClean="0">
                <a:solidFill>
                  <a:srgbClr val="FFFF00"/>
                </a:solidFill>
              </a:rPr>
              <a:t>NOTE: Infants &lt; 3 months or &lt; 3 kg </a:t>
            </a:r>
          </a:p>
          <a:p>
            <a:pPr algn="ctr"/>
            <a:r>
              <a:rPr lang="en-ZA" sz="2400" b="1" dirty="0" smtClean="0">
                <a:solidFill>
                  <a:srgbClr val="FFFF00"/>
                </a:solidFill>
              </a:rPr>
              <a:t>- Seek advice on treatment regimen and dosage.</a:t>
            </a:r>
            <a:endParaRPr lang="en-US" sz="2400" b="1" dirty="0">
              <a:solidFill>
                <a:srgbClr val="FFFF00"/>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0"/>
            <a:ext cx="9144000" cy="5029200"/>
          </a:xfrm>
        </p:spPr>
        <p:txBody>
          <a:bodyPr>
            <a:normAutofit/>
          </a:bodyPr>
          <a:lstStyle/>
          <a:p>
            <a:pPr>
              <a:buNone/>
            </a:pPr>
            <a:r>
              <a:rPr lang="en-ZA" b="1" dirty="0" smtClean="0"/>
              <a:t>Immunisation, </a:t>
            </a:r>
            <a:r>
              <a:rPr lang="en-ZA" b="1" dirty="0" err="1" smtClean="0"/>
              <a:t>deworming</a:t>
            </a:r>
            <a:r>
              <a:rPr lang="en-ZA" b="1" dirty="0" smtClean="0"/>
              <a:t> and vitamin A program</a:t>
            </a:r>
            <a:endParaRPr lang="en-US" dirty="0" smtClean="0"/>
          </a:p>
          <a:p>
            <a:pPr marL="0" indent="0"/>
            <a:r>
              <a:rPr lang="en-GB" sz="2800" u="sng" dirty="0" smtClean="0"/>
              <a:t> BCG vaccination: </a:t>
            </a:r>
            <a:r>
              <a:rPr lang="en-GB" sz="2800" i="1" dirty="0" smtClean="0">
                <a:solidFill>
                  <a:srgbClr val="00B0F0"/>
                </a:solidFill>
              </a:rPr>
              <a:t>indication retained</a:t>
            </a:r>
            <a:endParaRPr lang="en-US" sz="2800" dirty="0" smtClean="0">
              <a:solidFill>
                <a:srgbClr val="00B0F0"/>
              </a:solidFill>
            </a:endParaRPr>
          </a:p>
          <a:p>
            <a:pPr lvl="1"/>
            <a:r>
              <a:rPr lang="en-GB" sz="2000" dirty="0"/>
              <a:t>In clinical practice, almost all children are administered BCG vaccines at birth.</a:t>
            </a:r>
          </a:p>
          <a:p>
            <a:pPr lvl="1"/>
            <a:r>
              <a:rPr lang="en-GB" sz="2000" dirty="0"/>
              <a:t>From a public health perspective; it was considered that the benefit of administering BCG vaccines to all children outweighs the risk of administration to asymptomatic or symptomatic HIV-infected children</a:t>
            </a:r>
            <a:r>
              <a:rPr lang="en-GB" sz="2000" dirty="0" smtClean="0"/>
              <a:t>.</a:t>
            </a:r>
            <a:endParaRPr lang="en-GB" sz="1000" dirty="0" smtClean="0"/>
          </a:p>
          <a:p>
            <a:r>
              <a:rPr lang="en-GB" sz="2800" u="sng" dirty="0" smtClean="0"/>
              <a:t>Measles vaccine</a:t>
            </a:r>
            <a:r>
              <a:rPr lang="en-GB" sz="2800" dirty="0" smtClean="0"/>
              <a:t>: </a:t>
            </a:r>
            <a:r>
              <a:rPr lang="en-GB" sz="2800" i="1" dirty="0" smtClean="0">
                <a:solidFill>
                  <a:srgbClr val="00B050"/>
                </a:solidFill>
              </a:rPr>
              <a:t>additional dose at 6 months added</a:t>
            </a:r>
            <a:endParaRPr lang="en-US" sz="2800" dirty="0" smtClean="0">
              <a:solidFill>
                <a:srgbClr val="00B050"/>
              </a:solidFill>
            </a:endParaRPr>
          </a:p>
          <a:p>
            <a:pPr lvl="1"/>
            <a:r>
              <a:rPr lang="en-GB" sz="2000" dirty="0" smtClean="0"/>
              <a:t>Aligned with the </a:t>
            </a:r>
            <a:r>
              <a:rPr lang="en-GB" sz="2000" dirty="0" err="1" smtClean="0"/>
              <a:t>NDoH</a:t>
            </a:r>
            <a:r>
              <a:rPr lang="en-GB" sz="2000" dirty="0" smtClean="0"/>
              <a:t> Expanded Programme for Immunisation guidelines, Paediatric Hospital level STG, 2013 and meta-analysis.</a:t>
            </a:r>
            <a:endParaRPr lang="en-US" sz="2000" dirty="0" smtClean="0"/>
          </a:p>
          <a:p>
            <a:pPr>
              <a:buNone/>
            </a:pPr>
            <a:r>
              <a:rPr lang="en-GB" sz="2800" b="1" dirty="0" smtClean="0">
                <a:solidFill>
                  <a:srgbClr val="3366FF"/>
                </a:solidFill>
              </a:rPr>
              <a:t>Level of Evidence: III Meta-analysis of safety &amp; </a:t>
            </a:r>
            <a:r>
              <a:rPr lang="en-GB" sz="2800" b="1" dirty="0" err="1" smtClean="0">
                <a:solidFill>
                  <a:srgbClr val="3366FF"/>
                </a:solidFill>
              </a:rPr>
              <a:t>immunogecity</a:t>
            </a:r>
            <a:r>
              <a:rPr lang="en-GB" sz="2800" b="1" dirty="0" smtClean="0">
                <a:solidFill>
                  <a:srgbClr val="3366FF"/>
                </a:solidFill>
              </a:rPr>
              <a:t> studies</a:t>
            </a:r>
            <a:endParaRPr lang="en-US" sz="2800" dirty="0" smtClean="0">
              <a:solidFill>
                <a:srgbClr val="3366FF"/>
              </a:solidFill>
            </a:endParaRPr>
          </a:p>
          <a:p>
            <a:pPr marL="0" indent="0">
              <a:buNone/>
            </a:pPr>
            <a:endParaRPr lang="en-GB" sz="1200" u="sng" dirty="0" smtClean="0"/>
          </a:p>
          <a:p>
            <a:pPr marL="0" indent="0">
              <a:buNone/>
            </a:pPr>
            <a:endParaRPr lang="en-ZA" dirty="0"/>
          </a:p>
          <a:p>
            <a:pPr marL="0" indent="0">
              <a:buNone/>
            </a:pPr>
            <a:endParaRPr lang="en-ZA" b="1" dirty="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56</a:t>
            </a:fld>
            <a:endParaRPr lang="en-ZA" sz="1000"/>
          </a:p>
        </p:txBody>
      </p:sp>
      <p:sp>
        <p:nvSpPr>
          <p:cNvPr id="8" name="Title 1"/>
          <p:cNvSpPr>
            <a:spLocks noGrp="1"/>
          </p:cNvSpPr>
          <p:nvPr>
            <p:ph type="title"/>
          </p:nvPr>
        </p:nvSpPr>
        <p:spPr>
          <a:xfrm>
            <a:off x="0" y="0"/>
            <a:ext cx="8229600" cy="1143000"/>
          </a:xfrm>
        </p:spPr>
        <p:txBody>
          <a:bodyPr/>
          <a:lstStyle/>
          <a:p>
            <a:pPr algn="l"/>
            <a:r>
              <a:rPr lang="en-ZA" sz="3600" b="1" dirty="0" smtClean="0">
                <a:solidFill>
                  <a:schemeClr val="bg1"/>
                </a:solidFill>
              </a:rPr>
              <a:t>11.5 MANAGEMENT OF HIV-INFECTED  </a:t>
            </a:r>
            <a:br>
              <a:rPr lang="en-ZA" sz="3600" b="1" dirty="0" smtClean="0">
                <a:solidFill>
                  <a:schemeClr val="bg1"/>
                </a:solidFill>
              </a:rPr>
            </a:br>
            <a:r>
              <a:rPr lang="en-ZA" sz="3600" b="1" dirty="0" smtClean="0">
                <a:solidFill>
                  <a:schemeClr val="bg1"/>
                </a:solidFill>
              </a:rPr>
              <a:t>         CHILDREN</a:t>
            </a:r>
            <a:endParaRPr lang="en-ZA" sz="3600" dirty="0">
              <a:solidFill>
                <a:schemeClr val="bg1"/>
              </a:solidFill>
            </a:endParaRPr>
          </a:p>
        </p:txBody>
      </p:sp>
    </p:spTree>
    <p:extLst>
      <p:ext uri="{BB962C8B-B14F-4D97-AF65-F5344CB8AC3E}">
        <p14:creationId xmlns:p14="http://schemas.microsoft.com/office/powerpoint/2010/main" xmlns="" val="33542292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357298"/>
            <a:ext cx="8858280" cy="4768865"/>
          </a:xfrm>
        </p:spPr>
        <p:txBody>
          <a:bodyPr>
            <a:normAutofit lnSpcReduction="10000"/>
          </a:bodyPr>
          <a:lstStyle/>
          <a:p>
            <a:pPr>
              <a:buNone/>
            </a:pPr>
            <a:r>
              <a:rPr lang="en-ZA" sz="3600" b="1" dirty="0" smtClean="0"/>
              <a:t>Initiating ART in children (the 6 steps/ IMCI child NIMART)</a:t>
            </a:r>
            <a:endParaRPr lang="en-US" sz="3600" dirty="0" smtClean="0"/>
          </a:p>
          <a:p>
            <a:pPr lvl="1"/>
            <a:r>
              <a:rPr lang="en-GB" sz="3100" dirty="0" smtClean="0"/>
              <a:t>As primary health doctors may be able to manage some children whose </a:t>
            </a:r>
            <a:r>
              <a:rPr lang="en-GB" sz="3100" u="sng" dirty="0" smtClean="0"/>
              <a:t>VL &gt; 400, despite adherence counselling</a:t>
            </a:r>
            <a:r>
              <a:rPr lang="en-GB" sz="3100" dirty="0" smtClean="0"/>
              <a:t>, PHC STG refers to the Paediatric Hospital level STG and EML, 2013 for further guidance. </a:t>
            </a:r>
            <a:endParaRPr lang="en-US" sz="3100" dirty="0" smtClean="0"/>
          </a:p>
          <a:p>
            <a:pPr>
              <a:buNone/>
            </a:pPr>
            <a:endParaRPr lang="en-ZA" sz="1100" dirty="0" smtClean="0"/>
          </a:p>
          <a:p>
            <a:pPr>
              <a:buNone/>
            </a:pPr>
            <a:r>
              <a:rPr lang="en-ZA" sz="5200" b="1" dirty="0" smtClean="0">
                <a:solidFill>
                  <a:srgbClr val="3366FF"/>
                </a:solidFill>
              </a:rPr>
              <a:t>Level of Evidence: III Guidelines</a:t>
            </a:r>
          </a:p>
          <a:p>
            <a:pPr>
              <a:buNone/>
            </a:pPr>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57</a:t>
            </a:fld>
            <a:endParaRPr lang="en-ZA" sz="1000" dirty="0"/>
          </a:p>
        </p:txBody>
      </p:sp>
      <p:sp>
        <p:nvSpPr>
          <p:cNvPr id="8" name="Title 1"/>
          <p:cNvSpPr>
            <a:spLocks noGrp="1"/>
          </p:cNvSpPr>
          <p:nvPr>
            <p:ph type="title"/>
          </p:nvPr>
        </p:nvSpPr>
        <p:spPr>
          <a:xfrm>
            <a:off x="0" y="0"/>
            <a:ext cx="8229600" cy="1143000"/>
          </a:xfrm>
        </p:spPr>
        <p:txBody>
          <a:bodyPr/>
          <a:lstStyle/>
          <a:p>
            <a:pPr algn="l"/>
            <a:r>
              <a:rPr lang="en-ZA" sz="3600" b="1" dirty="0" smtClean="0">
                <a:solidFill>
                  <a:schemeClr val="bg1"/>
                </a:solidFill>
              </a:rPr>
              <a:t>11.5 MANAGEMENT OF HIV-INFECTED  </a:t>
            </a:r>
            <a:br>
              <a:rPr lang="en-ZA" sz="3600" b="1" dirty="0" smtClean="0">
                <a:solidFill>
                  <a:schemeClr val="bg1"/>
                </a:solidFill>
              </a:rPr>
            </a:br>
            <a:r>
              <a:rPr lang="en-ZA" sz="3600" b="1" dirty="0" smtClean="0">
                <a:solidFill>
                  <a:schemeClr val="bg1"/>
                </a:solidFill>
              </a:rPr>
              <a:t>         CHILDREN</a:t>
            </a:r>
            <a:endParaRPr lang="en-ZA" sz="3600" dirty="0">
              <a:solidFill>
                <a:schemeClr val="bg1"/>
              </a:solidFill>
            </a:endParaRPr>
          </a:p>
        </p:txBody>
      </p:sp>
    </p:spTree>
    <p:extLst>
      <p:ext uri="{BB962C8B-B14F-4D97-AF65-F5344CB8AC3E}">
        <p14:creationId xmlns:p14="http://schemas.microsoft.com/office/powerpoint/2010/main" xmlns="" val="35442674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784976" cy="4785395"/>
          </a:xfrm>
        </p:spPr>
        <p:txBody>
          <a:bodyPr>
            <a:normAutofit fontScale="85000" lnSpcReduction="10000"/>
          </a:bodyPr>
          <a:lstStyle/>
          <a:p>
            <a:pPr>
              <a:buNone/>
            </a:pPr>
            <a:r>
              <a:rPr lang="en-GB" b="1" u="sng" dirty="0" smtClean="0"/>
              <a:t>Then proceed to long term follow up (the 7 steps/IMCI child NIMART)</a:t>
            </a:r>
            <a:endParaRPr lang="en-US" dirty="0" smtClean="0"/>
          </a:p>
          <a:p>
            <a:pPr>
              <a:buNone/>
            </a:pPr>
            <a:r>
              <a:rPr lang="en-GB" b="1" dirty="0" smtClean="0"/>
              <a:t>2. Monitor progress on ART/Assess for side effects</a:t>
            </a:r>
            <a:endParaRPr lang="en-US" dirty="0" smtClean="0"/>
          </a:p>
          <a:p>
            <a:r>
              <a:rPr lang="en-GB" u="sng" dirty="0" smtClean="0"/>
              <a:t>ART side effects: </a:t>
            </a:r>
            <a:r>
              <a:rPr lang="en-GB" i="1" dirty="0" smtClean="0">
                <a:solidFill>
                  <a:srgbClr val="9966FF"/>
                </a:solidFill>
              </a:rPr>
              <a:t>amended to remove lipohypertrophy</a:t>
            </a:r>
            <a:endParaRPr lang="en-US" dirty="0" smtClean="0">
              <a:solidFill>
                <a:srgbClr val="9966FF"/>
              </a:solidFill>
            </a:endParaRPr>
          </a:p>
          <a:p>
            <a:pPr lvl="1"/>
            <a:r>
              <a:rPr lang="en-GB" dirty="0" smtClean="0"/>
              <a:t>Systematic review done in adults showed that fat gain was not an associated adverse drug reaction of ART.</a:t>
            </a:r>
          </a:p>
          <a:p>
            <a:pPr lvl="1"/>
            <a:r>
              <a:rPr lang="en-GB" dirty="0" smtClean="0"/>
              <a:t>Advising patient/caregiver that central lipohypertrophy is a side effect of ART would discourage adherence. </a:t>
            </a:r>
          </a:p>
          <a:p>
            <a:pPr lvl="1"/>
            <a:r>
              <a:rPr lang="en-GB" dirty="0" err="1" smtClean="0"/>
              <a:t>Gynaecomastia</a:t>
            </a:r>
            <a:r>
              <a:rPr lang="en-GB" dirty="0" smtClean="0"/>
              <a:t> (development of breast tissue) may be associated with efavirenz.</a:t>
            </a:r>
            <a:endParaRPr lang="en-US" dirty="0" smtClean="0"/>
          </a:p>
          <a:p>
            <a:pPr>
              <a:buNone/>
            </a:pPr>
            <a:r>
              <a:rPr lang="en-GB" sz="4700" b="1" dirty="0" smtClean="0">
                <a:solidFill>
                  <a:srgbClr val="3366FF"/>
                </a:solidFill>
              </a:rPr>
              <a:t>Level of Evidence: I Systematic Review</a:t>
            </a:r>
            <a:endParaRPr lang="en-US" sz="4700" dirty="0" smtClean="0">
              <a:solidFill>
                <a:srgbClr val="3366FF"/>
              </a:solidFill>
            </a:endParaRPr>
          </a:p>
          <a:p>
            <a:pPr lvl="1"/>
            <a:endParaRPr lang="en-ZA" dirty="0" smtClean="0"/>
          </a:p>
          <a:p>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58</a:t>
            </a:fld>
            <a:endParaRPr lang="en-ZA" sz="1000" dirty="0"/>
          </a:p>
        </p:txBody>
      </p:sp>
      <p:sp>
        <p:nvSpPr>
          <p:cNvPr id="8" name="Title 1"/>
          <p:cNvSpPr>
            <a:spLocks noGrp="1"/>
          </p:cNvSpPr>
          <p:nvPr>
            <p:ph type="title"/>
          </p:nvPr>
        </p:nvSpPr>
        <p:spPr>
          <a:xfrm>
            <a:off x="0" y="0"/>
            <a:ext cx="8229600" cy="1143000"/>
          </a:xfrm>
        </p:spPr>
        <p:txBody>
          <a:bodyPr/>
          <a:lstStyle/>
          <a:p>
            <a:pPr algn="l"/>
            <a:r>
              <a:rPr lang="en-ZA" sz="3600" b="1" dirty="0" smtClean="0">
                <a:solidFill>
                  <a:schemeClr val="bg1"/>
                </a:solidFill>
              </a:rPr>
              <a:t>11.5 MANAGEMENT OF HIV-INFECTED  </a:t>
            </a:r>
            <a:br>
              <a:rPr lang="en-ZA" sz="3600" b="1" dirty="0" smtClean="0">
                <a:solidFill>
                  <a:schemeClr val="bg1"/>
                </a:solidFill>
              </a:rPr>
            </a:br>
            <a:r>
              <a:rPr lang="en-ZA" sz="3600" b="1" dirty="0" smtClean="0">
                <a:solidFill>
                  <a:schemeClr val="bg1"/>
                </a:solidFill>
              </a:rPr>
              <a:t>         CHILDREN</a:t>
            </a:r>
            <a:endParaRPr lang="en-ZA" sz="3600" dirty="0">
              <a:solidFill>
                <a:schemeClr val="bg1"/>
              </a:solidFill>
            </a:endParaRPr>
          </a:p>
        </p:txBody>
      </p:sp>
    </p:spTree>
    <p:extLst>
      <p:ext uri="{BB962C8B-B14F-4D97-AF65-F5344CB8AC3E}">
        <p14:creationId xmlns:p14="http://schemas.microsoft.com/office/powerpoint/2010/main" xmlns="" val="31791429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066800"/>
            <a:ext cx="8928992" cy="327247"/>
          </a:xfrm>
        </p:spPr>
        <p:txBody>
          <a:bodyPr>
            <a:normAutofit fontScale="25000" lnSpcReduction="20000"/>
          </a:bodyPr>
          <a:lstStyle/>
          <a:p>
            <a:pPr>
              <a:buNone/>
            </a:pPr>
            <a:r>
              <a:rPr lang="en-ZA" sz="8000" b="1" dirty="0" smtClean="0"/>
              <a:t>Treatment failure</a:t>
            </a:r>
          </a:p>
          <a:p>
            <a:r>
              <a:rPr lang="en-ZA" sz="7200" b="1" dirty="0" smtClean="0"/>
              <a:t>Recommendation</a:t>
            </a:r>
            <a:r>
              <a:rPr lang="en-ZA" sz="7200" dirty="0" smtClean="0"/>
              <a:t>: Management of treatment failure included</a:t>
            </a:r>
          </a:p>
          <a:p>
            <a:pPr>
              <a:buNone/>
            </a:pPr>
            <a:r>
              <a:rPr lang="en-ZA" sz="6400" i="1" dirty="0" smtClean="0"/>
              <a:t>Rationale</a:t>
            </a:r>
            <a:r>
              <a:rPr lang="en-ZA" sz="6400" b="1" dirty="0" smtClean="0"/>
              <a:t>:</a:t>
            </a:r>
            <a:r>
              <a:rPr lang="en-ZA" sz="6400" dirty="0" smtClean="0"/>
              <a:t> High reported </a:t>
            </a:r>
            <a:r>
              <a:rPr lang="en-US" sz="6400" dirty="0" smtClean="0"/>
              <a:t>prevalence of NNRTI resistance amongst HIV-infected children, failing PMTCT therapy.</a:t>
            </a:r>
            <a:endParaRPr lang="en-ZA" sz="6400" dirty="0" smtClean="0"/>
          </a:p>
          <a:p>
            <a:pPr marL="0" lvl="0" indent="0">
              <a:buNone/>
            </a:pPr>
            <a:endParaRPr lang="en-ZA" sz="1900" dirty="0" smtClean="0"/>
          </a:p>
          <a:p>
            <a:pPr marL="0" indent="0">
              <a:buNone/>
            </a:pPr>
            <a:r>
              <a:rPr lang="en-ZA" dirty="0"/>
              <a:t> </a:t>
            </a:r>
          </a:p>
          <a:p>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59</a:t>
            </a:fld>
            <a:endParaRPr lang="en-ZA" sz="1000" dirty="0"/>
          </a:p>
        </p:txBody>
      </p:sp>
      <p:sp>
        <p:nvSpPr>
          <p:cNvPr id="8" name="Title 1"/>
          <p:cNvSpPr>
            <a:spLocks noGrp="1"/>
          </p:cNvSpPr>
          <p:nvPr>
            <p:ph type="title"/>
          </p:nvPr>
        </p:nvSpPr>
        <p:spPr>
          <a:xfrm>
            <a:off x="0" y="0"/>
            <a:ext cx="8229600" cy="1143000"/>
          </a:xfrm>
        </p:spPr>
        <p:txBody>
          <a:bodyPr/>
          <a:lstStyle/>
          <a:p>
            <a:pPr algn="l"/>
            <a:r>
              <a:rPr lang="en-ZA" sz="3600" b="1" dirty="0" smtClean="0">
                <a:solidFill>
                  <a:schemeClr val="bg1"/>
                </a:solidFill>
              </a:rPr>
              <a:t>11.5 MANAGEMENT OF HIV-INFECTED  </a:t>
            </a:r>
            <a:br>
              <a:rPr lang="en-ZA" sz="3600" b="1" dirty="0" smtClean="0">
                <a:solidFill>
                  <a:schemeClr val="bg1"/>
                </a:solidFill>
              </a:rPr>
            </a:br>
            <a:r>
              <a:rPr lang="en-ZA" sz="3600" b="1" dirty="0" smtClean="0">
                <a:solidFill>
                  <a:schemeClr val="bg1"/>
                </a:solidFill>
              </a:rPr>
              <a:t>         CHILDREN</a:t>
            </a:r>
            <a:endParaRPr lang="en-ZA" sz="3600" dirty="0">
              <a:solidFill>
                <a:schemeClr val="bg1"/>
              </a:solidFill>
            </a:endParaRPr>
          </a:p>
        </p:txBody>
      </p:sp>
      <p:graphicFrame>
        <p:nvGraphicFramePr>
          <p:cNvPr id="10" name="Table 9"/>
          <p:cNvGraphicFramePr>
            <a:graphicFrameLocks noGrp="1"/>
          </p:cNvGraphicFramePr>
          <p:nvPr/>
        </p:nvGraphicFramePr>
        <p:xfrm>
          <a:off x="152400" y="2057400"/>
          <a:ext cx="8763000" cy="3418332"/>
        </p:xfrm>
        <a:graphic>
          <a:graphicData uri="http://schemas.openxmlformats.org/drawingml/2006/table">
            <a:tbl>
              <a:tblPr>
                <a:tableStyleId>{284E427A-3D55-4303-BF80-6455036E1DE7}</a:tableStyleId>
              </a:tblPr>
              <a:tblGrid>
                <a:gridCol w="1447800"/>
                <a:gridCol w="7315200"/>
              </a:tblGrid>
              <a:tr h="0">
                <a:tc gridSpan="2">
                  <a:txBody>
                    <a:bodyPr/>
                    <a:lstStyle/>
                    <a:p>
                      <a:pPr marL="0" marR="0">
                        <a:lnSpc>
                          <a:spcPct val="100000"/>
                        </a:lnSpc>
                        <a:spcBef>
                          <a:spcPts val="0"/>
                        </a:spcBef>
                        <a:spcAft>
                          <a:spcPts val="0"/>
                        </a:spcAft>
                      </a:pPr>
                      <a:r>
                        <a:rPr lang="en-ZA" sz="1200" b="1" dirty="0" smtClean="0"/>
                        <a:t>TREATMENT FAILURE</a:t>
                      </a:r>
                      <a:endParaRPr lang="en-US" sz="1200" b="1" dirty="0" smtClean="0"/>
                    </a:p>
                    <a:p>
                      <a:pPr marL="342900" marR="0" lvl="0" indent="-342900" algn="just">
                        <a:lnSpc>
                          <a:spcPct val="100000"/>
                        </a:lnSpc>
                        <a:spcBef>
                          <a:spcPts val="0"/>
                        </a:spcBef>
                        <a:spcAft>
                          <a:spcPts val="0"/>
                        </a:spcAft>
                        <a:buFont typeface="Arial"/>
                        <a:buChar char="»"/>
                      </a:pPr>
                      <a:r>
                        <a:rPr lang="en-ZA" sz="1200" dirty="0" smtClean="0"/>
                        <a:t>VL </a:t>
                      </a:r>
                      <a:r>
                        <a:rPr lang="en-ZA" sz="1200" dirty="0"/>
                        <a:t>is the most sensitive method to detect failure of response to ART.</a:t>
                      </a:r>
                      <a:endParaRPr lang="en-US" sz="1200" dirty="0"/>
                    </a:p>
                    <a:p>
                      <a:pPr marL="342900" marR="0" lvl="0" indent="-342900" algn="just">
                        <a:lnSpc>
                          <a:spcPct val="100000"/>
                        </a:lnSpc>
                        <a:spcBef>
                          <a:spcPts val="0"/>
                        </a:spcBef>
                        <a:spcAft>
                          <a:spcPts val="0"/>
                        </a:spcAft>
                        <a:buFont typeface="Arial"/>
                        <a:buChar char="»"/>
                      </a:pPr>
                      <a:r>
                        <a:rPr lang="en-ZA" sz="1200" dirty="0"/>
                        <a:t>Virological failure can be defined as a measurable viral load, despite optimal adherence and optimal dosing over a four month period. Clinical and immunological deterioration are late features of ART failure.</a:t>
                      </a:r>
                      <a:endParaRPr lang="en-US" sz="1200" dirty="0"/>
                    </a:p>
                    <a:p>
                      <a:pPr marL="342900" marR="0" lvl="0" indent="-342900" algn="just">
                        <a:lnSpc>
                          <a:spcPct val="100000"/>
                        </a:lnSpc>
                        <a:spcBef>
                          <a:spcPts val="0"/>
                        </a:spcBef>
                        <a:spcAft>
                          <a:spcPts val="0"/>
                        </a:spcAft>
                        <a:buFont typeface="Arial"/>
                        <a:buChar char="»"/>
                      </a:pPr>
                      <a:r>
                        <a:rPr lang="en-ZA" sz="1200" dirty="0"/>
                        <a:t>The most common cause of treatment failure is poor adherence. Adherence has to be addressed, before switching to 2</a:t>
                      </a:r>
                      <a:r>
                        <a:rPr lang="en-ZA" sz="1200" baseline="30000" dirty="0"/>
                        <a:t>nd</a:t>
                      </a:r>
                      <a:r>
                        <a:rPr lang="en-ZA" sz="1200" dirty="0"/>
                        <a:t> line therapy.</a:t>
                      </a:r>
                      <a:endParaRPr lang="en-US" sz="1200" dirty="0">
                        <a:latin typeface="Calibri"/>
                        <a:ea typeface="Calibri"/>
                        <a:cs typeface="Times New Roman"/>
                      </a:endParaRPr>
                    </a:p>
                  </a:txBody>
                  <a:tcPr marL="68580" marR="68580" marT="0" marB="0">
                    <a:solidFill>
                      <a:schemeClr val="accent6">
                        <a:lumMod val="20000"/>
                        <a:lumOff val="80000"/>
                      </a:schemeClr>
                    </a:solidFill>
                  </a:tcPr>
                </a:tc>
                <a:tc hMerge="1">
                  <a:txBody>
                    <a:bodyPr/>
                    <a:lstStyle/>
                    <a:p>
                      <a:endParaRPr lang="en-US" sz="1400" dirty="0"/>
                    </a:p>
                  </a:txBody>
                  <a:tcPr/>
                </a:tc>
              </a:tr>
              <a:tr h="0">
                <a:tc>
                  <a:txBody>
                    <a:bodyPr/>
                    <a:lstStyle/>
                    <a:p>
                      <a:pPr marL="0" marR="0">
                        <a:lnSpc>
                          <a:spcPct val="115000"/>
                        </a:lnSpc>
                        <a:spcBef>
                          <a:spcPts val="0"/>
                        </a:spcBef>
                        <a:spcAft>
                          <a:spcPts val="0"/>
                        </a:spcAft>
                      </a:pPr>
                      <a:r>
                        <a:rPr lang="en-ZA" sz="1200" b="1" dirty="0" smtClean="0"/>
                        <a:t>VIRAL LOAD (VL) </a:t>
                      </a:r>
                      <a:endParaRPr lang="en-US" sz="1200" b="1" dirty="0">
                        <a:latin typeface="Calibri"/>
                        <a:ea typeface="Calibri"/>
                        <a:cs typeface="Times New Roman"/>
                      </a:endParaRPr>
                    </a:p>
                  </a:txBody>
                  <a:tcPr marL="68580" marR="68580" marT="0" marB="0">
                    <a:solidFill>
                      <a:schemeClr val="accent6">
                        <a:lumMod val="60000"/>
                        <a:lumOff val="40000"/>
                      </a:schemeClr>
                    </a:solidFill>
                  </a:tcPr>
                </a:tc>
                <a:tc>
                  <a:txBody>
                    <a:bodyPr/>
                    <a:lstStyle/>
                    <a:p>
                      <a:pPr marL="0" marR="0">
                        <a:lnSpc>
                          <a:spcPct val="115000"/>
                        </a:lnSpc>
                        <a:spcBef>
                          <a:spcPts val="0"/>
                        </a:spcBef>
                        <a:spcAft>
                          <a:spcPts val="0"/>
                        </a:spcAft>
                      </a:pPr>
                      <a:r>
                        <a:rPr lang="en-ZA" sz="1200" b="1" dirty="0" smtClean="0"/>
                        <a:t>RESPONSE</a:t>
                      </a:r>
                      <a:endParaRPr lang="en-US" sz="1200" b="1" dirty="0">
                        <a:latin typeface="Calibri"/>
                        <a:ea typeface="Calibri"/>
                        <a:cs typeface="Times New Roman"/>
                      </a:endParaRPr>
                    </a:p>
                  </a:txBody>
                  <a:tcPr marL="68580" marR="68580" marT="0" marB="0">
                    <a:solidFill>
                      <a:schemeClr val="accent6">
                        <a:lumMod val="60000"/>
                        <a:lumOff val="40000"/>
                      </a:schemeClr>
                    </a:solidFill>
                  </a:tcPr>
                </a:tc>
              </a:tr>
              <a:tr h="0">
                <a:tc>
                  <a:txBody>
                    <a:bodyPr/>
                    <a:lstStyle/>
                    <a:p>
                      <a:pPr marL="0" marR="0">
                        <a:lnSpc>
                          <a:spcPct val="115000"/>
                        </a:lnSpc>
                        <a:spcBef>
                          <a:spcPts val="0"/>
                        </a:spcBef>
                        <a:spcAft>
                          <a:spcPts val="0"/>
                        </a:spcAft>
                      </a:pPr>
                      <a:r>
                        <a:rPr lang="en-ZA" sz="1000" dirty="0"/>
                        <a:t>Lower than</a:t>
                      </a:r>
                      <a:endParaRPr lang="en-US" sz="1000" dirty="0"/>
                    </a:p>
                    <a:p>
                      <a:pPr marL="0" marR="0">
                        <a:lnSpc>
                          <a:spcPct val="115000"/>
                        </a:lnSpc>
                        <a:spcBef>
                          <a:spcPts val="0"/>
                        </a:spcBef>
                        <a:spcAft>
                          <a:spcPts val="0"/>
                        </a:spcAft>
                      </a:pPr>
                      <a:r>
                        <a:rPr lang="en-ZA" sz="1000" dirty="0"/>
                        <a:t>detectable limits</a:t>
                      </a:r>
                      <a:endParaRPr lang="en-US" sz="1000" dirty="0">
                        <a:latin typeface="Calibri"/>
                        <a:ea typeface="Calibri"/>
                        <a:cs typeface="Times New Roman"/>
                      </a:endParaRPr>
                    </a:p>
                  </a:txBody>
                  <a:tcPr marL="68580" marR="68580" marT="0" marB="0">
                    <a:blipFill>
                      <a:blip r:embed="rId3"/>
                      <a:tile tx="0" ty="0" sx="100000" sy="100000" flip="none" algn="tl"/>
                    </a:blipFill>
                  </a:tcPr>
                </a:tc>
                <a:tc>
                  <a:txBody>
                    <a:bodyPr/>
                    <a:lstStyle/>
                    <a:p>
                      <a:pPr marL="83820" marR="0" indent="-57150">
                        <a:lnSpc>
                          <a:spcPct val="115000"/>
                        </a:lnSpc>
                        <a:spcBef>
                          <a:spcPts val="0"/>
                        </a:spcBef>
                        <a:spcAft>
                          <a:spcPts val="0"/>
                        </a:spcAft>
                      </a:pPr>
                      <a:r>
                        <a:rPr lang="en-ZA" sz="1000"/>
                        <a:t>» Praise the patient and caregiver(s) and continue 12 monthly </a:t>
                      </a:r>
                      <a:endParaRPr lang="en-US" sz="1000"/>
                    </a:p>
                    <a:p>
                      <a:pPr marL="83820" marR="0" indent="-57150">
                        <a:lnSpc>
                          <a:spcPct val="115000"/>
                        </a:lnSpc>
                        <a:spcBef>
                          <a:spcPts val="0"/>
                        </a:spcBef>
                        <a:spcAft>
                          <a:spcPts val="0"/>
                        </a:spcAft>
                      </a:pPr>
                      <a:r>
                        <a:rPr lang="en-ZA" sz="1000"/>
                        <a:t>   VL monitoring.</a:t>
                      </a:r>
                      <a:endParaRPr lang="en-US" sz="1000">
                        <a:latin typeface="Calibri"/>
                        <a:ea typeface="Calibri"/>
                        <a:cs typeface="Times New Roman"/>
                      </a:endParaRPr>
                    </a:p>
                  </a:txBody>
                  <a:tcPr marL="68580" marR="68580" marT="0" marB="0">
                    <a:blipFill>
                      <a:blip r:embed="rId3"/>
                      <a:tile tx="0" ty="0" sx="100000" sy="100000" flip="none" algn="tl"/>
                    </a:blipFill>
                  </a:tcPr>
                </a:tc>
              </a:tr>
              <a:tr h="0">
                <a:tc>
                  <a:txBody>
                    <a:bodyPr/>
                    <a:lstStyle/>
                    <a:p>
                      <a:pPr marL="0" marR="0">
                        <a:lnSpc>
                          <a:spcPct val="115000"/>
                        </a:lnSpc>
                        <a:spcBef>
                          <a:spcPts val="0"/>
                        </a:spcBef>
                        <a:spcAft>
                          <a:spcPts val="0"/>
                        </a:spcAft>
                      </a:pPr>
                      <a:r>
                        <a:rPr lang="en-ZA" sz="1000"/>
                        <a:t>&lt; 400 copies/mL</a:t>
                      </a:r>
                      <a:endParaRPr lang="en-US" sz="1000">
                        <a:latin typeface="Calibri"/>
                        <a:ea typeface="Calibri"/>
                        <a:cs typeface="Times New Roman"/>
                      </a:endParaRPr>
                    </a:p>
                  </a:txBody>
                  <a:tcPr marL="68580" marR="68580" marT="0" marB="0">
                    <a:blipFill>
                      <a:blip r:embed="rId3"/>
                      <a:tile tx="0" ty="0" sx="100000" sy="100000" flip="none" algn="tl"/>
                    </a:blipFill>
                  </a:tcPr>
                </a:tc>
                <a:tc>
                  <a:txBody>
                    <a:bodyPr/>
                    <a:lstStyle/>
                    <a:p>
                      <a:pPr marL="0" marR="0">
                        <a:lnSpc>
                          <a:spcPct val="115000"/>
                        </a:lnSpc>
                        <a:spcBef>
                          <a:spcPts val="0"/>
                        </a:spcBef>
                        <a:spcAft>
                          <a:spcPts val="0"/>
                        </a:spcAft>
                      </a:pPr>
                      <a:r>
                        <a:rPr lang="en-ZA" sz="1000" dirty="0"/>
                        <a:t>» 12 monthly VL monitoring and adherence support.</a:t>
                      </a:r>
                      <a:endParaRPr lang="en-US" sz="1000" dirty="0">
                        <a:latin typeface="Calibri"/>
                        <a:ea typeface="Calibri"/>
                        <a:cs typeface="Times New Roman"/>
                      </a:endParaRPr>
                    </a:p>
                  </a:txBody>
                  <a:tcPr marL="68580" marR="68580" marT="0" marB="0">
                    <a:blipFill>
                      <a:blip r:embed="rId3"/>
                      <a:tile tx="0" ty="0" sx="100000" sy="100000" flip="none" algn="tl"/>
                    </a:blipFill>
                  </a:tcPr>
                </a:tc>
              </a:tr>
              <a:tr h="0">
                <a:tc>
                  <a:txBody>
                    <a:bodyPr/>
                    <a:lstStyle/>
                    <a:p>
                      <a:pPr marL="0" marR="0">
                        <a:lnSpc>
                          <a:spcPct val="115000"/>
                        </a:lnSpc>
                        <a:spcBef>
                          <a:spcPts val="0"/>
                        </a:spcBef>
                        <a:spcAft>
                          <a:spcPts val="0"/>
                        </a:spcAft>
                      </a:pPr>
                      <a:r>
                        <a:rPr lang="en-ZA" sz="1000"/>
                        <a:t>400–1 000</a:t>
                      </a:r>
                      <a:endParaRPr lang="en-US" sz="1000"/>
                    </a:p>
                    <a:p>
                      <a:pPr marL="0" marR="0">
                        <a:lnSpc>
                          <a:spcPct val="115000"/>
                        </a:lnSpc>
                        <a:spcBef>
                          <a:spcPts val="0"/>
                        </a:spcBef>
                        <a:spcAft>
                          <a:spcPts val="0"/>
                        </a:spcAft>
                      </a:pPr>
                      <a:r>
                        <a:rPr lang="en-ZA" sz="1000"/>
                        <a:t>copies/mL</a:t>
                      </a:r>
                      <a:endParaRPr lang="en-US" sz="1000">
                        <a:latin typeface="Calibri"/>
                        <a:ea typeface="Calibri"/>
                        <a:cs typeface="Times New Roman"/>
                      </a:endParaRPr>
                    </a:p>
                  </a:txBody>
                  <a:tcPr marL="68580" marR="68580" marT="0" marB="0">
                    <a:blipFill>
                      <a:blip r:embed="rId3"/>
                      <a:tile tx="0" ty="0" sx="100000" sy="100000" flip="none" algn="tl"/>
                    </a:blipFill>
                  </a:tcPr>
                </a:tc>
                <a:tc>
                  <a:txBody>
                    <a:bodyPr/>
                    <a:lstStyle/>
                    <a:p>
                      <a:pPr marL="0" marR="0">
                        <a:lnSpc>
                          <a:spcPct val="115000"/>
                        </a:lnSpc>
                        <a:spcBef>
                          <a:spcPts val="0"/>
                        </a:spcBef>
                        <a:spcAft>
                          <a:spcPts val="0"/>
                        </a:spcAft>
                      </a:pPr>
                      <a:r>
                        <a:rPr lang="en-ZA" sz="1000" dirty="0"/>
                        <a:t>» Begin step up adherence package.</a:t>
                      </a:r>
                      <a:endParaRPr lang="en-US" sz="1000" dirty="0"/>
                    </a:p>
                    <a:p>
                      <a:pPr marL="0" marR="0">
                        <a:lnSpc>
                          <a:spcPct val="115000"/>
                        </a:lnSpc>
                        <a:spcBef>
                          <a:spcPts val="0"/>
                        </a:spcBef>
                        <a:spcAft>
                          <a:spcPts val="0"/>
                        </a:spcAft>
                      </a:pPr>
                      <a:r>
                        <a:rPr lang="en-ZA" sz="1000" dirty="0"/>
                        <a:t>» Repeat VL in 6 months.</a:t>
                      </a:r>
                      <a:endParaRPr lang="en-US" sz="1000" dirty="0">
                        <a:latin typeface="Calibri"/>
                        <a:ea typeface="Calibri"/>
                        <a:cs typeface="Times New Roman"/>
                      </a:endParaRPr>
                    </a:p>
                  </a:txBody>
                  <a:tcPr marL="68580" marR="68580" marT="0" marB="0">
                    <a:blipFill>
                      <a:blip r:embed="rId3"/>
                      <a:tile tx="0" ty="0" sx="100000" sy="100000" flip="none" algn="tl"/>
                    </a:blipFill>
                  </a:tcPr>
                </a:tc>
              </a:tr>
              <a:tr h="0">
                <a:tc>
                  <a:txBody>
                    <a:bodyPr/>
                    <a:lstStyle/>
                    <a:p>
                      <a:pPr marL="0" marR="0">
                        <a:lnSpc>
                          <a:spcPct val="115000"/>
                        </a:lnSpc>
                        <a:spcBef>
                          <a:spcPts val="0"/>
                        </a:spcBef>
                        <a:spcAft>
                          <a:spcPts val="0"/>
                        </a:spcAft>
                      </a:pPr>
                      <a:r>
                        <a:rPr lang="en-ZA" sz="1000"/>
                        <a:t>&gt;1 000 copies/mL</a:t>
                      </a:r>
                      <a:endParaRPr lang="en-US" sz="1000">
                        <a:latin typeface="Calibri"/>
                        <a:ea typeface="Calibri"/>
                        <a:cs typeface="Times New Roman"/>
                      </a:endParaRPr>
                    </a:p>
                  </a:txBody>
                  <a:tcPr marL="68580" marR="68580" marT="0" marB="0">
                    <a:blipFill>
                      <a:blip r:embed="rId3"/>
                      <a:tile tx="0" ty="0" sx="100000" sy="100000" flip="none" algn="tl"/>
                    </a:blipFill>
                  </a:tcPr>
                </a:tc>
                <a:tc>
                  <a:txBody>
                    <a:bodyPr/>
                    <a:lstStyle/>
                    <a:p>
                      <a:pPr marL="0" marR="0">
                        <a:lnSpc>
                          <a:spcPct val="115000"/>
                        </a:lnSpc>
                        <a:spcBef>
                          <a:spcPts val="0"/>
                        </a:spcBef>
                        <a:spcAft>
                          <a:spcPts val="0"/>
                        </a:spcAft>
                      </a:pPr>
                      <a:r>
                        <a:rPr lang="en-ZA" sz="1000" dirty="0"/>
                        <a:t>» Begin step-up adherence package.</a:t>
                      </a:r>
                      <a:endParaRPr lang="en-US" sz="1000" dirty="0"/>
                    </a:p>
                    <a:p>
                      <a:pPr marL="0" marR="0">
                        <a:lnSpc>
                          <a:spcPct val="115000"/>
                        </a:lnSpc>
                        <a:spcBef>
                          <a:spcPts val="0"/>
                        </a:spcBef>
                        <a:spcAft>
                          <a:spcPts val="0"/>
                        </a:spcAft>
                      </a:pPr>
                      <a:r>
                        <a:rPr lang="en-ZA" sz="1000" dirty="0"/>
                        <a:t>» Repeat VL in 3 months:</a:t>
                      </a:r>
                      <a:endParaRPr lang="en-US" sz="1000" dirty="0"/>
                    </a:p>
                    <a:p>
                      <a:pPr marL="342900" marR="0" lvl="0" indent="-342900">
                        <a:spcBef>
                          <a:spcPts val="0"/>
                        </a:spcBef>
                        <a:spcAft>
                          <a:spcPts val="0"/>
                        </a:spcAft>
                        <a:buFont typeface="Symbol"/>
                        <a:buChar char=""/>
                      </a:pPr>
                      <a:r>
                        <a:rPr lang="en-ZA" sz="1000" dirty="0"/>
                        <a:t>VL &lt; 400: Return to routine 6–12 monthly monitoring.</a:t>
                      </a:r>
                      <a:endParaRPr lang="en-US" sz="1000" dirty="0"/>
                    </a:p>
                    <a:p>
                      <a:pPr marL="342900" marR="0" lvl="0" indent="-342900">
                        <a:spcBef>
                          <a:spcPts val="0"/>
                        </a:spcBef>
                        <a:spcAft>
                          <a:spcPts val="0"/>
                        </a:spcAft>
                        <a:buFont typeface="Symbol"/>
                        <a:buChar char=""/>
                      </a:pPr>
                      <a:r>
                        <a:rPr lang="en-ZA" sz="1000" dirty="0"/>
                        <a:t>VL 400–1000: Continue step up adherence and repeat VL after 6 months.</a:t>
                      </a:r>
                      <a:endParaRPr lang="en-US" sz="1000" dirty="0"/>
                    </a:p>
                    <a:p>
                      <a:pPr marL="342900" marR="0" lvl="0" indent="-342900">
                        <a:spcBef>
                          <a:spcPts val="0"/>
                        </a:spcBef>
                        <a:spcAft>
                          <a:spcPts val="0"/>
                        </a:spcAft>
                        <a:buFont typeface="Symbol"/>
                        <a:buChar char=""/>
                      </a:pPr>
                      <a:r>
                        <a:rPr lang="en-ZA" sz="1000" dirty="0"/>
                        <a:t>VL &gt; 1 000 despite stepped up adherence, and child is on NNRTI based regimen: Consult or refer for switch to 2</a:t>
                      </a:r>
                      <a:r>
                        <a:rPr lang="en-ZA" sz="1000" baseline="30000" dirty="0"/>
                        <a:t>nd </a:t>
                      </a:r>
                      <a:r>
                        <a:rPr lang="en-ZA" sz="1000" dirty="0"/>
                        <a:t>line therapy after adherence ensured.</a:t>
                      </a:r>
                      <a:endParaRPr lang="en-US" sz="1000" dirty="0"/>
                    </a:p>
                    <a:p>
                      <a:pPr marL="342900" marR="0" lvl="0" indent="-342900">
                        <a:spcBef>
                          <a:spcPts val="0"/>
                        </a:spcBef>
                        <a:spcAft>
                          <a:spcPts val="0"/>
                        </a:spcAft>
                        <a:buFont typeface="Symbol"/>
                        <a:buChar char=""/>
                      </a:pPr>
                      <a:r>
                        <a:rPr lang="en-ZA" sz="1000" dirty="0"/>
                        <a:t>Child is on a PI-based regimen and VL &gt;1000,  despite stepped up adherence:</a:t>
                      </a:r>
                      <a:endParaRPr lang="en-US" sz="1000" dirty="0"/>
                    </a:p>
                    <a:p>
                      <a:pPr marL="342900" marR="0" lvl="0" indent="-342900">
                        <a:spcBef>
                          <a:spcPts val="0"/>
                        </a:spcBef>
                        <a:spcAft>
                          <a:spcPts val="0"/>
                        </a:spcAft>
                        <a:buSzPts val="900"/>
                        <a:buFont typeface="Arial"/>
                        <a:buChar char="»"/>
                      </a:pPr>
                      <a:r>
                        <a:rPr lang="en-ZA" sz="1000" dirty="0"/>
                        <a:t>VL &lt; 30 000: Continue with same regimen while monitoring VL 3-monthly. Continue stepping up adherence and consult an expert.</a:t>
                      </a:r>
                      <a:endParaRPr lang="en-US" sz="1000" dirty="0"/>
                    </a:p>
                    <a:p>
                      <a:pPr marL="342900" marR="0" lvl="0" indent="-342900">
                        <a:spcBef>
                          <a:spcPts val="0"/>
                        </a:spcBef>
                        <a:spcAft>
                          <a:spcPts val="0"/>
                        </a:spcAft>
                        <a:buSzPts val="900"/>
                        <a:buFont typeface="Arial"/>
                        <a:buChar char="»"/>
                      </a:pPr>
                      <a:r>
                        <a:rPr lang="en-ZA" sz="1000" dirty="0"/>
                        <a:t>VL &gt; 30 000: Refer.</a:t>
                      </a:r>
                      <a:endParaRPr lang="en-US" sz="1000" dirty="0">
                        <a:latin typeface="Times New Roman"/>
                        <a:ea typeface="Times New Roman"/>
                        <a:cs typeface="Times New Roman"/>
                      </a:endParaRPr>
                    </a:p>
                  </a:txBody>
                  <a:tcPr marL="68580" marR="68580" marT="0" marB="0">
                    <a:blipFill>
                      <a:blip r:embed="rId3"/>
                      <a:tile tx="0" ty="0" sx="100000" sy="100000" flip="none" algn="tl"/>
                    </a:blipFill>
                  </a:tcPr>
                </a:tc>
              </a:tr>
            </a:tbl>
          </a:graphicData>
        </a:graphic>
      </p:graphicFrame>
      <p:sp>
        <p:nvSpPr>
          <p:cNvPr id="12" name="TextBox 11"/>
          <p:cNvSpPr txBox="1"/>
          <p:nvPr/>
        </p:nvSpPr>
        <p:spPr>
          <a:xfrm>
            <a:off x="762000" y="5410200"/>
            <a:ext cx="7772400" cy="584775"/>
          </a:xfrm>
          <a:prstGeom prst="rect">
            <a:avLst/>
          </a:prstGeom>
          <a:noFill/>
        </p:spPr>
        <p:txBody>
          <a:bodyPr wrap="square" rtlCol="0">
            <a:spAutoFit/>
          </a:bodyPr>
          <a:lstStyle/>
          <a:p>
            <a:r>
              <a:rPr lang="en-ZA" sz="3200" b="1" dirty="0" smtClean="0">
                <a:solidFill>
                  <a:srgbClr val="3366FF"/>
                </a:solidFill>
              </a:rPr>
              <a:t>Level of Evidence: III Observational study</a:t>
            </a:r>
          </a:p>
        </p:txBody>
      </p:sp>
    </p:spTree>
    <p:extLst>
      <p:ext uri="{BB962C8B-B14F-4D97-AF65-F5344CB8AC3E}">
        <p14:creationId xmlns:p14="http://schemas.microsoft.com/office/powerpoint/2010/main" xmlns="" val="3516633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265238"/>
          </a:xfrm>
        </p:spPr>
        <p:txBody>
          <a:bodyPr/>
          <a:lstStyle/>
          <a:p>
            <a:pPr algn="l"/>
            <a:r>
              <a:rPr lang="en-ZA" sz="3200" b="1" dirty="0" smtClean="0">
                <a:solidFill>
                  <a:schemeClr val="bg1"/>
                </a:solidFill>
              </a:rPr>
              <a:t>11.3.4 CRYPTOCOCCAL INFECTION, </a:t>
            </a:r>
            <a:br>
              <a:rPr lang="en-ZA" sz="3200" b="1" dirty="0" smtClean="0">
                <a:solidFill>
                  <a:schemeClr val="bg1"/>
                </a:solidFill>
              </a:rPr>
            </a:br>
            <a:r>
              <a:rPr lang="en-ZA" sz="3200" b="1" dirty="0" smtClean="0">
                <a:solidFill>
                  <a:schemeClr val="bg1"/>
                </a:solidFill>
              </a:rPr>
              <a:t>	  PRE-EMPTIVE THERAPY</a:t>
            </a:r>
            <a:endParaRPr lang="en-US" sz="3200" dirty="0">
              <a:solidFill>
                <a:schemeClr val="bg1"/>
              </a:solidFill>
            </a:endParaRPr>
          </a:p>
        </p:txBody>
      </p:sp>
      <p:sp>
        <p:nvSpPr>
          <p:cNvPr id="3" name="Content Placeholder 2"/>
          <p:cNvSpPr>
            <a:spLocks noGrp="1"/>
          </p:cNvSpPr>
          <p:nvPr>
            <p:ph idx="1"/>
          </p:nvPr>
        </p:nvSpPr>
        <p:spPr>
          <a:xfrm>
            <a:off x="0" y="1066801"/>
            <a:ext cx="9144000" cy="5029200"/>
          </a:xfrm>
        </p:spPr>
        <p:txBody>
          <a:bodyPr/>
          <a:lstStyle/>
          <a:p>
            <a:pPr>
              <a:buNone/>
            </a:pPr>
            <a:r>
              <a:rPr lang="en-GB" sz="2800" u="sng" dirty="0" smtClean="0"/>
              <a:t>Fluconazole, oral</a:t>
            </a:r>
            <a:r>
              <a:rPr lang="en-GB" sz="2800" dirty="0" smtClean="0"/>
              <a:t>: </a:t>
            </a:r>
            <a:r>
              <a:rPr lang="en-GB" sz="2800" i="1" dirty="0" smtClean="0">
                <a:solidFill>
                  <a:srgbClr val="00B050"/>
                </a:solidFill>
              </a:rPr>
              <a:t>added</a:t>
            </a:r>
            <a:endParaRPr lang="en-ZA" sz="2800" dirty="0" smtClean="0"/>
          </a:p>
          <a:p>
            <a:pPr lvl="1">
              <a:buNone/>
            </a:pPr>
            <a:r>
              <a:rPr lang="en-ZA" sz="2400" i="1" dirty="0" smtClean="0"/>
              <a:t>Efficacy data:</a:t>
            </a:r>
          </a:p>
          <a:p>
            <a:pPr lvl="1"/>
            <a:r>
              <a:rPr lang="en-ZA" sz="1600" dirty="0" smtClean="0"/>
              <a:t>South African cohort of patients starting ART: </a:t>
            </a:r>
          </a:p>
          <a:p>
            <a:pPr lvl="2"/>
            <a:r>
              <a:rPr lang="en-ZA" sz="1400" dirty="0" smtClean="0"/>
              <a:t> 31% of inpatient admission days within the first 32 weeks of ART were due to cryptococcal meningitis (CM).</a:t>
            </a:r>
            <a:endParaRPr lang="en-US" sz="1400" dirty="0" smtClean="0"/>
          </a:p>
          <a:p>
            <a:pPr lvl="1"/>
            <a:r>
              <a:rPr lang="en-ZA" sz="1600" dirty="0" smtClean="0"/>
              <a:t>South African retrospective cohort of 707 patients initiating ART:</a:t>
            </a:r>
          </a:p>
          <a:p>
            <a:pPr lvl="2"/>
            <a:r>
              <a:rPr lang="en-ZA" sz="1400" dirty="0" smtClean="0"/>
              <a:t> 7% with CD4 counts ≤100 cells/</a:t>
            </a:r>
            <a:r>
              <a:rPr lang="en-ZA" sz="1400" dirty="0" err="1" smtClean="0"/>
              <a:t>μl</a:t>
            </a:r>
            <a:r>
              <a:rPr lang="en-ZA" sz="1400" dirty="0" smtClean="0"/>
              <a:t> had a positive CrAg - 92% of these cases developed CM.</a:t>
            </a:r>
          </a:p>
          <a:p>
            <a:pPr lvl="2"/>
            <a:r>
              <a:rPr lang="en-ZA" sz="1400" dirty="0" smtClean="0"/>
              <a:t>Prospective screening for </a:t>
            </a:r>
            <a:r>
              <a:rPr lang="en-GB" sz="1400" dirty="0" smtClean="0"/>
              <a:t>cryptococcal antigens (</a:t>
            </a:r>
            <a:r>
              <a:rPr lang="en-ZA" sz="1400" dirty="0" smtClean="0"/>
              <a:t>CrAg) was predictive of subsequent development of CM within the 1st year of ART.</a:t>
            </a:r>
            <a:endParaRPr lang="en-US" sz="1400" dirty="0" smtClean="0"/>
          </a:p>
          <a:p>
            <a:endParaRPr lang="en-GB" sz="1200" i="1" dirty="0" smtClean="0"/>
          </a:p>
          <a:p>
            <a:pPr>
              <a:buNone/>
            </a:pPr>
            <a:r>
              <a:rPr lang="en-GB" sz="1800" b="1" i="1" dirty="0" smtClean="0"/>
              <a:t>Rationale:</a:t>
            </a:r>
            <a:r>
              <a:rPr lang="en-GB" sz="1800" b="1" dirty="0" smtClean="0"/>
              <a:t>  </a:t>
            </a:r>
            <a:r>
              <a:rPr lang="en-GB" sz="1800" dirty="0" smtClean="0">
                <a:solidFill>
                  <a:srgbClr val="FF0000"/>
                </a:solidFill>
              </a:rPr>
              <a:t>Estimated 7% of patients with CD4 counts </a:t>
            </a:r>
            <a:r>
              <a:rPr lang="en-ZA" sz="1800" dirty="0" smtClean="0">
                <a:solidFill>
                  <a:srgbClr val="FF0000"/>
                </a:solidFill>
              </a:rPr>
              <a:t>≤100 cells/</a:t>
            </a:r>
            <a:r>
              <a:rPr lang="en-ZA" sz="1800" dirty="0" err="1" smtClean="0">
                <a:solidFill>
                  <a:srgbClr val="FF0000"/>
                </a:solidFill>
              </a:rPr>
              <a:t>μl</a:t>
            </a:r>
            <a:r>
              <a:rPr lang="en-ZA" sz="1800" dirty="0" smtClean="0">
                <a:solidFill>
                  <a:srgbClr val="FF0000"/>
                </a:solidFill>
              </a:rPr>
              <a:t> </a:t>
            </a:r>
            <a:r>
              <a:rPr lang="en-GB" sz="1800" dirty="0" smtClean="0">
                <a:solidFill>
                  <a:srgbClr val="FF0000"/>
                </a:solidFill>
              </a:rPr>
              <a:t>tested positive for </a:t>
            </a:r>
            <a:r>
              <a:rPr lang="en-ZA" sz="1800" dirty="0" smtClean="0">
                <a:solidFill>
                  <a:srgbClr val="FF0000"/>
                </a:solidFill>
              </a:rPr>
              <a:t>CrAg</a:t>
            </a:r>
            <a:r>
              <a:rPr lang="en-GB" sz="1800" dirty="0" smtClean="0">
                <a:solidFill>
                  <a:srgbClr val="FF0000"/>
                </a:solidFill>
              </a:rPr>
              <a:t> &amp; most developed CM. Empirical treatment of CrAg-positive patients with fluconazole could prevent CM.</a:t>
            </a:r>
            <a:endParaRPr lang="en-ZA" sz="1800" b="1" dirty="0" smtClean="0">
              <a:solidFill>
                <a:srgbClr val="FF0000"/>
              </a:solidFill>
            </a:endParaRPr>
          </a:p>
          <a:p>
            <a:pPr>
              <a:buNone/>
            </a:pPr>
            <a:r>
              <a:rPr lang="en-ZA" sz="3600" b="1" dirty="0" smtClean="0">
                <a:solidFill>
                  <a:srgbClr val="3366FF"/>
                </a:solidFill>
              </a:rPr>
              <a:t>Level of evidence: III Observational studies</a:t>
            </a:r>
            <a:endParaRPr lang="en-GB" sz="3600" b="1" dirty="0" smtClean="0"/>
          </a:p>
          <a:p>
            <a:pPr>
              <a:buNone/>
            </a:pPr>
            <a:endParaRPr lang="en-GB" b="1" dirty="0" smtClean="0"/>
          </a:p>
          <a:p>
            <a:pPr>
              <a:buNone/>
            </a:pPr>
            <a:endParaRPr lang="en-GB" b="1" dirty="0" smtClean="0"/>
          </a:p>
        </p:txBody>
      </p:sp>
      <p:sp>
        <p:nvSpPr>
          <p:cNvPr id="5" name="Footer Placeholder 4"/>
          <p:cNvSpPr>
            <a:spLocks noGrp="1"/>
          </p:cNvSpPr>
          <p:nvPr>
            <p:ph type="ftr" sz="quarter" idx="11"/>
          </p:nvPr>
        </p:nvSpPr>
        <p:spPr/>
        <p:txBody>
          <a:bodyPr/>
          <a:lstStyle/>
          <a:p>
            <a:pPr algn="ctr"/>
            <a:r>
              <a:rPr lang="en-ZA" sz="1000" dirty="0" smtClean="0"/>
              <a:t>PRIMARY HEALTHCARE 2014 IMPLEMENTATION SLIDES: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6</a:t>
            </a:fld>
            <a:endParaRPr lang="en-ZA" sz="1000"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214422"/>
            <a:ext cx="8784976" cy="5072098"/>
          </a:xfrm>
        </p:spPr>
        <p:txBody>
          <a:bodyPr>
            <a:normAutofit fontScale="77500" lnSpcReduction="20000"/>
          </a:bodyPr>
          <a:lstStyle/>
          <a:p>
            <a:pPr>
              <a:buNone/>
            </a:pPr>
            <a:r>
              <a:rPr lang="en-ZA" b="1" dirty="0" smtClean="0"/>
              <a:t>Immunisation</a:t>
            </a:r>
            <a:endParaRPr lang="en-US" dirty="0" smtClean="0"/>
          </a:p>
          <a:p>
            <a:r>
              <a:rPr lang="en-ZA" u="sng" dirty="0" smtClean="0"/>
              <a:t>Rotavirus vaccine</a:t>
            </a:r>
            <a:r>
              <a:rPr lang="en-ZA" i="1" dirty="0" smtClean="0"/>
              <a:t>: </a:t>
            </a:r>
            <a:r>
              <a:rPr lang="en-ZA" i="1" dirty="0" smtClean="0">
                <a:solidFill>
                  <a:srgbClr val="9966FF"/>
                </a:solidFill>
              </a:rPr>
              <a:t>indicated for HIV-infected children </a:t>
            </a:r>
          </a:p>
          <a:p>
            <a:r>
              <a:rPr lang="en-ZA" u="sng" dirty="0" smtClean="0"/>
              <a:t>Measles vaccine</a:t>
            </a:r>
            <a:r>
              <a:rPr lang="en-ZA" i="1" dirty="0" smtClean="0"/>
              <a:t>: </a:t>
            </a:r>
            <a:r>
              <a:rPr lang="en-ZA" i="1" dirty="0" err="1" smtClean="0">
                <a:solidFill>
                  <a:srgbClr val="9966FF"/>
                </a:solidFill>
              </a:rPr>
              <a:t>indicatied</a:t>
            </a:r>
            <a:r>
              <a:rPr lang="en-ZA" i="1" dirty="0" smtClean="0">
                <a:solidFill>
                  <a:srgbClr val="9966FF"/>
                </a:solidFill>
              </a:rPr>
              <a:t> for HIV-infected children amended</a:t>
            </a:r>
            <a:endParaRPr lang="en-US" dirty="0" smtClean="0">
              <a:solidFill>
                <a:srgbClr val="9966FF"/>
              </a:solidFill>
            </a:endParaRPr>
          </a:p>
          <a:p>
            <a:pPr>
              <a:buNone/>
            </a:pPr>
            <a:endParaRPr lang="en-US" dirty="0" smtClean="0"/>
          </a:p>
          <a:p>
            <a:pPr lvl="1"/>
            <a:r>
              <a:rPr lang="en-GB" i="1" dirty="0" smtClean="0"/>
              <a:t>Rotavirus vaccine</a:t>
            </a:r>
            <a:r>
              <a:rPr lang="en-GB" dirty="0" smtClean="0"/>
              <a:t>: </a:t>
            </a:r>
          </a:p>
          <a:p>
            <a:pPr lvl="2"/>
            <a:r>
              <a:rPr lang="en-GB" dirty="0" smtClean="0"/>
              <a:t>Aligned with current Infectious Diseases Society of America (IDSA) guidelines for vaccination of the immunocompromised host. </a:t>
            </a:r>
          </a:p>
          <a:p>
            <a:pPr lvl="2"/>
            <a:r>
              <a:rPr lang="en-GB" dirty="0" smtClean="0"/>
              <a:t>The guidelines reported that </a:t>
            </a:r>
            <a:r>
              <a:rPr lang="en-GB" dirty="0" err="1" smtClean="0"/>
              <a:t>monovalent</a:t>
            </a:r>
            <a:r>
              <a:rPr lang="en-GB" dirty="0" smtClean="0"/>
              <a:t> live rotavirus vaccine was shown to be safe and immunogenic in 178 HIV-infected infants including 13 with CD4 %&lt;25 .</a:t>
            </a:r>
            <a:endParaRPr lang="en-US" dirty="0" smtClean="0"/>
          </a:p>
          <a:p>
            <a:pPr lvl="1"/>
            <a:r>
              <a:rPr lang="en-GB" sz="2900" i="1" dirty="0" smtClean="0">
                <a:solidFill>
                  <a:prstClr val="black"/>
                </a:solidFill>
              </a:rPr>
              <a:t>Measles vaccine</a:t>
            </a:r>
            <a:r>
              <a:rPr lang="en-GB" sz="2900" dirty="0" smtClean="0">
                <a:solidFill>
                  <a:prstClr val="black"/>
                </a:solidFill>
              </a:rPr>
              <a:t>: </a:t>
            </a:r>
          </a:p>
          <a:p>
            <a:pPr lvl="2"/>
            <a:r>
              <a:rPr lang="en-GB" dirty="0" smtClean="0"/>
              <a:t>Recommendation regarding measles vaccination of HIV-infected children aligned to the immunisation chapter.</a:t>
            </a:r>
            <a:endParaRPr lang="en-US" dirty="0" smtClean="0"/>
          </a:p>
          <a:p>
            <a:pPr marL="0" indent="0">
              <a:buNone/>
            </a:pPr>
            <a:r>
              <a:rPr lang="en-GB" sz="3600" b="1" dirty="0" smtClean="0">
                <a:solidFill>
                  <a:srgbClr val="3366FF"/>
                </a:solidFill>
              </a:rPr>
              <a:t>Level of Evidence: III Guidelines, Immunogenicity studies</a:t>
            </a:r>
            <a:endParaRPr lang="en-US" sz="3600" dirty="0" smtClean="0">
              <a:solidFill>
                <a:srgbClr val="3366FF"/>
              </a:solidFill>
            </a:endParaRPr>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ZA" dirty="0"/>
          </a:p>
          <a:p>
            <a:pPr marL="0" indent="0">
              <a:buNone/>
            </a:pPr>
            <a:endParaRPr lang="en-ZA" dirty="0" smtClean="0"/>
          </a:p>
          <a:p>
            <a:pPr marL="0" indent="0">
              <a:buNone/>
            </a:pPr>
            <a:endParaRPr lang="en-ZA" dirty="0"/>
          </a:p>
          <a:p>
            <a:pPr marL="0" indent="0">
              <a:buNone/>
            </a:pPr>
            <a:endParaRPr lang="en-ZA" dirty="0"/>
          </a:p>
          <a:p>
            <a:pPr marL="0" indent="0">
              <a:buNone/>
            </a:pPr>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60</a:t>
            </a:fld>
            <a:endParaRPr lang="en-ZA" sz="1000" dirty="0"/>
          </a:p>
        </p:txBody>
      </p:sp>
      <p:sp>
        <p:nvSpPr>
          <p:cNvPr id="7" name="Title 6"/>
          <p:cNvSpPr>
            <a:spLocks noGrp="1"/>
          </p:cNvSpPr>
          <p:nvPr>
            <p:ph type="title"/>
          </p:nvPr>
        </p:nvSpPr>
        <p:spPr>
          <a:xfrm>
            <a:off x="0" y="0"/>
            <a:ext cx="8839200" cy="1143000"/>
          </a:xfrm>
        </p:spPr>
        <p:txBody>
          <a:bodyPr/>
          <a:lstStyle/>
          <a:p>
            <a:pPr algn="l"/>
            <a:r>
              <a:rPr lang="en-ZA" sz="3200" b="1" dirty="0" smtClean="0">
                <a:solidFill>
                  <a:schemeClr val="bg1"/>
                </a:solidFill>
              </a:rPr>
              <a:t>11.7 OPPORTUNISTIC INFECTIONS, </a:t>
            </a:r>
            <a:br>
              <a:rPr lang="en-ZA" sz="3200" b="1" dirty="0" smtClean="0">
                <a:solidFill>
                  <a:schemeClr val="bg1"/>
                </a:solidFill>
              </a:rPr>
            </a:br>
            <a:r>
              <a:rPr lang="en-ZA" sz="3200" b="1" dirty="0" smtClean="0">
                <a:solidFill>
                  <a:schemeClr val="bg1"/>
                </a:solidFill>
              </a:rPr>
              <a:t>PROPHYLAXIS IN CHILDREN</a:t>
            </a:r>
            <a:endParaRPr lang="en-US" sz="3200" dirty="0">
              <a:solidFill>
                <a:schemeClr val="bg1"/>
              </a:solidFill>
            </a:endParaRPr>
          </a:p>
        </p:txBody>
      </p:sp>
    </p:spTree>
    <p:extLst>
      <p:ext uri="{BB962C8B-B14F-4D97-AF65-F5344CB8AC3E}">
        <p14:creationId xmlns:p14="http://schemas.microsoft.com/office/powerpoint/2010/main" xmlns="" val="19836142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858312" cy="1143000"/>
          </a:xfrm>
        </p:spPr>
        <p:txBody>
          <a:bodyPr>
            <a:normAutofit/>
          </a:bodyPr>
          <a:lstStyle/>
          <a:p>
            <a:pPr algn="l"/>
            <a:r>
              <a:rPr lang="en-ZA" sz="3600" b="1" dirty="0" smtClean="0">
                <a:solidFill>
                  <a:schemeClr val="bg1"/>
                </a:solidFill>
                <a:ea typeface="Times New Roman"/>
                <a:cs typeface="Calibri"/>
              </a:rPr>
              <a:t>11.8.7 TUBERCULOSIS (TB</a:t>
            </a:r>
            <a:r>
              <a:rPr lang="en-ZA" sz="3600" b="1" dirty="0" smtClean="0">
                <a:ea typeface="Times New Roman"/>
                <a:cs typeface="Calibri"/>
              </a:rPr>
              <a:t>)</a:t>
            </a:r>
            <a:endParaRPr lang="en-ZA" sz="3600" b="1" dirty="0">
              <a:solidFill>
                <a:schemeClr val="bg1"/>
              </a:solidFill>
            </a:endParaRPr>
          </a:p>
        </p:txBody>
      </p:sp>
      <p:sp>
        <p:nvSpPr>
          <p:cNvPr id="3" name="Content Placeholder 2"/>
          <p:cNvSpPr>
            <a:spLocks noGrp="1"/>
          </p:cNvSpPr>
          <p:nvPr>
            <p:ph idx="1"/>
          </p:nvPr>
        </p:nvSpPr>
        <p:spPr>
          <a:xfrm>
            <a:off x="0" y="1143000"/>
            <a:ext cx="8991600" cy="4525963"/>
          </a:xfrm>
        </p:spPr>
        <p:txBody>
          <a:bodyPr/>
          <a:lstStyle/>
          <a:p>
            <a:pPr>
              <a:buNone/>
            </a:pPr>
            <a:r>
              <a:rPr lang="en-ZA" b="1" dirty="0" smtClean="0"/>
              <a:t>TB TREATMENT</a:t>
            </a:r>
            <a:endParaRPr lang="en-US" dirty="0" smtClean="0"/>
          </a:p>
          <a:p>
            <a:pPr>
              <a:buNone/>
            </a:pPr>
            <a:r>
              <a:rPr lang="en-US" b="1" dirty="0" smtClean="0"/>
              <a:t>If the child is not yet on ART:</a:t>
            </a:r>
            <a:endParaRPr lang="en-US" dirty="0" smtClean="0"/>
          </a:p>
          <a:p>
            <a:r>
              <a:rPr lang="en-US" sz="2400" dirty="0" smtClean="0"/>
              <a:t>An external comment was received querying the cut-off values for CD4s to determine when ART should be commenced once TB treatment has been initiated. The PHC Committee acknowledged that evidence in children is lacking, and that the recommendation was extrapolated from evidence in adults. However, most guidelines recommend a CD4 cut-off of 50.</a:t>
            </a:r>
          </a:p>
          <a:p>
            <a:pPr>
              <a:buNone/>
            </a:pPr>
            <a:r>
              <a:rPr lang="en-US" sz="4800" b="1" dirty="0" smtClean="0">
                <a:solidFill>
                  <a:srgbClr val="3366FF"/>
                </a:solidFill>
              </a:rPr>
              <a:t>Level of Evidence: III Guidelines</a:t>
            </a:r>
            <a:endParaRPr lang="en-US" sz="4800" dirty="0" smtClean="0">
              <a:solidFill>
                <a:srgbClr val="3366FF"/>
              </a:solidFill>
            </a:endParaRPr>
          </a:p>
          <a:p>
            <a:pPr>
              <a:buNone/>
            </a:pPr>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61</a:t>
            </a:fld>
            <a:endParaRPr lang="en-ZA" sz="10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268760"/>
            <a:ext cx="8822214" cy="4857403"/>
          </a:xfrm>
        </p:spPr>
        <p:txBody>
          <a:bodyPr>
            <a:normAutofit/>
          </a:bodyPr>
          <a:lstStyle/>
          <a:p>
            <a:pPr>
              <a:buNone/>
            </a:pPr>
            <a:r>
              <a:rPr lang="en-US" sz="3000" b="1" dirty="0" smtClean="0"/>
              <a:t>If the child needs to take concomitant ART and </a:t>
            </a:r>
            <a:r>
              <a:rPr lang="en-US" sz="3000" b="1" dirty="0" err="1" smtClean="0"/>
              <a:t>rifampicin</a:t>
            </a:r>
            <a:r>
              <a:rPr lang="en-US" sz="3000" b="1" dirty="0" smtClean="0"/>
              <a:t>-containing treatment</a:t>
            </a:r>
            <a:r>
              <a:rPr lang="en-US" b="1" dirty="0" smtClean="0"/>
              <a:t>:</a:t>
            </a:r>
            <a:endParaRPr lang="en-US" dirty="0" smtClean="0"/>
          </a:p>
          <a:p>
            <a:r>
              <a:rPr lang="en-GB" sz="2600" u="sng" dirty="0" smtClean="0"/>
              <a:t>Ritonavir:</a:t>
            </a:r>
            <a:r>
              <a:rPr lang="en-GB" sz="2600" dirty="0" smtClean="0"/>
              <a:t> </a:t>
            </a:r>
            <a:r>
              <a:rPr lang="en-GB" sz="2600" i="1" dirty="0" smtClean="0">
                <a:solidFill>
                  <a:schemeClr val="accent6">
                    <a:lumMod val="75000"/>
                  </a:schemeClr>
                </a:solidFill>
              </a:rPr>
              <a:t>not amended</a:t>
            </a:r>
            <a:endParaRPr lang="en-US" sz="2600" dirty="0" smtClean="0">
              <a:solidFill>
                <a:schemeClr val="accent6">
                  <a:lumMod val="75000"/>
                </a:schemeClr>
              </a:solidFill>
            </a:endParaRPr>
          </a:p>
          <a:p>
            <a:r>
              <a:rPr lang="en-GB" sz="2600" u="sng" dirty="0" smtClean="0"/>
              <a:t>LPV/r:</a:t>
            </a:r>
            <a:r>
              <a:rPr lang="en-GB" sz="2600" dirty="0" smtClean="0"/>
              <a:t> </a:t>
            </a:r>
            <a:r>
              <a:rPr lang="en-GB" sz="2600" i="1" dirty="0" smtClean="0">
                <a:solidFill>
                  <a:schemeClr val="accent6">
                    <a:lumMod val="75000"/>
                  </a:schemeClr>
                </a:solidFill>
              </a:rPr>
              <a:t>not amended</a:t>
            </a:r>
            <a:endParaRPr lang="en-US" sz="2600" dirty="0" smtClean="0">
              <a:solidFill>
                <a:schemeClr val="accent6">
                  <a:lumMod val="75000"/>
                </a:schemeClr>
              </a:solidFill>
            </a:endParaRPr>
          </a:p>
          <a:p>
            <a:pPr lvl="1"/>
            <a:r>
              <a:rPr lang="en-GB" sz="2200" dirty="0" smtClean="0"/>
              <a:t>An external comment to double dose LPV/r in this clinical setting was not accepted; as the PHC Committee was of the opinion that </a:t>
            </a:r>
            <a:r>
              <a:rPr lang="en-ZA" sz="2200" dirty="0" smtClean="0"/>
              <a:t>boosting with ritonavir was the more correct practice. In addition, over-dosing was a concern. </a:t>
            </a:r>
            <a:endParaRPr lang="en-US" sz="2200" dirty="0" smtClean="0"/>
          </a:p>
          <a:p>
            <a:pPr marL="0" indent="0">
              <a:buNone/>
            </a:pPr>
            <a:r>
              <a:rPr lang="en-US" sz="3600" b="1" dirty="0" smtClean="0">
                <a:solidFill>
                  <a:srgbClr val="3366FF"/>
                </a:solidFill>
              </a:rPr>
              <a:t>Level of Evidence: III Pharmacokinetic Studies</a:t>
            </a:r>
            <a:endParaRPr lang="en-US" sz="3600" dirty="0" smtClean="0">
              <a:solidFill>
                <a:srgbClr val="3366FF"/>
              </a:solidFill>
            </a:endParaRPr>
          </a:p>
          <a:p>
            <a:pPr lvl="2">
              <a:buNone/>
            </a:pPr>
            <a:endParaRPr lang="en-ZA" dirty="0"/>
          </a:p>
          <a:p>
            <a:pPr lvl="2"/>
            <a:endParaRPr lang="en-ZA" dirty="0" smtClean="0"/>
          </a:p>
          <a:p>
            <a:pPr lvl="2">
              <a:buNone/>
            </a:pPr>
            <a:endParaRPr lang="en-ZA" dirty="0" smtClean="0"/>
          </a:p>
          <a:p>
            <a:pPr lvl="2">
              <a:buNone/>
            </a:pPr>
            <a:endParaRPr lang="en-ZA" dirty="0" smtClean="0"/>
          </a:p>
        </p:txBody>
      </p:sp>
      <p:sp>
        <p:nvSpPr>
          <p:cNvPr id="6" name="Footer Placeholder 5"/>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5" name="Slide Number Placeholder 4"/>
          <p:cNvSpPr>
            <a:spLocks noGrp="1"/>
          </p:cNvSpPr>
          <p:nvPr>
            <p:ph type="sldNum" sz="quarter" idx="12"/>
          </p:nvPr>
        </p:nvSpPr>
        <p:spPr/>
        <p:txBody>
          <a:bodyPr/>
          <a:lstStyle/>
          <a:p>
            <a:pPr algn="ctr"/>
            <a:fld id="{42FB03B2-953D-4068-99A6-8707FB8FE3E1}" type="slidenum">
              <a:rPr lang="en-ZA" sz="1000" smtClean="0"/>
              <a:pPr algn="ctr"/>
              <a:t>62</a:t>
            </a:fld>
            <a:endParaRPr lang="en-ZA" sz="1000" dirty="0"/>
          </a:p>
        </p:txBody>
      </p:sp>
      <p:sp>
        <p:nvSpPr>
          <p:cNvPr id="9" name="Title 1"/>
          <p:cNvSpPr>
            <a:spLocks noGrp="1"/>
          </p:cNvSpPr>
          <p:nvPr>
            <p:ph type="title"/>
          </p:nvPr>
        </p:nvSpPr>
        <p:spPr>
          <a:xfrm>
            <a:off x="0" y="0"/>
            <a:ext cx="8858312" cy="1143000"/>
          </a:xfrm>
        </p:spPr>
        <p:txBody>
          <a:bodyPr>
            <a:normAutofit/>
          </a:bodyPr>
          <a:lstStyle/>
          <a:p>
            <a:pPr algn="l"/>
            <a:r>
              <a:rPr lang="en-ZA" sz="3600" b="1" dirty="0" smtClean="0">
                <a:solidFill>
                  <a:schemeClr val="bg1"/>
                </a:solidFill>
                <a:ea typeface="Times New Roman"/>
                <a:cs typeface="Calibri"/>
              </a:rPr>
              <a:t>11.8.7 TUBERCULOSIS (TB)</a:t>
            </a:r>
            <a:endParaRPr lang="en-ZA" sz="3600" b="1" dirty="0">
              <a:solidFill>
                <a:schemeClr val="bg1"/>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3"/>
          <p:cNvSpPr/>
          <p:nvPr/>
        </p:nvSpPr>
        <p:spPr>
          <a:xfrm>
            <a:off x="0" y="0"/>
            <a:ext cx="9144000" cy="0"/>
          </a:xfrm>
          <a:custGeom>
            <a:avLst/>
            <a:gdLst>
              <a:gd name="connsiteX0" fmla="*/ 0 w 9144000"/>
              <a:gd name="connsiteY0" fmla="*/ 0 h 0"/>
              <a:gd name="connsiteX1" fmla="*/ 9144000 w 9144000"/>
              <a:gd name="connsiteY1" fmla="*/ 0 h 0"/>
              <a:gd name="connsiteX2" fmla="*/ 9144000 w 9144000"/>
              <a:gd name="connsiteY2" fmla="*/ 0 h 0"/>
              <a:gd name="connsiteX3" fmla="*/ 0 w 9144000"/>
              <a:gd name="connsiteY3" fmla="*/ 0 h 0"/>
            </a:gdLst>
            <a:ahLst/>
            <a:cxnLst>
              <a:cxn ang="0">
                <a:pos x="connsiteX0" y="connsiteY0"/>
              </a:cxn>
              <a:cxn ang="1">
                <a:pos x="connsiteX1" y="connsiteY1"/>
              </a:cxn>
              <a:cxn ang="2">
                <a:pos x="connsiteX2" y="connsiteY2"/>
              </a:cxn>
              <a:cxn ang="3">
                <a:pos x="connsiteX3" y="connsiteY3"/>
              </a:cxn>
            </a:cxnLst>
            <a:rect l="l" t="t" r="r" b="b"/>
            <a:pathLst>
              <a:path w="9144000">
                <a:moveTo>
                  <a:pt x="0" y="0"/>
                </a:moveTo>
                <a:lnTo>
                  <a:pt x="9144000" y="0"/>
                </a:lnTo>
                <a:lnTo>
                  <a:pt x="9144000" y="0"/>
                </a:lnTo>
                <a:lnTo>
                  <a:pt x="0" y="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Freeform 3"/>
          <p:cNvSpPr/>
          <p:nvPr/>
        </p:nvSpPr>
        <p:spPr>
          <a:xfrm>
            <a:off x="0" y="0"/>
            <a:ext cx="0" cy="6858000"/>
          </a:xfrm>
          <a:custGeom>
            <a:avLst/>
            <a:gdLst>
              <a:gd name="connsiteX0" fmla="*/ 0 w 0"/>
              <a:gd name="connsiteY0" fmla="*/ 0 h 6858000"/>
              <a:gd name="connsiteX1" fmla="*/ 0 w 0"/>
              <a:gd name="connsiteY1" fmla="*/ 6858000 h 6858000"/>
            </a:gdLst>
            <a:ahLst/>
            <a:cxnLst>
              <a:cxn ang="0">
                <a:pos x="connsiteX0" y="connsiteY0"/>
              </a:cxn>
              <a:cxn ang="1">
                <a:pos x="connsiteX1" y="connsiteY1"/>
              </a:cxn>
            </a:cxnLst>
            <a:rect l="l" t="t" r="r" b="b"/>
            <a:pathLst>
              <a:path h="6858000">
                <a:moveTo>
                  <a:pt x="0" y="0"/>
                </a:moveTo>
                <a:lnTo>
                  <a:pt x="0" y="6858000"/>
                </a:lnTo>
              </a:path>
            </a:pathLst>
          </a:custGeom>
          <a:ln w="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8" name="Freeform 3"/>
          <p:cNvSpPr/>
          <p:nvPr/>
        </p:nvSpPr>
        <p:spPr>
          <a:xfrm>
            <a:off x="9144000" y="0"/>
            <a:ext cx="0" cy="6858000"/>
          </a:xfrm>
          <a:custGeom>
            <a:avLst/>
            <a:gdLst>
              <a:gd name="connsiteX0" fmla="*/ 0 w 0"/>
              <a:gd name="connsiteY0" fmla="*/ 0 h 6858000"/>
              <a:gd name="connsiteX1" fmla="*/ 0 w 0"/>
              <a:gd name="connsiteY1" fmla="*/ 6858000 h 6858000"/>
            </a:gdLst>
            <a:ahLst/>
            <a:cxnLst>
              <a:cxn ang="0">
                <a:pos x="connsiteX0" y="connsiteY0"/>
              </a:cxn>
              <a:cxn ang="1">
                <a:pos x="connsiteX1" y="connsiteY1"/>
              </a:cxn>
            </a:cxnLst>
            <a:rect l="l" t="t" r="r" b="b"/>
            <a:pathLst>
              <a:path h="6858000">
                <a:moveTo>
                  <a:pt x="0" y="0"/>
                </a:moveTo>
                <a:lnTo>
                  <a:pt x="0" y="6858000"/>
                </a:lnTo>
              </a:path>
            </a:pathLst>
          </a:custGeom>
          <a:ln w="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9" name="Freeform 3"/>
          <p:cNvSpPr/>
          <p:nvPr/>
        </p:nvSpPr>
        <p:spPr>
          <a:xfrm>
            <a:off x="0" y="6858000"/>
            <a:ext cx="9144000" cy="0"/>
          </a:xfrm>
          <a:custGeom>
            <a:avLst/>
            <a:gdLst>
              <a:gd name="connsiteX0" fmla="*/ 0 w 9144000"/>
              <a:gd name="connsiteY0" fmla="*/ 0 h 0"/>
              <a:gd name="connsiteX1" fmla="*/ 9144000 w 9144000"/>
              <a:gd name="connsiteY1" fmla="*/ 0 h 0"/>
              <a:gd name="connsiteX2" fmla="*/ 9144000 w 9144000"/>
              <a:gd name="connsiteY2" fmla="*/ 0 h 0"/>
              <a:gd name="connsiteX3" fmla="*/ 0 w 9144000"/>
              <a:gd name="connsiteY3" fmla="*/ 0 h 0"/>
            </a:gdLst>
            <a:ahLst/>
            <a:cxnLst>
              <a:cxn ang="0">
                <a:pos x="connsiteX0" y="connsiteY0"/>
              </a:cxn>
              <a:cxn ang="1">
                <a:pos x="connsiteX1" y="connsiteY1"/>
              </a:cxn>
              <a:cxn ang="2">
                <a:pos x="connsiteX2" y="connsiteY2"/>
              </a:cxn>
              <a:cxn ang="3">
                <a:pos x="connsiteX3" y="connsiteY3"/>
              </a:cxn>
            </a:cxnLst>
            <a:rect l="l" t="t" r="r" b="b"/>
            <a:pathLst>
              <a:path w="9144000">
                <a:moveTo>
                  <a:pt x="0" y="0"/>
                </a:moveTo>
                <a:lnTo>
                  <a:pt x="9144000" y="0"/>
                </a:lnTo>
                <a:lnTo>
                  <a:pt x="9144000" y="0"/>
                </a:lnTo>
                <a:lnTo>
                  <a:pt x="0" y="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extBox 1"/>
          <p:cNvSpPr txBox="1"/>
          <p:nvPr/>
        </p:nvSpPr>
        <p:spPr>
          <a:xfrm>
            <a:off x="838200" y="513781"/>
            <a:ext cx="2590902" cy="1046440"/>
          </a:xfrm>
          <a:prstGeom prst="rect">
            <a:avLst/>
          </a:prstGeom>
          <a:noFill/>
        </p:spPr>
        <p:txBody>
          <a:bodyPr wrap="none" lIns="0" tIns="0" rIns="0" rtlCol="0">
            <a:spAutoFit/>
          </a:bodyPr>
          <a:lstStyle/>
          <a:p>
            <a:pPr>
              <a:lnSpc>
                <a:spcPts val="3900"/>
              </a:lnSpc>
            </a:pPr>
            <a:r>
              <a:rPr lang="en-US" sz="4000" b="1" dirty="0">
                <a:solidFill>
                  <a:schemeClr val="bg1"/>
                </a:solidFill>
              </a:rPr>
              <a:t>CASE STUDY</a:t>
            </a:r>
            <a:endParaRPr lang="en-ZA" sz="4000" dirty="0">
              <a:solidFill>
                <a:schemeClr val="bg1"/>
              </a:solidFill>
            </a:endParaRPr>
          </a:p>
          <a:p>
            <a:pPr>
              <a:lnSpc>
                <a:spcPts val="3900"/>
              </a:lnSpc>
              <a:tabLst/>
            </a:pPr>
            <a:endParaRPr lang="en-US" altLang="zh-CN" sz="3996" dirty="0" smtClean="0">
              <a:solidFill>
                <a:schemeClr val="bg1"/>
              </a:solidFill>
              <a:latin typeface="Times New Roman" pitchFamily="18" charset="0"/>
              <a:cs typeface="Times New Roman" pitchFamily="18" charset="0"/>
            </a:endParaRPr>
          </a:p>
        </p:txBody>
      </p:sp>
      <p:sp>
        <p:nvSpPr>
          <p:cNvPr id="11" name="TextBox 1"/>
          <p:cNvSpPr txBox="1"/>
          <p:nvPr/>
        </p:nvSpPr>
        <p:spPr>
          <a:xfrm>
            <a:off x="457200" y="1219200"/>
            <a:ext cx="8382000" cy="4078039"/>
          </a:xfrm>
          <a:prstGeom prst="rect">
            <a:avLst/>
          </a:prstGeom>
          <a:noFill/>
        </p:spPr>
        <p:txBody>
          <a:bodyPr wrap="square" lIns="0" tIns="0" rIns="0" rtlCol="0">
            <a:spAutoFit/>
          </a:bodyPr>
          <a:lstStyle/>
          <a:p>
            <a:pPr algn="just"/>
            <a:r>
              <a:rPr lang="en-US" altLang="zh-CN" sz="2800" dirty="0"/>
              <a:t>BM is a </a:t>
            </a:r>
            <a:r>
              <a:rPr lang="en-US" altLang="zh-CN" sz="2800" dirty="0" smtClean="0"/>
              <a:t>49 year old male </a:t>
            </a:r>
            <a:r>
              <a:rPr lang="en-US" altLang="zh-CN" sz="2800" dirty="0"/>
              <a:t>who </a:t>
            </a:r>
            <a:r>
              <a:rPr lang="en-US" altLang="zh-CN" sz="2800" dirty="0" smtClean="0"/>
              <a:t>reports </a:t>
            </a:r>
            <a:r>
              <a:rPr lang="en-US" altLang="zh-CN" sz="2800" dirty="0"/>
              <a:t>that over the last 6 months </a:t>
            </a:r>
            <a:r>
              <a:rPr lang="en-US" altLang="zh-CN" sz="2800" dirty="0" smtClean="0"/>
              <a:t>he has </a:t>
            </a:r>
            <a:r>
              <a:rPr lang="en-US" altLang="zh-CN" sz="2800" dirty="0"/>
              <a:t>had progressive weight loss, and recurrent </a:t>
            </a:r>
            <a:r>
              <a:rPr lang="en-US" altLang="zh-CN" sz="2800" dirty="0" smtClean="0"/>
              <a:t>upper respiratory </a:t>
            </a:r>
            <a:r>
              <a:rPr lang="en-US" altLang="zh-CN" sz="2800" dirty="0"/>
              <a:t>infections. He had an HIV test 4 years ago </a:t>
            </a:r>
            <a:r>
              <a:rPr lang="en-US" altLang="zh-CN" sz="2800" dirty="0" smtClean="0"/>
              <a:t>at the </a:t>
            </a:r>
            <a:r>
              <a:rPr lang="en-US" altLang="zh-CN" sz="2800" dirty="0"/>
              <a:t>end of his last marriage and had tested HIV negative.</a:t>
            </a:r>
          </a:p>
          <a:p>
            <a:pPr>
              <a:tabLst/>
            </a:pPr>
            <a:endParaRPr lang="en-US" altLang="zh-CN" sz="500" dirty="0" smtClean="0"/>
          </a:p>
          <a:p>
            <a:pPr>
              <a:tabLst/>
            </a:pPr>
            <a:r>
              <a:rPr lang="en-US" altLang="zh-CN" sz="2800" dirty="0" smtClean="0"/>
              <a:t>He </a:t>
            </a:r>
            <a:r>
              <a:rPr lang="en-US" altLang="zh-CN" sz="2800" dirty="0"/>
              <a:t>is now concerned and presents to </a:t>
            </a:r>
            <a:r>
              <a:rPr lang="en-US" altLang="zh-CN" sz="2800" dirty="0" smtClean="0"/>
              <a:t>the </a:t>
            </a:r>
            <a:r>
              <a:rPr lang="en-US" altLang="zh-CN" sz="2800" dirty="0"/>
              <a:t>clinic for </a:t>
            </a:r>
            <a:r>
              <a:rPr lang="en-US" altLang="zh-CN" sz="2800" dirty="0" smtClean="0"/>
              <a:t>HIV testing</a:t>
            </a:r>
            <a:r>
              <a:rPr lang="en-US" altLang="zh-CN" sz="2800" dirty="0"/>
              <a:t>. His HIV test </a:t>
            </a:r>
            <a:r>
              <a:rPr lang="en-US" altLang="zh-CN" sz="2800" dirty="0" smtClean="0"/>
              <a:t>is </a:t>
            </a:r>
            <a:r>
              <a:rPr lang="en-US" altLang="zh-CN" sz="2800" dirty="0"/>
              <a:t>positive and his CD4 count </a:t>
            </a:r>
            <a:r>
              <a:rPr lang="en-US" altLang="zh-CN" sz="2800" dirty="0" smtClean="0"/>
              <a:t>is 67 </a:t>
            </a:r>
            <a:r>
              <a:rPr lang="en-US" altLang="zh-CN" sz="2800" dirty="0"/>
              <a:t>cells/mm3. </a:t>
            </a:r>
            <a:endParaRPr lang="en-US" altLang="zh-CN" sz="2800" dirty="0" smtClean="0"/>
          </a:p>
          <a:p>
            <a:pPr>
              <a:tabLst/>
            </a:pPr>
            <a:endParaRPr lang="en-US" altLang="zh-CN" sz="500" dirty="0"/>
          </a:p>
          <a:p>
            <a:pPr>
              <a:tabLst/>
            </a:pPr>
            <a:r>
              <a:rPr lang="en-US" altLang="zh-CN" sz="2800" dirty="0" smtClean="0"/>
              <a:t>How would you proceed? </a:t>
            </a:r>
            <a:endParaRPr lang="en-US" altLang="zh-CN" sz="2800" dirty="0"/>
          </a:p>
        </p:txBody>
      </p:sp>
      <p:sp>
        <p:nvSpPr>
          <p:cNvPr id="10" name="Footer Placeholder 4"/>
          <p:cNvSpPr>
            <a:spLocks noGrp="1"/>
          </p:cNvSpPr>
          <p:nvPr>
            <p:ph type="ftr" sz="quarter" idx="11"/>
          </p:nvPr>
        </p:nvSpPr>
        <p:spPr>
          <a:xfrm>
            <a:off x="3124200" y="6356350"/>
            <a:ext cx="2895600" cy="365125"/>
          </a:xfrm>
        </p:spPr>
        <p:txBody>
          <a:bodyPr/>
          <a:lstStyle/>
          <a:p>
            <a:pPr algn="ctr"/>
            <a:r>
              <a:rPr lang="en-ZA" sz="1000" dirty="0" smtClean="0"/>
              <a:t>PRIMARY HEALTHCARE IMPLEMENTATION SLIDES 2014: HIV and AIDS</a:t>
            </a:r>
            <a:endParaRPr lang="en-ZA" sz="1000" dirty="0"/>
          </a:p>
        </p:txBody>
      </p:sp>
      <p:sp>
        <p:nvSpPr>
          <p:cNvPr id="12" name="Slide Number Placeholder 5"/>
          <p:cNvSpPr>
            <a:spLocks noGrp="1"/>
          </p:cNvSpPr>
          <p:nvPr>
            <p:ph type="sldNum" sz="quarter" idx="12"/>
          </p:nvPr>
        </p:nvSpPr>
        <p:spPr>
          <a:xfrm>
            <a:off x="6553200" y="6356350"/>
            <a:ext cx="2133600" cy="365125"/>
          </a:xfrm>
        </p:spPr>
        <p:txBody>
          <a:bodyPr/>
          <a:lstStyle/>
          <a:p>
            <a:pPr algn="ctr"/>
            <a:fld id="{42FB03B2-953D-4068-99A6-8707FB8FE3E1}" type="slidenum">
              <a:rPr lang="en-ZA" sz="1000" smtClean="0"/>
              <a:pPr algn="ctr"/>
              <a:t>63</a:t>
            </a:fld>
            <a:endParaRPr lang="en-ZA" sz="1000" dirty="0"/>
          </a:p>
        </p:txBody>
      </p:sp>
    </p:spTree>
    <p:extLst>
      <p:ext uri="{BB962C8B-B14F-4D97-AF65-F5344CB8AC3E}">
        <p14:creationId xmlns:p14="http://schemas.microsoft.com/office/powerpoint/2010/main" xmlns="" val="324091808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3"/>
          <p:cNvSpPr/>
          <p:nvPr/>
        </p:nvSpPr>
        <p:spPr>
          <a:xfrm>
            <a:off x="0" y="0"/>
            <a:ext cx="9144000" cy="0"/>
          </a:xfrm>
          <a:custGeom>
            <a:avLst/>
            <a:gdLst>
              <a:gd name="connsiteX0" fmla="*/ 0 w 9144000"/>
              <a:gd name="connsiteY0" fmla="*/ 0 h 0"/>
              <a:gd name="connsiteX1" fmla="*/ 9144000 w 9144000"/>
              <a:gd name="connsiteY1" fmla="*/ 0 h 0"/>
              <a:gd name="connsiteX2" fmla="*/ 9144000 w 9144000"/>
              <a:gd name="connsiteY2" fmla="*/ 0 h 0"/>
              <a:gd name="connsiteX3" fmla="*/ 0 w 9144000"/>
              <a:gd name="connsiteY3" fmla="*/ 0 h 0"/>
            </a:gdLst>
            <a:ahLst/>
            <a:cxnLst>
              <a:cxn ang="0">
                <a:pos x="connsiteX0" y="connsiteY0"/>
              </a:cxn>
              <a:cxn ang="1">
                <a:pos x="connsiteX1" y="connsiteY1"/>
              </a:cxn>
              <a:cxn ang="2">
                <a:pos x="connsiteX2" y="connsiteY2"/>
              </a:cxn>
              <a:cxn ang="3">
                <a:pos x="connsiteX3" y="connsiteY3"/>
              </a:cxn>
            </a:cxnLst>
            <a:rect l="l" t="t" r="r" b="b"/>
            <a:pathLst>
              <a:path w="9144000">
                <a:moveTo>
                  <a:pt x="0" y="0"/>
                </a:moveTo>
                <a:lnTo>
                  <a:pt x="9144000" y="0"/>
                </a:lnTo>
                <a:lnTo>
                  <a:pt x="9144000" y="0"/>
                </a:lnTo>
                <a:lnTo>
                  <a:pt x="0" y="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Freeform 3"/>
          <p:cNvSpPr/>
          <p:nvPr/>
        </p:nvSpPr>
        <p:spPr>
          <a:xfrm>
            <a:off x="0" y="0"/>
            <a:ext cx="0" cy="6858000"/>
          </a:xfrm>
          <a:custGeom>
            <a:avLst/>
            <a:gdLst>
              <a:gd name="connsiteX0" fmla="*/ 0 w 0"/>
              <a:gd name="connsiteY0" fmla="*/ 0 h 6858000"/>
              <a:gd name="connsiteX1" fmla="*/ 0 w 0"/>
              <a:gd name="connsiteY1" fmla="*/ 6858000 h 6858000"/>
            </a:gdLst>
            <a:ahLst/>
            <a:cxnLst>
              <a:cxn ang="0">
                <a:pos x="connsiteX0" y="connsiteY0"/>
              </a:cxn>
              <a:cxn ang="1">
                <a:pos x="connsiteX1" y="connsiteY1"/>
              </a:cxn>
            </a:cxnLst>
            <a:rect l="l" t="t" r="r" b="b"/>
            <a:pathLst>
              <a:path h="6858000">
                <a:moveTo>
                  <a:pt x="0" y="0"/>
                </a:moveTo>
                <a:lnTo>
                  <a:pt x="0" y="6858000"/>
                </a:lnTo>
              </a:path>
            </a:pathLst>
          </a:custGeom>
          <a:ln w="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8" name="Freeform 3"/>
          <p:cNvSpPr/>
          <p:nvPr/>
        </p:nvSpPr>
        <p:spPr>
          <a:xfrm>
            <a:off x="9144000" y="0"/>
            <a:ext cx="0" cy="6858000"/>
          </a:xfrm>
          <a:custGeom>
            <a:avLst/>
            <a:gdLst>
              <a:gd name="connsiteX0" fmla="*/ 0 w 0"/>
              <a:gd name="connsiteY0" fmla="*/ 0 h 6858000"/>
              <a:gd name="connsiteX1" fmla="*/ 0 w 0"/>
              <a:gd name="connsiteY1" fmla="*/ 6858000 h 6858000"/>
            </a:gdLst>
            <a:ahLst/>
            <a:cxnLst>
              <a:cxn ang="0">
                <a:pos x="connsiteX0" y="connsiteY0"/>
              </a:cxn>
              <a:cxn ang="1">
                <a:pos x="connsiteX1" y="connsiteY1"/>
              </a:cxn>
            </a:cxnLst>
            <a:rect l="l" t="t" r="r" b="b"/>
            <a:pathLst>
              <a:path h="6858000">
                <a:moveTo>
                  <a:pt x="0" y="0"/>
                </a:moveTo>
                <a:lnTo>
                  <a:pt x="0" y="6858000"/>
                </a:lnTo>
              </a:path>
            </a:pathLst>
          </a:custGeom>
          <a:ln w="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9" name="Freeform 3"/>
          <p:cNvSpPr/>
          <p:nvPr/>
        </p:nvSpPr>
        <p:spPr>
          <a:xfrm>
            <a:off x="0" y="6858000"/>
            <a:ext cx="9144000" cy="0"/>
          </a:xfrm>
          <a:custGeom>
            <a:avLst/>
            <a:gdLst>
              <a:gd name="connsiteX0" fmla="*/ 0 w 9144000"/>
              <a:gd name="connsiteY0" fmla="*/ 0 h 0"/>
              <a:gd name="connsiteX1" fmla="*/ 9144000 w 9144000"/>
              <a:gd name="connsiteY1" fmla="*/ 0 h 0"/>
              <a:gd name="connsiteX2" fmla="*/ 9144000 w 9144000"/>
              <a:gd name="connsiteY2" fmla="*/ 0 h 0"/>
              <a:gd name="connsiteX3" fmla="*/ 0 w 9144000"/>
              <a:gd name="connsiteY3" fmla="*/ 0 h 0"/>
            </a:gdLst>
            <a:ahLst/>
            <a:cxnLst>
              <a:cxn ang="0">
                <a:pos x="connsiteX0" y="connsiteY0"/>
              </a:cxn>
              <a:cxn ang="1">
                <a:pos x="connsiteX1" y="connsiteY1"/>
              </a:cxn>
              <a:cxn ang="2">
                <a:pos x="connsiteX2" y="connsiteY2"/>
              </a:cxn>
              <a:cxn ang="3">
                <a:pos x="connsiteX3" y="connsiteY3"/>
              </a:cxn>
            </a:cxnLst>
            <a:rect l="l" t="t" r="r" b="b"/>
            <a:pathLst>
              <a:path w="9144000">
                <a:moveTo>
                  <a:pt x="0" y="0"/>
                </a:moveTo>
                <a:lnTo>
                  <a:pt x="9144000" y="0"/>
                </a:lnTo>
                <a:lnTo>
                  <a:pt x="9144000" y="0"/>
                </a:lnTo>
                <a:lnTo>
                  <a:pt x="0" y="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extBox 1"/>
          <p:cNvSpPr txBox="1"/>
          <p:nvPr/>
        </p:nvSpPr>
        <p:spPr>
          <a:xfrm>
            <a:off x="685800" y="304800"/>
            <a:ext cx="5013295" cy="1046440"/>
          </a:xfrm>
          <a:prstGeom prst="rect">
            <a:avLst/>
          </a:prstGeom>
          <a:noFill/>
        </p:spPr>
        <p:txBody>
          <a:bodyPr wrap="none" lIns="0" tIns="0" rIns="0" rtlCol="0">
            <a:spAutoFit/>
          </a:bodyPr>
          <a:lstStyle/>
          <a:p>
            <a:pPr>
              <a:lnSpc>
                <a:spcPts val="3900"/>
              </a:lnSpc>
            </a:pPr>
            <a:r>
              <a:rPr lang="en-US" sz="4000" b="1" dirty="0" smtClean="0">
                <a:solidFill>
                  <a:schemeClr val="bg1"/>
                </a:solidFill>
              </a:rPr>
              <a:t>CASE STUDY: SOLUTION</a:t>
            </a:r>
            <a:endParaRPr lang="en-ZA" sz="4000" dirty="0">
              <a:solidFill>
                <a:schemeClr val="bg1"/>
              </a:solidFill>
            </a:endParaRPr>
          </a:p>
          <a:p>
            <a:pPr>
              <a:lnSpc>
                <a:spcPts val="3900"/>
              </a:lnSpc>
              <a:tabLst/>
            </a:pPr>
            <a:endParaRPr lang="en-US" altLang="zh-CN" sz="3996" dirty="0" smtClean="0">
              <a:solidFill>
                <a:schemeClr val="bg1"/>
              </a:solidFill>
              <a:latin typeface="Times New Roman" pitchFamily="18" charset="0"/>
              <a:cs typeface="Times New Roman" pitchFamily="18" charset="0"/>
            </a:endParaRPr>
          </a:p>
        </p:txBody>
      </p:sp>
      <p:sp>
        <p:nvSpPr>
          <p:cNvPr id="10" name="TextBox 1"/>
          <p:cNvSpPr txBox="1"/>
          <p:nvPr/>
        </p:nvSpPr>
        <p:spPr>
          <a:xfrm>
            <a:off x="304800" y="1371600"/>
            <a:ext cx="8686800" cy="3154710"/>
          </a:xfrm>
          <a:prstGeom prst="rect">
            <a:avLst/>
          </a:prstGeom>
          <a:noFill/>
        </p:spPr>
        <p:txBody>
          <a:bodyPr wrap="square" lIns="0" tIns="0" rIns="0" rtlCol="0">
            <a:spAutoFit/>
          </a:bodyPr>
          <a:lstStyle/>
          <a:p>
            <a:pPr marL="342900" indent="-342900">
              <a:lnSpc>
                <a:spcPts val="2700"/>
              </a:lnSpc>
              <a:buFont typeface="Arial" pitchFamily="34" charset="0"/>
              <a:buChar char="•"/>
            </a:pPr>
            <a:r>
              <a:rPr lang="en-US" altLang="zh-CN" sz="2800" dirty="0" smtClean="0"/>
              <a:t>Screen for TB to determine if TB/HIV co-infected</a:t>
            </a:r>
          </a:p>
          <a:p>
            <a:pPr marL="342900" indent="-342900">
              <a:lnSpc>
                <a:spcPts val="2700"/>
              </a:lnSpc>
              <a:buFont typeface="Arial" pitchFamily="34" charset="0"/>
              <a:buChar char="•"/>
            </a:pPr>
            <a:endParaRPr lang="en-US" altLang="zh-CN" sz="2800" dirty="0" smtClean="0"/>
          </a:p>
          <a:p>
            <a:pPr marL="342900" indent="-342900">
              <a:lnSpc>
                <a:spcPts val="2700"/>
              </a:lnSpc>
              <a:buFont typeface="Arial" pitchFamily="34" charset="0"/>
              <a:buChar char="•"/>
            </a:pPr>
            <a:r>
              <a:rPr lang="en-US" altLang="zh-CN" sz="2800" dirty="0" smtClean="0"/>
              <a:t>As the CD4 is &lt; 100 cells/mm</a:t>
            </a:r>
            <a:r>
              <a:rPr lang="en-US" altLang="zh-CN" sz="2800" baseline="30000" dirty="0" smtClean="0"/>
              <a:t>3</a:t>
            </a:r>
            <a:r>
              <a:rPr lang="en-US" altLang="zh-CN" sz="2800" dirty="0"/>
              <a:t>, </a:t>
            </a:r>
            <a:r>
              <a:rPr lang="en-US" altLang="zh-CN" sz="2800" dirty="0" smtClean="0"/>
              <a:t>perform a </a:t>
            </a:r>
            <a:r>
              <a:rPr lang="en-ZA" sz="2800" dirty="0" smtClean="0"/>
              <a:t>cryptococcal </a:t>
            </a:r>
            <a:r>
              <a:rPr lang="en-ZA" sz="2800" dirty="0"/>
              <a:t>antigen </a:t>
            </a:r>
            <a:r>
              <a:rPr lang="en-ZA" sz="2800" dirty="0" smtClean="0"/>
              <a:t>test (CrAg).</a:t>
            </a:r>
            <a:endParaRPr lang="en-ZA" sz="2800" dirty="0"/>
          </a:p>
          <a:p>
            <a:endParaRPr lang="en-ZA" sz="2800" dirty="0" smtClean="0"/>
          </a:p>
          <a:p>
            <a:r>
              <a:rPr lang="en-ZA" sz="2800" i="1" dirty="0" smtClean="0"/>
              <a:t>Note: </a:t>
            </a:r>
            <a:r>
              <a:rPr lang="en-ZA" sz="2800" dirty="0" smtClean="0"/>
              <a:t>(CrAg) must be performed</a:t>
            </a:r>
            <a:r>
              <a:rPr lang="en-US" altLang="zh-CN" sz="2800" dirty="0" smtClean="0"/>
              <a:t> </a:t>
            </a:r>
            <a:r>
              <a:rPr lang="en-US" altLang="zh-CN" sz="2800" dirty="0" smtClean="0">
                <a:solidFill>
                  <a:srgbClr val="93A299"/>
                </a:solidFill>
                <a:cs typeface="Times New Roman" pitchFamily="18" charset="0"/>
              </a:rPr>
              <a:t> </a:t>
            </a:r>
            <a:r>
              <a:rPr lang="en-ZA" altLang="zh-CN" sz="2800" dirty="0" smtClean="0"/>
              <a:t>to </a:t>
            </a:r>
            <a:r>
              <a:rPr lang="en-ZA" altLang="zh-CN" sz="2800" dirty="0"/>
              <a:t>identify asymptomatic patients </a:t>
            </a:r>
            <a:r>
              <a:rPr lang="en-ZA" altLang="zh-CN" sz="2800" dirty="0" smtClean="0"/>
              <a:t>who need </a:t>
            </a:r>
            <a:r>
              <a:rPr lang="en-ZA" altLang="zh-CN" sz="2800" dirty="0"/>
              <a:t>pre-emptive </a:t>
            </a:r>
            <a:r>
              <a:rPr lang="en-ZA" altLang="zh-CN" sz="2800" dirty="0" smtClean="0"/>
              <a:t>fluconazole treatment</a:t>
            </a:r>
          </a:p>
          <a:p>
            <a:endParaRPr lang="en-US" altLang="zh-CN" sz="2800" dirty="0"/>
          </a:p>
        </p:txBody>
      </p:sp>
      <p:sp>
        <p:nvSpPr>
          <p:cNvPr id="11" name="Footer Placeholder 4"/>
          <p:cNvSpPr>
            <a:spLocks noGrp="1"/>
          </p:cNvSpPr>
          <p:nvPr>
            <p:ph type="ftr" sz="quarter" idx="11"/>
          </p:nvPr>
        </p:nvSpPr>
        <p:spPr>
          <a:xfrm>
            <a:off x="3124200" y="6356350"/>
            <a:ext cx="2895600" cy="365125"/>
          </a:xfrm>
        </p:spPr>
        <p:txBody>
          <a:bodyPr/>
          <a:lstStyle/>
          <a:p>
            <a:pPr algn="ctr"/>
            <a:r>
              <a:rPr lang="en-ZA" sz="1000" dirty="0" smtClean="0"/>
              <a:t>PRIMARY HEALTHCARE IMPLEMENTATION SLIDES 2014: HIV and AIDS</a:t>
            </a:r>
            <a:endParaRPr lang="en-ZA" sz="1000" dirty="0"/>
          </a:p>
        </p:txBody>
      </p:sp>
      <p:sp>
        <p:nvSpPr>
          <p:cNvPr id="12" name="Slide Number Placeholder 5"/>
          <p:cNvSpPr>
            <a:spLocks noGrp="1"/>
          </p:cNvSpPr>
          <p:nvPr>
            <p:ph type="sldNum" sz="quarter" idx="12"/>
          </p:nvPr>
        </p:nvSpPr>
        <p:spPr>
          <a:xfrm>
            <a:off x="6553200" y="6356350"/>
            <a:ext cx="2133600" cy="365125"/>
          </a:xfrm>
        </p:spPr>
        <p:txBody>
          <a:bodyPr/>
          <a:lstStyle/>
          <a:p>
            <a:pPr algn="ctr"/>
            <a:fld id="{42FB03B2-953D-4068-99A6-8707FB8FE3E1}" type="slidenum">
              <a:rPr lang="en-ZA" sz="1000" smtClean="0"/>
              <a:pPr algn="ctr"/>
              <a:t>64</a:t>
            </a:fld>
            <a:endParaRPr lang="en-ZA" sz="1000" dirty="0"/>
          </a:p>
        </p:txBody>
      </p:sp>
    </p:spTree>
    <p:extLst>
      <p:ext uri="{BB962C8B-B14F-4D97-AF65-F5344CB8AC3E}">
        <p14:creationId xmlns:p14="http://schemas.microsoft.com/office/powerpoint/2010/main" xmlns="" val="18453181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65</a:t>
            </a:fld>
            <a:endParaRPr lang="en-ZA" sz="1000" dirty="0"/>
          </a:p>
        </p:txBody>
      </p:sp>
      <p:sp>
        <p:nvSpPr>
          <p:cNvPr id="7" name="TextBox 1"/>
          <p:cNvSpPr txBox="1">
            <a:spLocks noGrp="1"/>
          </p:cNvSpPr>
          <p:nvPr>
            <p:ph idx="1"/>
          </p:nvPr>
        </p:nvSpPr>
        <p:spPr>
          <a:xfrm>
            <a:off x="304800" y="1447800"/>
            <a:ext cx="8534400" cy="4625882"/>
          </a:xfrm>
          <a:prstGeom prst="rect">
            <a:avLst/>
          </a:prstGeom>
          <a:noFill/>
        </p:spPr>
        <p:txBody>
          <a:bodyPr wrap="square" lIns="0" tIns="0" rIns="0" rtlCol="0">
            <a:spAutoFit/>
          </a:bodyPr>
          <a:lstStyle/>
          <a:p>
            <a:pPr marL="0" indent="0">
              <a:buNone/>
              <a:tabLst/>
            </a:pPr>
            <a:r>
              <a:rPr lang="en-US" altLang="zh-CN" sz="2400" dirty="0"/>
              <a:t>BM returns </a:t>
            </a:r>
            <a:r>
              <a:rPr lang="en-US" altLang="zh-CN" sz="2400" dirty="0" smtClean="0"/>
              <a:t>and his CrAg </a:t>
            </a:r>
            <a:r>
              <a:rPr lang="en-US" altLang="zh-CN" sz="2400" dirty="0"/>
              <a:t>test </a:t>
            </a:r>
            <a:r>
              <a:rPr lang="en-US" altLang="zh-CN" sz="2400" dirty="0" smtClean="0"/>
              <a:t>was positive</a:t>
            </a:r>
            <a:r>
              <a:rPr lang="en-US" altLang="zh-CN" sz="2400" dirty="0"/>
              <a:t>. On symptom screening he denies </a:t>
            </a:r>
            <a:r>
              <a:rPr lang="en-US" altLang="zh-CN" sz="2400" dirty="0" smtClean="0"/>
              <a:t>any fevers</a:t>
            </a:r>
            <a:r>
              <a:rPr lang="en-US" altLang="zh-CN" sz="2400" dirty="0"/>
              <a:t>, headaches, </a:t>
            </a:r>
            <a:r>
              <a:rPr lang="en-US" altLang="zh-CN" sz="2400" dirty="0" smtClean="0"/>
              <a:t>or confusion</a:t>
            </a:r>
            <a:r>
              <a:rPr lang="en-US" altLang="zh-CN" sz="2400" dirty="0"/>
              <a:t>. </a:t>
            </a:r>
            <a:r>
              <a:rPr lang="en-US" altLang="zh-CN" sz="2400" dirty="0" smtClean="0"/>
              <a:t>TB Screen was negative.  What </a:t>
            </a:r>
            <a:r>
              <a:rPr lang="en-US" altLang="zh-CN" sz="2400" dirty="0"/>
              <a:t>would </a:t>
            </a:r>
            <a:r>
              <a:rPr lang="en-US" altLang="zh-CN" sz="2400" dirty="0" smtClean="0"/>
              <a:t>you recommend </a:t>
            </a:r>
            <a:r>
              <a:rPr lang="en-US" altLang="zh-CN" sz="2400" dirty="0"/>
              <a:t>next</a:t>
            </a:r>
            <a:r>
              <a:rPr lang="en-US" altLang="zh-CN" sz="2400" dirty="0" smtClean="0"/>
              <a:t>? Select all that apply.</a:t>
            </a:r>
          </a:p>
          <a:p>
            <a:pPr marL="0" indent="0">
              <a:buNone/>
              <a:tabLst/>
            </a:pPr>
            <a:endParaRPr lang="en-US" altLang="zh-CN" sz="2400" dirty="0" smtClean="0"/>
          </a:p>
          <a:p>
            <a:pPr marL="457200" indent="-457200">
              <a:buAutoNum type="alphaUcPeriod"/>
              <a:tabLst/>
            </a:pPr>
            <a:r>
              <a:rPr lang="en-US" altLang="zh-CN" sz="2400" dirty="0" smtClean="0"/>
              <a:t>Initiate ART immediately.</a:t>
            </a:r>
            <a:endParaRPr lang="en-US" altLang="zh-CN" sz="2400" dirty="0"/>
          </a:p>
          <a:p>
            <a:pPr marL="457200" indent="-457200">
              <a:buAutoNum type="alphaUcPeriod"/>
              <a:tabLst/>
            </a:pPr>
            <a:r>
              <a:rPr lang="en-US" altLang="zh-CN" sz="2400" dirty="0"/>
              <a:t>Initiate Fluconazole 200mg once </a:t>
            </a:r>
            <a:r>
              <a:rPr lang="en-US" altLang="zh-CN" sz="2400" dirty="0" smtClean="0"/>
              <a:t>daily.</a:t>
            </a:r>
            <a:endParaRPr lang="en-US" altLang="zh-CN" sz="2400" dirty="0"/>
          </a:p>
          <a:p>
            <a:pPr marL="457200" indent="-457200">
              <a:buFont typeface="Arial" pitchFamily="34" charset="0"/>
              <a:buAutoNum type="alphaUcPeriod"/>
            </a:pPr>
            <a:r>
              <a:rPr lang="en-US" altLang="zh-CN" sz="2400" dirty="0"/>
              <a:t>Initiate Fluconazole 800mg once daily for 2 weeks followed by 400mg once daily for 8 weeks, then 200mg once daily </a:t>
            </a:r>
            <a:r>
              <a:rPr lang="en-US" altLang="zh-CN" sz="2400" dirty="0" smtClean="0"/>
              <a:t>thereafter.</a:t>
            </a:r>
            <a:endParaRPr lang="en-US" altLang="zh-CN" sz="2400" dirty="0"/>
          </a:p>
          <a:p>
            <a:pPr marL="457200" indent="-457200">
              <a:buAutoNum type="alphaUcPeriod"/>
              <a:tabLst/>
            </a:pPr>
            <a:r>
              <a:rPr lang="en-US" altLang="zh-CN" sz="2400" dirty="0" smtClean="0"/>
              <a:t>Hospitalize </a:t>
            </a:r>
            <a:r>
              <a:rPr lang="en-US" altLang="zh-CN" sz="2400" dirty="0"/>
              <a:t>and start on </a:t>
            </a:r>
            <a:r>
              <a:rPr lang="en-US" altLang="zh-CN" sz="2400" dirty="0" err="1"/>
              <a:t>Amphotericin</a:t>
            </a:r>
            <a:r>
              <a:rPr lang="en-US" altLang="zh-CN" sz="2400" dirty="0"/>
              <a:t> </a:t>
            </a:r>
            <a:r>
              <a:rPr lang="en-US" altLang="zh-CN" sz="2400" dirty="0" smtClean="0"/>
              <a:t>B.</a:t>
            </a:r>
          </a:p>
          <a:p>
            <a:pPr marL="457200" indent="-457200">
              <a:buAutoNum type="alphaUcPeriod"/>
              <a:tabLst/>
            </a:pPr>
            <a:r>
              <a:rPr lang="en-US" altLang="zh-CN" sz="2400" dirty="0" smtClean="0"/>
              <a:t>Recommend </a:t>
            </a:r>
            <a:r>
              <a:rPr lang="en-US" altLang="zh-CN" sz="2400" dirty="0"/>
              <a:t>a lumbar </a:t>
            </a:r>
            <a:r>
              <a:rPr lang="en-US" altLang="zh-CN" sz="2400" dirty="0" smtClean="0"/>
              <a:t>puncture.</a:t>
            </a:r>
            <a:endParaRPr lang="en-US" altLang="zh-CN" sz="2400" dirty="0"/>
          </a:p>
          <a:p>
            <a:pPr marL="0" indent="0">
              <a:buNone/>
              <a:tabLst/>
            </a:pPr>
            <a:endParaRPr lang="en-US" altLang="zh-CN" sz="2400" dirty="0"/>
          </a:p>
        </p:txBody>
      </p:sp>
      <p:sp>
        <p:nvSpPr>
          <p:cNvPr id="8" name="TextBox 7"/>
          <p:cNvSpPr txBox="1"/>
          <p:nvPr/>
        </p:nvSpPr>
        <p:spPr>
          <a:xfrm>
            <a:off x="546100" y="520700"/>
            <a:ext cx="6643357" cy="546303"/>
          </a:xfrm>
          <a:prstGeom prst="rect">
            <a:avLst/>
          </a:prstGeom>
          <a:noFill/>
        </p:spPr>
        <p:txBody>
          <a:bodyPr wrap="none" lIns="0" tIns="0" rIns="0" rtlCol="0">
            <a:spAutoFit/>
          </a:bodyPr>
          <a:lstStyle/>
          <a:p>
            <a:pPr>
              <a:lnSpc>
                <a:spcPts val="3900"/>
              </a:lnSpc>
              <a:tabLst/>
            </a:pPr>
            <a:r>
              <a:rPr lang="en-US" altLang="zh-CN" sz="4000" b="1" dirty="0" smtClean="0">
                <a:solidFill>
                  <a:schemeClr val="bg1"/>
                </a:solidFill>
              </a:rPr>
              <a:t>CASE STUDY: FOLLOW UP VISIT </a:t>
            </a:r>
            <a:endParaRPr lang="en-US" altLang="zh-CN" sz="4000" b="1" dirty="0">
              <a:solidFill>
                <a:schemeClr val="bg1"/>
              </a:solidFill>
            </a:endParaRPr>
          </a:p>
        </p:txBody>
      </p:sp>
      <p:sp>
        <p:nvSpPr>
          <p:cNvPr id="9" name="Footer Placeholder 4"/>
          <p:cNvSpPr>
            <a:spLocks noGrp="1"/>
          </p:cNvSpPr>
          <p:nvPr>
            <p:ph type="ftr" sz="quarter" idx="11"/>
          </p:nvPr>
        </p:nvSpPr>
        <p:spPr>
          <a:xfrm>
            <a:off x="3124200" y="6356350"/>
            <a:ext cx="2895600" cy="365125"/>
          </a:xfrm>
        </p:spPr>
        <p:txBody>
          <a:bodyPr/>
          <a:lstStyle/>
          <a:p>
            <a:pPr algn="ctr"/>
            <a:r>
              <a:rPr lang="en-ZA" sz="1000" dirty="0" smtClean="0"/>
              <a:t>PRIMARY HEALTHCARE IMPLEMENTATION SLIDES 2014: HIV and AIDS</a:t>
            </a:r>
            <a:endParaRPr lang="en-ZA" sz="1000" dirty="0"/>
          </a:p>
        </p:txBody>
      </p:sp>
    </p:spTree>
    <p:extLst>
      <p:ext uri="{BB962C8B-B14F-4D97-AF65-F5344CB8AC3E}">
        <p14:creationId xmlns:p14="http://schemas.microsoft.com/office/powerpoint/2010/main" xmlns="" val="11824806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3"/>
          <p:cNvSpPr/>
          <p:nvPr/>
        </p:nvSpPr>
        <p:spPr>
          <a:xfrm>
            <a:off x="0" y="0"/>
            <a:ext cx="9144000" cy="0"/>
          </a:xfrm>
          <a:custGeom>
            <a:avLst/>
            <a:gdLst>
              <a:gd name="connsiteX0" fmla="*/ 0 w 9144000"/>
              <a:gd name="connsiteY0" fmla="*/ 0 h 0"/>
              <a:gd name="connsiteX1" fmla="*/ 9144000 w 9144000"/>
              <a:gd name="connsiteY1" fmla="*/ 0 h 0"/>
              <a:gd name="connsiteX2" fmla="*/ 9144000 w 9144000"/>
              <a:gd name="connsiteY2" fmla="*/ 0 h 0"/>
              <a:gd name="connsiteX3" fmla="*/ 0 w 9144000"/>
              <a:gd name="connsiteY3" fmla="*/ 0 h 0"/>
            </a:gdLst>
            <a:ahLst/>
            <a:cxnLst>
              <a:cxn ang="0">
                <a:pos x="connsiteX0" y="connsiteY0"/>
              </a:cxn>
              <a:cxn ang="1">
                <a:pos x="connsiteX1" y="connsiteY1"/>
              </a:cxn>
              <a:cxn ang="2">
                <a:pos x="connsiteX2" y="connsiteY2"/>
              </a:cxn>
              <a:cxn ang="3">
                <a:pos x="connsiteX3" y="connsiteY3"/>
              </a:cxn>
            </a:cxnLst>
            <a:rect l="l" t="t" r="r" b="b"/>
            <a:pathLst>
              <a:path w="9144000">
                <a:moveTo>
                  <a:pt x="0" y="0"/>
                </a:moveTo>
                <a:lnTo>
                  <a:pt x="9144000" y="0"/>
                </a:lnTo>
                <a:lnTo>
                  <a:pt x="9144000" y="0"/>
                </a:lnTo>
                <a:lnTo>
                  <a:pt x="0" y="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Freeform 3"/>
          <p:cNvSpPr/>
          <p:nvPr/>
        </p:nvSpPr>
        <p:spPr>
          <a:xfrm>
            <a:off x="0" y="0"/>
            <a:ext cx="0" cy="6858000"/>
          </a:xfrm>
          <a:custGeom>
            <a:avLst/>
            <a:gdLst>
              <a:gd name="connsiteX0" fmla="*/ 0 w 0"/>
              <a:gd name="connsiteY0" fmla="*/ 0 h 6858000"/>
              <a:gd name="connsiteX1" fmla="*/ 0 w 0"/>
              <a:gd name="connsiteY1" fmla="*/ 6858000 h 6858000"/>
            </a:gdLst>
            <a:ahLst/>
            <a:cxnLst>
              <a:cxn ang="0">
                <a:pos x="connsiteX0" y="connsiteY0"/>
              </a:cxn>
              <a:cxn ang="1">
                <a:pos x="connsiteX1" y="connsiteY1"/>
              </a:cxn>
            </a:cxnLst>
            <a:rect l="l" t="t" r="r" b="b"/>
            <a:pathLst>
              <a:path h="6858000">
                <a:moveTo>
                  <a:pt x="0" y="0"/>
                </a:moveTo>
                <a:lnTo>
                  <a:pt x="0" y="6858000"/>
                </a:lnTo>
              </a:path>
            </a:pathLst>
          </a:custGeom>
          <a:ln w="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8" name="Freeform 3"/>
          <p:cNvSpPr/>
          <p:nvPr/>
        </p:nvSpPr>
        <p:spPr>
          <a:xfrm>
            <a:off x="9144000" y="0"/>
            <a:ext cx="0" cy="6858000"/>
          </a:xfrm>
          <a:custGeom>
            <a:avLst/>
            <a:gdLst>
              <a:gd name="connsiteX0" fmla="*/ 0 w 0"/>
              <a:gd name="connsiteY0" fmla="*/ 0 h 6858000"/>
              <a:gd name="connsiteX1" fmla="*/ 0 w 0"/>
              <a:gd name="connsiteY1" fmla="*/ 6858000 h 6858000"/>
            </a:gdLst>
            <a:ahLst/>
            <a:cxnLst>
              <a:cxn ang="0">
                <a:pos x="connsiteX0" y="connsiteY0"/>
              </a:cxn>
              <a:cxn ang="1">
                <a:pos x="connsiteX1" y="connsiteY1"/>
              </a:cxn>
            </a:cxnLst>
            <a:rect l="l" t="t" r="r" b="b"/>
            <a:pathLst>
              <a:path h="6858000">
                <a:moveTo>
                  <a:pt x="0" y="0"/>
                </a:moveTo>
                <a:lnTo>
                  <a:pt x="0" y="6858000"/>
                </a:lnTo>
              </a:path>
            </a:pathLst>
          </a:custGeom>
          <a:ln w="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9" name="Freeform 3"/>
          <p:cNvSpPr/>
          <p:nvPr/>
        </p:nvSpPr>
        <p:spPr>
          <a:xfrm>
            <a:off x="0" y="6858000"/>
            <a:ext cx="9144000" cy="0"/>
          </a:xfrm>
          <a:custGeom>
            <a:avLst/>
            <a:gdLst>
              <a:gd name="connsiteX0" fmla="*/ 0 w 9144000"/>
              <a:gd name="connsiteY0" fmla="*/ 0 h 0"/>
              <a:gd name="connsiteX1" fmla="*/ 9144000 w 9144000"/>
              <a:gd name="connsiteY1" fmla="*/ 0 h 0"/>
              <a:gd name="connsiteX2" fmla="*/ 9144000 w 9144000"/>
              <a:gd name="connsiteY2" fmla="*/ 0 h 0"/>
              <a:gd name="connsiteX3" fmla="*/ 0 w 9144000"/>
              <a:gd name="connsiteY3" fmla="*/ 0 h 0"/>
            </a:gdLst>
            <a:ahLst/>
            <a:cxnLst>
              <a:cxn ang="0">
                <a:pos x="connsiteX0" y="connsiteY0"/>
              </a:cxn>
              <a:cxn ang="1">
                <a:pos x="connsiteX1" y="connsiteY1"/>
              </a:cxn>
              <a:cxn ang="2">
                <a:pos x="connsiteX2" y="connsiteY2"/>
              </a:cxn>
              <a:cxn ang="3">
                <a:pos x="connsiteX3" y="connsiteY3"/>
              </a:cxn>
            </a:cxnLst>
            <a:rect l="l" t="t" r="r" b="b"/>
            <a:pathLst>
              <a:path w="9144000">
                <a:moveTo>
                  <a:pt x="0" y="0"/>
                </a:moveTo>
                <a:lnTo>
                  <a:pt x="9144000" y="0"/>
                </a:lnTo>
                <a:lnTo>
                  <a:pt x="9144000" y="0"/>
                </a:lnTo>
                <a:lnTo>
                  <a:pt x="0" y="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Box 1"/>
          <p:cNvSpPr txBox="1"/>
          <p:nvPr/>
        </p:nvSpPr>
        <p:spPr>
          <a:xfrm>
            <a:off x="381000" y="1295400"/>
            <a:ext cx="8553450" cy="3162404"/>
          </a:xfrm>
          <a:prstGeom prst="rect">
            <a:avLst/>
          </a:prstGeom>
          <a:noFill/>
        </p:spPr>
        <p:txBody>
          <a:bodyPr wrap="square" lIns="0" tIns="0" rIns="0" rtlCol="0">
            <a:spAutoFit/>
          </a:bodyPr>
          <a:lstStyle/>
          <a:p>
            <a:pPr marL="457200" indent="-457200">
              <a:lnSpc>
                <a:spcPts val="2700"/>
              </a:lnSpc>
              <a:buAutoNum type="alphaUcPeriod"/>
              <a:tabLst/>
            </a:pPr>
            <a:r>
              <a:rPr lang="en-US" altLang="zh-CN" sz="2400" b="1" dirty="0" smtClean="0">
                <a:solidFill>
                  <a:srgbClr val="FF0000"/>
                </a:solidFill>
              </a:rPr>
              <a:t>Initiate </a:t>
            </a:r>
            <a:r>
              <a:rPr lang="en-US" altLang="zh-CN" sz="2400" b="1" dirty="0">
                <a:solidFill>
                  <a:srgbClr val="FF0000"/>
                </a:solidFill>
              </a:rPr>
              <a:t>ART </a:t>
            </a:r>
            <a:r>
              <a:rPr lang="en-US" altLang="zh-CN" sz="2400" b="1" dirty="0" smtClean="0">
                <a:solidFill>
                  <a:srgbClr val="FF0000"/>
                </a:solidFill>
              </a:rPr>
              <a:t>immediately</a:t>
            </a:r>
          </a:p>
          <a:p>
            <a:pPr marL="457200" indent="-457200">
              <a:lnSpc>
                <a:spcPts val="2700"/>
              </a:lnSpc>
              <a:buAutoNum type="alphaUcPeriod"/>
              <a:tabLst/>
            </a:pPr>
            <a:r>
              <a:rPr lang="en-US" altLang="zh-CN" sz="2400" dirty="0" smtClean="0"/>
              <a:t>Initiate Fluconazole </a:t>
            </a:r>
            <a:r>
              <a:rPr lang="en-US" altLang="zh-CN" sz="2400" dirty="0"/>
              <a:t>200mg once </a:t>
            </a:r>
            <a:r>
              <a:rPr lang="en-US" altLang="zh-CN" sz="2400" dirty="0" smtClean="0"/>
              <a:t>daily</a:t>
            </a:r>
          </a:p>
          <a:p>
            <a:pPr marL="457200" indent="-457200">
              <a:lnSpc>
                <a:spcPts val="2700"/>
              </a:lnSpc>
              <a:buAutoNum type="alphaUcPeriod"/>
              <a:tabLst/>
            </a:pPr>
            <a:r>
              <a:rPr lang="en-US" altLang="zh-CN" sz="2400" b="1" dirty="0" smtClean="0">
                <a:solidFill>
                  <a:srgbClr val="FF0000"/>
                </a:solidFill>
              </a:rPr>
              <a:t>Initiate Fluconazole </a:t>
            </a:r>
            <a:r>
              <a:rPr lang="en-US" altLang="zh-CN" sz="2400" b="1" dirty="0">
                <a:solidFill>
                  <a:srgbClr val="FF0000"/>
                </a:solidFill>
              </a:rPr>
              <a:t>800mg once daily for </a:t>
            </a:r>
            <a:r>
              <a:rPr lang="en-US" altLang="zh-CN" sz="2400" b="1" dirty="0" smtClean="0">
                <a:solidFill>
                  <a:srgbClr val="FF0000"/>
                </a:solidFill>
              </a:rPr>
              <a:t>2 weeks </a:t>
            </a:r>
            <a:r>
              <a:rPr lang="en-US" altLang="zh-CN" sz="2400" b="1" dirty="0">
                <a:solidFill>
                  <a:srgbClr val="FF0000"/>
                </a:solidFill>
              </a:rPr>
              <a:t>followed by 400mg once daily for </a:t>
            </a:r>
            <a:r>
              <a:rPr lang="en-US" altLang="zh-CN" sz="2400" b="1" dirty="0" smtClean="0">
                <a:solidFill>
                  <a:srgbClr val="FF0000"/>
                </a:solidFill>
              </a:rPr>
              <a:t>8 weeks</a:t>
            </a:r>
            <a:r>
              <a:rPr lang="en-US" altLang="zh-CN" sz="2400" b="1" dirty="0">
                <a:solidFill>
                  <a:srgbClr val="FF0000"/>
                </a:solidFill>
              </a:rPr>
              <a:t>, then 200mg once daily thereafter</a:t>
            </a:r>
          </a:p>
          <a:p>
            <a:pPr>
              <a:lnSpc>
                <a:spcPts val="3600"/>
              </a:lnSpc>
            </a:pPr>
            <a:r>
              <a:rPr lang="en-US" altLang="zh-CN" sz="2400" dirty="0"/>
              <a:t>D.   Hospitalize and start on Amphotericin B</a:t>
            </a:r>
          </a:p>
          <a:p>
            <a:pPr>
              <a:lnSpc>
                <a:spcPts val="3600"/>
              </a:lnSpc>
            </a:pPr>
            <a:r>
              <a:rPr lang="en-US" altLang="zh-CN" sz="2400" dirty="0" smtClean="0"/>
              <a:t>E.   Refer for a lumbar puncture</a:t>
            </a:r>
          </a:p>
          <a:p>
            <a:pPr>
              <a:lnSpc>
                <a:spcPts val="3600"/>
              </a:lnSpc>
              <a:tabLst/>
            </a:pPr>
            <a:endParaRPr lang="en-US" altLang="zh-CN" sz="2400" dirty="0"/>
          </a:p>
        </p:txBody>
      </p:sp>
      <p:sp>
        <p:nvSpPr>
          <p:cNvPr id="10" name="TextBox 9"/>
          <p:cNvSpPr txBox="1"/>
          <p:nvPr/>
        </p:nvSpPr>
        <p:spPr>
          <a:xfrm>
            <a:off x="838200" y="513781"/>
            <a:ext cx="6289029" cy="1046440"/>
          </a:xfrm>
          <a:prstGeom prst="rect">
            <a:avLst/>
          </a:prstGeom>
          <a:noFill/>
        </p:spPr>
        <p:txBody>
          <a:bodyPr wrap="none" lIns="0" tIns="0" rIns="0" rtlCol="0">
            <a:spAutoFit/>
          </a:bodyPr>
          <a:lstStyle/>
          <a:p>
            <a:pPr>
              <a:lnSpc>
                <a:spcPts val="3900"/>
              </a:lnSpc>
            </a:pPr>
            <a:r>
              <a:rPr lang="en-US" sz="4000" b="1" dirty="0" smtClean="0">
                <a:solidFill>
                  <a:schemeClr val="bg1"/>
                </a:solidFill>
              </a:rPr>
              <a:t>SOLUTION: </a:t>
            </a:r>
            <a:r>
              <a:rPr lang="en-US" altLang="zh-CN" sz="4000" b="1" dirty="0">
                <a:solidFill>
                  <a:schemeClr val="bg1"/>
                </a:solidFill>
              </a:rPr>
              <a:t>FOLLOW UP VISIT </a:t>
            </a:r>
            <a:endParaRPr lang="en-ZA" sz="4000" dirty="0">
              <a:solidFill>
                <a:schemeClr val="bg1"/>
              </a:solidFill>
            </a:endParaRPr>
          </a:p>
          <a:p>
            <a:pPr>
              <a:lnSpc>
                <a:spcPts val="3900"/>
              </a:lnSpc>
              <a:tabLst/>
            </a:pPr>
            <a:endParaRPr lang="en-US" altLang="zh-CN" sz="3996" dirty="0" smtClean="0">
              <a:solidFill>
                <a:schemeClr val="bg1"/>
              </a:solidFill>
              <a:latin typeface="Times New Roman" pitchFamily="18" charset="0"/>
              <a:cs typeface="Times New Roman" pitchFamily="18" charset="0"/>
            </a:endParaRPr>
          </a:p>
        </p:txBody>
      </p:sp>
      <p:sp>
        <p:nvSpPr>
          <p:cNvPr id="2" name="TextBox 1"/>
          <p:cNvSpPr txBox="1"/>
          <p:nvPr/>
        </p:nvSpPr>
        <p:spPr>
          <a:xfrm>
            <a:off x="228600" y="4724400"/>
            <a:ext cx="8915400" cy="438582"/>
          </a:xfrm>
          <a:prstGeom prst="rect">
            <a:avLst/>
          </a:prstGeom>
          <a:noFill/>
        </p:spPr>
        <p:txBody>
          <a:bodyPr wrap="square" rtlCol="0">
            <a:spAutoFit/>
          </a:bodyPr>
          <a:lstStyle/>
          <a:p>
            <a:pPr>
              <a:lnSpc>
                <a:spcPts val="2700"/>
              </a:lnSpc>
            </a:pPr>
            <a:r>
              <a:rPr lang="en-ZA" sz="2400" i="1" dirty="0"/>
              <a:t>Note: </a:t>
            </a:r>
            <a:r>
              <a:rPr lang="en-ZA" sz="2400" dirty="0" smtClean="0"/>
              <a:t>Refer for a lumbar </a:t>
            </a:r>
            <a:r>
              <a:rPr lang="en-ZA" sz="2400" dirty="0"/>
              <a:t>puncture </a:t>
            </a:r>
            <a:r>
              <a:rPr lang="en-ZA" sz="2400" dirty="0" smtClean="0"/>
              <a:t>if </a:t>
            </a:r>
            <a:r>
              <a:rPr lang="en-ZA" sz="2400" dirty="0"/>
              <a:t>patient becomes </a:t>
            </a:r>
            <a:r>
              <a:rPr lang="en-ZA" sz="2400" b="1" dirty="0" smtClean="0">
                <a:solidFill>
                  <a:srgbClr val="FF0000"/>
                </a:solidFill>
              </a:rPr>
              <a:t>symptomatic. </a:t>
            </a:r>
            <a:endParaRPr lang="en-ZA" sz="2400" b="1" dirty="0">
              <a:solidFill>
                <a:srgbClr val="FF0000"/>
              </a:solidFill>
            </a:endParaRPr>
          </a:p>
        </p:txBody>
      </p:sp>
      <p:sp>
        <p:nvSpPr>
          <p:cNvPr id="12" name="Slide Number Placeholder 5"/>
          <p:cNvSpPr>
            <a:spLocks noGrp="1"/>
          </p:cNvSpPr>
          <p:nvPr>
            <p:ph type="sldNum" sz="quarter" idx="12"/>
          </p:nvPr>
        </p:nvSpPr>
        <p:spPr>
          <a:xfrm>
            <a:off x="6553200" y="6356350"/>
            <a:ext cx="2133600" cy="365125"/>
          </a:xfrm>
        </p:spPr>
        <p:txBody>
          <a:bodyPr/>
          <a:lstStyle/>
          <a:p>
            <a:pPr algn="ctr"/>
            <a:fld id="{42FB03B2-953D-4068-99A6-8707FB8FE3E1}" type="slidenum">
              <a:rPr lang="en-ZA" sz="1000" smtClean="0"/>
              <a:pPr algn="ctr"/>
              <a:t>66</a:t>
            </a:fld>
            <a:endParaRPr lang="en-ZA" sz="1000" dirty="0"/>
          </a:p>
        </p:txBody>
      </p:sp>
      <p:sp>
        <p:nvSpPr>
          <p:cNvPr id="13" name="Footer Placeholder 4"/>
          <p:cNvSpPr>
            <a:spLocks noGrp="1"/>
          </p:cNvSpPr>
          <p:nvPr>
            <p:ph type="ftr" sz="quarter" idx="11"/>
          </p:nvPr>
        </p:nvSpPr>
        <p:spPr>
          <a:xfrm>
            <a:off x="3124200" y="6356350"/>
            <a:ext cx="2895600" cy="365125"/>
          </a:xfrm>
        </p:spPr>
        <p:txBody>
          <a:bodyPr/>
          <a:lstStyle/>
          <a:p>
            <a:pPr algn="ctr"/>
            <a:r>
              <a:rPr lang="en-ZA" sz="1000" dirty="0" smtClean="0"/>
              <a:t>PRIMARY HEALTHCARE IMPLEMENTATION SLIDES 2014: HIV and AIDS</a:t>
            </a:r>
            <a:endParaRPr lang="en-ZA" sz="1000" dirty="0"/>
          </a:p>
        </p:txBody>
      </p:sp>
    </p:spTree>
    <p:extLst>
      <p:ext uri="{BB962C8B-B14F-4D97-AF65-F5344CB8AC3E}">
        <p14:creationId xmlns:p14="http://schemas.microsoft.com/office/powerpoint/2010/main" xmlns="" val="98627986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929141175"/>
              </p:ext>
            </p:extLst>
          </p:nvPr>
        </p:nvGraphicFramePr>
        <p:xfrm>
          <a:off x="0" y="40432"/>
          <a:ext cx="9144000" cy="6829752"/>
        </p:xfrm>
        <a:graphic>
          <a:graphicData uri="http://schemas.openxmlformats.org/drawingml/2006/table">
            <a:tbl>
              <a:tblPr firstRow="1" bandRow="1">
                <a:tableStyleId>{8799B23B-EC83-4686-B30A-512413B5E67A}</a:tableStyleId>
              </a:tblPr>
              <a:tblGrid>
                <a:gridCol w="920964"/>
                <a:gridCol w="828866"/>
                <a:gridCol w="7394170"/>
              </a:tblGrid>
              <a:tr h="264368">
                <a:tc>
                  <a:txBody>
                    <a:bodyPr/>
                    <a:lstStyle/>
                    <a:p>
                      <a:r>
                        <a:rPr lang="en-ZA" sz="1000" dirty="0" smtClean="0"/>
                        <a:t>Slide</a:t>
                      </a:r>
                      <a:endParaRPr lang="en-ZA" sz="1000" dirty="0"/>
                    </a:p>
                  </a:txBody>
                  <a:tcPr marL="86359" marR="86359"/>
                </a:tc>
                <a:tc>
                  <a:txBody>
                    <a:bodyPr/>
                    <a:lstStyle/>
                    <a:p>
                      <a:r>
                        <a:rPr lang="en-ZA" sz="1000" dirty="0" smtClean="0"/>
                        <a:t>Ref #</a:t>
                      </a:r>
                      <a:endParaRPr lang="en-ZA" sz="1000" dirty="0"/>
                    </a:p>
                  </a:txBody>
                  <a:tcPr marL="86359" marR="86359"/>
                </a:tc>
                <a:tc>
                  <a:txBody>
                    <a:bodyPr/>
                    <a:lstStyle/>
                    <a:p>
                      <a:r>
                        <a:rPr lang="en-ZA" sz="1000" dirty="0" smtClean="0"/>
                        <a:t>Reference</a:t>
                      </a:r>
                      <a:endParaRPr lang="en-ZA" sz="1000" dirty="0"/>
                    </a:p>
                  </a:txBody>
                  <a:tcPr marL="86359" marR="86359"/>
                </a:tc>
              </a:tr>
              <a:tr h="281424">
                <a:tc gridSpan="3">
                  <a:txBody>
                    <a:bodyPr/>
                    <a:lstStyle/>
                    <a:p>
                      <a:r>
                        <a:rPr lang="en-ZA" sz="1000" b="1" dirty="0" smtClean="0">
                          <a:solidFill>
                            <a:schemeClr val="tx1"/>
                          </a:solidFill>
                        </a:rPr>
                        <a:t>11.3 OPPORTUNISTIC INFECTIONS, TREATMENT IN ADULTS </a:t>
                      </a:r>
                    </a:p>
                  </a:txBody>
                  <a:tcPr marL="86359" marR="86359"/>
                </a:tc>
                <a:tc hMerge="1">
                  <a:txBody>
                    <a:bodyPr/>
                    <a:lstStyle/>
                    <a:p>
                      <a:endParaRPr lang="en-ZA" sz="1400" dirty="0"/>
                    </a:p>
                  </a:txBody>
                  <a:tcPr marL="86359" marR="86359"/>
                </a:tc>
                <a:tc hMerge="1">
                  <a:txBody>
                    <a:bodyPr/>
                    <a:lstStyle/>
                    <a:p>
                      <a:pPr lvl="0" algn="l">
                        <a:buNone/>
                      </a:pPr>
                      <a:endParaRPr lang="en-ZA" sz="1200" dirty="0"/>
                    </a:p>
                  </a:txBody>
                  <a:tcPr marL="86359" marR="86359"/>
                </a:tc>
              </a:tr>
              <a:tr h="370840">
                <a:tc>
                  <a:txBody>
                    <a:bodyPr/>
                    <a:lstStyle/>
                    <a:p>
                      <a:r>
                        <a:rPr lang="en-ZA" sz="1000" dirty="0" smtClean="0"/>
                        <a:t>6</a:t>
                      </a:r>
                      <a:endParaRPr lang="en-ZA" sz="1000" dirty="0"/>
                    </a:p>
                  </a:txBody>
                  <a:tcPr marL="86359" marR="86359"/>
                </a:tc>
                <a:tc>
                  <a:txBody>
                    <a:bodyPr/>
                    <a:lstStyle/>
                    <a:p>
                      <a:r>
                        <a:rPr lang="en-ZA" sz="1000" dirty="0" smtClean="0"/>
                        <a:t>1</a:t>
                      </a:r>
                      <a:endParaRPr lang="en-ZA" sz="1000" dirty="0"/>
                    </a:p>
                  </a:txBody>
                  <a:tcPr marL="86359" marR="86359"/>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kern="1200" dirty="0" smtClean="0">
                          <a:solidFill>
                            <a:schemeClr val="tx1"/>
                          </a:solidFill>
                          <a:latin typeface="+mn-lt"/>
                          <a:ea typeface="+mn-ea"/>
                          <a:cs typeface="+mn-cs"/>
                        </a:rPr>
                        <a:t>FLUCONAZOLE</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kern="1200" dirty="0" smtClean="0">
                          <a:solidFill>
                            <a:schemeClr val="tx1"/>
                          </a:solidFill>
                          <a:latin typeface="+mn-lt"/>
                          <a:ea typeface="+mn-ea"/>
                          <a:cs typeface="+mn-cs"/>
                        </a:rPr>
                        <a:t>Jarvis JN, Harrison TS, Govender N, Lawn SD, Longley N, </a:t>
                      </a:r>
                      <a:r>
                        <a:rPr lang="en-ZA" sz="1000" kern="1200" dirty="0" err="1" smtClean="0">
                          <a:solidFill>
                            <a:schemeClr val="tx1"/>
                          </a:solidFill>
                          <a:latin typeface="+mn-lt"/>
                          <a:ea typeface="+mn-ea"/>
                          <a:cs typeface="+mn-cs"/>
                        </a:rPr>
                        <a:t>Bicanic</a:t>
                      </a:r>
                      <a:r>
                        <a:rPr lang="en-ZA" sz="1000" kern="1200" dirty="0" smtClean="0">
                          <a:solidFill>
                            <a:schemeClr val="tx1"/>
                          </a:solidFill>
                          <a:latin typeface="+mn-lt"/>
                          <a:ea typeface="+mn-ea"/>
                          <a:cs typeface="+mn-cs"/>
                        </a:rPr>
                        <a:t> T, </a:t>
                      </a:r>
                      <a:r>
                        <a:rPr lang="en-ZA" sz="1000" kern="1200" dirty="0" err="1" smtClean="0">
                          <a:solidFill>
                            <a:schemeClr val="tx1"/>
                          </a:solidFill>
                          <a:latin typeface="+mn-lt"/>
                          <a:ea typeface="+mn-ea"/>
                          <a:cs typeface="+mn-cs"/>
                        </a:rPr>
                        <a:t>Maartens</a:t>
                      </a:r>
                      <a:r>
                        <a:rPr lang="en-ZA" sz="1000" kern="1200" dirty="0" smtClean="0">
                          <a:solidFill>
                            <a:schemeClr val="tx1"/>
                          </a:solidFill>
                          <a:latin typeface="+mn-lt"/>
                          <a:ea typeface="+mn-ea"/>
                          <a:cs typeface="+mn-cs"/>
                        </a:rPr>
                        <a:t> G, Venter F, </a:t>
                      </a:r>
                      <a:r>
                        <a:rPr lang="en-ZA" sz="1000" kern="1200" dirty="0" err="1" smtClean="0">
                          <a:solidFill>
                            <a:schemeClr val="tx1"/>
                          </a:solidFill>
                          <a:latin typeface="+mn-lt"/>
                          <a:ea typeface="+mn-ea"/>
                          <a:cs typeface="+mn-cs"/>
                        </a:rPr>
                        <a:t>Bekker</a:t>
                      </a:r>
                      <a:r>
                        <a:rPr lang="en-ZA" sz="1000" kern="1200" dirty="0" smtClean="0">
                          <a:solidFill>
                            <a:schemeClr val="tx1"/>
                          </a:solidFill>
                          <a:latin typeface="+mn-lt"/>
                          <a:ea typeface="+mn-ea"/>
                          <a:cs typeface="+mn-cs"/>
                        </a:rPr>
                        <a:t> LG, Wood R, </a:t>
                      </a:r>
                      <a:r>
                        <a:rPr lang="en-ZA" sz="1000" kern="1200" dirty="0" err="1" smtClean="0">
                          <a:solidFill>
                            <a:schemeClr val="tx1"/>
                          </a:solidFill>
                          <a:latin typeface="+mn-lt"/>
                          <a:ea typeface="+mn-ea"/>
                          <a:cs typeface="+mn-cs"/>
                        </a:rPr>
                        <a:t>Meintjes</a:t>
                      </a:r>
                      <a:r>
                        <a:rPr lang="en-ZA" sz="1000" kern="1200" dirty="0" smtClean="0">
                          <a:solidFill>
                            <a:schemeClr val="tx1"/>
                          </a:solidFill>
                          <a:latin typeface="+mn-lt"/>
                          <a:ea typeface="+mn-ea"/>
                          <a:cs typeface="+mn-cs"/>
                        </a:rPr>
                        <a:t> G. Routine </a:t>
                      </a:r>
                      <a:r>
                        <a:rPr lang="en-ZA" sz="1000" kern="1200" dirty="0" err="1" smtClean="0">
                          <a:solidFill>
                            <a:schemeClr val="tx1"/>
                          </a:solidFill>
                          <a:latin typeface="+mn-lt"/>
                          <a:ea typeface="+mn-ea"/>
                          <a:cs typeface="+mn-cs"/>
                        </a:rPr>
                        <a:t>cryptococcal</a:t>
                      </a:r>
                      <a:r>
                        <a:rPr lang="en-ZA" sz="1000" kern="1200" dirty="0" smtClean="0">
                          <a:solidFill>
                            <a:schemeClr val="tx1"/>
                          </a:solidFill>
                          <a:latin typeface="+mn-lt"/>
                          <a:ea typeface="+mn-ea"/>
                          <a:cs typeface="+mn-cs"/>
                        </a:rPr>
                        <a:t> antigen screening for HIV-infected patients with low CD4+ T-lymphocyte counts--time to implement in South Africa? S </a:t>
                      </a:r>
                      <a:r>
                        <a:rPr lang="en-ZA" sz="1000" kern="1200" dirty="0" err="1" smtClean="0">
                          <a:solidFill>
                            <a:schemeClr val="tx1"/>
                          </a:solidFill>
                          <a:latin typeface="+mn-lt"/>
                          <a:ea typeface="+mn-ea"/>
                          <a:cs typeface="+mn-cs"/>
                        </a:rPr>
                        <a:t>Afr</a:t>
                      </a:r>
                      <a:r>
                        <a:rPr lang="en-ZA" sz="1000" kern="1200" dirty="0" smtClean="0">
                          <a:solidFill>
                            <a:schemeClr val="tx1"/>
                          </a:solidFill>
                          <a:latin typeface="+mn-lt"/>
                          <a:ea typeface="+mn-ea"/>
                          <a:cs typeface="+mn-cs"/>
                        </a:rPr>
                        <a:t> Med J. 2011 Apr;101(4):232-4.</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kern="1200" dirty="0" smtClean="0">
                          <a:solidFill>
                            <a:schemeClr val="tx1"/>
                          </a:solidFill>
                          <a:latin typeface="+mn-lt"/>
                          <a:ea typeface="+mn-ea"/>
                          <a:cs typeface="+mn-cs"/>
                        </a:rPr>
                        <a:t>Harling G, </a:t>
                      </a:r>
                      <a:r>
                        <a:rPr lang="en-ZA" sz="1000" kern="1200" dirty="0" err="1" smtClean="0">
                          <a:solidFill>
                            <a:schemeClr val="tx1"/>
                          </a:solidFill>
                          <a:latin typeface="+mn-lt"/>
                          <a:ea typeface="+mn-ea"/>
                          <a:cs typeface="+mn-cs"/>
                        </a:rPr>
                        <a:t>Orrell</a:t>
                      </a:r>
                      <a:r>
                        <a:rPr lang="en-ZA" sz="1000" kern="1200" dirty="0" smtClean="0">
                          <a:solidFill>
                            <a:schemeClr val="tx1"/>
                          </a:solidFill>
                          <a:latin typeface="+mn-lt"/>
                          <a:ea typeface="+mn-ea"/>
                          <a:cs typeface="+mn-cs"/>
                        </a:rPr>
                        <a:t> C, Wood R. Healthcare utilization of patients accessing an African national treatment program. BMC Health </a:t>
                      </a:r>
                      <a:r>
                        <a:rPr lang="en-ZA" sz="1000" kern="1200" dirty="0" err="1" smtClean="0">
                          <a:solidFill>
                            <a:schemeClr val="tx1"/>
                          </a:solidFill>
                          <a:latin typeface="+mn-lt"/>
                          <a:ea typeface="+mn-ea"/>
                          <a:cs typeface="+mn-cs"/>
                        </a:rPr>
                        <a:t>Serv</a:t>
                      </a:r>
                      <a:r>
                        <a:rPr lang="en-ZA" sz="1000" kern="1200" dirty="0" smtClean="0">
                          <a:solidFill>
                            <a:schemeClr val="tx1"/>
                          </a:solidFill>
                          <a:latin typeface="+mn-lt"/>
                          <a:ea typeface="+mn-ea"/>
                          <a:cs typeface="+mn-cs"/>
                        </a:rPr>
                        <a:t> Res 2007;7:80.</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kern="1200" dirty="0" smtClean="0">
                          <a:solidFill>
                            <a:schemeClr val="tx1"/>
                          </a:solidFill>
                          <a:latin typeface="+mn-lt"/>
                          <a:ea typeface="+mn-ea"/>
                          <a:cs typeface="+mn-cs"/>
                        </a:rPr>
                        <a:t>Jarvis JN, Lawn SD, Vogt M, </a:t>
                      </a:r>
                      <a:r>
                        <a:rPr lang="en-ZA" sz="1000" kern="1200" dirty="0" err="1" smtClean="0">
                          <a:solidFill>
                            <a:schemeClr val="tx1"/>
                          </a:solidFill>
                          <a:latin typeface="+mn-lt"/>
                          <a:ea typeface="+mn-ea"/>
                          <a:cs typeface="+mn-cs"/>
                        </a:rPr>
                        <a:t>Bangani</a:t>
                      </a:r>
                      <a:r>
                        <a:rPr lang="en-ZA" sz="1000" kern="1200" dirty="0" smtClean="0">
                          <a:solidFill>
                            <a:schemeClr val="tx1"/>
                          </a:solidFill>
                          <a:latin typeface="+mn-lt"/>
                          <a:ea typeface="+mn-ea"/>
                          <a:cs typeface="+mn-cs"/>
                        </a:rPr>
                        <a:t> N, Wood R, Harrison TS. Screening for </a:t>
                      </a:r>
                      <a:r>
                        <a:rPr lang="en-ZA" sz="1000" kern="1200" dirty="0" err="1" smtClean="0">
                          <a:solidFill>
                            <a:schemeClr val="tx1"/>
                          </a:solidFill>
                          <a:latin typeface="+mn-lt"/>
                          <a:ea typeface="+mn-ea"/>
                          <a:cs typeface="+mn-cs"/>
                        </a:rPr>
                        <a:t>cryptococcalantigenemia</a:t>
                      </a:r>
                      <a:r>
                        <a:rPr lang="en-ZA" sz="1000" kern="1200" dirty="0" smtClean="0">
                          <a:solidFill>
                            <a:schemeClr val="tx1"/>
                          </a:solidFill>
                          <a:latin typeface="+mn-lt"/>
                          <a:ea typeface="+mn-ea"/>
                          <a:cs typeface="+mn-cs"/>
                        </a:rPr>
                        <a:t> in patients accessing an antiretroviral treatment program in South </a:t>
                      </a:r>
                      <a:r>
                        <a:rPr lang="en-ZA" sz="1000" kern="1200" dirty="0" err="1" smtClean="0">
                          <a:solidFill>
                            <a:schemeClr val="tx1"/>
                          </a:solidFill>
                          <a:latin typeface="+mn-lt"/>
                          <a:ea typeface="+mn-ea"/>
                          <a:cs typeface="+mn-cs"/>
                        </a:rPr>
                        <a:t>Africa.Clin</a:t>
                      </a:r>
                      <a:r>
                        <a:rPr lang="en-ZA" sz="1000" kern="1200" dirty="0" smtClean="0">
                          <a:solidFill>
                            <a:schemeClr val="tx1"/>
                          </a:solidFill>
                          <a:latin typeface="+mn-lt"/>
                          <a:ea typeface="+mn-ea"/>
                          <a:cs typeface="+mn-cs"/>
                        </a:rPr>
                        <a:t> Infect Dis 2009;48(7):856-862</a:t>
                      </a:r>
                    </a:p>
                  </a:txBody>
                  <a:tcPr marL="86359" marR="86359"/>
                </a:tc>
              </a:tr>
              <a:tr h="370840">
                <a:tc>
                  <a:txBody>
                    <a:bodyPr/>
                    <a:lstStyle/>
                    <a:p>
                      <a:r>
                        <a:rPr lang="en-ZA" sz="1000" dirty="0" smtClean="0"/>
                        <a:t>8</a:t>
                      </a:r>
                      <a:endParaRPr lang="en-ZA" sz="1000" dirty="0"/>
                    </a:p>
                  </a:txBody>
                  <a:tcPr marL="86359" marR="86359"/>
                </a:tc>
                <a:tc>
                  <a:txBody>
                    <a:bodyPr/>
                    <a:lstStyle/>
                    <a:p>
                      <a:r>
                        <a:rPr lang="en-ZA" sz="1000" dirty="0" smtClean="0"/>
                        <a:t>2</a:t>
                      </a:r>
                      <a:endParaRPr lang="en-ZA" sz="1000" dirty="0"/>
                    </a:p>
                  </a:txBody>
                  <a:tcPr marL="86359" marR="86359"/>
                </a:tc>
                <a:tc>
                  <a:txBody>
                    <a:bodyPr/>
                    <a:lstStyle/>
                    <a:p>
                      <a:pPr marL="0" indent="0">
                        <a:buFont typeface="Arial" pitchFamily="34" charset="0"/>
                        <a:buNone/>
                      </a:pPr>
                      <a:r>
                        <a:rPr lang="en-ZA" sz="1000" b="1" u="sng" dirty="0" smtClean="0"/>
                        <a:t>ART </a:t>
                      </a:r>
                    </a:p>
                    <a:p>
                      <a:pPr marL="171450" indent="-171450">
                        <a:buFont typeface="Arial" pitchFamily="34" charset="0"/>
                        <a:buChar char="•"/>
                      </a:pPr>
                      <a:r>
                        <a:rPr lang="en-ZA" sz="1000" dirty="0" err="1" smtClean="0"/>
                        <a:t>Makadzange</a:t>
                      </a:r>
                      <a:r>
                        <a:rPr lang="en-ZA" sz="1000" dirty="0" smtClean="0"/>
                        <a:t> AT, </a:t>
                      </a:r>
                      <a:r>
                        <a:rPr lang="en-ZA" sz="1000" dirty="0" err="1" smtClean="0"/>
                        <a:t>Ndhlovu</a:t>
                      </a:r>
                      <a:r>
                        <a:rPr lang="en-ZA" sz="1000" dirty="0" smtClean="0"/>
                        <a:t> CE, </a:t>
                      </a:r>
                      <a:r>
                        <a:rPr lang="en-ZA" sz="1000" dirty="0" err="1" smtClean="0"/>
                        <a:t>Takarinda</a:t>
                      </a:r>
                      <a:r>
                        <a:rPr lang="en-ZA" sz="1000" dirty="0" smtClean="0"/>
                        <a:t> K, </a:t>
                      </a:r>
                      <a:r>
                        <a:rPr lang="en-ZA" sz="1000" i="1" dirty="0" smtClean="0"/>
                        <a:t>et al</a:t>
                      </a:r>
                      <a:r>
                        <a:rPr lang="en-ZA" sz="1000" dirty="0" smtClean="0"/>
                        <a:t>. Early versus delayed initiation of antiretroviral therapy for concurrent HIV infection and </a:t>
                      </a:r>
                      <a:r>
                        <a:rPr lang="en-ZA" sz="1000" dirty="0" err="1" smtClean="0"/>
                        <a:t>cryptococcal</a:t>
                      </a:r>
                      <a:r>
                        <a:rPr lang="en-ZA" sz="1000" dirty="0" smtClean="0"/>
                        <a:t> meningitis in </a:t>
                      </a:r>
                      <a:r>
                        <a:rPr lang="en-ZA" sz="1000" dirty="0" err="1" smtClean="0"/>
                        <a:t>sub-saharan</a:t>
                      </a:r>
                      <a:r>
                        <a:rPr lang="en-ZA" sz="1000" dirty="0" smtClean="0"/>
                        <a:t> Africa. </a:t>
                      </a:r>
                      <a:r>
                        <a:rPr lang="en-ZA" sz="1000" i="1" dirty="0" err="1" smtClean="0"/>
                        <a:t>Clin</a:t>
                      </a:r>
                      <a:r>
                        <a:rPr lang="en-ZA" sz="1000" i="1" dirty="0" smtClean="0"/>
                        <a:t> Infect Dis.</a:t>
                      </a:r>
                      <a:r>
                        <a:rPr lang="en-ZA" sz="1000" dirty="0" smtClean="0"/>
                        <a:t>2010;50:1532–1538</a:t>
                      </a:r>
                      <a:endParaRPr lang="en-US" sz="1000" dirty="0" smtClean="0"/>
                    </a:p>
                    <a:p>
                      <a:pPr marL="171450" indent="-171450">
                        <a:buFont typeface="Arial" pitchFamily="34" charset="0"/>
                        <a:buChar char="•"/>
                      </a:pPr>
                      <a:r>
                        <a:rPr lang="en-ZA" sz="1000" dirty="0" smtClean="0"/>
                        <a:t>WHO guidelines: Rapid advice: Diagnosis, prevention and management of </a:t>
                      </a:r>
                      <a:r>
                        <a:rPr lang="en-ZA" sz="1000" dirty="0" err="1" smtClean="0"/>
                        <a:t>cryptococcal</a:t>
                      </a:r>
                      <a:r>
                        <a:rPr lang="en-ZA" sz="1000" dirty="0" smtClean="0"/>
                        <a:t> disease in HIV-infected adults, adolescents and children. December, 2011. Available at: </a:t>
                      </a:r>
                      <a:r>
                        <a:rPr lang="en-ZA" sz="1000" dirty="0" smtClean="0">
                          <a:hlinkClick r:id="rId3"/>
                        </a:rPr>
                        <a:t>http://www.who.int/hiv/pub/cryptococcal_disease2011/en/index.html</a:t>
                      </a:r>
                      <a:endParaRPr lang="en-US" sz="1000" dirty="0" smtClean="0"/>
                    </a:p>
                  </a:txBody>
                  <a:tcPr marL="86359" marR="86359"/>
                </a:tc>
              </a:tr>
              <a:tr h="221496">
                <a:tc gridSpan="3">
                  <a:txBody>
                    <a:bodyPr/>
                    <a:lstStyle/>
                    <a:p>
                      <a:r>
                        <a:rPr lang="en-ZA" sz="1000" b="1" dirty="0" smtClean="0"/>
                        <a:t>11.5 THE HIV EXPOSED INFANT</a:t>
                      </a:r>
                      <a:endParaRPr lang="en-ZA" sz="1000" b="1" dirty="0"/>
                    </a:p>
                  </a:txBody>
                  <a:tcPr marL="86359" marR="86359"/>
                </a:tc>
                <a:tc hMerge="1">
                  <a:txBody>
                    <a:bodyPr/>
                    <a:lstStyle/>
                    <a:p>
                      <a:endParaRPr lang="en-ZA" sz="1000" dirty="0"/>
                    </a:p>
                  </a:txBody>
                  <a:tcPr marL="86359" marR="86359"/>
                </a:tc>
                <a:tc hMerge="1">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ZA" sz="1000" dirty="0" smtClean="0"/>
                    </a:p>
                  </a:txBody>
                  <a:tcPr marL="86359" marR="86359"/>
                </a:tc>
              </a:tr>
              <a:tr h="370840">
                <a:tc>
                  <a:txBody>
                    <a:bodyPr/>
                    <a:lstStyle/>
                    <a:p>
                      <a:r>
                        <a:rPr lang="en-ZA" sz="1000" dirty="0" smtClean="0"/>
                        <a:t>10</a:t>
                      </a:r>
                      <a:endParaRPr lang="en-ZA" sz="1000" dirty="0"/>
                    </a:p>
                  </a:txBody>
                  <a:tcPr marL="86359" marR="86359"/>
                </a:tc>
                <a:tc>
                  <a:txBody>
                    <a:bodyPr/>
                    <a:lstStyle/>
                    <a:p>
                      <a:r>
                        <a:rPr lang="en-ZA" sz="1000" dirty="0" smtClean="0"/>
                        <a:t>3</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INFANT</a:t>
                      </a:r>
                      <a:r>
                        <a:rPr lang="en-ZA" sz="1000" b="1" u="sng" baseline="0" dirty="0" smtClean="0"/>
                        <a:t> ART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err="1" smtClean="0"/>
                        <a:t>Bera</a:t>
                      </a:r>
                      <a:r>
                        <a:rPr lang="en-ZA" sz="1000" dirty="0" smtClean="0"/>
                        <a:t> E, </a:t>
                      </a:r>
                      <a:r>
                        <a:rPr lang="en-ZA" sz="1000" dirty="0" err="1" smtClean="0"/>
                        <a:t>Nkosazana</a:t>
                      </a:r>
                      <a:r>
                        <a:rPr lang="en-ZA" sz="1000" dirty="0" smtClean="0"/>
                        <a:t> J, Pauls F, </a:t>
                      </a:r>
                      <a:r>
                        <a:rPr lang="en-ZA" sz="1000" dirty="0" err="1" smtClean="0"/>
                        <a:t>Mancotywa</a:t>
                      </a:r>
                      <a:r>
                        <a:rPr lang="en-ZA" sz="1000" dirty="0" smtClean="0"/>
                        <a:t> T, </a:t>
                      </a:r>
                      <a:r>
                        <a:rPr lang="en-ZA" sz="1000" dirty="0" err="1" smtClean="0"/>
                        <a:t>Ngcelwane</a:t>
                      </a:r>
                      <a:r>
                        <a:rPr lang="en-ZA" sz="1000" dirty="0" smtClean="0"/>
                        <a:t> N, </a:t>
                      </a:r>
                      <a:r>
                        <a:rPr lang="en-ZA" sz="1000" dirty="0" err="1" smtClean="0"/>
                        <a:t>Hlati</a:t>
                      </a:r>
                      <a:r>
                        <a:rPr lang="en-ZA" sz="1000" dirty="0" smtClean="0"/>
                        <a:t> Y. Risk factors for perinatal HIV-1 transmission in pregnant women requiring lifelong antiretroviral therapy: A longitudinal study at a tertiary hospital in South Africa. SAJOG 2010;16(1):6-13.</a:t>
                      </a:r>
                      <a:endParaRPr lang="en-US" sz="1400" dirty="0" smtClean="0"/>
                    </a:p>
                  </a:txBody>
                  <a:tcPr marL="86359" marR="86359"/>
                </a:tc>
              </a:tr>
              <a:tr h="370840">
                <a:tc>
                  <a:txBody>
                    <a:bodyPr/>
                    <a:lstStyle/>
                    <a:p>
                      <a:r>
                        <a:rPr lang="en-ZA" sz="1000" dirty="0" smtClean="0"/>
                        <a:t>10</a:t>
                      </a:r>
                      <a:endParaRPr lang="en-ZA" sz="1000" dirty="0"/>
                    </a:p>
                  </a:txBody>
                  <a:tcPr marL="86359" marR="86359"/>
                </a:tc>
                <a:tc>
                  <a:txBody>
                    <a:bodyPr/>
                    <a:lstStyle/>
                    <a:p>
                      <a:r>
                        <a:rPr lang="en-ZA" sz="1000" dirty="0" smtClean="0"/>
                        <a:t>3</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MATERNAL ART</a:t>
                      </a:r>
                      <a:endParaRPr lang="en-ZA" sz="1000" b="1" u="sng" baseline="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err="1" smtClean="0"/>
                        <a:t>Bera</a:t>
                      </a:r>
                      <a:r>
                        <a:rPr lang="en-ZA" sz="1000" dirty="0" smtClean="0"/>
                        <a:t> E, </a:t>
                      </a:r>
                      <a:r>
                        <a:rPr lang="en-ZA" sz="1000" dirty="0" err="1" smtClean="0"/>
                        <a:t>Nkosazana</a:t>
                      </a:r>
                      <a:r>
                        <a:rPr lang="en-ZA" sz="1000" dirty="0" smtClean="0"/>
                        <a:t> J, Pauls F, </a:t>
                      </a:r>
                      <a:r>
                        <a:rPr lang="en-ZA" sz="1000" dirty="0" err="1" smtClean="0"/>
                        <a:t>Mancotywa</a:t>
                      </a:r>
                      <a:r>
                        <a:rPr lang="en-ZA" sz="1000" dirty="0" smtClean="0"/>
                        <a:t> T, </a:t>
                      </a:r>
                      <a:r>
                        <a:rPr lang="en-ZA" sz="1000" dirty="0" err="1" smtClean="0"/>
                        <a:t>Ngcelwane</a:t>
                      </a:r>
                      <a:r>
                        <a:rPr lang="en-ZA" sz="1000" dirty="0" smtClean="0"/>
                        <a:t> N, </a:t>
                      </a:r>
                      <a:r>
                        <a:rPr lang="en-ZA" sz="1000" dirty="0" err="1" smtClean="0"/>
                        <a:t>Hlati</a:t>
                      </a:r>
                      <a:r>
                        <a:rPr lang="en-ZA" sz="1000" dirty="0" smtClean="0"/>
                        <a:t> Y. Risk factors for perinatal HIV-1 transmission in pregnant women requiring lifelong antiretroviral therapy: A longitudinal study at a tertiary hospital in South Africa. SAJOG 2010;16(1):6-13.</a:t>
                      </a:r>
                      <a:endParaRPr lang="en-US" sz="1400" dirty="0" smtClean="0"/>
                    </a:p>
                  </a:txBody>
                  <a:tcPr marL="86359" marR="86359"/>
                </a:tc>
              </a:tr>
              <a:tr h="370840">
                <a:tc>
                  <a:txBody>
                    <a:bodyPr/>
                    <a:lstStyle/>
                    <a:p>
                      <a:r>
                        <a:rPr lang="en-ZA" sz="1000" dirty="0" smtClean="0"/>
                        <a:t>10</a:t>
                      </a:r>
                      <a:endParaRPr lang="en-ZA" sz="1000" dirty="0"/>
                    </a:p>
                  </a:txBody>
                  <a:tcPr marL="86359" marR="86359"/>
                </a:tc>
                <a:tc>
                  <a:txBody>
                    <a:bodyPr/>
                    <a:lstStyle/>
                    <a:p>
                      <a:r>
                        <a:rPr lang="en-ZA" sz="1000" dirty="0" smtClean="0"/>
                        <a:t>3</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dirty="0" smtClean="0"/>
                        <a:t>I</a:t>
                      </a:r>
                      <a:r>
                        <a:rPr lang="en-ZA" sz="1000" b="1" u="sng" dirty="0" smtClean="0"/>
                        <a:t>NFANT</a:t>
                      </a:r>
                      <a:r>
                        <a:rPr lang="en-ZA" sz="1000" b="1" u="sng" baseline="0" dirty="0" smtClean="0"/>
                        <a:t> PROPYLAXIS (NEVIRAPINE AND ZIDOVUDINE)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err="1" smtClean="0"/>
                        <a:t>Bera</a:t>
                      </a:r>
                      <a:r>
                        <a:rPr lang="en-ZA" sz="1000" dirty="0" smtClean="0"/>
                        <a:t> E, </a:t>
                      </a:r>
                      <a:r>
                        <a:rPr lang="en-ZA" sz="1000" dirty="0" err="1" smtClean="0"/>
                        <a:t>Nkosazana</a:t>
                      </a:r>
                      <a:r>
                        <a:rPr lang="en-ZA" sz="1000" dirty="0" smtClean="0"/>
                        <a:t> J, Pauls F, </a:t>
                      </a:r>
                      <a:r>
                        <a:rPr lang="en-ZA" sz="1000" dirty="0" err="1" smtClean="0"/>
                        <a:t>Mancotywa</a:t>
                      </a:r>
                      <a:r>
                        <a:rPr lang="en-ZA" sz="1000" dirty="0" smtClean="0"/>
                        <a:t> T, </a:t>
                      </a:r>
                      <a:r>
                        <a:rPr lang="en-ZA" sz="1000" dirty="0" err="1" smtClean="0"/>
                        <a:t>Ngcelwane</a:t>
                      </a:r>
                      <a:r>
                        <a:rPr lang="en-ZA" sz="1000" dirty="0" smtClean="0"/>
                        <a:t> N, </a:t>
                      </a:r>
                      <a:r>
                        <a:rPr lang="en-ZA" sz="1000" dirty="0" err="1" smtClean="0"/>
                        <a:t>Hlati</a:t>
                      </a:r>
                      <a:r>
                        <a:rPr lang="en-ZA" sz="1000" dirty="0" smtClean="0"/>
                        <a:t> Y. Risk factors for perinatal HIV-1 transmission in pregnant women requiring lifelong antiretroviral therapy: A longitudinal study at a tertiary hospital in South Africa. SAJOG 2010;16(1):6-13.</a:t>
                      </a:r>
                      <a:endParaRPr lang="en-US" sz="1400" dirty="0" smtClean="0"/>
                    </a:p>
                  </a:txBody>
                  <a:tcPr marL="86359" marR="86359"/>
                </a:tc>
              </a:tr>
              <a:tr h="370840">
                <a:tc>
                  <a:txBody>
                    <a:bodyPr/>
                    <a:lstStyle/>
                    <a:p>
                      <a:r>
                        <a:rPr lang="en-ZA" sz="1000" dirty="0" smtClean="0"/>
                        <a:t>10</a:t>
                      </a:r>
                      <a:endParaRPr lang="en-ZA" sz="1000" dirty="0"/>
                    </a:p>
                  </a:txBody>
                  <a:tcPr marL="86359" marR="86359"/>
                </a:tc>
                <a:tc>
                  <a:txBody>
                    <a:bodyPr/>
                    <a:lstStyle/>
                    <a:p>
                      <a:r>
                        <a:rPr lang="en-ZA" sz="1000" dirty="0" smtClean="0"/>
                        <a:t>3</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COTRIMOXAZOLE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err="1" smtClean="0"/>
                        <a:t>Bera</a:t>
                      </a:r>
                      <a:r>
                        <a:rPr lang="en-ZA" sz="1000" dirty="0" smtClean="0"/>
                        <a:t> E, </a:t>
                      </a:r>
                      <a:r>
                        <a:rPr lang="en-ZA" sz="1000" dirty="0" err="1" smtClean="0"/>
                        <a:t>Nkosazana</a:t>
                      </a:r>
                      <a:r>
                        <a:rPr lang="en-ZA" sz="1000" dirty="0" smtClean="0"/>
                        <a:t> J, Pauls F, </a:t>
                      </a:r>
                      <a:r>
                        <a:rPr lang="en-ZA" sz="1000" dirty="0" err="1" smtClean="0"/>
                        <a:t>Mancotywa</a:t>
                      </a:r>
                      <a:r>
                        <a:rPr lang="en-ZA" sz="1000" dirty="0" smtClean="0"/>
                        <a:t> T, </a:t>
                      </a:r>
                      <a:r>
                        <a:rPr lang="en-ZA" sz="1000" dirty="0" err="1" smtClean="0"/>
                        <a:t>Ngcelwane</a:t>
                      </a:r>
                      <a:r>
                        <a:rPr lang="en-ZA" sz="1000" dirty="0" smtClean="0"/>
                        <a:t> N, </a:t>
                      </a:r>
                      <a:r>
                        <a:rPr lang="en-ZA" sz="1000" dirty="0" err="1" smtClean="0"/>
                        <a:t>Hlati</a:t>
                      </a:r>
                      <a:r>
                        <a:rPr lang="en-ZA" sz="1000" dirty="0" smtClean="0"/>
                        <a:t> Y. Risk factors for perinatal HIV-1 transmission in pregnant women requiring lifelong antiretroviral therapy: A longitudinal study at a tertiary hospital in South Africa. SAJOG 2010;16(1):6-13.</a:t>
                      </a:r>
                      <a:endParaRPr lang="en-US" sz="1400" dirty="0" smtClean="0"/>
                    </a:p>
                  </a:txBody>
                  <a:tcPr marL="86359" marR="86359"/>
                </a:tc>
              </a:tr>
              <a:tr h="370840">
                <a:tc gridSpan="3">
                  <a:txBody>
                    <a:bodyPr/>
                    <a:lstStyle/>
                    <a:p>
                      <a:r>
                        <a:rPr lang="en-ZA" sz="1000" b="1" dirty="0" smtClean="0"/>
                        <a:t>11.5 THE HIV EXPOSED INFANT</a:t>
                      </a:r>
                      <a:endParaRPr lang="en-ZA" sz="1000" b="1" dirty="0"/>
                    </a:p>
                  </a:txBody>
                  <a:tcPr marL="86359" marR="86359"/>
                </a:tc>
                <a:tc hMerge="1">
                  <a:txBody>
                    <a:bodyPr/>
                    <a:lstStyle/>
                    <a:p>
                      <a:endParaRPr lang="en-US"/>
                    </a:p>
                  </a:txBody>
                  <a:tcPr/>
                </a:tc>
                <a:tc hMerge="1">
                  <a:txBody>
                    <a:bodyPr/>
                    <a:lstStyle/>
                    <a:p>
                      <a:endParaRPr lang="en-US"/>
                    </a:p>
                  </a:txBody>
                  <a:tcPr/>
                </a:tc>
              </a:tr>
              <a:tr h="370840">
                <a:tc>
                  <a:txBody>
                    <a:bodyPr/>
                    <a:lstStyle/>
                    <a:p>
                      <a:r>
                        <a:rPr lang="en-ZA" sz="1000" dirty="0" smtClean="0"/>
                        <a:t>11</a:t>
                      </a:r>
                      <a:endParaRPr lang="en-ZA" sz="1000" dirty="0"/>
                    </a:p>
                  </a:txBody>
                  <a:tcPr marL="86359" marR="86359"/>
                </a:tc>
                <a:tc>
                  <a:txBody>
                    <a:bodyPr/>
                    <a:lstStyle/>
                    <a:p>
                      <a:r>
                        <a:rPr lang="en-ZA" sz="1000" dirty="0" smtClean="0"/>
                        <a:t>4</a:t>
                      </a:r>
                      <a:endParaRPr lang="en-ZA" sz="1000" dirty="0"/>
                    </a:p>
                  </a:txBody>
                  <a:tcPr marL="86359" marR="86359"/>
                </a:tc>
                <a:tc>
                  <a:txBody>
                    <a:bodyPr/>
                    <a:lstStyle/>
                    <a:p>
                      <a:pPr marL="0" indent="0">
                        <a:buFont typeface="Arial" pitchFamily="34" charset="0"/>
                        <a:buNone/>
                      </a:pPr>
                      <a:r>
                        <a:rPr lang="en-ZA" sz="1000" b="1" u="sng" dirty="0" smtClean="0"/>
                        <a:t>RISK</a:t>
                      </a:r>
                      <a:r>
                        <a:rPr lang="en-ZA" sz="1000" b="1" u="sng" baseline="0" dirty="0" smtClean="0"/>
                        <a:t> FACTORS FOR MTCT IN PREGNANY WOMEN ON LIFELONG ART </a:t>
                      </a:r>
                      <a:endParaRPr lang="en-ZA" sz="1000" b="1" u="sng" dirty="0" smtClean="0"/>
                    </a:p>
                    <a:p>
                      <a:pPr marL="171450" indent="-171450">
                        <a:buFont typeface="Arial" pitchFamily="34" charset="0"/>
                        <a:buChar char="•"/>
                      </a:pPr>
                      <a:r>
                        <a:rPr lang="en-ZA" sz="1000" dirty="0" err="1" smtClean="0"/>
                        <a:t>Bera</a:t>
                      </a:r>
                      <a:r>
                        <a:rPr lang="en-ZA" sz="1000" dirty="0" smtClean="0"/>
                        <a:t> E, </a:t>
                      </a:r>
                      <a:r>
                        <a:rPr lang="en-ZA" sz="1000" dirty="0" err="1" smtClean="0"/>
                        <a:t>Nkosazana</a:t>
                      </a:r>
                      <a:r>
                        <a:rPr lang="en-ZA" sz="1000" dirty="0" smtClean="0"/>
                        <a:t> J, Pauls F, </a:t>
                      </a:r>
                      <a:r>
                        <a:rPr lang="en-ZA" sz="1000" dirty="0" err="1" smtClean="0"/>
                        <a:t>Mancotywa</a:t>
                      </a:r>
                      <a:r>
                        <a:rPr lang="en-ZA" sz="1000" dirty="0" smtClean="0"/>
                        <a:t> T, </a:t>
                      </a:r>
                      <a:r>
                        <a:rPr lang="en-ZA" sz="1000" dirty="0" err="1" smtClean="0"/>
                        <a:t>Ngcelwane</a:t>
                      </a:r>
                      <a:r>
                        <a:rPr lang="en-ZA" sz="1000" dirty="0" smtClean="0"/>
                        <a:t> N, </a:t>
                      </a:r>
                      <a:r>
                        <a:rPr lang="en-ZA" sz="1000" dirty="0" err="1" smtClean="0"/>
                        <a:t>Hlati</a:t>
                      </a:r>
                      <a:r>
                        <a:rPr lang="en-ZA" sz="1000" dirty="0" smtClean="0"/>
                        <a:t> Y. Risk factors for perinatal HIV-1 transmission in pregnant women requiring lifelong antiretroviral therapy: A longitudinal study at a tertiary hospital in South Africa. SAJOG 2010;16(1):6-13.</a:t>
                      </a:r>
                    </a:p>
                    <a:p>
                      <a:pPr marL="171450" indent="-171450">
                        <a:buFont typeface="Arial" pitchFamily="34" charset="0"/>
                        <a:buChar char="•"/>
                      </a:pPr>
                      <a:r>
                        <a:rPr lang="en-ZA" sz="1000" dirty="0" smtClean="0"/>
                        <a:t>Boyd MA, Dixit NM, </a:t>
                      </a:r>
                      <a:r>
                        <a:rPr lang="en-ZA" sz="1000" dirty="0" err="1" smtClean="0"/>
                        <a:t>Siangphoe</a:t>
                      </a:r>
                      <a:r>
                        <a:rPr lang="en-ZA" sz="1000" dirty="0" smtClean="0"/>
                        <a:t> U, Buss NE, </a:t>
                      </a:r>
                      <a:r>
                        <a:rPr lang="en-ZA" sz="1000" dirty="0" err="1" smtClean="0"/>
                        <a:t>Salgo</a:t>
                      </a:r>
                      <a:r>
                        <a:rPr lang="en-ZA" sz="1000" dirty="0" smtClean="0"/>
                        <a:t> MP, Lange JM, </a:t>
                      </a:r>
                      <a:r>
                        <a:rPr lang="en-ZA" sz="1000" dirty="0" err="1" smtClean="0"/>
                        <a:t>Phanuphak</a:t>
                      </a:r>
                      <a:r>
                        <a:rPr lang="en-ZA" sz="1000" dirty="0" smtClean="0"/>
                        <a:t> P, Cooper DA, </a:t>
                      </a:r>
                      <a:r>
                        <a:rPr lang="en-ZA" sz="1000" dirty="0" err="1" smtClean="0"/>
                        <a:t>Perelson</a:t>
                      </a:r>
                      <a:r>
                        <a:rPr lang="en-ZA" sz="1000" dirty="0" smtClean="0"/>
                        <a:t> AS, </a:t>
                      </a:r>
                      <a:r>
                        <a:rPr lang="en-ZA" sz="1000" dirty="0" err="1" smtClean="0"/>
                        <a:t>Ruxrungtham</a:t>
                      </a:r>
                      <a:r>
                        <a:rPr lang="en-ZA" sz="1000" dirty="0" smtClean="0"/>
                        <a:t> K. Viral decay dynamics in HIV-infected patients receiving ritonavir-boosted </a:t>
                      </a:r>
                      <a:r>
                        <a:rPr lang="en-ZA" sz="1000" dirty="0" err="1" smtClean="0"/>
                        <a:t>saquinavir</a:t>
                      </a:r>
                      <a:r>
                        <a:rPr lang="en-ZA" sz="1000" dirty="0" smtClean="0"/>
                        <a:t> and </a:t>
                      </a:r>
                      <a:r>
                        <a:rPr lang="en-ZA" sz="1000" dirty="0" err="1" smtClean="0"/>
                        <a:t>efavirenz</a:t>
                      </a:r>
                      <a:r>
                        <a:rPr lang="en-ZA" sz="1000" dirty="0" smtClean="0"/>
                        <a:t> with or without </a:t>
                      </a:r>
                      <a:r>
                        <a:rPr lang="en-ZA" sz="1000" dirty="0" err="1" smtClean="0"/>
                        <a:t>enfuvirtide</a:t>
                      </a:r>
                      <a:r>
                        <a:rPr lang="en-ZA" sz="1000" dirty="0" smtClean="0"/>
                        <a:t>: a randomized, controlled trial (HIV-NAT 012). J Infect Dis. 2006 Nov 1;194(9):1319-22.</a:t>
                      </a:r>
                    </a:p>
                    <a:p>
                      <a:pPr marL="171450" indent="-171450">
                        <a:buFont typeface="Arial" pitchFamily="34" charset="0"/>
                        <a:buChar char="•"/>
                      </a:pPr>
                      <a:r>
                        <a:rPr lang="en-ZA" sz="1000" dirty="0" smtClean="0"/>
                        <a:t>Murray JM, Emery S, Kelleher AD, Law M, Chen J, </a:t>
                      </a:r>
                      <a:r>
                        <a:rPr lang="en-ZA" sz="1000" dirty="0" err="1" smtClean="0"/>
                        <a:t>Hazuda</a:t>
                      </a:r>
                      <a:r>
                        <a:rPr lang="en-ZA" sz="1000" dirty="0" smtClean="0"/>
                        <a:t> DJ, Nguyen BY, </a:t>
                      </a:r>
                      <a:r>
                        <a:rPr lang="en-ZA" sz="1000" dirty="0" err="1" smtClean="0"/>
                        <a:t>Teppler</a:t>
                      </a:r>
                      <a:r>
                        <a:rPr lang="en-ZA" sz="1000" dirty="0" smtClean="0"/>
                        <a:t>  H, Cooper DA. Antiretroviral therapy with the </a:t>
                      </a:r>
                      <a:r>
                        <a:rPr lang="en-ZA" sz="1000" dirty="0" err="1" smtClean="0"/>
                        <a:t>integrase</a:t>
                      </a:r>
                      <a:r>
                        <a:rPr lang="en-ZA" sz="1000" dirty="0" smtClean="0"/>
                        <a:t> inhibitor </a:t>
                      </a:r>
                      <a:r>
                        <a:rPr lang="en-ZA" sz="1000" dirty="0" err="1" smtClean="0"/>
                        <a:t>raltegravir</a:t>
                      </a:r>
                      <a:r>
                        <a:rPr lang="en-ZA" sz="1000" dirty="0" smtClean="0"/>
                        <a:t> alters decay kinetics of HIV, significantly reducing the second phase. AIDS. 2007 Nov 12;21(17):2315-21.</a:t>
                      </a:r>
                    </a:p>
                  </a:txBody>
                  <a:tcPr marL="86359" marR="86359"/>
                </a:tc>
              </a:tr>
            </a:tbl>
          </a:graphicData>
        </a:graphic>
      </p:graphicFrame>
      <p:sp>
        <p:nvSpPr>
          <p:cNvPr id="3" name="Slide Number Placeholder 5"/>
          <p:cNvSpPr txBox="1">
            <a:spLocks/>
          </p:cNvSpPr>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ctr">
              <a:defRPr/>
            </a:pPr>
            <a:fld id="{6079DE21-5DAA-4204-B423-28510684095B}" type="slidenum">
              <a:rPr lang="en-ZA" smtClean="0">
                <a:solidFill>
                  <a:prstClr val="black">
                    <a:tint val="75000"/>
                  </a:prstClr>
                </a:solidFill>
              </a:rPr>
              <a:pPr algn="ctr">
                <a:defRPr/>
              </a:pPr>
              <a:t>67</a:t>
            </a:fld>
            <a:endParaRPr lang="en-ZA" dirty="0">
              <a:solidFill>
                <a:prstClr val="black">
                  <a:tint val="75000"/>
                </a:prstClr>
              </a:solidFill>
            </a:endParaRPr>
          </a:p>
        </p:txBody>
      </p:sp>
    </p:spTree>
    <p:extLst>
      <p:ext uri="{BB962C8B-B14F-4D97-AF65-F5344CB8AC3E}">
        <p14:creationId xmlns:p14="http://schemas.microsoft.com/office/powerpoint/2010/main" xmlns="" val="177435041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259872683"/>
              </p:ext>
            </p:extLst>
          </p:nvPr>
        </p:nvGraphicFramePr>
        <p:xfrm>
          <a:off x="0" y="40432"/>
          <a:ext cx="9179559" cy="6096208"/>
        </p:xfrm>
        <a:graphic>
          <a:graphicData uri="http://schemas.openxmlformats.org/drawingml/2006/table">
            <a:tbl>
              <a:tblPr firstRow="1" bandRow="1">
                <a:tableStyleId>{8799B23B-EC83-4686-B30A-512413B5E67A}</a:tableStyleId>
              </a:tblPr>
              <a:tblGrid>
                <a:gridCol w="457200"/>
                <a:gridCol w="609600"/>
                <a:gridCol w="8112759"/>
              </a:tblGrid>
              <a:tr h="264368">
                <a:tc>
                  <a:txBody>
                    <a:bodyPr/>
                    <a:lstStyle/>
                    <a:p>
                      <a:r>
                        <a:rPr lang="en-ZA" sz="1000" dirty="0" smtClean="0"/>
                        <a:t>Slide</a:t>
                      </a:r>
                      <a:endParaRPr lang="en-ZA" sz="1000" dirty="0"/>
                    </a:p>
                  </a:txBody>
                  <a:tcPr marL="86359" marR="86359"/>
                </a:tc>
                <a:tc>
                  <a:txBody>
                    <a:bodyPr/>
                    <a:lstStyle/>
                    <a:p>
                      <a:r>
                        <a:rPr lang="en-ZA" sz="1000" dirty="0" smtClean="0"/>
                        <a:t>Ref #</a:t>
                      </a:r>
                      <a:endParaRPr lang="en-ZA" sz="1000" dirty="0"/>
                    </a:p>
                  </a:txBody>
                  <a:tcPr marL="86359" marR="86359"/>
                </a:tc>
                <a:tc>
                  <a:txBody>
                    <a:bodyPr/>
                    <a:lstStyle/>
                    <a:p>
                      <a:r>
                        <a:rPr lang="en-ZA" sz="1000" dirty="0" smtClean="0"/>
                        <a:t>Reference</a:t>
                      </a:r>
                      <a:endParaRPr lang="en-ZA" sz="1000" dirty="0"/>
                    </a:p>
                  </a:txBody>
                  <a:tcPr marL="86359" marR="86359"/>
                </a:tc>
              </a:tr>
              <a:tr h="370840">
                <a:tc gridSpan="3">
                  <a:txBody>
                    <a:bodyPr/>
                    <a:lstStyle/>
                    <a:p>
                      <a:r>
                        <a:rPr lang="en-ZA" sz="1000" b="1" dirty="0" smtClean="0"/>
                        <a:t>11.5 THE HIV EXPOSED INFANT</a:t>
                      </a:r>
                      <a:endParaRPr lang="en-ZA" sz="1000" b="1" dirty="0"/>
                    </a:p>
                  </a:txBody>
                  <a:tcPr marL="86359" marR="86359"/>
                </a:tc>
                <a:tc hMerge="1">
                  <a:txBody>
                    <a:bodyPr/>
                    <a:lstStyle/>
                    <a:p>
                      <a:endParaRPr lang="en-US"/>
                    </a:p>
                  </a:txBody>
                  <a:tcPr/>
                </a:tc>
                <a:tc hMerge="1">
                  <a:txBody>
                    <a:bodyPr/>
                    <a:lstStyle/>
                    <a:p>
                      <a:endParaRPr lang="en-US"/>
                    </a:p>
                  </a:txBody>
                  <a:tcPr/>
                </a:tc>
              </a:tr>
              <a:tr h="370840">
                <a:tc>
                  <a:txBody>
                    <a:bodyPr/>
                    <a:lstStyle/>
                    <a:p>
                      <a:r>
                        <a:rPr lang="en-ZA" sz="1000" dirty="0" smtClean="0"/>
                        <a:t>12</a:t>
                      </a:r>
                      <a:endParaRPr lang="en-ZA" sz="1000" dirty="0"/>
                    </a:p>
                  </a:txBody>
                  <a:tcPr marL="86359" marR="86359"/>
                </a:tc>
                <a:tc>
                  <a:txBody>
                    <a:bodyPr/>
                    <a:lstStyle/>
                    <a:p>
                      <a:r>
                        <a:rPr lang="en-ZA" sz="1000" dirty="0" smtClean="0"/>
                        <a:t>5</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PMTCT</a:t>
                      </a:r>
                      <a:r>
                        <a:rPr lang="en-ZA" sz="1000" b="1" u="sng" baseline="0" dirty="0" smtClean="0"/>
                        <a:t> STRATEGIES </a:t>
                      </a:r>
                      <a:endParaRPr lang="en-ZA" sz="1000" b="1" u="sng"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kern="1200" dirty="0" smtClean="0">
                          <a:solidFill>
                            <a:schemeClr val="tx1"/>
                          </a:solidFill>
                          <a:latin typeface="+mn-lt"/>
                          <a:ea typeface="+mn-ea"/>
                          <a:cs typeface="+mn-cs"/>
                        </a:rPr>
                        <a:t>Townsend CL, Cortina-</a:t>
                      </a:r>
                      <a:r>
                        <a:rPr lang="en-ZA" sz="1000" kern="1200" dirty="0" err="1" smtClean="0">
                          <a:solidFill>
                            <a:schemeClr val="tx1"/>
                          </a:solidFill>
                          <a:latin typeface="+mn-lt"/>
                          <a:ea typeface="+mn-ea"/>
                          <a:cs typeface="+mn-cs"/>
                        </a:rPr>
                        <a:t>Borja</a:t>
                      </a:r>
                      <a:r>
                        <a:rPr lang="en-ZA" sz="1000" kern="1200" dirty="0" smtClean="0">
                          <a:solidFill>
                            <a:schemeClr val="tx1"/>
                          </a:solidFill>
                          <a:latin typeface="+mn-lt"/>
                          <a:ea typeface="+mn-ea"/>
                          <a:cs typeface="+mn-cs"/>
                        </a:rPr>
                        <a:t> M, Peckham CS, de </a:t>
                      </a:r>
                      <a:r>
                        <a:rPr lang="en-ZA" sz="1000" kern="1200" dirty="0" err="1" smtClean="0">
                          <a:solidFill>
                            <a:schemeClr val="tx1"/>
                          </a:solidFill>
                          <a:latin typeface="+mn-lt"/>
                          <a:ea typeface="+mn-ea"/>
                          <a:cs typeface="+mn-cs"/>
                        </a:rPr>
                        <a:t>Ruiter</a:t>
                      </a:r>
                      <a:r>
                        <a:rPr lang="en-ZA" sz="1000" kern="1200" dirty="0" smtClean="0">
                          <a:solidFill>
                            <a:schemeClr val="tx1"/>
                          </a:solidFill>
                          <a:latin typeface="+mn-lt"/>
                          <a:ea typeface="+mn-ea"/>
                          <a:cs typeface="+mn-cs"/>
                        </a:rPr>
                        <a:t> A, </a:t>
                      </a:r>
                      <a:r>
                        <a:rPr lang="en-ZA" sz="1000" kern="1200" dirty="0" err="1" smtClean="0">
                          <a:solidFill>
                            <a:schemeClr val="tx1"/>
                          </a:solidFill>
                          <a:latin typeface="+mn-lt"/>
                          <a:ea typeface="+mn-ea"/>
                          <a:cs typeface="+mn-cs"/>
                        </a:rPr>
                        <a:t>Lyall</a:t>
                      </a:r>
                      <a:r>
                        <a:rPr lang="en-ZA" sz="1000" kern="1200" dirty="0" smtClean="0">
                          <a:solidFill>
                            <a:schemeClr val="tx1"/>
                          </a:solidFill>
                          <a:latin typeface="+mn-lt"/>
                          <a:ea typeface="+mn-ea"/>
                          <a:cs typeface="+mn-cs"/>
                        </a:rPr>
                        <a:t> H, </a:t>
                      </a:r>
                      <a:r>
                        <a:rPr lang="en-ZA" sz="1000" kern="1200" dirty="0" err="1" smtClean="0">
                          <a:solidFill>
                            <a:schemeClr val="tx1"/>
                          </a:solidFill>
                          <a:latin typeface="+mn-lt"/>
                          <a:ea typeface="+mn-ea"/>
                          <a:cs typeface="+mn-cs"/>
                        </a:rPr>
                        <a:t>Tookey</a:t>
                      </a:r>
                      <a:r>
                        <a:rPr lang="en-ZA" sz="1000" kern="1200" dirty="0" smtClean="0">
                          <a:solidFill>
                            <a:schemeClr val="tx1"/>
                          </a:solidFill>
                          <a:latin typeface="+mn-lt"/>
                          <a:ea typeface="+mn-ea"/>
                          <a:cs typeface="+mn-cs"/>
                        </a:rPr>
                        <a:t> PA. </a:t>
                      </a:r>
                      <a:r>
                        <a:rPr lang="en-ZA" sz="1000" kern="1200" dirty="0" err="1" smtClean="0">
                          <a:solidFill>
                            <a:schemeClr val="tx1"/>
                          </a:solidFill>
                          <a:latin typeface="+mn-lt"/>
                          <a:ea typeface="+mn-ea"/>
                          <a:cs typeface="+mn-cs"/>
                        </a:rPr>
                        <a:t>Lowrates</a:t>
                      </a:r>
                      <a:r>
                        <a:rPr lang="en-ZA" sz="1000" kern="1200" dirty="0" smtClean="0">
                          <a:solidFill>
                            <a:schemeClr val="tx1"/>
                          </a:solidFill>
                          <a:latin typeface="+mn-lt"/>
                          <a:ea typeface="+mn-ea"/>
                          <a:cs typeface="+mn-cs"/>
                        </a:rPr>
                        <a:t> of mother-to-child transmission of HIV following effective pregnancy interventions in the United Kingdom and Ireland, 2000-2006.AIDS. 2008 May 11;22(8):973-81</a:t>
                      </a:r>
                      <a:endParaRPr lang="en-US" sz="1000" kern="1200" dirty="0" smtClean="0">
                        <a:solidFill>
                          <a:schemeClr val="tx1"/>
                        </a:solidFill>
                        <a:latin typeface="+mn-lt"/>
                        <a:ea typeface="+mn-ea"/>
                        <a:cs typeface="+mn-cs"/>
                      </a:endParaRPr>
                    </a:p>
                  </a:txBody>
                  <a:tcPr marL="86359" marR="86359"/>
                </a:tc>
              </a:tr>
              <a:tr h="370840">
                <a:tc>
                  <a:txBody>
                    <a:bodyPr/>
                    <a:lstStyle/>
                    <a:p>
                      <a:r>
                        <a:rPr lang="en-ZA" sz="1000" dirty="0" smtClean="0"/>
                        <a:t>18</a:t>
                      </a:r>
                      <a:endParaRPr lang="en-ZA" sz="1000" dirty="0"/>
                    </a:p>
                  </a:txBody>
                  <a:tcPr marL="86359" marR="86359"/>
                </a:tc>
                <a:tc>
                  <a:txBody>
                    <a:bodyPr/>
                    <a:lstStyle/>
                    <a:p>
                      <a:r>
                        <a:rPr lang="en-ZA" sz="1000" dirty="0" smtClean="0"/>
                        <a:t>6</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COTRIMOXAZOLE </a:t>
                      </a:r>
                      <a:endParaRPr lang="en-ZA" sz="1000" b="1" u="sng" baseline="0" dirty="0" smtClean="0"/>
                    </a:p>
                    <a:p>
                      <a:pPr marL="171450" indent="-171450">
                        <a:buFont typeface="Arial" pitchFamily="34" charset="0"/>
                        <a:buChar char="•"/>
                      </a:pPr>
                      <a:r>
                        <a:rPr lang="en-ZA" sz="1000" kern="1200" dirty="0" smtClean="0">
                          <a:solidFill>
                            <a:schemeClr val="tx1"/>
                          </a:solidFill>
                          <a:latin typeface="+mn-lt"/>
                          <a:ea typeface="+mn-ea"/>
                          <a:cs typeface="+mn-cs"/>
                        </a:rPr>
                        <a:t>WHO. Consolidated guidelines on the use of antiretroviral drugs for treating and preventing HIV infection, June 2013; March 2014 and December 2014 supplements.</a:t>
                      </a:r>
                      <a:endParaRPr lang="en-US" sz="1000" kern="1200" dirty="0" smtClean="0">
                        <a:solidFill>
                          <a:schemeClr val="tx1"/>
                        </a:solidFill>
                        <a:latin typeface="+mn-lt"/>
                        <a:ea typeface="+mn-ea"/>
                        <a:cs typeface="+mn-cs"/>
                      </a:endParaRPr>
                    </a:p>
                    <a:p>
                      <a:pPr marL="171450" indent="-171450">
                        <a:buFont typeface="Arial" pitchFamily="34" charset="0"/>
                        <a:buChar char="•"/>
                      </a:pPr>
                      <a:r>
                        <a:rPr lang="en-ZA" sz="1000" kern="1200" dirty="0" smtClean="0">
                          <a:solidFill>
                            <a:schemeClr val="tx1"/>
                          </a:solidFill>
                          <a:latin typeface="+mn-lt"/>
                          <a:ea typeface="+mn-ea"/>
                          <a:cs typeface="+mn-cs"/>
                        </a:rPr>
                        <a:t>References from WHO Guidelines:</a:t>
                      </a:r>
                      <a:endParaRPr lang="en-US" sz="1000" kern="1200" dirty="0" smtClean="0">
                        <a:solidFill>
                          <a:schemeClr val="tx1"/>
                        </a:solidFill>
                        <a:latin typeface="+mn-lt"/>
                        <a:ea typeface="+mn-ea"/>
                        <a:cs typeface="+mn-cs"/>
                      </a:endParaRPr>
                    </a:p>
                    <a:p>
                      <a:pPr marL="628650" lvl="1" indent="-171450">
                        <a:buFont typeface="Arial" pitchFamily="34" charset="0"/>
                        <a:buChar char="•"/>
                      </a:pPr>
                      <a:r>
                        <a:rPr lang="en-ZA" sz="1000" kern="1200" dirty="0" err="1" smtClean="0">
                          <a:solidFill>
                            <a:schemeClr val="tx1"/>
                          </a:solidFill>
                          <a:latin typeface="+mn-lt"/>
                          <a:ea typeface="+mn-ea"/>
                          <a:cs typeface="+mn-cs"/>
                        </a:rPr>
                        <a:t>Chintu</a:t>
                      </a:r>
                      <a:r>
                        <a:rPr lang="en-ZA" sz="1000" kern="1200" dirty="0" smtClean="0">
                          <a:solidFill>
                            <a:schemeClr val="tx1"/>
                          </a:solidFill>
                          <a:latin typeface="+mn-lt"/>
                          <a:ea typeface="+mn-ea"/>
                          <a:cs typeface="+mn-cs"/>
                        </a:rPr>
                        <a:t> C et al. Co-</a:t>
                      </a:r>
                      <a:r>
                        <a:rPr lang="en-ZA" sz="1000" kern="1200" dirty="0" err="1" smtClean="0">
                          <a:solidFill>
                            <a:schemeClr val="tx1"/>
                          </a:solidFill>
                          <a:latin typeface="+mn-lt"/>
                          <a:ea typeface="+mn-ea"/>
                          <a:cs typeface="+mn-cs"/>
                        </a:rPr>
                        <a:t>trimoxazole</a:t>
                      </a:r>
                      <a:r>
                        <a:rPr lang="en-ZA" sz="1000" kern="1200" dirty="0" smtClean="0">
                          <a:solidFill>
                            <a:schemeClr val="tx1"/>
                          </a:solidFill>
                          <a:latin typeface="+mn-lt"/>
                          <a:ea typeface="+mn-ea"/>
                          <a:cs typeface="+mn-cs"/>
                        </a:rPr>
                        <a:t> as prophylaxis against opportunistic infections in HIV-infected Zambian children (CHAP): a</a:t>
                      </a:r>
                      <a:endParaRPr lang="en-US" sz="1000" kern="1200" dirty="0" smtClean="0">
                        <a:solidFill>
                          <a:schemeClr val="tx1"/>
                        </a:solidFill>
                        <a:latin typeface="+mn-lt"/>
                        <a:ea typeface="+mn-ea"/>
                        <a:cs typeface="+mn-cs"/>
                      </a:endParaRPr>
                    </a:p>
                    <a:p>
                      <a:pPr marL="628650" lvl="1" indent="-171450">
                        <a:buFont typeface="Arial" pitchFamily="34" charset="0"/>
                        <a:buChar char="•"/>
                      </a:pPr>
                      <a:r>
                        <a:rPr lang="en-ZA" sz="1000" kern="1200" dirty="0" smtClean="0">
                          <a:solidFill>
                            <a:schemeClr val="tx1"/>
                          </a:solidFill>
                          <a:latin typeface="+mn-lt"/>
                          <a:ea typeface="+mn-ea"/>
                          <a:cs typeface="+mn-cs"/>
                        </a:rPr>
                        <a:t>double-blind randomised placebo-controlled trial. Lancet. 2004;364:1865–71.</a:t>
                      </a:r>
                      <a:endParaRPr lang="en-US" sz="1000" kern="1200" dirty="0" smtClean="0">
                        <a:solidFill>
                          <a:schemeClr val="tx1"/>
                        </a:solidFill>
                        <a:latin typeface="+mn-lt"/>
                        <a:ea typeface="+mn-ea"/>
                        <a:cs typeface="+mn-cs"/>
                      </a:endParaRPr>
                    </a:p>
                    <a:p>
                      <a:pPr marL="628650" lvl="1" indent="-171450">
                        <a:buFont typeface="Arial" pitchFamily="34" charset="0"/>
                        <a:buChar char="•"/>
                      </a:pPr>
                      <a:r>
                        <a:rPr lang="en-ZA" sz="1000" kern="1200" dirty="0" err="1" smtClean="0">
                          <a:solidFill>
                            <a:schemeClr val="tx1"/>
                          </a:solidFill>
                          <a:latin typeface="+mn-lt"/>
                          <a:ea typeface="+mn-ea"/>
                          <a:cs typeface="+mn-cs"/>
                        </a:rPr>
                        <a:t>Grimwade</a:t>
                      </a:r>
                      <a:r>
                        <a:rPr lang="en-ZA" sz="1000" kern="1200" dirty="0" smtClean="0">
                          <a:solidFill>
                            <a:schemeClr val="tx1"/>
                          </a:solidFill>
                          <a:latin typeface="+mn-lt"/>
                          <a:ea typeface="+mn-ea"/>
                          <a:cs typeface="+mn-cs"/>
                        </a:rPr>
                        <a:t> K, </a:t>
                      </a:r>
                      <a:r>
                        <a:rPr lang="en-ZA" sz="1000" kern="1200" dirty="0" err="1" smtClean="0">
                          <a:solidFill>
                            <a:schemeClr val="tx1"/>
                          </a:solidFill>
                          <a:latin typeface="+mn-lt"/>
                          <a:ea typeface="+mn-ea"/>
                          <a:cs typeface="+mn-cs"/>
                        </a:rPr>
                        <a:t>Swingler</a:t>
                      </a:r>
                      <a:r>
                        <a:rPr lang="en-ZA" sz="1000" kern="1200" dirty="0" smtClean="0">
                          <a:solidFill>
                            <a:schemeClr val="tx1"/>
                          </a:solidFill>
                          <a:latin typeface="+mn-lt"/>
                          <a:ea typeface="+mn-ea"/>
                          <a:cs typeface="+mn-cs"/>
                        </a:rPr>
                        <a:t> GH. Co-</a:t>
                      </a:r>
                      <a:r>
                        <a:rPr lang="en-ZA" sz="1000" kern="1200" dirty="0" err="1" smtClean="0">
                          <a:solidFill>
                            <a:schemeClr val="tx1"/>
                          </a:solidFill>
                          <a:latin typeface="+mn-lt"/>
                          <a:ea typeface="+mn-ea"/>
                          <a:cs typeface="+mn-cs"/>
                        </a:rPr>
                        <a:t>trimoxazole</a:t>
                      </a:r>
                      <a:r>
                        <a:rPr lang="en-ZA" sz="1000" kern="1200" dirty="0" smtClean="0">
                          <a:solidFill>
                            <a:schemeClr val="tx1"/>
                          </a:solidFill>
                          <a:latin typeface="+mn-lt"/>
                          <a:ea typeface="+mn-ea"/>
                          <a:cs typeface="+mn-cs"/>
                        </a:rPr>
                        <a:t> prophylaxis for opportunistic infections in children with HIV infection.</a:t>
                      </a:r>
                      <a:endParaRPr lang="en-US" sz="1000" kern="1200" dirty="0" smtClean="0">
                        <a:solidFill>
                          <a:schemeClr val="tx1"/>
                        </a:solidFill>
                        <a:latin typeface="+mn-lt"/>
                        <a:ea typeface="+mn-ea"/>
                        <a:cs typeface="+mn-cs"/>
                      </a:endParaRPr>
                    </a:p>
                    <a:p>
                      <a:pPr marL="628650" lvl="1" indent="-171450">
                        <a:buFont typeface="Arial" pitchFamily="34" charset="0"/>
                        <a:buChar char="•"/>
                      </a:pPr>
                      <a:r>
                        <a:rPr lang="en-ZA" sz="1000" kern="1200" dirty="0" smtClean="0">
                          <a:solidFill>
                            <a:schemeClr val="tx1"/>
                          </a:solidFill>
                          <a:latin typeface="+mn-lt"/>
                          <a:ea typeface="+mn-ea"/>
                          <a:cs typeface="+mn-cs"/>
                        </a:rPr>
                        <a:t>Cochrane Database </a:t>
                      </a:r>
                      <a:r>
                        <a:rPr lang="en-ZA" sz="1000" kern="1200" dirty="0" err="1" smtClean="0">
                          <a:solidFill>
                            <a:schemeClr val="tx1"/>
                          </a:solidFill>
                          <a:latin typeface="+mn-lt"/>
                          <a:ea typeface="+mn-ea"/>
                          <a:cs typeface="+mn-cs"/>
                        </a:rPr>
                        <a:t>Syst</a:t>
                      </a:r>
                      <a:r>
                        <a:rPr lang="en-ZA" sz="1000" kern="1200" dirty="0" smtClean="0">
                          <a:solidFill>
                            <a:schemeClr val="tx1"/>
                          </a:solidFill>
                          <a:latin typeface="+mn-lt"/>
                          <a:ea typeface="+mn-ea"/>
                          <a:cs typeface="+mn-cs"/>
                        </a:rPr>
                        <a:t> Rev. 2006;1:CD003508.</a:t>
                      </a:r>
                      <a:endParaRPr lang="en-US" sz="1000" kern="1200" dirty="0" smtClean="0">
                        <a:solidFill>
                          <a:schemeClr val="tx1"/>
                        </a:solidFill>
                        <a:latin typeface="+mn-lt"/>
                        <a:ea typeface="+mn-ea"/>
                        <a:cs typeface="+mn-cs"/>
                      </a:endParaRPr>
                    </a:p>
                    <a:p>
                      <a:pPr marL="628650" lvl="1" indent="-171450">
                        <a:buFont typeface="Arial" pitchFamily="34" charset="0"/>
                        <a:buChar char="•"/>
                      </a:pPr>
                      <a:r>
                        <a:rPr lang="en-ZA" sz="1000" kern="1200" dirty="0" smtClean="0">
                          <a:solidFill>
                            <a:schemeClr val="tx1"/>
                          </a:solidFill>
                          <a:latin typeface="+mn-lt"/>
                          <a:ea typeface="+mn-ea"/>
                          <a:cs typeface="+mn-cs"/>
                        </a:rPr>
                        <a:t>Ryan M et al. The cost-effectiveness of co-</a:t>
                      </a:r>
                      <a:r>
                        <a:rPr lang="en-ZA" sz="1000" kern="1200" dirty="0" err="1" smtClean="0">
                          <a:solidFill>
                            <a:schemeClr val="tx1"/>
                          </a:solidFill>
                          <a:latin typeface="+mn-lt"/>
                          <a:ea typeface="+mn-ea"/>
                          <a:cs typeface="+mn-cs"/>
                        </a:rPr>
                        <a:t>trimoxazole</a:t>
                      </a:r>
                      <a:r>
                        <a:rPr lang="en-ZA" sz="1000" kern="1200" dirty="0" smtClean="0">
                          <a:solidFill>
                            <a:schemeClr val="tx1"/>
                          </a:solidFill>
                          <a:latin typeface="+mn-lt"/>
                          <a:ea typeface="+mn-ea"/>
                          <a:cs typeface="+mn-cs"/>
                        </a:rPr>
                        <a:t> prophylaxis in HIV-infected children in </a:t>
                      </a:r>
                      <a:r>
                        <a:rPr lang="en-ZA" sz="1000" kern="1200" dirty="0" err="1" smtClean="0">
                          <a:solidFill>
                            <a:schemeClr val="tx1"/>
                          </a:solidFill>
                          <a:latin typeface="+mn-lt"/>
                          <a:ea typeface="+mn-ea"/>
                          <a:cs typeface="+mn-cs"/>
                        </a:rPr>
                        <a:t>Zambia.AIDS</a:t>
                      </a:r>
                      <a:r>
                        <a:rPr lang="en-ZA" sz="1000" kern="1200" dirty="0" smtClean="0">
                          <a:solidFill>
                            <a:schemeClr val="tx1"/>
                          </a:solidFill>
                          <a:latin typeface="+mn-lt"/>
                          <a:ea typeface="+mn-ea"/>
                          <a:cs typeface="+mn-cs"/>
                        </a:rPr>
                        <a:t>.</a:t>
                      </a:r>
                      <a:endParaRPr lang="en-US" sz="1000" kern="1200" dirty="0" smtClean="0">
                        <a:solidFill>
                          <a:schemeClr val="tx1"/>
                        </a:solidFill>
                        <a:latin typeface="+mn-lt"/>
                        <a:ea typeface="+mn-ea"/>
                        <a:cs typeface="+mn-cs"/>
                      </a:endParaRPr>
                    </a:p>
                    <a:p>
                      <a:pPr marL="628650" lvl="1" indent="-171450">
                        <a:buFont typeface="Arial" pitchFamily="34" charset="0"/>
                        <a:buChar char="•"/>
                      </a:pPr>
                      <a:r>
                        <a:rPr lang="en-ZA" sz="1000" kern="1200" dirty="0" smtClean="0">
                          <a:solidFill>
                            <a:schemeClr val="tx1"/>
                          </a:solidFill>
                          <a:latin typeface="+mn-lt"/>
                          <a:ea typeface="+mn-ea"/>
                          <a:cs typeface="+mn-cs"/>
                        </a:rPr>
                        <a:t>2008;22:749–57.</a:t>
                      </a:r>
                      <a:endParaRPr lang="en-US" sz="1000" kern="1200" dirty="0" smtClean="0">
                        <a:solidFill>
                          <a:schemeClr val="tx1"/>
                        </a:solidFill>
                        <a:latin typeface="+mn-lt"/>
                        <a:ea typeface="+mn-ea"/>
                        <a:cs typeface="+mn-cs"/>
                      </a:endParaRPr>
                    </a:p>
                    <a:p>
                      <a:pPr marL="628650" lvl="1" indent="-171450">
                        <a:buFont typeface="Arial" pitchFamily="34" charset="0"/>
                        <a:buChar char="•"/>
                      </a:pPr>
                      <a:r>
                        <a:rPr lang="en-ZA" sz="1000" kern="1200" dirty="0" smtClean="0">
                          <a:solidFill>
                            <a:schemeClr val="tx1"/>
                          </a:solidFill>
                          <a:latin typeface="+mn-lt"/>
                          <a:ea typeface="+mn-ea"/>
                          <a:cs typeface="+mn-cs"/>
                        </a:rPr>
                        <a:t>Prendergast A, Walker AS, </a:t>
                      </a:r>
                      <a:r>
                        <a:rPr lang="en-ZA" sz="1000" kern="1200" dirty="0" err="1" smtClean="0">
                          <a:solidFill>
                            <a:schemeClr val="tx1"/>
                          </a:solidFill>
                          <a:latin typeface="+mn-lt"/>
                          <a:ea typeface="+mn-ea"/>
                          <a:cs typeface="+mn-cs"/>
                        </a:rPr>
                        <a:t>Mulenga</a:t>
                      </a:r>
                      <a:r>
                        <a:rPr lang="en-ZA" sz="1000" kern="1200" dirty="0" smtClean="0">
                          <a:solidFill>
                            <a:schemeClr val="tx1"/>
                          </a:solidFill>
                          <a:latin typeface="+mn-lt"/>
                          <a:ea typeface="+mn-ea"/>
                          <a:cs typeface="+mn-cs"/>
                        </a:rPr>
                        <a:t> V et al. Improved growth and </a:t>
                      </a:r>
                      <a:r>
                        <a:rPr lang="en-ZA" sz="1000" kern="1200" dirty="0" err="1" smtClean="0">
                          <a:solidFill>
                            <a:schemeClr val="tx1"/>
                          </a:solidFill>
                          <a:latin typeface="+mn-lt"/>
                          <a:ea typeface="+mn-ea"/>
                          <a:cs typeface="+mn-cs"/>
                        </a:rPr>
                        <a:t>anemia</a:t>
                      </a:r>
                      <a:r>
                        <a:rPr lang="en-ZA" sz="1000" kern="1200" dirty="0" smtClean="0">
                          <a:solidFill>
                            <a:schemeClr val="tx1"/>
                          </a:solidFill>
                          <a:latin typeface="+mn-lt"/>
                          <a:ea typeface="+mn-ea"/>
                          <a:cs typeface="+mn-cs"/>
                        </a:rPr>
                        <a:t> in HIV-infected African children taking</a:t>
                      </a:r>
                      <a:endParaRPr lang="en-US" sz="1000" kern="1200" dirty="0" smtClean="0">
                        <a:solidFill>
                          <a:schemeClr val="tx1"/>
                        </a:solidFill>
                        <a:latin typeface="+mn-lt"/>
                        <a:ea typeface="+mn-ea"/>
                        <a:cs typeface="+mn-cs"/>
                      </a:endParaRPr>
                    </a:p>
                    <a:p>
                      <a:pPr marL="628650" lvl="1" indent="-171450">
                        <a:buFont typeface="Arial" pitchFamily="34" charset="0"/>
                        <a:buChar char="•"/>
                      </a:pPr>
                      <a:r>
                        <a:rPr lang="en-ZA" sz="1000" kern="1200" dirty="0" smtClean="0">
                          <a:solidFill>
                            <a:schemeClr val="tx1"/>
                          </a:solidFill>
                          <a:latin typeface="+mn-lt"/>
                          <a:ea typeface="+mn-ea"/>
                          <a:cs typeface="+mn-cs"/>
                        </a:rPr>
                        <a:t>cotrimoxazole prophylaxis. </a:t>
                      </a:r>
                      <a:r>
                        <a:rPr lang="en-ZA" sz="1000" kern="1200" dirty="0" err="1" smtClean="0">
                          <a:solidFill>
                            <a:schemeClr val="tx1"/>
                          </a:solidFill>
                          <a:latin typeface="+mn-lt"/>
                          <a:ea typeface="+mn-ea"/>
                          <a:cs typeface="+mn-cs"/>
                        </a:rPr>
                        <a:t>Clin</a:t>
                      </a:r>
                      <a:r>
                        <a:rPr lang="en-ZA" sz="1000" kern="1200" dirty="0" smtClean="0">
                          <a:solidFill>
                            <a:schemeClr val="tx1"/>
                          </a:solidFill>
                          <a:latin typeface="+mn-lt"/>
                          <a:ea typeface="+mn-ea"/>
                          <a:cs typeface="+mn-cs"/>
                        </a:rPr>
                        <a:t> Infect Dis. 2011;52:953–6.</a:t>
                      </a:r>
                      <a:endParaRPr lang="en-US" sz="1000" kern="1200" dirty="0" smtClean="0">
                        <a:solidFill>
                          <a:schemeClr val="tx1"/>
                        </a:solidFill>
                        <a:latin typeface="+mn-lt"/>
                        <a:ea typeface="+mn-ea"/>
                        <a:cs typeface="+mn-cs"/>
                      </a:endParaRPr>
                    </a:p>
                    <a:p>
                      <a:pPr marL="628650" lvl="1" indent="-171450">
                        <a:buFont typeface="Arial" pitchFamily="34" charset="0"/>
                        <a:buChar char="•"/>
                      </a:pPr>
                      <a:r>
                        <a:rPr lang="en-US" sz="1000" kern="1200" dirty="0" smtClean="0">
                          <a:solidFill>
                            <a:schemeClr val="tx1"/>
                          </a:solidFill>
                          <a:latin typeface="+mn-lt"/>
                          <a:ea typeface="+mn-ea"/>
                          <a:cs typeface="+mn-cs"/>
                        </a:rPr>
                        <a:t>Walker AS et al. The impact of daily co-</a:t>
                      </a:r>
                      <a:r>
                        <a:rPr lang="en-US" sz="1000" kern="1200" dirty="0" err="1" smtClean="0">
                          <a:solidFill>
                            <a:schemeClr val="tx1"/>
                          </a:solidFill>
                          <a:latin typeface="+mn-lt"/>
                          <a:ea typeface="+mn-ea"/>
                          <a:cs typeface="+mn-cs"/>
                        </a:rPr>
                        <a:t>trimoxazole</a:t>
                      </a:r>
                      <a:r>
                        <a:rPr lang="en-US" sz="1000" kern="1200" dirty="0" smtClean="0">
                          <a:solidFill>
                            <a:schemeClr val="tx1"/>
                          </a:solidFill>
                          <a:latin typeface="+mn-lt"/>
                          <a:ea typeface="+mn-ea"/>
                          <a:cs typeface="+mn-cs"/>
                        </a:rPr>
                        <a:t> prophylaxis and antiretroviral therapy on mortality and hospital</a:t>
                      </a:r>
                    </a:p>
                    <a:p>
                      <a:pPr marL="628650" lvl="1" indent="-171450">
                        <a:buFont typeface="Arial" pitchFamily="34" charset="0"/>
                        <a:buChar char="•"/>
                      </a:pPr>
                      <a:r>
                        <a:rPr lang="en-US" sz="1000" kern="1200" dirty="0" smtClean="0">
                          <a:solidFill>
                            <a:schemeClr val="tx1"/>
                          </a:solidFill>
                          <a:latin typeface="+mn-lt"/>
                          <a:ea typeface="+mn-ea"/>
                          <a:cs typeface="+mn-cs"/>
                        </a:rPr>
                        <a:t>admissions in HIV-infected Zambian children. </a:t>
                      </a:r>
                      <a:r>
                        <a:rPr lang="en-US" sz="1000" kern="1200" dirty="0" err="1" smtClean="0">
                          <a:solidFill>
                            <a:schemeClr val="tx1"/>
                          </a:solidFill>
                          <a:latin typeface="+mn-lt"/>
                          <a:ea typeface="+mn-ea"/>
                          <a:cs typeface="+mn-cs"/>
                        </a:rPr>
                        <a:t>Clin</a:t>
                      </a:r>
                      <a:r>
                        <a:rPr lang="en-US" sz="1000" kern="1200" dirty="0" smtClean="0">
                          <a:solidFill>
                            <a:schemeClr val="tx1"/>
                          </a:solidFill>
                          <a:latin typeface="+mn-lt"/>
                          <a:ea typeface="+mn-ea"/>
                          <a:cs typeface="+mn-cs"/>
                        </a:rPr>
                        <a:t> Infect Dis. 2007;44:1361–7.</a:t>
                      </a:r>
                    </a:p>
                    <a:p>
                      <a:pPr marL="628650" lvl="1" indent="-171450">
                        <a:buFont typeface="Arial" pitchFamily="34" charset="0"/>
                        <a:buChar char="•"/>
                      </a:pPr>
                      <a:r>
                        <a:rPr lang="en-US" sz="1000" kern="1200" dirty="0" err="1" smtClean="0">
                          <a:solidFill>
                            <a:schemeClr val="tx1"/>
                          </a:solidFill>
                          <a:latin typeface="+mn-lt"/>
                          <a:ea typeface="+mn-ea"/>
                          <a:cs typeface="+mn-cs"/>
                        </a:rPr>
                        <a:t>Mulenga</a:t>
                      </a:r>
                      <a:r>
                        <a:rPr lang="en-US" sz="1000" kern="1200" dirty="0" smtClean="0">
                          <a:solidFill>
                            <a:schemeClr val="tx1"/>
                          </a:solidFill>
                          <a:latin typeface="+mn-lt"/>
                          <a:ea typeface="+mn-ea"/>
                          <a:cs typeface="+mn-cs"/>
                        </a:rPr>
                        <a:t> V et al. Effect of co-</a:t>
                      </a:r>
                      <a:r>
                        <a:rPr lang="en-US" sz="1000" kern="1200" dirty="0" err="1" smtClean="0">
                          <a:solidFill>
                            <a:schemeClr val="tx1"/>
                          </a:solidFill>
                          <a:latin typeface="+mn-lt"/>
                          <a:ea typeface="+mn-ea"/>
                          <a:cs typeface="+mn-cs"/>
                        </a:rPr>
                        <a:t>trimoxazole</a:t>
                      </a:r>
                      <a:r>
                        <a:rPr lang="en-US" sz="1000" kern="1200" dirty="0" smtClean="0">
                          <a:solidFill>
                            <a:schemeClr val="tx1"/>
                          </a:solidFill>
                          <a:latin typeface="+mn-lt"/>
                          <a:ea typeface="+mn-ea"/>
                          <a:cs typeface="+mn-cs"/>
                        </a:rPr>
                        <a:t> on causes of death, hospital admissions and antibiotic use in HIV-</a:t>
                      </a:r>
                      <a:r>
                        <a:rPr lang="en-US" sz="1000" kern="1200" dirty="0" err="1" smtClean="0">
                          <a:solidFill>
                            <a:schemeClr val="tx1"/>
                          </a:solidFill>
                          <a:latin typeface="+mn-lt"/>
                          <a:ea typeface="+mn-ea"/>
                          <a:cs typeface="+mn-cs"/>
                        </a:rPr>
                        <a:t>infectedchildren</a:t>
                      </a:r>
                      <a:r>
                        <a:rPr lang="en-US" sz="1000" kern="1200" dirty="0" smtClean="0">
                          <a:solidFill>
                            <a:schemeClr val="tx1"/>
                          </a:solidFill>
                          <a:latin typeface="+mn-lt"/>
                          <a:ea typeface="+mn-ea"/>
                          <a:cs typeface="+mn-cs"/>
                        </a:rPr>
                        <a:t>. AIDS. 2007;21:77–84.</a:t>
                      </a:r>
                    </a:p>
                  </a:txBody>
                  <a:tcPr marL="86359" marR="86359"/>
                </a:tc>
              </a:tr>
              <a:tr h="370840">
                <a:tc gridSpan="3">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dirty="0" smtClean="0"/>
                        <a:t>11.1 </a:t>
                      </a:r>
                      <a:r>
                        <a:rPr lang="en-US" sz="1000" b="1" dirty="0" smtClean="0"/>
                        <a:t>ANTIRETROVIRAL THERAPY,</a:t>
                      </a:r>
                      <a:r>
                        <a:rPr lang="en-US" sz="1000" b="1" baseline="0" dirty="0" smtClean="0"/>
                        <a:t> ADULTS </a:t>
                      </a:r>
                    </a:p>
                  </a:txBody>
                  <a:tcPr marL="86359" marR="86359"/>
                </a:tc>
                <a:tc hMerge="1">
                  <a:txBody>
                    <a:bodyPr/>
                    <a:lstStyle/>
                    <a:p>
                      <a:endParaRPr lang="en-ZA" sz="1000" dirty="0"/>
                    </a:p>
                  </a:txBody>
                  <a:tcPr marL="86359" marR="86359"/>
                </a:tc>
                <a:tc hMerge="1">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ZA" sz="1000" dirty="0" smtClean="0"/>
                    </a:p>
                  </a:txBody>
                  <a:tcPr marL="86359" marR="86359"/>
                </a:tc>
              </a:tr>
              <a:tr h="370840">
                <a:tc>
                  <a:txBody>
                    <a:bodyPr/>
                    <a:lstStyle/>
                    <a:p>
                      <a:r>
                        <a:rPr lang="en-ZA" sz="1000" dirty="0" smtClean="0"/>
                        <a:t>26</a:t>
                      </a:r>
                      <a:endParaRPr lang="en-ZA" sz="1000" dirty="0"/>
                    </a:p>
                  </a:txBody>
                  <a:tcPr marL="86359" marR="86359"/>
                </a:tc>
                <a:tc>
                  <a:txBody>
                    <a:bodyPr/>
                    <a:lstStyle/>
                    <a:p>
                      <a:r>
                        <a:rPr lang="en-ZA" sz="1000" dirty="0" smtClean="0"/>
                        <a:t>7</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000" b="1" u="sng" dirty="0" smtClean="0"/>
                        <a:t>ART</a:t>
                      </a:r>
                      <a:endParaRPr lang="en-US" sz="1000" b="1" u="sng" baseline="0" dirty="0" smtClean="0"/>
                    </a:p>
                    <a:p>
                      <a:pPr marL="285750" indent="-285750">
                        <a:buFont typeface="Arial" pitchFamily="34" charset="0"/>
                        <a:buChar char="•"/>
                      </a:pPr>
                      <a:r>
                        <a:rPr lang="en-ZA" sz="1000" dirty="0" smtClean="0"/>
                        <a:t>WHO. Consolidated guidelines on the use of antiretroviral drugs for treating and preventing HIV infection, June 2013.Web annexes: Chapter 7 Clinical guidance across the continuum of care: antiretroviral therapy guidelines; section 7.1.1: When to start ART in adults and adolescents and GRADE tables. Available at: </a:t>
                      </a:r>
                      <a:r>
                        <a:rPr lang="en-ZA" sz="1000" dirty="0" smtClean="0">
                          <a:hlinkClick r:id="rId3"/>
                        </a:rPr>
                        <a:t>http://www.who.int/hiv/pub/guidelines/arv2013/annexes/en/index2.html</a:t>
                      </a:r>
                      <a:endParaRPr lang="en-US" sz="1000" dirty="0" smtClean="0"/>
                    </a:p>
                    <a:p>
                      <a:pPr marL="285750" indent="-285750">
                        <a:buFont typeface="Arial" pitchFamily="34" charset="0"/>
                        <a:buChar char="•"/>
                      </a:pPr>
                      <a:r>
                        <a:rPr lang="en-ZA" sz="1000" dirty="0" smtClean="0"/>
                        <a:t>WHO. Consolidated guidelines on the use of antiretroviral drugs for treating and preventing HIV infection, June 2013.Web annexes: Chapter 7 Clinical guidance across the continuum of care: antiretroviral therapy guidelines;</a:t>
                      </a:r>
                      <a:r>
                        <a:rPr lang="en-US" sz="1000" dirty="0" smtClean="0"/>
                        <a:t>Section 7.1.2: When to start ART in pregnant and breastfeeding women and GRADE tables.  </a:t>
                      </a:r>
                      <a:r>
                        <a:rPr lang="en-ZA" sz="1000" dirty="0" smtClean="0"/>
                        <a:t>Available at: </a:t>
                      </a:r>
                      <a:r>
                        <a:rPr lang="en-ZA" sz="1000" dirty="0" smtClean="0">
                          <a:hlinkClick r:id="rId3"/>
                        </a:rPr>
                        <a:t>http://www.who.int/hiv/pub/guidelines/arv2013/annexes/en/index2.html</a:t>
                      </a:r>
                      <a:endParaRPr lang="en-US" sz="1000" dirty="0" smtClean="0"/>
                    </a:p>
                  </a:txBody>
                  <a:tcPr marL="86359" marR="86359"/>
                </a:tc>
              </a:tr>
              <a:tr h="370840">
                <a:tc>
                  <a:txBody>
                    <a:bodyPr/>
                    <a:lstStyle/>
                    <a:p>
                      <a:r>
                        <a:rPr lang="en-ZA" sz="1000" dirty="0" smtClean="0"/>
                        <a:t>27</a:t>
                      </a:r>
                      <a:endParaRPr lang="en-ZA" sz="1000" dirty="0"/>
                    </a:p>
                  </a:txBody>
                  <a:tcPr marL="86359" marR="86359"/>
                </a:tc>
                <a:tc>
                  <a:txBody>
                    <a:bodyPr/>
                    <a:lstStyle/>
                    <a:p>
                      <a:r>
                        <a:rPr lang="en-ZA" sz="1000" dirty="0" smtClean="0"/>
                        <a:t>8</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000" b="1" u="sng" dirty="0" smtClean="0"/>
                        <a:t>ART</a:t>
                      </a:r>
                      <a:endParaRPr lang="en-US" sz="1000" b="1" u="sng" baseline="0" dirty="0" smtClean="0"/>
                    </a:p>
                    <a:p>
                      <a:pPr marL="285750" indent="-285750">
                        <a:buFont typeface="Arial" pitchFamily="34" charset="0"/>
                        <a:buChar char="•"/>
                      </a:pPr>
                      <a:r>
                        <a:rPr lang="en-US" sz="1000" dirty="0" smtClean="0"/>
                        <a:t>WHO. Consolidated guidelines on the use of antiretroviral drugs for treating and preventing HIV infection, June 2013; March 2014 and December 2014 supplements.</a:t>
                      </a:r>
                    </a:p>
                    <a:p>
                      <a:pPr marL="285750" indent="-285750">
                        <a:buFont typeface="Arial" pitchFamily="34" charset="0"/>
                        <a:buChar char="•"/>
                      </a:pPr>
                      <a:r>
                        <a:rPr lang="en-US" sz="1000" dirty="0" smtClean="0"/>
                        <a:t>National Department of </a:t>
                      </a:r>
                      <a:r>
                        <a:rPr lang="en-US" sz="1000" dirty="0" err="1" smtClean="0"/>
                        <a:t>Health.National</a:t>
                      </a:r>
                      <a:r>
                        <a:rPr lang="en-US" sz="1000" dirty="0" smtClean="0"/>
                        <a:t> consolidated guidelines for the prevention of mother-to-child transmission of HIV (PMTCT) and the management of HIV in children, adolescents and adults, 2014.</a:t>
                      </a:r>
                    </a:p>
                  </a:txBody>
                  <a:tcPr marL="86359" marR="86359"/>
                </a:tc>
              </a:tr>
            </a:tbl>
          </a:graphicData>
        </a:graphic>
      </p:graphicFrame>
      <p:sp>
        <p:nvSpPr>
          <p:cNvPr id="3" name="Slide Number Placeholder 5"/>
          <p:cNvSpPr txBox="1">
            <a:spLocks/>
          </p:cNvSpPr>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ctr">
              <a:defRPr/>
            </a:pPr>
            <a:fld id="{6079DE21-5DAA-4204-B423-28510684095B}" type="slidenum">
              <a:rPr lang="en-ZA" smtClean="0">
                <a:solidFill>
                  <a:prstClr val="black">
                    <a:tint val="75000"/>
                  </a:prstClr>
                </a:solidFill>
              </a:rPr>
              <a:pPr algn="ctr">
                <a:defRPr/>
              </a:pPr>
              <a:t>68</a:t>
            </a:fld>
            <a:endParaRPr lang="en-ZA" dirty="0">
              <a:solidFill>
                <a:prstClr val="black">
                  <a:tint val="75000"/>
                </a:prstClr>
              </a:solidFill>
            </a:endParaRPr>
          </a:p>
        </p:txBody>
      </p:sp>
    </p:spTree>
    <p:extLst>
      <p:ext uri="{BB962C8B-B14F-4D97-AF65-F5344CB8AC3E}">
        <p14:creationId xmlns:p14="http://schemas.microsoft.com/office/powerpoint/2010/main" xmlns="" val="160523907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260927866"/>
              </p:ext>
            </p:extLst>
          </p:nvPr>
        </p:nvGraphicFramePr>
        <p:xfrm>
          <a:off x="0" y="40432"/>
          <a:ext cx="9144000" cy="6766768"/>
        </p:xfrm>
        <a:graphic>
          <a:graphicData uri="http://schemas.openxmlformats.org/drawingml/2006/table">
            <a:tbl>
              <a:tblPr firstRow="1" bandRow="1">
                <a:tableStyleId>{8799B23B-EC83-4686-B30A-512413B5E67A}</a:tableStyleId>
              </a:tblPr>
              <a:tblGrid>
                <a:gridCol w="457200"/>
                <a:gridCol w="533400"/>
                <a:gridCol w="8153400"/>
              </a:tblGrid>
              <a:tr h="264368">
                <a:tc>
                  <a:txBody>
                    <a:bodyPr/>
                    <a:lstStyle/>
                    <a:p>
                      <a:r>
                        <a:rPr lang="en-ZA" sz="1000" dirty="0" smtClean="0"/>
                        <a:t>Slide</a:t>
                      </a:r>
                      <a:endParaRPr lang="en-ZA" sz="1000" dirty="0"/>
                    </a:p>
                  </a:txBody>
                  <a:tcPr marL="86359" marR="86359"/>
                </a:tc>
                <a:tc>
                  <a:txBody>
                    <a:bodyPr/>
                    <a:lstStyle/>
                    <a:p>
                      <a:r>
                        <a:rPr lang="en-ZA" sz="1000" dirty="0" smtClean="0"/>
                        <a:t>Ref #</a:t>
                      </a:r>
                      <a:endParaRPr lang="en-ZA" sz="1000" dirty="0"/>
                    </a:p>
                  </a:txBody>
                  <a:tcPr marL="86359" marR="86359"/>
                </a:tc>
                <a:tc>
                  <a:txBody>
                    <a:bodyPr/>
                    <a:lstStyle/>
                    <a:p>
                      <a:r>
                        <a:rPr lang="en-ZA" sz="1000" dirty="0" smtClean="0"/>
                        <a:t>Reference</a:t>
                      </a:r>
                      <a:endParaRPr lang="en-ZA" sz="1000" dirty="0"/>
                    </a:p>
                  </a:txBody>
                  <a:tcPr marL="86359" marR="86359"/>
                </a:tc>
              </a:tr>
              <a:tr h="370840">
                <a:tc gridSpan="3">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dirty="0" smtClean="0"/>
                        <a:t>11.1 </a:t>
                      </a:r>
                      <a:r>
                        <a:rPr lang="en-US" sz="1000" b="1" dirty="0" smtClean="0"/>
                        <a:t>ANTIRETROVIRAL THERAPY,</a:t>
                      </a:r>
                      <a:r>
                        <a:rPr lang="en-US" sz="1000" b="1" baseline="0" dirty="0" smtClean="0"/>
                        <a:t> ADULTS </a:t>
                      </a:r>
                    </a:p>
                  </a:txBody>
                  <a:tcPr marL="86359" marR="86359"/>
                </a:tc>
                <a:tc hMerge="1">
                  <a:txBody>
                    <a:bodyPr/>
                    <a:lstStyle/>
                    <a:p>
                      <a:endParaRPr lang="en-US"/>
                    </a:p>
                  </a:txBody>
                  <a:tcPr/>
                </a:tc>
                <a:tc hMerge="1">
                  <a:txBody>
                    <a:bodyPr/>
                    <a:lstStyle/>
                    <a:p>
                      <a:endParaRPr lang="en-US"/>
                    </a:p>
                  </a:txBody>
                  <a:tcPr/>
                </a:tc>
              </a:tr>
              <a:tr h="370840">
                <a:tc>
                  <a:txBody>
                    <a:bodyPr/>
                    <a:lstStyle/>
                    <a:p>
                      <a:r>
                        <a:rPr lang="en-ZA" sz="1000" dirty="0" smtClean="0"/>
                        <a:t>28</a:t>
                      </a:r>
                      <a:endParaRPr lang="en-ZA" sz="1000" dirty="0"/>
                    </a:p>
                  </a:txBody>
                  <a:tcPr marL="86359" marR="86359"/>
                </a:tc>
                <a:tc>
                  <a:txBody>
                    <a:bodyPr/>
                    <a:lstStyle/>
                    <a:p>
                      <a:r>
                        <a:rPr lang="en-ZA" sz="1000" dirty="0" smtClean="0"/>
                        <a:t>9</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000" b="1" u="sng" dirty="0" smtClean="0"/>
                        <a:t>ART</a:t>
                      </a:r>
                      <a:endParaRPr lang="en-US" sz="1000" b="1" u="sng" baseline="0" dirty="0" smtClean="0"/>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dirty="0" err="1" smtClean="0"/>
                        <a:t>Abdool</a:t>
                      </a:r>
                      <a:r>
                        <a:rPr lang="en-US" sz="1000" dirty="0" smtClean="0"/>
                        <a:t> </a:t>
                      </a:r>
                      <a:r>
                        <a:rPr lang="en-US" sz="1000" dirty="0" err="1" smtClean="0"/>
                        <a:t>Karim</a:t>
                      </a:r>
                      <a:r>
                        <a:rPr lang="en-US" sz="1000" dirty="0" smtClean="0"/>
                        <a:t> SS, </a:t>
                      </a:r>
                      <a:r>
                        <a:rPr lang="en-US" sz="1000" dirty="0" err="1" smtClean="0"/>
                        <a:t>Naidoo</a:t>
                      </a:r>
                      <a:r>
                        <a:rPr lang="en-US" sz="1000" dirty="0" smtClean="0"/>
                        <a:t> K, </a:t>
                      </a:r>
                      <a:r>
                        <a:rPr lang="en-US" sz="1000" dirty="0" err="1" smtClean="0"/>
                        <a:t>Grobler</a:t>
                      </a:r>
                      <a:r>
                        <a:rPr lang="en-US" sz="1000" dirty="0" smtClean="0"/>
                        <a:t> A, </a:t>
                      </a:r>
                      <a:r>
                        <a:rPr lang="en-US" sz="1000" dirty="0" err="1" smtClean="0"/>
                        <a:t>Padayatchi</a:t>
                      </a:r>
                      <a:r>
                        <a:rPr lang="en-US" sz="1000" dirty="0" smtClean="0"/>
                        <a:t> N, Baxter C, Gray AL, </a:t>
                      </a:r>
                      <a:r>
                        <a:rPr lang="en-US" sz="1000" dirty="0" err="1" smtClean="0"/>
                        <a:t>Gengiah</a:t>
                      </a:r>
                      <a:r>
                        <a:rPr lang="en-US" sz="1000" dirty="0" smtClean="0"/>
                        <a:t> T, </a:t>
                      </a:r>
                      <a:r>
                        <a:rPr lang="en-US" sz="1000" dirty="0" err="1" smtClean="0"/>
                        <a:t>Gengiah</a:t>
                      </a:r>
                      <a:r>
                        <a:rPr lang="en-US" sz="1000" dirty="0" smtClean="0"/>
                        <a:t> S, </a:t>
                      </a:r>
                      <a:r>
                        <a:rPr lang="en-US" sz="1000" dirty="0" err="1" smtClean="0"/>
                        <a:t>Naidoo</a:t>
                      </a:r>
                      <a:r>
                        <a:rPr lang="en-US" sz="1000" dirty="0" smtClean="0"/>
                        <a:t> A, </a:t>
                      </a:r>
                      <a:r>
                        <a:rPr lang="en-US" sz="1000" dirty="0" err="1" smtClean="0"/>
                        <a:t>Jithoo</a:t>
                      </a:r>
                      <a:r>
                        <a:rPr lang="en-US" sz="1000" dirty="0" smtClean="0"/>
                        <a:t> N, Nair G, El-Sadr WM, </a:t>
                      </a:r>
                      <a:r>
                        <a:rPr lang="en-US" sz="1000" dirty="0" err="1" smtClean="0"/>
                        <a:t>Friedland</a:t>
                      </a:r>
                      <a:r>
                        <a:rPr lang="en-US" sz="1000" dirty="0" smtClean="0"/>
                        <a:t> G, </a:t>
                      </a:r>
                      <a:r>
                        <a:rPr lang="en-US" sz="1000" dirty="0" err="1" smtClean="0"/>
                        <a:t>Abdool</a:t>
                      </a:r>
                      <a:r>
                        <a:rPr lang="en-US" sz="1000" dirty="0" smtClean="0"/>
                        <a:t> </a:t>
                      </a:r>
                      <a:r>
                        <a:rPr lang="en-US" sz="1000" dirty="0" err="1" smtClean="0"/>
                        <a:t>Karim</a:t>
                      </a:r>
                      <a:r>
                        <a:rPr lang="en-US" sz="1000" dirty="0" smtClean="0"/>
                        <a:t> Q. Integration of antiretroviral therapy with tuberculosis treatment. </a:t>
                      </a:r>
                      <a:r>
                        <a:rPr lang="en-US" sz="1000" i="1" dirty="0" smtClean="0"/>
                        <a:t>N </a:t>
                      </a:r>
                      <a:r>
                        <a:rPr lang="en-US" sz="1000" i="1" dirty="0" err="1" smtClean="0"/>
                        <a:t>Engl</a:t>
                      </a:r>
                      <a:r>
                        <a:rPr lang="en-US" sz="1000" i="1" dirty="0" smtClean="0"/>
                        <a:t> J Med</a:t>
                      </a:r>
                      <a:r>
                        <a:rPr lang="en-US" sz="1000" dirty="0" smtClean="0"/>
                        <a:t>. 2011 Oct 20;365(16):1492-501.</a:t>
                      </a:r>
                    </a:p>
                  </a:txBody>
                  <a:tcPr marL="86359" marR="86359"/>
                </a:tc>
              </a:tr>
              <a:tr h="370840">
                <a:tc>
                  <a:txBody>
                    <a:bodyPr/>
                    <a:lstStyle/>
                    <a:p>
                      <a:r>
                        <a:rPr lang="en-ZA" sz="1000" dirty="0" smtClean="0"/>
                        <a:t>29</a:t>
                      </a:r>
                      <a:endParaRPr lang="en-ZA" sz="1000" dirty="0"/>
                    </a:p>
                  </a:txBody>
                  <a:tcPr marL="86359" marR="86359"/>
                </a:tc>
                <a:tc>
                  <a:txBody>
                    <a:bodyPr/>
                    <a:lstStyle/>
                    <a:p>
                      <a:r>
                        <a:rPr lang="en-ZA" sz="1000" dirty="0" smtClean="0"/>
                        <a:t>10</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u="sng" dirty="0" smtClean="0"/>
                        <a:t>ART</a:t>
                      </a:r>
                      <a:endParaRPr lang="en-US" sz="1000" b="1" u="sng" baseline="0" dirty="0" smtClean="0"/>
                    </a:p>
                    <a:p>
                      <a:pPr marL="285750" indent="-285750">
                        <a:buFont typeface="Arial" pitchFamily="34" charset="0"/>
                        <a:buChar char="•"/>
                      </a:pPr>
                      <a:r>
                        <a:rPr lang="en-ZA" sz="1000" dirty="0" smtClean="0"/>
                        <a:t>Blanc FX, </a:t>
                      </a:r>
                      <a:r>
                        <a:rPr lang="en-ZA" sz="1000" dirty="0" err="1" smtClean="0"/>
                        <a:t>Sok</a:t>
                      </a:r>
                      <a:r>
                        <a:rPr lang="en-ZA" sz="1000" dirty="0" smtClean="0"/>
                        <a:t> T, </a:t>
                      </a:r>
                      <a:r>
                        <a:rPr lang="en-ZA" sz="1000" dirty="0" err="1" smtClean="0"/>
                        <a:t>Laureillard</a:t>
                      </a:r>
                      <a:r>
                        <a:rPr lang="en-ZA" sz="1000" dirty="0" smtClean="0"/>
                        <a:t> D, </a:t>
                      </a:r>
                      <a:r>
                        <a:rPr lang="en-ZA" sz="1000" i="1" dirty="0" smtClean="0"/>
                        <a:t>et al.</a:t>
                      </a:r>
                      <a:r>
                        <a:rPr lang="en-ZA" sz="1000" dirty="0" smtClean="0"/>
                        <a:t> CAMELIA (ANRS 1295–CIPRA KH001) Study Team. Earlier versus later start of antiretroviral therapy in HIV-infected adults with tuberculosis. </a:t>
                      </a:r>
                      <a:r>
                        <a:rPr lang="en-ZA" sz="1000" i="1" dirty="0" smtClean="0"/>
                        <a:t>N </a:t>
                      </a:r>
                      <a:r>
                        <a:rPr lang="en-ZA" sz="1000" i="1" dirty="0" err="1" smtClean="0"/>
                        <a:t>Engl</a:t>
                      </a:r>
                      <a:r>
                        <a:rPr lang="en-ZA" sz="1000" i="1" dirty="0" smtClean="0"/>
                        <a:t> J Med.</a:t>
                      </a:r>
                      <a:r>
                        <a:rPr lang="en-ZA" sz="1000" dirty="0" smtClean="0"/>
                        <a:t> 2011 Oct 20;365(16):1471-81.</a:t>
                      </a:r>
                      <a:endParaRPr lang="en-US" sz="1000" dirty="0" smtClean="0"/>
                    </a:p>
                    <a:p>
                      <a:pPr marL="285750" indent="-285750">
                        <a:buFont typeface="Arial" pitchFamily="34" charset="0"/>
                        <a:buChar char="•"/>
                      </a:pPr>
                      <a:r>
                        <a:rPr lang="en-ZA" sz="1000" dirty="0" err="1" smtClean="0"/>
                        <a:t>Havlir</a:t>
                      </a:r>
                      <a:r>
                        <a:rPr lang="en-ZA" sz="1000" dirty="0" smtClean="0"/>
                        <a:t> DV, Kendall MA, </a:t>
                      </a:r>
                      <a:r>
                        <a:rPr lang="en-ZA" sz="1000" dirty="0" err="1" smtClean="0"/>
                        <a:t>Ive</a:t>
                      </a:r>
                      <a:r>
                        <a:rPr lang="en-ZA" sz="1000" dirty="0" smtClean="0"/>
                        <a:t> P et al. AIDS Clinical Trials Group Study A5221. Timing of antiretroviral therapy for HIV-1 infection and </a:t>
                      </a:r>
                      <a:r>
                        <a:rPr lang="en-ZA" sz="1000" dirty="0" err="1" smtClean="0"/>
                        <a:t>tuberculosis.</a:t>
                      </a:r>
                      <a:r>
                        <a:rPr lang="en-ZA" sz="1000" i="1" dirty="0" err="1" smtClean="0"/>
                        <a:t>N</a:t>
                      </a:r>
                      <a:r>
                        <a:rPr lang="en-ZA" sz="1000" i="1" dirty="0" smtClean="0"/>
                        <a:t> </a:t>
                      </a:r>
                      <a:r>
                        <a:rPr lang="en-ZA" sz="1000" i="1" dirty="0" err="1" smtClean="0"/>
                        <a:t>Engl</a:t>
                      </a:r>
                      <a:r>
                        <a:rPr lang="en-ZA" sz="1000" i="1" dirty="0" smtClean="0"/>
                        <a:t> J Med.</a:t>
                      </a:r>
                      <a:r>
                        <a:rPr lang="en-ZA" sz="1000" dirty="0" smtClean="0"/>
                        <a:t> 2011 Oct 20;365(16):1482-91.</a:t>
                      </a:r>
                      <a:endParaRPr lang="en-US" sz="1000" dirty="0" smtClean="0"/>
                    </a:p>
                    <a:p>
                      <a:pPr marL="285750" indent="-285750">
                        <a:buFont typeface="Arial" pitchFamily="34" charset="0"/>
                        <a:buChar char="•"/>
                      </a:pPr>
                      <a:r>
                        <a:rPr lang="en-ZA" sz="1000" dirty="0" err="1" smtClean="0"/>
                        <a:t>Naidoo</a:t>
                      </a:r>
                      <a:r>
                        <a:rPr lang="en-ZA" sz="1000" dirty="0" smtClean="0"/>
                        <a:t> K, </a:t>
                      </a:r>
                      <a:r>
                        <a:rPr lang="en-ZA" sz="1000" dirty="0" err="1" smtClean="0"/>
                        <a:t>Yende-Zuma</a:t>
                      </a:r>
                      <a:r>
                        <a:rPr lang="en-ZA" sz="1000" dirty="0" smtClean="0"/>
                        <a:t> N, </a:t>
                      </a:r>
                      <a:r>
                        <a:rPr lang="en-ZA" sz="1000" dirty="0" err="1" smtClean="0"/>
                        <a:t>Padayatchi</a:t>
                      </a:r>
                      <a:r>
                        <a:rPr lang="en-ZA" sz="1000" dirty="0" smtClean="0"/>
                        <a:t> N, </a:t>
                      </a:r>
                      <a:r>
                        <a:rPr lang="en-ZA" sz="1000" dirty="0" err="1" smtClean="0"/>
                        <a:t>Naidoo</a:t>
                      </a:r>
                      <a:r>
                        <a:rPr lang="en-ZA" sz="1000" dirty="0" smtClean="0"/>
                        <a:t> K, </a:t>
                      </a:r>
                      <a:r>
                        <a:rPr lang="en-ZA" sz="1000" dirty="0" err="1" smtClean="0"/>
                        <a:t>Jithoo</a:t>
                      </a:r>
                      <a:r>
                        <a:rPr lang="en-ZA" sz="1000" dirty="0" smtClean="0"/>
                        <a:t> N, Nair G, </a:t>
                      </a:r>
                      <a:r>
                        <a:rPr lang="en-ZA" sz="1000" dirty="0" err="1" smtClean="0"/>
                        <a:t>Bamber</a:t>
                      </a:r>
                      <a:r>
                        <a:rPr lang="en-ZA" sz="1000" dirty="0" smtClean="0"/>
                        <a:t> </a:t>
                      </a:r>
                      <a:r>
                        <a:rPr lang="en-ZA" sz="1000" dirty="0" err="1" smtClean="0"/>
                        <a:t>S,Gengiah</a:t>
                      </a:r>
                      <a:r>
                        <a:rPr lang="en-ZA" sz="1000" dirty="0" smtClean="0"/>
                        <a:t> S, El-Sadr WM, </a:t>
                      </a:r>
                      <a:r>
                        <a:rPr lang="en-ZA" sz="1000" dirty="0" err="1" smtClean="0"/>
                        <a:t>Friedland</a:t>
                      </a:r>
                      <a:r>
                        <a:rPr lang="en-ZA" sz="1000" dirty="0" smtClean="0"/>
                        <a:t> G, </a:t>
                      </a:r>
                      <a:r>
                        <a:rPr lang="en-ZA" sz="1000" dirty="0" err="1" smtClean="0"/>
                        <a:t>AbdoolKarim</a:t>
                      </a:r>
                      <a:r>
                        <a:rPr lang="en-ZA" sz="1000" dirty="0" smtClean="0"/>
                        <a:t> S. The immune reconstitution inflammatory syndrome after antiretroviral therapy initiation in patients with tuberculosis: findings from the </a:t>
                      </a:r>
                      <a:r>
                        <a:rPr lang="en-ZA" sz="1000" dirty="0" err="1" smtClean="0"/>
                        <a:t>SAPiT</a:t>
                      </a:r>
                      <a:r>
                        <a:rPr lang="en-ZA" sz="1000" dirty="0" smtClean="0"/>
                        <a:t> trial. </a:t>
                      </a:r>
                      <a:r>
                        <a:rPr lang="en-ZA" sz="1000" i="1" dirty="0" smtClean="0"/>
                        <a:t>Ann Intern Med</a:t>
                      </a:r>
                      <a:r>
                        <a:rPr lang="en-ZA" sz="1000" dirty="0" smtClean="0"/>
                        <a:t>. 2012 Sep 4;157(5):313-24.</a:t>
                      </a:r>
                      <a:endParaRPr lang="en-US" sz="1000" dirty="0" smtClean="0"/>
                    </a:p>
                  </a:txBody>
                  <a:tcPr marL="86359" marR="86359"/>
                </a:tc>
              </a:tr>
              <a:tr h="370840">
                <a:tc>
                  <a:txBody>
                    <a:bodyPr/>
                    <a:lstStyle/>
                    <a:p>
                      <a:r>
                        <a:rPr lang="en-ZA" sz="1000" dirty="0" smtClean="0"/>
                        <a:t>30</a:t>
                      </a:r>
                      <a:endParaRPr lang="en-ZA" sz="1000" dirty="0"/>
                    </a:p>
                  </a:txBody>
                  <a:tcPr marL="86359" marR="86359"/>
                </a:tc>
                <a:tc>
                  <a:txBody>
                    <a:bodyPr/>
                    <a:lstStyle/>
                    <a:p>
                      <a:r>
                        <a:rPr lang="en-ZA" sz="1000" dirty="0" smtClean="0"/>
                        <a:t>11</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000" b="1" u="sng" dirty="0" smtClean="0"/>
                        <a:t>ART</a:t>
                      </a:r>
                      <a:endParaRPr lang="en-US" sz="1000" b="1" u="sng" baseline="0" dirty="0" smtClean="0"/>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err="1" smtClean="0"/>
                        <a:t>Török</a:t>
                      </a:r>
                      <a:r>
                        <a:rPr lang="en-ZA" sz="1000" dirty="0" smtClean="0"/>
                        <a:t> ME, Yen NT, </a:t>
                      </a:r>
                      <a:r>
                        <a:rPr lang="en-ZA" sz="1000" dirty="0" err="1" smtClean="0"/>
                        <a:t>Chau</a:t>
                      </a:r>
                      <a:r>
                        <a:rPr lang="en-ZA" sz="1000" dirty="0" smtClean="0"/>
                        <a:t> TT et al. Timing of initiation of antiretroviral therapy in human immunodeficiency virus (HIV)--associated </a:t>
                      </a:r>
                      <a:r>
                        <a:rPr lang="en-ZA" sz="1000" dirty="0" err="1" smtClean="0"/>
                        <a:t>tuberculous</a:t>
                      </a:r>
                      <a:r>
                        <a:rPr lang="en-ZA" sz="1000" dirty="0" smtClean="0"/>
                        <a:t> meningitis. </a:t>
                      </a:r>
                      <a:r>
                        <a:rPr lang="en-ZA" sz="1000" i="1" dirty="0" err="1" smtClean="0"/>
                        <a:t>Clin</a:t>
                      </a:r>
                      <a:r>
                        <a:rPr lang="en-ZA" sz="1000" i="1" dirty="0" smtClean="0"/>
                        <a:t> Infect Dis.</a:t>
                      </a:r>
                      <a:r>
                        <a:rPr lang="en-ZA" sz="1000" dirty="0" smtClean="0"/>
                        <a:t>2011 Jun;52(11):1374-83.</a:t>
                      </a:r>
                      <a:endParaRPr lang="en-US" sz="1000" dirty="0" smtClean="0"/>
                    </a:p>
                  </a:txBody>
                  <a:tcPr marL="86359" marR="86359"/>
                </a:tc>
              </a:tr>
              <a:tr h="370840">
                <a:tc gridSpan="3">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dirty="0" smtClean="0"/>
                        <a:t>11.1 </a:t>
                      </a:r>
                      <a:r>
                        <a:rPr lang="en-US" sz="1000" b="1" dirty="0" smtClean="0"/>
                        <a:t>ANTIRETROVIRAL THERAPY,</a:t>
                      </a:r>
                      <a:r>
                        <a:rPr lang="en-US" sz="1000" b="1" baseline="0" dirty="0" smtClean="0"/>
                        <a:t> ADULTS </a:t>
                      </a:r>
                    </a:p>
                  </a:txBody>
                  <a:tcPr marL="86359" marR="86359"/>
                </a:tc>
                <a:tc hMerge="1">
                  <a:txBody>
                    <a:bodyPr/>
                    <a:lstStyle/>
                    <a:p>
                      <a:endParaRPr lang="en-ZA" sz="1000" dirty="0"/>
                    </a:p>
                  </a:txBody>
                  <a:tcPr marL="86359" marR="86359"/>
                </a:tc>
                <a:tc hMerge="1">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ZA" sz="1000" dirty="0" smtClean="0"/>
                    </a:p>
                  </a:txBody>
                  <a:tcPr marL="86359" marR="86359"/>
                </a:tc>
              </a:tr>
              <a:tr h="370840">
                <a:tc>
                  <a:txBody>
                    <a:bodyPr/>
                    <a:lstStyle/>
                    <a:p>
                      <a:r>
                        <a:rPr lang="en-ZA" sz="1000" dirty="0" smtClean="0"/>
                        <a:t>31</a:t>
                      </a:r>
                      <a:endParaRPr lang="en-ZA" sz="1000" dirty="0"/>
                    </a:p>
                  </a:txBody>
                  <a:tcPr marL="86359" marR="86359"/>
                </a:tc>
                <a:tc>
                  <a:txBody>
                    <a:bodyPr/>
                    <a:lstStyle/>
                    <a:p>
                      <a:r>
                        <a:rPr lang="en-ZA" sz="1000" dirty="0" smtClean="0"/>
                        <a:t>12</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000" b="1" u="sng" dirty="0" smtClean="0"/>
                        <a:t>ART</a:t>
                      </a:r>
                      <a:endParaRPr lang="en-US" sz="1000" b="1" u="sng" baseline="0" dirty="0" smtClean="0"/>
                    </a:p>
                    <a:p>
                      <a:pPr marL="285750" indent="-285750">
                        <a:buFont typeface="Arial" pitchFamily="34" charset="0"/>
                        <a:buChar char="•"/>
                      </a:pPr>
                      <a:r>
                        <a:rPr lang="en-US" sz="1000" dirty="0" smtClean="0"/>
                        <a:t>WHO. Consolidated guidelines on the use of antiretroviral drugs for treating and preventing HIV infection, June 2013; March 2014 and December 2014 supplements.</a:t>
                      </a:r>
                    </a:p>
                    <a:p>
                      <a:pPr marL="285750" indent="-285750">
                        <a:buFont typeface="Arial" pitchFamily="34" charset="0"/>
                        <a:buChar char="•"/>
                      </a:pPr>
                      <a:r>
                        <a:rPr lang="en-US" sz="1000" dirty="0" smtClean="0"/>
                        <a:t>National Department of Health. National consolidated guidelines for the prevention of mother-to-child transmission of HIV (PMTCT) and the management of HIV in children, adolescents and adults, 2014.</a:t>
                      </a:r>
                    </a:p>
                  </a:txBody>
                  <a:tcPr marL="86359" marR="86359"/>
                </a:tc>
              </a:tr>
              <a:tr h="370840">
                <a:tc>
                  <a:txBody>
                    <a:bodyPr/>
                    <a:lstStyle/>
                    <a:p>
                      <a:r>
                        <a:rPr lang="en-ZA" sz="1000" dirty="0" smtClean="0"/>
                        <a:t>32</a:t>
                      </a:r>
                      <a:endParaRPr lang="en-ZA" sz="1000" dirty="0"/>
                    </a:p>
                  </a:txBody>
                  <a:tcPr marL="86359" marR="86359"/>
                </a:tc>
                <a:tc>
                  <a:txBody>
                    <a:bodyPr/>
                    <a:lstStyle/>
                    <a:p>
                      <a:r>
                        <a:rPr lang="en-ZA" sz="1000" dirty="0" smtClean="0"/>
                        <a:t>13</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000" b="1" u="sng" dirty="0" smtClean="0"/>
                        <a:t>ART, 1</a:t>
                      </a:r>
                      <a:r>
                        <a:rPr lang="en-US" sz="1000" b="1" u="sng" baseline="30000" dirty="0" smtClean="0"/>
                        <a:t>st</a:t>
                      </a:r>
                      <a:r>
                        <a:rPr lang="en-US" sz="1000" b="1" u="sng" dirty="0" smtClean="0"/>
                        <a:t> LINE</a:t>
                      </a:r>
                      <a:r>
                        <a:rPr lang="en-US" sz="1000" b="1" u="sng" baseline="0" dirty="0" smtClean="0"/>
                        <a:t> REGIMENS </a:t>
                      </a:r>
                    </a:p>
                    <a:p>
                      <a:pPr marL="285750" indent="-285750">
                        <a:buFont typeface="Arial" pitchFamily="34" charset="0"/>
                        <a:buChar char="•"/>
                      </a:pPr>
                      <a:r>
                        <a:rPr lang="en-ZA" sz="1000" dirty="0" err="1" smtClean="0"/>
                        <a:t>Conradie</a:t>
                      </a:r>
                      <a:r>
                        <a:rPr lang="en-ZA" sz="1000" dirty="0" smtClean="0"/>
                        <a:t> F, </a:t>
                      </a:r>
                      <a:r>
                        <a:rPr lang="en-ZA" sz="1000" dirty="0" err="1" smtClean="0"/>
                        <a:t>Mabiletsa</a:t>
                      </a:r>
                      <a:r>
                        <a:rPr lang="en-ZA" sz="1000" dirty="0" smtClean="0"/>
                        <a:t> T, </a:t>
                      </a:r>
                      <a:r>
                        <a:rPr lang="en-ZA" sz="1000" dirty="0" err="1" smtClean="0"/>
                        <a:t>Sefoka</a:t>
                      </a:r>
                      <a:r>
                        <a:rPr lang="en-ZA" sz="1000" dirty="0" smtClean="0"/>
                        <a:t> M, </a:t>
                      </a:r>
                      <a:r>
                        <a:rPr lang="en-ZA" sz="1000" dirty="0" err="1" smtClean="0"/>
                        <a:t>Mabaso</a:t>
                      </a:r>
                      <a:r>
                        <a:rPr lang="en-ZA" sz="1000" dirty="0" smtClean="0"/>
                        <a:t> S, </a:t>
                      </a:r>
                      <a:r>
                        <a:rPr lang="en-ZA" sz="1000" dirty="0" err="1" smtClean="0"/>
                        <a:t>Louw</a:t>
                      </a:r>
                      <a:r>
                        <a:rPr lang="en-ZA" sz="1000" dirty="0" smtClean="0"/>
                        <a:t> R, Evans D, Van </a:t>
                      </a:r>
                      <a:r>
                        <a:rPr lang="en-ZA" sz="1000" dirty="0" err="1" smtClean="0"/>
                        <a:t>Rie</a:t>
                      </a:r>
                      <a:r>
                        <a:rPr lang="en-ZA" sz="1000" dirty="0" smtClean="0"/>
                        <a:t> A. Prevalence and incidence of symmetrical symptomatic peripheral neuropathy in patients with </a:t>
                      </a:r>
                      <a:r>
                        <a:rPr lang="en-ZA" sz="1000" dirty="0" err="1" smtClean="0"/>
                        <a:t>multidrugresistant</a:t>
                      </a:r>
                      <a:r>
                        <a:rPr lang="en-ZA" sz="1000" dirty="0" smtClean="0"/>
                        <a:t> TB South African Medical Journal. 2013 Oct;104(1):24-26.</a:t>
                      </a:r>
                      <a:endParaRPr lang="en-US" sz="1000" dirty="0" smtClean="0"/>
                    </a:p>
                    <a:p>
                      <a:pPr marL="285750" indent="-285750">
                        <a:buFont typeface="Arial" pitchFamily="34" charset="0"/>
                        <a:buChar char="•"/>
                      </a:pPr>
                      <a:r>
                        <a:rPr lang="en-ZA" sz="1000" dirty="0" smtClean="0"/>
                        <a:t>South African Department of Health. Management of Drug Resistant Tuberculosis: Policy Guidelines. Pretoria: </a:t>
                      </a:r>
                      <a:r>
                        <a:rPr lang="en-ZA" sz="1000" dirty="0" err="1" smtClean="0"/>
                        <a:t>NDoH</a:t>
                      </a:r>
                      <a:r>
                        <a:rPr lang="en-ZA" sz="1000" dirty="0" smtClean="0"/>
                        <a:t>, 2012. Available online at http://www.doh.gov.za/docs/policy/2012/TBpolicy.pdf  </a:t>
                      </a:r>
                      <a:endParaRPr lang="en-US" sz="1000" dirty="0" smtClean="0"/>
                    </a:p>
                  </a:txBody>
                  <a:tcPr marL="86359" marR="86359"/>
                </a:tc>
              </a:tr>
              <a:tr h="370840">
                <a:tc>
                  <a:txBody>
                    <a:bodyPr/>
                    <a:lstStyle/>
                    <a:p>
                      <a:r>
                        <a:rPr lang="en-ZA" sz="1000" dirty="0" smtClean="0"/>
                        <a:t>33</a:t>
                      </a:r>
                      <a:endParaRPr lang="en-ZA" sz="1000" dirty="0"/>
                    </a:p>
                  </a:txBody>
                  <a:tcPr marL="86359" marR="86359"/>
                </a:tc>
                <a:tc>
                  <a:txBody>
                    <a:bodyPr/>
                    <a:lstStyle/>
                    <a:p>
                      <a:r>
                        <a:rPr lang="en-ZA" sz="1000" dirty="0" smtClean="0"/>
                        <a:t>14</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u="sng" dirty="0" smtClean="0"/>
                        <a:t>ART, 1</a:t>
                      </a:r>
                      <a:r>
                        <a:rPr lang="en-US" sz="1000" b="1" u="sng" baseline="30000" dirty="0" smtClean="0"/>
                        <a:t>st</a:t>
                      </a:r>
                      <a:r>
                        <a:rPr lang="en-US" sz="1000" b="1" u="sng" dirty="0" smtClean="0"/>
                        <a:t> LINE</a:t>
                      </a:r>
                      <a:r>
                        <a:rPr lang="en-US" sz="1000" b="1" u="sng" baseline="0" dirty="0" smtClean="0"/>
                        <a:t> REGIMENS </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kern="1200" dirty="0" err="1" smtClean="0">
                          <a:solidFill>
                            <a:schemeClr val="tx1"/>
                          </a:solidFill>
                          <a:latin typeface="+mn-lt"/>
                          <a:ea typeface="+mn-ea"/>
                          <a:cs typeface="+mn-cs"/>
                        </a:rPr>
                        <a:t>Cruciani</a:t>
                      </a:r>
                      <a:r>
                        <a:rPr lang="en-ZA" sz="1000" kern="1200" dirty="0" smtClean="0">
                          <a:solidFill>
                            <a:schemeClr val="tx1"/>
                          </a:solidFill>
                          <a:latin typeface="+mn-lt"/>
                          <a:ea typeface="+mn-ea"/>
                          <a:cs typeface="+mn-cs"/>
                        </a:rPr>
                        <a:t> M, </a:t>
                      </a:r>
                      <a:r>
                        <a:rPr lang="en-ZA" sz="1000" kern="1200" dirty="0" err="1" smtClean="0">
                          <a:solidFill>
                            <a:schemeClr val="tx1"/>
                          </a:solidFill>
                          <a:latin typeface="+mn-lt"/>
                          <a:ea typeface="+mn-ea"/>
                          <a:cs typeface="+mn-cs"/>
                        </a:rPr>
                        <a:t>Zanichelli</a:t>
                      </a:r>
                      <a:r>
                        <a:rPr lang="en-ZA" sz="1000" kern="1200" dirty="0" smtClean="0">
                          <a:solidFill>
                            <a:schemeClr val="tx1"/>
                          </a:solidFill>
                          <a:latin typeface="+mn-lt"/>
                          <a:ea typeface="+mn-ea"/>
                          <a:cs typeface="+mn-cs"/>
                        </a:rPr>
                        <a:t> V, </a:t>
                      </a:r>
                      <a:r>
                        <a:rPr lang="en-ZA" sz="1000" kern="1200" dirty="0" err="1" smtClean="0">
                          <a:solidFill>
                            <a:schemeClr val="tx1"/>
                          </a:solidFill>
                          <a:latin typeface="+mn-lt"/>
                          <a:ea typeface="+mn-ea"/>
                          <a:cs typeface="+mn-cs"/>
                        </a:rPr>
                        <a:t>Serpelloni</a:t>
                      </a:r>
                      <a:r>
                        <a:rPr lang="en-ZA" sz="1000" kern="1200" dirty="0" smtClean="0">
                          <a:solidFill>
                            <a:schemeClr val="tx1"/>
                          </a:solidFill>
                          <a:latin typeface="+mn-lt"/>
                          <a:ea typeface="+mn-ea"/>
                          <a:cs typeface="+mn-cs"/>
                        </a:rPr>
                        <a:t> G, </a:t>
                      </a:r>
                      <a:r>
                        <a:rPr lang="en-ZA" sz="1000" kern="1200" dirty="0" err="1" smtClean="0">
                          <a:solidFill>
                            <a:schemeClr val="tx1"/>
                          </a:solidFill>
                          <a:latin typeface="+mn-lt"/>
                          <a:ea typeface="+mn-ea"/>
                          <a:cs typeface="+mn-cs"/>
                        </a:rPr>
                        <a:t>Bosco</a:t>
                      </a:r>
                      <a:r>
                        <a:rPr lang="en-ZA" sz="1000" kern="1200" dirty="0" smtClean="0">
                          <a:solidFill>
                            <a:schemeClr val="tx1"/>
                          </a:solidFill>
                          <a:latin typeface="+mn-lt"/>
                          <a:ea typeface="+mn-ea"/>
                          <a:cs typeface="+mn-cs"/>
                        </a:rPr>
                        <a:t> O, </a:t>
                      </a:r>
                      <a:r>
                        <a:rPr lang="en-ZA" sz="1000" kern="1200" dirty="0" err="1" smtClean="0">
                          <a:solidFill>
                            <a:schemeClr val="tx1"/>
                          </a:solidFill>
                          <a:latin typeface="+mn-lt"/>
                          <a:ea typeface="+mn-ea"/>
                          <a:cs typeface="+mn-cs"/>
                        </a:rPr>
                        <a:t>Malena</a:t>
                      </a:r>
                      <a:r>
                        <a:rPr lang="en-ZA" sz="1000" kern="1200" dirty="0" smtClean="0">
                          <a:solidFill>
                            <a:schemeClr val="tx1"/>
                          </a:solidFill>
                          <a:latin typeface="+mn-lt"/>
                          <a:ea typeface="+mn-ea"/>
                          <a:cs typeface="+mn-cs"/>
                        </a:rPr>
                        <a:t> M, </a:t>
                      </a:r>
                      <a:r>
                        <a:rPr lang="en-ZA" sz="1000" kern="1200" dirty="0" err="1" smtClean="0">
                          <a:solidFill>
                            <a:schemeClr val="tx1"/>
                          </a:solidFill>
                          <a:latin typeface="+mn-lt"/>
                          <a:ea typeface="+mn-ea"/>
                          <a:cs typeface="+mn-cs"/>
                        </a:rPr>
                        <a:t>Mazzi</a:t>
                      </a:r>
                      <a:r>
                        <a:rPr lang="en-ZA" sz="1000" kern="1200" dirty="0" smtClean="0">
                          <a:solidFill>
                            <a:schemeClr val="tx1"/>
                          </a:solidFill>
                          <a:latin typeface="+mn-lt"/>
                          <a:ea typeface="+mn-ea"/>
                          <a:cs typeface="+mn-cs"/>
                        </a:rPr>
                        <a:t> R, </a:t>
                      </a:r>
                      <a:r>
                        <a:rPr lang="en-ZA" sz="1000" kern="1200" dirty="0" err="1" smtClean="0">
                          <a:solidFill>
                            <a:schemeClr val="tx1"/>
                          </a:solidFill>
                          <a:latin typeface="+mn-lt"/>
                          <a:ea typeface="+mn-ea"/>
                          <a:cs typeface="+mn-cs"/>
                        </a:rPr>
                        <a:t>Mengoli</a:t>
                      </a:r>
                      <a:r>
                        <a:rPr lang="en-ZA" sz="1000" kern="1200" dirty="0" smtClean="0">
                          <a:solidFill>
                            <a:schemeClr val="tx1"/>
                          </a:solidFill>
                          <a:latin typeface="+mn-lt"/>
                          <a:ea typeface="+mn-ea"/>
                          <a:cs typeface="+mn-cs"/>
                        </a:rPr>
                        <a:t> C, </a:t>
                      </a:r>
                      <a:r>
                        <a:rPr lang="en-ZA" sz="1000" kern="1200" dirty="0" err="1" smtClean="0">
                          <a:solidFill>
                            <a:schemeClr val="tx1"/>
                          </a:solidFill>
                          <a:latin typeface="+mn-lt"/>
                          <a:ea typeface="+mn-ea"/>
                          <a:cs typeface="+mn-cs"/>
                        </a:rPr>
                        <a:t>Parisi</a:t>
                      </a:r>
                      <a:r>
                        <a:rPr lang="en-ZA" sz="1000" kern="1200" dirty="0" smtClean="0">
                          <a:solidFill>
                            <a:schemeClr val="tx1"/>
                          </a:solidFill>
                          <a:latin typeface="+mn-lt"/>
                          <a:ea typeface="+mn-ea"/>
                          <a:cs typeface="+mn-cs"/>
                        </a:rPr>
                        <a:t> SG, Moyle G. </a:t>
                      </a:r>
                      <a:r>
                        <a:rPr lang="en-ZA" sz="1000" kern="1200" dirty="0" err="1" smtClean="0">
                          <a:solidFill>
                            <a:schemeClr val="tx1"/>
                          </a:solidFill>
                          <a:latin typeface="+mn-lt"/>
                          <a:ea typeface="+mn-ea"/>
                          <a:cs typeface="+mn-cs"/>
                        </a:rPr>
                        <a:t>Abacavir</a:t>
                      </a:r>
                      <a:r>
                        <a:rPr lang="en-ZA" sz="1000" kern="1200" dirty="0" smtClean="0">
                          <a:solidFill>
                            <a:schemeClr val="tx1"/>
                          </a:solidFill>
                          <a:latin typeface="+mn-lt"/>
                          <a:ea typeface="+mn-ea"/>
                          <a:cs typeface="+mn-cs"/>
                        </a:rPr>
                        <a:t> use and cardiovascular disease events: a meta-analysis of published and unpublished data. AIDS. 2011 Oct 23;25(16):1993-2004.</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err="1" smtClean="0"/>
                        <a:t>Cruciani</a:t>
                      </a:r>
                      <a:r>
                        <a:rPr lang="en-ZA" sz="1000" dirty="0" smtClean="0"/>
                        <a:t> M, </a:t>
                      </a:r>
                      <a:r>
                        <a:rPr lang="en-ZA" sz="1000" dirty="0" err="1" smtClean="0"/>
                        <a:t>Mengoli</a:t>
                      </a:r>
                      <a:r>
                        <a:rPr lang="en-ZA" sz="1000" dirty="0" smtClean="0"/>
                        <a:t> C, </a:t>
                      </a:r>
                      <a:r>
                        <a:rPr lang="en-ZA" sz="1000" dirty="0" err="1" smtClean="0"/>
                        <a:t>Malena</a:t>
                      </a:r>
                      <a:r>
                        <a:rPr lang="en-ZA" sz="1000" dirty="0" smtClean="0"/>
                        <a:t> M, </a:t>
                      </a:r>
                      <a:r>
                        <a:rPr lang="en-ZA" sz="1000" dirty="0" err="1" smtClean="0"/>
                        <a:t>Serpelloni</a:t>
                      </a:r>
                      <a:r>
                        <a:rPr lang="en-ZA" sz="1000" dirty="0" smtClean="0"/>
                        <a:t> G, </a:t>
                      </a:r>
                      <a:r>
                        <a:rPr lang="en-ZA" sz="1000" dirty="0" err="1" smtClean="0"/>
                        <a:t>Parisi</a:t>
                      </a:r>
                      <a:r>
                        <a:rPr lang="en-ZA" sz="1000" dirty="0" smtClean="0"/>
                        <a:t> SG, Moyle G, </a:t>
                      </a:r>
                      <a:r>
                        <a:rPr lang="en-ZA" sz="1000" dirty="0" err="1" smtClean="0"/>
                        <a:t>Bosco</a:t>
                      </a:r>
                      <a:r>
                        <a:rPr lang="en-ZA" sz="1000" dirty="0" smtClean="0"/>
                        <a:t> O. </a:t>
                      </a:r>
                      <a:r>
                        <a:rPr lang="en-ZA" sz="1000" dirty="0" err="1" smtClean="0"/>
                        <a:t>Virological</a:t>
                      </a:r>
                      <a:r>
                        <a:rPr lang="en-ZA" sz="1000" dirty="0" smtClean="0"/>
                        <a:t> efficacy of </a:t>
                      </a:r>
                      <a:r>
                        <a:rPr lang="en-ZA" sz="1000" dirty="0" err="1" smtClean="0"/>
                        <a:t>abacavir</a:t>
                      </a:r>
                      <a:r>
                        <a:rPr lang="en-ZA" sz="1000" dirty="0" smtClean="0"/>
                        <a:t>: systematic review and meta-analysis</a:t>
                      </a:r>
                      <a:r>
                        <a:rPr lang="en-ZA" sz="1000" i="1" dirty="0" smtClean="0"/>
                        <a:t>. J </a:t>
                      </a:r>
                      <a:r>
                        <a:rPr lang="en-ZA" sz="1000" i="1" dirty="0" err="1" smtClean="0"/>
                        <a:t>Antimicrob</a:t>
                      </a:r>
                      <a:r>
                        <a:rPr lang="en-ZA" sz="1000" i="1" dirty="0" smtClean="0"/>
                        <a:t> </a:t>
                      </a:r>
                      <a:r>
                        <a:rPr lang="en-ZA" sz="1000" i="1" dirty="0" err="1" smtClean="0"/>
                        <a:t>Chemother</a:t>
                      </a:r>
                      <a:r>
                        <a:rPr lang="en-ZA" sz="1000" i="1" dirty="0" smtClean="0"/>
                        <a:t>.</a:t>
                      </a:r>
                      <a:r>
                        <a:rPr lang="en-ZA" sz="1000" dirty="0" smtClean="0"/>
                        <a:t> 2014 Dec;69(12):3169-3180. </a:t>
                      </a:r>
                      <a:r>
                        <a:rPr lang="en-ZA" sz="1000" dirty="0" err="1" smtClean="0"/>
                        <a:t>Epub</a:t>
                      </a:r>
                      <a:r>
                        <a:rPr lang="en-ZA" sz="1000" dirty="0" smtClean="0"/>
                        <a:t> 2014 Jul 28. Review.</a:t>
                      </a:r>
                      <a:endParaRPr lang="en-US" sz="1000" dirty="0" smtClean="0"/>
                    </a:p>
                  </a:txBody>
                  <a:tcPr marL="86359" marR="86359"/>
                </a:tc>
              </a:tr>
              <a:tr h="370840">
                <a:tc>
                  <a:txBody>
                    <a:bodyPr/>
                    <a:lstStyle/>
                    <a:p>
                      <a:r>
                        <a:rPr lang="en-ZA" sz="1000" dirty="0" smtClean="0"/>
                        <a:t>34</a:t>
                      </a:r>
                      <a:endParaRPr lang="en-ZA" sz="1000" dirty="0"/>
                    </a:p>
                  </a:txBody>
                  <a:tcPr marL="86359" marR="86359"/>
                </a:tc>
                <a:tc>
                  <a:txBody>
                    <a:bodyPr/>
                    <a:lstStyle/>
                    <a:p>
                      <a:r>
                        <a:rPr lang="en-ZA" sz="1000" dirty="0" smtClean="0"/>
                        <a:t>15</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000" b="1" u="sng" dirty="0" smtClean="0"/>
                        <a:t>ART, 1</a:t>
                      </a:r>
                      <a:r>
                        <a:rPr lang="en-US" sz="1000" b="1" u="sng" baseline="30000" dirty="0" smtClean="0"/>
                        <a:t>st</a:t>
                      </a:r>
                      <a:r>
                        <a:rPr lang="en-US" sz="1000" b="1" u="sng" dirty="0" smtClean="0"/>
                        <a:t> LINE</a:t>
                      </a:r>
                      <a:r>
                        <a:rPr lang="en-US" sz="1000" b="1" u="sng" baseline="0" dirty="0" smtClean="0"/>
                        <a:t> REGIMENS </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dirty="0" smtClean="0"/>
                        <a:t>Adult Hospital level STGs</a:t>
                      </a:r>
                      <a:r>
                        <a:rPr lang="en-US" sz="1000" baseline="0" dirty="0" smtClean="0"/>
                        <a:t> and EML, 2012.</a:t>
                      </a:r>
                      <a:endParaRPr lang="en-US" sz="1000" dirty="0" smtClean="0"/>
                    </a:p>
                  </a:txBody>
                  <a:tcPr marL="86359" marR="86359"/>
                </a:tc>
              </a:tr>
              <a:tr h="370840">
                <a:tc>
                  <a:txBody>
                    <a:bodyPr/>
                    <a:lstStyle/>
                    <a:p>
                      <a:r>
                        <a:rPr lang="en-ZA" sz="1000" dirty="0" smtClean="0"/>
                        <a:t>35</a:t>
                      </a:r>
                      <a:endParaRPr lang="en-ZA" sz="1000" dirty="0"/>
                    </a:p>
                  </a:txBody>
                  <a:tcPr marL="86359" marR="86359"/>
                </a:tc>
                <a:tc>
                  <a:txBody>
                    <a:bodyPr/>
                    <a:lstStyle/>
                    <a:p>
                      <a:r>
                        <a:rPr lang="en-ZA" sz="1000" dirty="0" smtClean="0"/>
                        <a:t>16</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000" b="1" u="sng" dirty="0" smtClean="0"/>
                        <a:t>ART, 1</a:t>
                      </a:r>
                      <a:r>
                        <a:rPr lang="en-US" sz="1000" b="1" u="sng" baseline="30000" dirty="0" smtClean="0"/>
                        <a:t>st</a:t>
                      </a:r>
                      <a:r>
                        <a:rPr lang="en-US" sz="1000" b="1" u="sng" dirty="0" smtClean="0"/>
                        <a:t> LINE</a:t>
                      </a:r>
                      <a:r>
                        <a:rPr lang="en-US" sz="1000" b="1" u="sng" baseline="0" dirty="0" smtClean="0"/>
                        <a:t> REGIMENS </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dirty="0" smtClean="0"/>
                        <a:t>Adult Hospital level STGs</a:t>
                      </a:r>
                      <a:r>
                        <a:rPr lang="en-US" sz="1000" baseline="0" dirty="0" smtClean="0"/>
                        <a:t> and EML, 2012.</a:t>
                      </a:r>
                      <a:endParaRPr lang="en-US" sz="1000" dirty="0" smtClean="0"/>
                    </a:p>
                  </a:txBody>
                  <a:tcPr marL="86359" marR="86359"/>
                </a:tc>
              </a:tr>
            </a:tbl>
          </a:graphicData>
        </a:graphic>
      </p:graphicFrame>
      <p:sp>
        <p:nvSpPr>
          <p:cNvPr id="3" name="Slide Number Placeholder 5"/>
          <p:cNvSpPr txBox="1">
            <a:spLocks/>
          </p:cNvSpPr>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ctr">
              <a:defRPr/>
            </a:pPr>
            <a:fld id="{6079DE21-5DAA-4204-B423-28510684095B}" type="slidenum">
              <a:rPr lang="en-ZA" smtClean="0">
                <a:solidFill>
                  <a:prstClr val="black">
                    <a:tint val="75000"/>
                  </a:prstClr>
                </a:solidFill>
              </a:rPr>
              <a:pPr algn="ctr">
                <a:defRPr/>
              </a:pPr>
              <a:t>69</a:t>
            </a:fld>
            <a:endParaRPr lang="en-ZA" dirty="0">
              <a:solidFill>
                <a:prstClr val="black">
                  <a:tint val="75000"/>
                </a:prstClr>
              </a:solidFill>
            </a:endParaRPr>
          </a:p>
        </p:txBody>
      </p:sp>
    </p:spTree>
    <p:extLst>
      <p:ext uri="{BB962C8B-B14F-4D97-AF65-F5344CB8AC3E}">
        <p14:creationId xmlns:p14="http://schemas.microsoft.com/office/powerpoint/2010/main" xmlns="" val="2680932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229600" cy="1143000"/>
          </a:xfrm>
        </p:spPr>
        <p:txBody>
          <a:bodyPr>
            <a:normAutofit/>
          </a:bodyPr>
          <a:lstStyle/>
          <a:p>
            <a:pPr algn="l"/>
            <a:r>
              <a:rPr lang="en-ZA" sz="3600" b="1" dirty="0" smtClean="0">
                <a:solidFill>
                  <a:schemeClr val="bg1"/>
                </a:solidFill>
              </a:rPr>
              <a:t>11.3.5 CRYPTOCOCCAL MENINGITIS</a:t>
            </a:r>
            <a:endParaRPr lang="en-ZA" sz="3600" b="1" dirty="0">
              <a:solidFill>
                <a:schemeClr val="bg1"/>
              </a:solidFill>
            </a:endParaRPr>
          </a:p>
        </p:txBody>
      </p:sp>
      <p:sp>
        <p:nvSpPr>
          <p:cNvPr id="3" name="Content Placeholder 2"/>
          <p:cNvSpPr>
            <a:spLocks noGrp="1"/>
          </p:cNvSpPr>
          <p:nvPr>
            <p:ph idx="1"/>
          </p:nvPr>
        </p:nvSpPr>
        <p:spPr>
          <a:xfrm>
            <a:off x="0" y="1143001"/>
            <a:ext cx="9144000" cy="4495800"/>
          </a:xfrm>
        </p:spPr>
        <p:txBody>
          <a:bodyPr>
            <a:normAutofit fontScale="92500"/>
          </a:bodyPr>
          <a:lstStyle/>
          <a:p>
            <a:pPr>
              <a:buNone/>
            </a:pPr>
            <a:r>
              <a:rPr lang="en-ZA" sz="5100" b="1" dirty="0" smtClean="0"/>
              <a:t>HIV IN ADULTS</a:t>
            </a:r>
          </a:p>
          <a:p>
            <a:pPr>
              <a:buNone/>
            </a:pPr>
            <a:r>
              <a:rPr lang="en-ZA" sz="3800" b="1" dirty="0" smtClean="0"/>
              <a:t>Secondary prophylaxis</a:t>
            </a:r>
          </a:p>
          <a:p>
            <a:r>
              <a:rPr lang="en-ZA" sz="3500" u="sng" dirty="0" smtClean="0"/>
              <a:t>Fluconazole, oral</a:t>
            </a:r>
            <a:r>
              <a:rPr lang="en-ZA" sz="3500" dirty="0" smtClean="0"/>
              <a:t>: </a:t>
            </a:r>
            <a:r>
              <a:rPr lang="en-ZA" sz="3500" i="1" dirty="0" smtClean="0">
                <a:solidFill>
                  <a:srgbClr val="00B050"/>
                </a:solidFill>
              </a:rPr>
              <a:t>added </a:t>
            </a:r>
            <a:r>
              <a:rPr lang="en-GB" sz="3500" i="1" dirty="0" smtClean="0">
                <a:solidFill>
                  <a:srgbClr val="00B050"/>
                </a:solidFill>
              </a:rPr>
              <a:t>for prophylaxis of cryptococcal meningitis.</a:t>
            </a:r>
            <a:endParaRPr lang="en-ZA" sz="3500" i="1" dirty="0" smtClean="0">
              <a:solidFill>
                <a:srgbClr val="00B050"/>
              </a:solidFill>
            </a:endParaRPr>
          </a:p>
          <a:p>
            <a:pPr lvl="1">
              <a:buNone/>
            </a:pPr>
            <a:endParaRPr lang="en-ZA" sz="1200" dirty="0" smtClean="0"/>
          </a:p>
          <a:p>
            <a:pPr lvl="1"/>
            <a:r>
              <a:rPr lang="en-ZA" sz="2600" dirty="0" smtClean="0"/>
              <a:t>Secondary prophylaxis of cryptococcal meningitis. Note that all patients are referred to secondary level for initial treatment.</a:t>
            </a:r>
          </a:p>
          <a:p>
            <a:pPr lvl="1"/>
            <a:r>
              <a:rPr lang="en-ZA" sz="2600" dirty="0" smtClean="0"/>
              <a:t>Aligned with Section 11.3.4 Cryptococcal infection, pre-emptive therapy.</a:t>
            </a:r>
          </a:p>
          <a:p>
            <a:pPr>
              <a:buNone/>
            </a:pPr>
            <a:endParaRPr lang="en-ZA" dirty="0" smtClean="0"/>
          </a:p>
          <a:p>
            <a:pPr>
              <a:buNone/>
            </a:pPr>
            <a:endParaRPr lang="en-ZA" dirty="0" smtClean="0"/>
          </a:p>
          <a:p>
            <a:pPr>
              <a:buNone/>
            </a:pPr>
            <a:endParaRPr lang="en-ZA" dirty="0" smtClean="0"/>
          </a:p>
          <a:p>
            <a:pPr>
              <a:buNone/>
            </a:pPr>
            <a:endParaRPr lang="en-ZA" dirty="0" smtClean="0"/>
          </a:p>
          <a:p>
            <a:pPr>
              <a:buNone/>
            </a:pPr>
            <a:endParaRPr lang="en-ZA" dirty="0" smtClean="0"/>
          </a:p>
          <a:p>
            <a:pPr>
              <a:buNone/>
            </a:pPr>
            <a:endParaRPr lang="en-ZA" dirty="0" smtClean="0"/>
          </a:p>
          <a:p>
            <a:pPr>
              <a:buNone/>
            </a:pPr>
            <a:endParaRPr lang="en-ZA" dirty="0"/>
          </a:p>
          <a:p>
            <a:pPr>
              <a:buNone/>
            </a:pPr>
            <a:endParaRPr lang="en-ZA" dirty="0"/>
          </a:p>
          <a:p>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7</a:t>
            </a:fld>
            <a:endParaRPr lang="en-ZA" sz="1000" dirty="0"/>
          </a:p>
        </p:txBody>
      </p:sp>
    </p:spTree>
    <p:extLst>
      <p:ext uri="{BB962C8B-B14F-4D97-AF65-F5344CB8AC3E}">
        <p14:creationId xmlns:p14="http://schemas.microsoft.com/office/powerpoint/2010/main" xmlns="" val="78814874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111868972"/>
              </p:ext>
            </p:extLst>
          </p:nvPr>
        </p:nvGraphicFramePr>
        <p:xfrm>
          <a:off x="0" y="40432"/>
          <a:ext cx="9144000" cy="6304488"/>
        </p:xfrm>
        <a:graphic>
          <a:graphicData uri="http://schemas.openxmlformats.org/drawingml/2006/table">
            <a:tbl>
              <a:tblPr firstRow="1" bandRow="1">
                <a:tableStyleId>{8799B23B-EC83-4686-B30A-512413B5E67A}</a:tableStyleId>
              </a:tblPr>
              <a:tblGrid>
                <a:gridCol w="920964"/>
                <a:gridCol w="828866"/>
                <a:gridCol w="7394170"/>
              </a:tblGrid>
              <a:tr h="264368">
                <a:tc>
                  <a:txBody>
                    <a:bodyPr/>
                    <a:lstStyle/>
                    <a:p>
                      <a:r>
                        <a:rPr lang="en-ZA" sz="1000" dirty="0" smtClean="0"/>
                        <a:t>Slide</a:t>
                      </a:r>
                      <a:endParaRPr lang="en-ZA" sz="1000" dirty="0"/>
                    </a:p>
                  </a:txBody>
                  <a:tcPr marL="86359" marR="86359"/>
                </a:tc>
                <a:tc>
                  <a:txBody>
                    <a:bodyPr/>
                    <a:lstStyle/>
                    <a:p>
                      <a:r>
                        <a:rPr lang="en-ZA" sz="1000" dirty="0" smtClean="0"/>
                        <a:t>Ref #</a:t>
                      </a:r>
                      <a:endParaRPr lang="en-ZA" sz="1000" dirty="0"/>
                    </a:p>
                  </a:txBody>
                  <a:tcPr marL="86359" marR="86359"/>
                </a:tc>
                <a:tc>
                  <a:txBody>
                    <a:bodyPr/>
                    <a:lstStyle/>
                    <a:p>
                      <a:r>
                        <a:rPr lang="en-ZA" sz="1000" dirty="0" smtClean="0"/>
                        <a:t>Reference</a:t>
                      </a:r>
                      <a:endParaRPr lang="en-ZA" sz="1000" dirty="0"/>
                    </a:p>
                  </a:txBody>
                  <a:tcPr marL="86359" marR="86359"/>
                </a:tc>
              </a:tr>
              <a:tr h="152400">
                <a:tc gridSpan="3">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dirty="0" smtClean="0"/>
                        <a:t>11.1 </a:t>
                      </a:r>
                      <a:r>
                        <a:rPr lang="en-US" sz="1000" b="1" dirty="0" smtClean="0"/>
                        <a:t>ANTIRETROVIRAL THERAPY,</a:t>
                      </a:r>
                      <a:r>
                        <a:rPr lang="en-US" sz="1000" b="1" baseline="0" dirty="0" smtClean="0"/>
                        <a:t> ADULTS </a:t>
                      </a:r>
                    </a:p>
                  </a:txBody>
                  <a:tcPr marL="86359" marR="86359"/>
                </a:tc>
                <a:tc hMerge="1">
                  <a:txBody>
                    <a:bodyPr/>
                    <a:lstStyle/>
                    <a:p>
                      <a:endParaRPr lang="en-ZA" sz="1000" dirty="0"/>
                    </a:p>
                  </a:txBody>
                  <a:tcPr marL="86359" marR="86359"/>
                </a:tc>
                <a:tc hMerge="1">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ZA" sz="1000" dirty="0" smtClean="0"/>
                    </a:p>
                  </a:txBody>
                  <a:tcPr marL="86359" marR="86359"/>
                </a:tc>
              </a:tr>
              <a:tr h="370840">
                <a:tc>
                  <a:txBody>
                    <a:bodyPr/>
                    <a:lstStyle/>
                    <a:p>
                      <a:r>
                        <a:rPr lang="en-ZA" sz="1000" dirty="0" smtClean="0"/>
                        <a:t>36</a:t>
                      </a:r>
                      <a:endParaRPr lang="en-ZA" sz="1000" dirty="0"/>
                    </a:p>
                  </a:txBody>
                  <a:tcPr marL="86359" marR="86359"/>
                </a:tc>
                <a:tc>
                  <a:txBody>
                    <a:bodyPr/>
                    <a:lstStyle/>
                    <a:p>
                      <a:r>
                        <a:rPr lang="en-ZA" sz="1000" dirty="0" smtClean="0"/>
                        <a:t>17</a:t>
                      </a:r>
                      <a:endParaRPr lang="en-ZA" sz="1000" dirty="0"/>
                    </a:p>
                  </a:txBody>
                  <a:tcPr marL="86359" marR="86359"/>
                </a:tc>
                <a:tc>
                  <a:txBody>
                    <a:bodyPr/>
                    <a:lstStyle/>
                    <a:p>
                      <a:r>
                        <a:rPr lang="en-ZA" sz="1000" b="1" u="sng" dirty="0" smtClean="0"/>
                        <a:t>LPV/r</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smtClean="0"/>
                        <a:t>Molina JM, Andrade-Villanueva J, </a:t>
                      </a:r>
                      <a:r>
                        <a:rPr lang="en-ZA" sz="1000" dirty="0" err="1" smtClean="0"/>
                        <a:t>Echevarria</a:t>
                      </a:r>
                      <a:r>
                        <a:rPr lang="en-ZA" sz="1000" dirty="0" smtClean="0"/>
                        <a:t> J, </a:t>
                      </a:r>
                      <a:r>
                        <a:rPr lang="en-ZA" sz="1000" dirty="0" err="1" smtClean="0"/>
                        <a:t>Chetchotisakd</a:t>
                      </a:r>
                      <a:r>
                        <a:rPr lang="en-ZA" sz="1000" dirty="0" smtClean="0"/>
                        <a:t> P, Corral J, David N, Moyle G, Mancini M</a:t>
                      </a:r>
                      <a:r>
                        <a:rPr lang="en-ZA" sz="1000" kern="1200" dirty="0" smtClean="0">
                          <a:solidFill>
                            <a:schemeClr val="tx1"/>
                          </a:solidFill>
                          <a:latin typeface="+mn-lt"/>
                          <a:ea typeface="+mn-ea"/>
                          <a:cs typeface="+mn-cs"/>
                        </a:rPr>
                        <a:t>, Percival L, Yang R, </a:t>
                      </a:r>
                      <a:r>
                        <a:rPr lang="en-ZA" sz="1000" kern="1200" dirty="0" err="1" smtClean="0">
                          <a:solidFill>
                            <a:schemeClr val="tx1"/>
                          </a:solidFill>
                          <a:latin typeface="+mn-lt"/>
                          <a:ea typeface="+mn-ea"/>
                          <a:cs typeface="+mn-cs"/>
                        </a:rPr>
                        <a:t>Wirtz</a:t>
                      </a:r>
                      <a:r>
                        <a:rPr lang="en-ZA" sz="1000" kern="1200" dirty="0" smtClean="0">
                          <a:solidFill>
                            <a:schemeClr val="tx1"/>
                          </a:solidFill>
                          <a:latin typeface="+mn-lt"/>
                          <a:ea typeface="+mn-ea"/>
                          <a:cs typeface="+mn-cs"/>
                        </a:rPr>
                        <a:t> V, </a:t>
                      </a:r>
                      <a:r>
                        <a:rPr lang="en-ZA" sz="1000" kern="1200" dirty="0" err="1" smtClean="0">
                          <a:solidFill>
                            <a:schemeClr val="tx1"/>
                          </a:solidFill>
                          <a:latin typeface="+mn-lt"/>
                          <a:ea typeface="+mn-ea"/>
                          <a:cs typeface="+mn-cs"/>
                        </a:rPr>
                        <a:t>Lataillade</a:t>
                      </a:r>
                      <a:r>
                        <a:rPr lang="en-ZA" sz="1000" kern="1200" dirty="0" smtClean="0">
                          <a:solidFill>
                            <a:schemeClr val="tx1"/>
                          </a:solidFill>
                          <a:latin typeface="+mn-lt"/>
                          <a:ea typeface="+mn-ea"/>
                          <a:cs typeface="+mn-cs"/>
                        </a:rPr>
                        <a:t> M, </a:t>
                      </a:r>
                      <a:r>
                        <a:rPr lang="en-ZA" sz="1000" kern="1200" dirty="0" err="1" smtClean="0">
                          <a:solidFill>
                            <a:schemeClr val="tx1"/>
                          </a:solidFill>
                          <a:latin typeface="+mn-lt"/>
                          <a:ea typeface="+mn-ea"/>
                          <a:cs typeface="+mn-cs"/>
                        </a:rPr>
                        <a:t>Absalon</a:t>
                      </a:r>
                      <a:r>
                        <a:rPr lang="en-ZA" sz="1000" kern="1200" dirty="0" smtClean="0">
                          <a:solidFill>
                            <a:schemeClr val="tx1"/>
                          </a:solidFill>
                          <a:latin typeface="+mn-lt"/>
                          <a:ea typeface="+mn-ea"/>
                          <a:cs typeface="+mn-cs"/>
                        </a:rPr>
                        <a:t> J, McGrath D; CASTLE Study Team. Once-daily </a:t>
                      </a:r>
                      <a:r>
                        <a:rPr lang="en-ZA" sz="1000" kern="1200" dirty="0" err="1" smtClean="0">
                          <a:solidFill>
                            <a:schemeClr val="tx1"/>
                          </a:solidFill>
                          <a:latin typeface="+mn-lt"/>
                          <a:ea typeface="+mn-ea"/>
                          <a:cs typeface="+mn-cs"/>
                        </a:rPr>
                        <a:t>atazanavir</a:t>
                      </a:r>
                      <a:r>
                        <a:rPr lang="en-ZA" sz="1000" kern="1200" dirty="0" smtClean="0">
                          <a:solidFill>
                            <a:schemeClr val="tx1"/>
                          </a:solidFill>
                          <a:latin typeface="+mn-lt"/>
                          <a:ea typeface="+mn-ea"/>
                          <a:cs typeface="+mn-cs"/>
                        </a:rPr>
                        <a:t>/ritonavir compared with twice-daily </a:t>
                      </a:r>
                      <a:r>
                        <a:rPr lang="en-ZA" sz="1000" kern="1200" dirty="0" err="1" smtClean="0">
                          <a:solidFill>
                            <a:schemeClr val="tx1"/>
                          </a:solidFill>
                          <a:latin typeface="+mn-lt"/>
                          <a:ea typeface="+mn-ea"/>
                          <a:cs typeface="+mn-cs"/>
                        </a:rPr>
                        <a:t>lopinavir</a:t>
                      </a:r>
                      <a:r>
                        <a:rPr lang="en-ZA" sz="1000" kern="1200" dirty="0" smtClean="0">
                          <a:solidFill>
                            <a:schemeClr val="tx1"/>
                          </a:solidFill>
                          <a:latin typeface="+mn-lt"/>
                          <a:ea typeface="+mn-ea"/>
                          <a:cs typeface="+mn-cs"/>
                        </a:rPr>
                        <a:t>/ritonavir, each in combination with </a:t>
                      </a:r>
                      <a:r>
                        <a:rPr lang="en-ZA" sz="1000" kern="1200" dirty="0" err="1" smtClean="0">
                          <a:solidFill>
                            <a:schemeClr val="tx1"/>
                          </a:solidFill>
                          <a:latin typeface="+mn-lt"/>
                          <a:ea typeface="+mn-ea"/>
                          <a:cs typeface="+mn-cs"/>
                        </a:rPr>
                        <a:t>tenofovir</a:t>
                      </a:r>
                      <a:r>
                        <a:rPr lang="en-ZA" sz="1000" kern="1200" dirty="0" smtClean="0">
                          <a:solidFill>
                            <a:schemeClr val="tx1"/>
                          </a:solidFill>
                          <a:latin typeface="+mn-lt"/>
                          <a:ea typeface="+mn-ea"/>
                          <a:cs typeface="+mn-cs"/>
                        </a:rPr>
                        <a:t> and </a:t>
                      </a:r>
                      <a:r>
                        <a:rPr lang="en-ZA" sz="1000" kern="1200" dirty="0" err="1" smtClean="0">
                          <a:solidFill>
                            <a:schemeClr val="tx1"/>
                          </a:solidFill>
                          <a:latin typeface="+mn-lt"/>
                          <a:ea typeface="+mn-ea"/>
                          <a:cs typeface="+mn-cs"/>
                        </a:rPr>
                        <a:t>emtricitabine</a:t>
                      </a:r>
                      <a:r>
                        <a:rPr lang="en-ZA" sz="1000" kern="1200" dirty="0" smtClean="0">
                          <a:solidFill>
                            <a:schemeClr val="tx1"/>
                          </a:solidFill>
                          <a:latin typeface="+mn-lt"/>
                          <a:ea typeface="+mn-ea"/>
                          <a:cs typeface="+mn-cs"/>
                        </a:rPr>
                        <a:t>, for management of antiretroviral-naive HIV-1-infected patients: 96-week efficacy and safety results of the CASTLE study. J </a:t>
                      </a:r>
                      <a:r>
                        <a:rPr lang="en-ZA" sz="1000" kern="1200" dirty="0" err="1" smtClean="0">
                          <a:solidFill>
                            <a:schemeClr val="tx1"/>
                          </a:solidFill>
                          <a:latin typeface="+mn-lt"/>
                          <a:ea typeface="+mn-ea"/>
                          <a:cs typeface="+mn-cs"/>
                        </a:rPr>
                        <a:t>Acquir</a:t>
                      </a:r>
                      <a:r>
                        <a:rPr lang="en-ZA" sz="1000" kern="1200" dirty="0" smtClean="0">
                          <a:solidFill>
                            <a:schemeClr val="tx1"/>
                          </a:solidFill>
                          <a:latin typeface="+mn-lt"/>
                          <a:ea typeface="+mn-ea"/>
                          <a:cs typeface="+mn-cs"/>
                        </a:rPr>
                        <a:t> Immune </a:t>
                      </a:r>
                      <a:r>
                        <a:rPr lang="en-ZA" sz="1000" kern="1200" dirty="0" err="1" smtClean="0">
                          <a:solidFill>
                            <a:schemeClr val="tx1"/>
                          </a:solidFill>
                          <a:latin typeface="+mn-lt"/>
                          <a:ea typeface="+mn-ea"/>
                          <a:cs typeface="+mn-cs"/>
                        </a:rPr>
                        <a:t>DeficSyndr</a:t>
                      </a:r>
                      <a:r>
                        <a:rPr lang="en-ZA" sz="1000" kern="1200" dirty="0" smtClean="0">
                          <a:solidFill>
                            <a:schemeClr val="tx1"/>
                          </a:solidFill>
                          <a:latin typeface="+mn-lt"/>
                          <a:ea typeface="+mn-ea"/>
                          <a:cs typeface="+mn-cs"/>
                        </a:rPr>
                        <a:t>. 2010 Mar;53(3):323-32.  </a:t>
                      </a:r>
                      <a:endParaRPr lang="en-US" sz="1000" kern="1200" dirty="0" smtClean="0">
                        <a:solidFill>
                          <a:schemeClr val="tx1"/>
                        </a:solidFill>
                        <a:latin typeface="+mn-lt"/>
                        <a:ea typeface="+mn-ea"/>
                        <a:cs typeface="+mn-cs"/>
                      </a:endParaRP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kern="1200" dirty="0" smtClean="0">
                          <a:solidFill>
                            <a:schemeClr val="tx1"/>
                          </a:solidFill>
                          <a:latin typeface="+mn-lt"/>
                          <a:ea typeface="+mn-ea"/>
                          <a:cs typeface="+mn-cs"/>
                        </a:rPr>
                        <a:t>  Johnson M, </a:t>
                      </a:r>
                      <a:r>
                        <a:rPr lang="en-ZA" sz="1000" kern="1200" dirty="0" err="1" smtClean="0">
                          <a:solidFill>
                            <a:schemeClr val="tx1"/>
                          </a:solidFill>
                          <a:latin typeface="+mn-lt"/>
                          <a:ea typeface="+mn-ea"/>
                          <a:cs typeface="+mn-cs"/>
                        </a:rPr>
                        <a:t>Grinsztejn</a:t>
                      </a:r>
                      <a:r>
                        <a:rPr lang="en-ZA" sz="1000" kern="1200" dirty="0" smtClean="0">
                          <a:solidFill>
                            <a:schemeClr val="tx1"/>
                          </a:solidFill>
                          <a:latin typeface="+mn-lt"/>
                          <a:ea typeface="+mn-ea"/>
                          <a:cs typeface="+mn-cs"/>
                        </a:rPr>
                        <a:t> B, Rodriguez C, Coco J, </a:t>
                      </a:r>
                      <a:r>
                        <a:rPr lang="en-ZA" sz="1000" kern="1200" dirty="0" err="1" smtClean="0">
                          <a:solidFill>
                            <a:schemeClr val="tx1"/>
                          </a:solidFill>
                          <a:latin typeface="+mn-lt"/>
                          <a:ea typeface="+mn-ea"/>
                          <a:cs typeface="+mn-cs"/>
                        </a:rPr>
                        <a:t>DeJesus</a:t>
                      </a:r>
                      <a:r>
                        <a:rPr lang="en-ZA" sz="1000" kern="1200" dirty="0" smtClean="0">
                          <a:solidFill>
                            <a:schemeClr val="tx1"/>
                          </a:solidFill>
                          <a:latin typeface="+mn-lt"/>
                          <a:ea typeface="+mn-ea"/>
                          <a:cs typeface="+mn-cs"/>
                        </a:rPr>
                        <a:t> E, </a:t>
                      </a:r>
                      <a:r>
                        <a:rPr lang="en-ZA" sz="1000" kern="1200" dirty="0" err="1" smtClean="0">
                          <a:solidFill>
                            <a:schemeClr val="tx1"/>
                          </a:solidFill>
                          <a:latin typeface="+mn-lt"/>
                          <a:ea typeface="+mn-ea"/>
                          <a:cs typeface="+mn-cs"/>
                        </a:rPr>
                        <a:t>Lazzarin</a:t>
                      </a:r>
                      <a:r>
                        <a:rPr lang="en-ZA" sz="1000" kern="1200" dirty="0" smtClean="0">
                          <a:solidFill>
                            <a:schemeClr val="tx1"/>
                          </a:solidFill>
                          <a:latin typeface="+mn-lt"/>
                          <a:ea typeface="+mn-ea"/>
                          <a:cs typeface="+mn-cs"/>
                        </a:rPr>
                        <a:t> A, Lichtenstein K, </a:t>
                      </a:r>
                      <a:r>
                        <a:rPr lang="en-ZA" sz="1000" kern="1200" dirty="0" err="1" smtClean="0">
                          <a:solidFill>
                            <a:schemeClr val="tx1"/>
                          </a:solidFill>
                          <a:latin typeface="+mn-lt"/>
                          <a:ea typeface="+mn-ea"/>
                          <a:cs typeface="+mn-cs"/>
                        </a:rPr>
                        <a:t>Wirtz</a:t>
                      </a:r>
                      <a:r>
                        <a:rPr lang="en-ZA" sz="1000" kern="1200" dirty="0" smtClean="0">
                          <a:solidFill>
                            <a:schemeClr val="tx1"/>
                          </a:solidFill>
                          <a:latin typeface="+mn-lt"/>
                          <a:ea typeface="+mn-ea"/>
                          <a:cs typeface="+mn-cs"/>
                        </a:rPr>
                        <a:t> V, </a:t>
                      </a:r>
                      <a:r>
                        <a:rPr lang="en-ZA" sz="1000" kern="1200" dirty="0" err="1" smtClean="0">
                          <a:solidFill>
                            <a:schemeClr val="tx1"/>
                          </a:solidFill>
                          <a:latin typeface="+mn-lt"/>
                          <a:ea typeface="+mn-ea"/>
                          <a:cs typeface="+mn-cs"/>
                        </a:rPr>
                        <a:t>Rightmire</a:t>
                      </a:r>
                      <a:r>
                        <a:rPr lang="en-ZA" sz="1000" kern="1200" dirty="0" smtClean="0">
                          <a:solidFill>
                            <a:schemeClr val="tx1"/>
                          </a:solidFill>
                          <a:latin typeface="+mn-lt"/>
                          <a:ea typeface="+mn-ea"/>
                          <a:cs typeface="+mn-cs"/>
                        </a:rPr>
                        <a:t> A, </a:t>
                      </a:r>
                      <a:r>
                        <a:rPr lang="en-ZA" sz="1000" kern="1200" dirty="0" err="1" smtClean="0">
                          <a:solidFill>
                            <a:schemeClr val="tx1"/>
                          </a:solidFill>
                          <a:latin typeface="+mn-lt"/>
                          <a:ea typeface="+mn-ea"/>
                          <a:cs typeface="+mn-cs"/>
                        </a:rPr>
                        <a:t>Odeshoo</a:t>
                      </a:r>
                      <a:r>
                        <a:rPr lang="en-ZA" sz="1000" kern="1200" dirty="0" smtClean="0">
                          <a:solidFill>
                            <a:schemeClr val="tx1"/>
                          </a:solidFill>
                          <a:latin typeface="+mn-lt"/>
                          <a:ea typeface="+mn-ea"/>
                          <a:cs typeface="+mn-cs"/>
                        </a:rPr>
                        <a:t> L, McLaren C. 96-week comparison of once-daily </a:t>
                      </a:r>
                      <a:r>
                        <a:rPr lang="en-ZA" sz="1000" kern="1200" dirty="0" err="1" smtClean="0">
                          <a:solidFill>
                            <a:schemeClr val="tx1"/>
                          </a:solidFill>
                          <a:latin typeface="+mn-lt"/>
                          <a:ea typeface="+mn-ea"/>
                          <a:cs typeface="+mn-cs"/>
                        </a:rPr>
                        <a:t>atazanavir</a:t>
                      </a:r>
                      <a:r>
                        <a:rPr lang="en-ZA" sz="1000" kern="1200" dirty="0" smtClean="0">
                          <a:solidFill>
                            <a:schemeClr val="tx1"/>
                          </a:solidFill>
                          <a:latin typeface="+mn-lt"/>
                          <a:ea typeface="+mn-ea"/>
                          <a:cs typeface="+mn-cs"/>
                        </a:rPr>
                        <a:t>/ritonavir and twice-daily </a:t>
                      </a:r>
                      <a:r>
                        <a:rPr lang="en-ZA" sz="1000" kern="1200" dirty="0" err="1" smtClean="0">
                          <a:solidFill>
                            <a:schemeClr val="tx1"/>
                          </a:solidFill>
                          <a:latin typeface="+mn-lt"/>
                          <a:ea typeface="+mn-ea"/>
                          <a:cs typeface="+mn-cs"/>
                        </a:rPr>
                        <a:t>lopinavir</a:t>
                      </a:r>
                      <a:r>
                        <a:rPr lang="en-ZA" sz="1000" kern="1200" dirty="0" smtClean="0">
                          <a:solidFill>
                            <a:schemeClr val="tx1"/>
                          </a:solidFill>
                          <a:latin typeface="+mn-lt"/>
                          <a:ea typeface="+mn-ea"/>
                          <a:cs typeface="+mn-cs"/>
                        </a:rPr>
                        <a:t>/ritonavir in patients with multiple </a:t>
                      </a:r>
                      <a:r>
                        <a:rPr lang="en-ZA" sz="1000" kern="1200" dirty="0" err="1" smtClean="0">
                          <a:solidFill>
                            <a:schemeClr val="tx1"/>
                          </a:solidFill>
                          <a:latin typeface="+mn-lt"/>
                          <a:ea typeface="+mn-ea"/>
                          <a:cs typeface="+mn-cs"/>
                        </a:rPr>
                        <a:t>virologic</a:t>
                      </a:r>
                      <a:r>
                        <a:rPr lang="en-ZA" sz="1000" kern="1200" dirty="0" smtClean="0">
                          <a:solidFill>
                            <a:schemeClr val="tx1"/>
                          </a:solidFill>
                          <a:latin typeface="+mn-lt"/>
                          <a:ea typeface="+mn-ea"/>
                          <a:cs typeface="+mn-cs"/>
                        </a:rPr>
                        <a:t> failures. AIDS. 2006 Mar 21; 20(5):711-8</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kern="1200" dirty="0" smtClean="0">
                          <a:solidFill>
                            <a:schemeClr val="tx1"/>
                          </a:solidFill>
                          <a:latin typeface="+mn-lt"/>
                          <a:ea typeface="+mn-ea"/>
                          <a:cs typeface="+mn-cs"/>
                        </a:rPr>
                        <a:t> Adult Hospital level </a:t>
                      </a:r>
                      <a:r>
                        <a:rPr lang="en-ZA" sz="1000" dirty="0" smtClean="0"/>
                        <a:t>STG, 2012</a:t>
                      </a:r>
                      <a:endParaRPr lang="en-US" sz="1000" dirty="0" smtClean="0"/>
                    </a:p>
                  </a:txBody>
                  <a:tcPr marL="86359" marR="86359"/>
                </a:tc>
              </a:tr>
              <a:tr h="370840">
                <a:tc>
                  <a:txBody>
                    <a:bodyPr/>
                    <a:lstStyle/>
                    <a:p>
                      <a:r>
                        <a:rPr lang="en-ZA" sz="1000" dirty="0" smtClean="0"/>
                        <a:t>36</a:t>
                      </a:r>
                      <a:endParaRPr lang="en-ZA" sz="1000" dirty="0"/>
                    </a:p>
                  </a:txBody>
                  <a:tcPr marL="86359" marR="86359"/>
                </a:tc>
                <a:tc>
                  <a:txBody>
                    <a:bodyPr/>
                    <a:lstStyle/>
                    <a:p>
                      <a:r>
                        <a:rPr lang="en-ZA" sz="1000" dirty="0" smtClean="0"/>
                        <a:t>17</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000" b="1" dirty="0" smtClean="0"/>
                        <a:t>ATV/r</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kern="1200" dirty="0" smtClean="0">
                          <a:solidFill>
                            <a:schemeClr val="tx1"/>
                          </a:solidFill>
                          <a:latin typeface="+mn-lt"/>
                          <a:ea typeface="+mn-ea"/>
                          <a:cs typeface="+mn-cs"/>
                        </a:rPr>
                        <a:t>Molina JM, Andrade-Villanueva J, </a:t>
                      </a:r>
                      <a:r>
                        <a:rPr lang="en-ZA" sz="1000" kern="1200" dirty="0" err="1" smtClean="0">
                          <a:solidFill>
                            <a:schemeClr val="tx1"/>
                          </a:solidFill>
                          <a:latin typeface="+mn-lt"/>
                          <a:ea typeface="+mn-ea"/>
                          <a:cs typeface="+mn-cs"/>
                        </a:rPr>
                        <a:t>Echevarria</a:t>
                      </a:r>
                      <a:r>
                        <a:rPr lang="en-ZA" sz="1000" kern="1200" dirty="0" smtClean="0">
                          <a:solidFill>
                            <a:schemeClr val="tx1"/>
                          </a:solidFill>
                          <a:latin typeface="+mn-lt"/>
                          <a:ea typeface="+mn-ea"/>
                          <a:cs typeface="+mn-cs"/>
                        </a:rPr>
                        <a:t> J, </a:t>
                      </a:r>
                      <a:r>
                        <a:rPr lang="en-ZA" sz="1000" kern="1200" dirty="0" err="1" smtClean="0">
                          <a:solidFill>
                            <a:schemeClr val="tx1"/>
                          </a:solidFill>
                          <a:latin typeface="+mn-lt"/>
                          <a:ea typeface="+mn-ea"/>
                          <a:cs typeface="+mn-cs"/>
                        </a:rPr>
                        <a:t>Chetchotisakd</a:t>
                      </a:r>
                      <a:r>
                        <a:rPr lang="en-ZA" sz="1000" kern="1200" dirty="0" smtClean="0">
                          <a:solidFill>
                            <a:schemeClr val="tx1"/>
                          </a:solidFill>
                          <a:latin typeface="+mn-lt"/>
                          <a:ea typeface="+mn-ea"/>
                          <a:cs typeface="+mn-cs"/>
                        </a:rPr>
                        <a:t> P, Corral J, David N, Moyle G, Mancini M, Percival L, Yang R, </a:t>
                      </a:r>
                      <a:r>
                        <a:rPr lang="en-ZA" sz="1000" kern="1200" dirty="0" err="1" smtClean="0">
                          <a:solidFill>
                            <a:schemeClr val="tx1"/>
                          </a:solidFill>
                          <a:latin typeface="+mn-lt"/>
                          <a:ea typeface="+mn-ea"/>
                          <a:cs typeface="+mn-cs"/>
                        </a:rPr>
                        <a:t>Wirtz</a:t>
                      </a:r>
                      <a:r>
                        <a:rPr lang="en-ZA" sz="1000" kern="1200" dirty="0" smtClean="0">
                          <a:solidFill>
                            <a:schemeClr val="tx1"/>
                          </a:solidFill>
                          <a:latin typeface="+mn-lt"/>
                          <a:ea typeface="+mn-ea"/>
                          <a:cs typeface="+mn-cs"/>
                        </a:rPr>
                        <a:t> V, </a:t>
                      </a:r>
                      <a:r>
                        <a:rPr lang="en-ZA" sz="1000" kern="1200" dirty="0" err="1" smtClean="0">
                          <a:solidFill>
                            <a:schemeClr val="tx1"/>
                          </a:solidFill>
                          <a:latin typeface="+mn-lt"/>
                          <a:ea typeface="+mn-ea"/>
                          <a:cs typeface="+mn-cs"/>
                        </a:rPr>
                        <a:t>Lataillade</a:t>
                      </a:r>
                      <a:r>
                        <a:rPr lang="en-ZA" sz="1000" kern="1200" dirty="0" smtClean="0">
                          <a:solidFill>
                            <a:schemeClr val="tx1"/>
                          </a:solidFill>
                          <a:latin typeface="+mn-lt"/>
                          <a:ea typeface="+mn-ea"/>
                          <a:cs typeface="+mn-cs"/>
                        </a:rPr>
                        <a:t> M, </a:t>
                      </a:r>
                      <a:r>
                        <a:rPr lang="en-ZA" sz="1000" kern="1200" dirty="0" err="1" smtClean="0">
                          <a:solidFill>
                            <a:schemeClr val="tx1"/>
                          </a:solidFill>
                          <a:latin typeface="+mn-lt"/>
                          <a:ea typeface="+mn-ea"/>
                          <a:cs typeface="+mn-cs"/>
                        </a:rPr>
                        <a:t>Absalon</a:t>
                      </a:r>
                      <a:r>
                        <a:rPr lang="en-ZA" sz="1000" kern="1200" dirty="0" smtClean="0">
                          <a:solidFill>
                            <a:schemeClr val="tx1"/>
                          </a:solidFill>
                          <a:latin typeface="+mn-lt"/>
                          <a:ea typeface="+mn-ea"/>
                          <a:cs typeface="+mn-cs"/>
                        </a:rPr>
                        <a:t> J, McGrath D; CASTLE Study Team. Once-daily </a:t>
                      </a:r>
                      <a:r>
                        <a:rPr lang="en-ZA" sz="1000" kern="1200" dirty="0" err="1" smtClean="0">
                          <a:solidFill>
                            <a:schemeClr val="tx1"/>
                          </a:solidFill>
                          <a:latin typeface="+mn-lt"/>
                          <a:ea typeface="+mn-ea"/>
                          <a:cs typeface="+mn-cs"/>
                        </a:rPr>
                        <a:t>atazanavir</a:t>
                      </a:r>
                      <a:r>
                        <a:rPr lang="en-ZA" sz="1000" kern="1200" dirty="0" smtClean="0">
                          <a:solidFill>
                            <a:schemeClr val="tx1"/>
                          </a:solidFill>
                          <a:latin typeface="+mn-lt"/>
                          <a:ea typeface="+mn-ea"/>
                          <a:cs typeface="+mn-cs"/>
                        </a:rPr>
                        <a:t>/ritonavir compared with twice-daily </a:t>
                      </a:r>
                      <a:r>
                        <a:rPr lang="en-ZA" sz="1000" kern="1200" dirty="0" err="1" smtClean="0">
                          <a:solidFill>
                            <a:schemeClr val="tx1"/>
                          </a:solidFill>
                          <a:latin typeface="+mn-lt"/>
                          <a:ea typeface="+mn-ea"/>
                          <a:cs typeface="+mn-cs"/>
                        </a:rPr>
                        <a:t>lopinavir</a:t>
                      </a:r>
                      <a:r>
                        <a:rPr lang="en-ZA" sz="1000" kern="1200" dirty="0" smtClean="0">
                          <a:solidFill>
                            <a:schemeClr val="tx1"/>
                          </a:solidFill>
                          <a:latin typeface="+mn-lt"/>
                          <a:ea typeface="+mn-ea"/>
                          <a:cs typeface="+mn-cs"/>
                        </a:rPr>
                        <a:t>/ritonavir, each in combination with </a:t>
                      </a:r>
                      <a:r>
                        <a:rPr lang="en-ZA" sz="1000" kern="1200" dirty="0" err="1" smtClean="0">
                          <a:solidFill>
                            <a:schemeClr val="tx1"/>
                          </a:solidFill>
                          <a:latin typeface="+mn-lt"/>
                          <a:ea typeface="+mn-ea"/>
                          <a:cs typeface="+mn-cs"/>
                        </a:rPr>
                        <a:t>tenofovir</a:t>
                      </a:r>
                      <a:r>
                        <a:rPr lang="en-ZA" sz="1000" kern="1200" dirty="0" smtClean="0">
                          <a:solidFill>
                            <a:schemeClr val="tx1"/>
                          </a:solidFill>
                          <a:latin typeface="+mn-lt"/>
                          <a:ea typeface="+mn-ea"/>
                          <a:cs typeface="+mn-cs"/>
                        </a:rPr>
                        <a:t> and </a:t>
                      </a:r>
                      <a:r>
                        <a:rPr lang="en-ZA" sz="1000" kern="1200" dirty="0" err="1" smtClean="0">
                          <a:solidFill>
                            <a:schemeClr val="tx1"/>
                          </a:solidFill>
                          <a:latin typeface="+mn-lt"/>
                          <a:ea typeface="+mn-ea"/>
                          <a:cs typeface="+mn-cs"/>
                        </a:rPr>
                        <a:t>emtricitabine</a:t>
                      </a:r>
                      <a:r>
                        <a:rPr lang="en-ZA" sz="1000" kern="1200" dirty="0" smtClean="0">
                          <a:solidFill>
                            <a:schemeClr val="tx1"/>
                          </a:solidFill>
                          <a:latin typeface="+mn-lt"/>
                          <a:ea typeface="+mn-ea"/>
                          <a:cs typeface="+mn-cs"/>
                        </a:rPr>
                        <a:t>, for management of antiretroviral-naive HIV-1-infected patients: 96-week efficacy and safety results of the CASTLE study. J </a:t>
                      </a:r>
                      <a:r>
                        <a:rPr lang="en-ZA" sz="1000" kern="1200" dirty="0" err="1" smtClean="0">
                          <a:solidFill>
                            <a:schemeClr val="tx1"/>
                          </a:solidFill>
                          <a:latin typeface="+mn-lt"/>
                          <a:ea typeface="+mn-ea"/>
                          <a:cs typeface="+mn-cs"/>
                        </a:rPr>
                        <a:t>Acquir</a:t>
                      </a:r>
                      <a:r>
                        <a:rPr lang="en-ZA" sz="1000" kern="1200" dirty="0" smtClean="0">
                          <a:solidFill>
                            <a:schemeClr val="tx1"/>
                          </a:solidFill>
                          <a:latin typeface="+mn-lt"/>
                          <a:ea typeface="+mn-ea"/>
                          <a:cs typeface="+mn-cs"/>
                        </a:rPr>
                        <a:t> Immune </a:t>
                      </a:r>
                      <a:r>
                        <a:rPr lang="en-ZA" sz="1000" kern="1200" dirty="0" err="1" smtClean="0">
                          <a:solidFill>
                            <a:schemeClr val="tx1"/>
                          </a:solidFill>
                          <a:latin typeface="+mn-lt"/>
                          <a:ea typeface="+mn-ea"/>
                          <a:cs typeface="+mn-cs"/>
                        </a:rPr>
                        <a:t>DeficSyndr</a:t>
                      </a:r>
                      <a:r>
                        <a:rPr lang="en-ZA" sz="1000" kern="1200" dirty="0" smtClean="0">
                          <a:solidFill>
                            <a:schemeClr val="tx1"/>
                          </a:solidFill>
                          <a:latin typeface="+mn-lt"/>
                          <a:ea typeface="+mn-ea"/>
                          <a:cs typeface="+mn-cs"/>
                        </a:rPr>
                        <a:t>. 2010 Mar;53(3):323-32.  </a:t>
                      </a:r>
                      <a:endParaRPr lang="en-US" sz="1000" kern="1200" dirty="0" smtClean="0">
                        <a:solidFill>
                          <a:schemeClr val="tx1"/>
                        </a:solidFill>
                        <a:latin typeface="+mn-lt"/>
                        <a:ea typeface="+mn-ea"/>
                        <a:cs typeface="+mn-cs"/>
                      </a:endParaRP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kern="1200" dirty="0" smtClean="0">
                          <a:solidFill>
                            <a:schemeClr val="tx1"/>
                          </a:solidFill>
                          <a:latin typeface="+mn-lt"/>
                          <a:ea typeface="+mn-ea"/>
                          <a:cs typeface="+mn-cs"/>
                        </a:rPr>
                        <a:t>  Johnson M, </a:t>
                      </a:r>
                      <a:r>
                        <a:rPr lang="en-ZA" sz="1000" kern="1200" dirty="0" err="1" smtClean="0">
                          <a:solidFill>
                            <a:schemeClr val="tx1"/>
                          </a:solidFill>
                          <a:latin typeface="+mn-lt"/>
                          <a:ea typeface="+mn-ea"/>
                          <a:cs typeface="+mn-cs"/>
                        </a:rPr>
                        <a:t>Grinsztejn</a:t>
                      </a:r>
                      <a:r>
                        <a:rPr lang="en-ZA" sz="1000" kern="1200" dirty="0" smtClean="0">
                          <a:solidFill>
                            <a:schemeClr val="tx1"/>
                          </a:solidFill>
                          <a:latin typeface="+mn-lt"/>
                          <a:ea typeface="+mn-ea"/>
                          <a:cs typeface="+mn-cs"/>
                        </a:rPr>
                        <a:t> B, Rodriguez C, Coco J, </a:t>
                      </a:r>
                      <a:r>
                        <a:rPr lang="en-ZA" sz="1000" kern="1200" dirty="0" err="1" smtClean="0">
                          <a:solidFill>
                            <a:schemeClr val="tx1"/>
                          </a:solidFill>
                          <a:latin typeface="+mn-lt"/>
                          <a:ea typeface="+mn-ea"/>
                          <a:cs typeface="+mn-cs"/>
                        </a:rPr>
                        <a:t>DeJesus</a:t>
                      </a:r>
                      <a:r>
                        <a:rPr lang="en-ZA" sz="1000" kern="1200" dirty="0" smtClean="0">
                          <a:solidFill>
                            <a:schemeClr val="tx1"/>
                          </a:solidFill>
                          <a:latin typeface="+mn-lt"/>
                          <a:ea typeface="+mn-ea"/>
                          <a:cs typeface="+mn-cs"/>
                        </a:rPr>
                        <a:t> E, </a:t>
                      </a:r>
                      <a:r>
                        <a:rPr lang="en-ZA" sz="1000" kern="1200" dirty="0" err="1" smtClean="0">
                          <a:solidFill>
                            <a:schemeClr val="tx1"/>
                          </a:solidFill>
                          <a:latin typeface="+mn-lt"/>
                          <a:ea typeface="+mn-ea"/>
                          <a:cs typeface="+mn-cs"/>
                        </a:rPr>
                        <a:t>Lazzarin</a:t>
                      </a:r>
                      <a:r>
                        <a:rPr lang="en-ZA" sz="1000" kern="1200" dirty="0" smtClean="0">
                          <a:solidFill>
                            <a:schemeClr val="tx1"/>
                          </a:solidFill>
                          <a:latin typeface="+mn-lt"/>
                          <a:ea typeface="+mn-ea"/>
                          <a:cs typeface="+mn-cs"/>
                        </a:rPr>
                        <a:t> A, Lichtenstein K, </a:t>
                      </a:r>
                      <a:r>
                        <a:rPr lang="en-ZA" sz="1000" kern="1200" dirty="0" err="1" smtClean="0">
                          <a:solidFill>
                            <a:schemeClr val="tx1"/>
                          </a:solidFill>
                          <a:latin typeface="+mn-lt"/>
                          <a:ea typeface="+mn-ea"/>
                          <a:cs typeface="+mn-cs"/>
                        </a:rPr>
                        <a:t>Wirtz</a:t>
                      </a:r>
                      <a:r>
                        <a:rPr lang="en-ZA" sz="1000" kern="1200" dirty="0" smtClean="0">
                          <a:solidFill>
                            <a:schemeClr val="tx1"/>
                          </a:solidFill>
                          <a:latin typeface="+mn-lt"/>
                          <a:ea typeface="+mn-ea"/>
                          <a:cs typeface="+mn-cs"/>
                        </a:rPr>
                        <a:t> V, </a:t>
                      </a:r>
                      <a:r>
                        <a:rPr lang="en-ZA" sz="1000" kern="1200" dirty="0" err="1" smtClean="0">
                          <a:solidFill>
                            <a:schemeClr val="tx1"/>
                          </a:solidFill>
                          <a:latin typeface="+mn-lt"/>
                          <a:ea typeface="+mn-ea"/>
                          <a:cs typeface="+mn-cs"/>
                        </a:rPr>
                        <a:t>Rightmire</a:t>
                      </a:r>
                      <a:r>
                        <a:rPr lang="en-ZA" sz="1000" kern="1200" dirty="0" smtClean="0">
                          <a:solidFill>
                            <a:schemeClr val="tx1"/>
                          </a:solidFill>
                          <a:latin typeface="+mn-lt"/>
                          <a:ea typeface="+mn-ea"/>
                          <a:cs typeface="+mn-cs"/>
                        </a:rPr>
                        <a:t> A, </a:t>
                      </a:r>
                      <a:r>
                        <a:rPr lang="en-ZA" sz="1000" kern="1200" dirty="0" err="1" smtClean="0">
                          <a:solidFill>
                            <a:schemeClr val="tx1"/>
                          </a:solidFill>
                          <a:latin typeface="+mn-lt"/>
                          <a:ea typeface="+mn-ea"/>
                          <a:cs typeface="+mn-cs"/>
                        </a:rPr>
                        <a:t>Odeshoo</a:t>
                      </a:r>
                      <a:r>
                        <a:rPr lang="en-ZA" sz="1000" kern="1200" dirty="0" smtClean="0">
                          <a:solidFill>
                            <a:schemeClr val="tx1"/>
                          </a:solidFill>
                          <a:latin typeface="+mn-lt"/>
                          <a:ea typeface="+mn-ea"/>
                          <a:cs typeface="+mn-cs"/>
                        </a:rPr>
                        <a:t> L, McLaren C. 96-week comparison of once-daily </a:t>
                      </a:r>
                      <a:r>
                        <a:rPr lang="en-ZA" sz="1000" kern="1200" dirty="0" err="1" smtClean="0">
                          <a:solidFill>
                            <a:schemeClr val="tx1"/>
                          </a:solidFill>
                          <a:latin typeface="+mn-lt"/>
                          <a:ea typeface="+mn-ea"/>
                          <a:cs typeface="+mn-cs"/>
                        </a:rPr>
                        <a:t>atazanavir</a:t>
                      </a:r>
                      <a:r>
                        <a:rPr lang="en-ZA" sz="1000" kern="1200" dirty="0" smtClean="0">
                          <a:solidFill>
                            <a:schemeClr val="tx1"/>
                          </a:solidFill>
                          <a:latin typeface="+mn-lt"/>
                          <a:ea typeface="+mn-ea"/>
                          <a:cs typeface="+mn-cs"/>
                        </a:rPr>
                        <a:t>/ritonavir and twice-daily </a:t>
                      </a:r>
                      <a:r>
                        <a:rPr lang="en-ZA" sz="1000" kern="1200" dirty="0" err="1" smtClean="0">
                          <a:solidFill>
                            <a:schemeClr val="tx1"/>
                          </a:solidFill>
                          <a:latin typeface="+mn-lt"/>
                          <a:ea typeface="+mn-ea"/>
                          <a:cs typeface="+mn-cs"/>
                        </a:rPr>
                        <a:t>lopinavir</a:t>
                      </a:r>
                      <a:r>
                        <a:rPr lang="en-ZA" sz="1000" kern="1200" dirty="0" smtClean="0">
                          <a:solidFill>
                            <a:schemeClr val="tx1"/>
                          </a:solidFill>
                          <a:latin typeface="+mn-lt"/>
                          <a:ea typeface="+mn-ea"/>
                          <a:cs typeface="+mn-cs"/>
                        </a:rPr>
                        <a:t>/ritonavir in patients with multiple </a:t>
                      </a:r>
                      <a:r>
                        <a:rPr lang="en-ZA" sz="1000" kern="1200" dirty="0" err="1" smtClean="0">
                          <a:solidFill>
                            <a:schemeClr val="tx1"/>
                          </a:solidFill>
                          <a:latin typeface="+mn-lt"/>
                          <a:ea typeface="+mn-ea"/>
                          <a:cs typeface="+mn-cs"/>
                        </a:rPr>
                        <a:t>virologic</a:t>
                      </a:r>
                      <a:r>
                        <a:rPr lang="en-ZA" sz="1000" kern="1200" dirty="0" smtClean="0">
                          <a:solidFill>
                            <a:schemeClr val="tx1"/>
                          </a:solidFill>
                          <a:latin typeface="+mn-lt"/>
                          <a:ea typeface="+mn-ea"/>
                          <a:cs typeface="+mn-cs"/>
                        </a:rPr>
                        <a:t> failures. AIDS. 2006 Mar 21; 20(5):711-8</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kern="1200" dirty="0" smtClean="0">
                          <a:solidFill>
                            <a:schemeClr val="tx1"/>
                          </a:solidFill>
                          <a:latin typeface="+mn-lt"/>
                          <a:ea typeface="+mn-ea"/>
                          <a:cs typeface="+mn-cs"/>
                        </a:rPr>
                        <a:t> Adult Hospital level STG, 2012</a:t>
                      </a:r>
                    </a:p>
                  </a:txBody>
                  <a:tcPr marL="86359" marR="86359"/>
                </a:tc>
              </a:tr>
              <a:tr h="370840">
                <a:tc>
                  <a:txBody>
                    <a:bodyPr/>
                    <a:lstStyle/>
                    <a:p>
                      <a:r>
                        <a:rPr lang="en-ZA" sz="1000" dirty="0" smtClean="0"/>
                        <a:t>37</a:t>
                      </a:r>
                      <a:endParaRPr lang="en-ZA" sz="1000" dirty="0"/>
                    </a:p>
                  </a:txBody>
                  <a:tcPr marL="86359" marR="86359"/>
                </a:tc>
                <a:tc>
                  <a:txBody>
                    <a:bodyPr/>
                    <a:lstStyle/>
                    <a:p>
                      <a:r>
                        <a:rPr lang="en-ZA" sz="1000" dirty="0" smtClean="0"/>
                        <a:t>18</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000" b="1" u="sng" dirty="0" smtClean="0"/>
                        <a:t>ART, 3</a:t>
                      </a:r>
                      <a:r>
                        <a:rPr lang="en-US" sz="1000" b="1" u="sng" baseline="30000" dirty="0" smtClean="0"/>
                        <a:t>rd</a:t>
                      </a:r>
                      <a:r>
                        <a:rPr lang="en-US" sz="1000" b="1" u="sng" baseline="0" dirty="0" smtClean="0"/>
                        <a:t> </a:t>
                      </a:r>
                      <a:r>
                        <a:rPr lang="en-US" sz="1000" b="1" u="sng" dirty="0" smtClean="0"/>
                        <a:t>LINE</a:t>
                      </a:r>
                      <a:r>
                        <a:rPr lang="en-US" sz="1000" b="1" u="sng" baseline="0" dirty="0" smtClean="0"/>
                        <a:t> REGIMENS </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dirty="0" smtClean="0"/>
                        <a:t>Adult Hospital level STGs</a:t>
                      </a:r>
                      <a:r>
                        <a:rPr lang="en-US" sz="1000" baseline="0" dirty="0" smtClean="0"/>
                        <a:t> and EML, 2012.</a:t>
                      </a:r>
                      <a:endParaRPr lang="en-US" sz="1000" dirty="0" smtClean="0"/>
                    </a:p>
                  </a:txBody>
                  <a:tcPr marL="86359" marR="86359"/>
                </a:tc>
              </a:tr>
              <a:tr h="370840">
                <a:tc>
                  <a:txBody>
                    <a:bodyPr/>
                    <a:lstStyle/>
                    <a:p>
                      <a:r>
                        <a:rPr lang="en-ZA" sz="1000" dirty="0" smtClean="0"/>
                        <a:t>38</a:t>
                      </a:r>
                      <a:endParaRPr lang="en-ZA" sz="1000" dirty="0"/>
                    </a:p>
                  </a:txBody>
                  <a:tcPr marL="86359" marR="86359"/>
                </a:tc>
                <a:tc>
                  <a:txBody>
                    <a:bodyPr/>
                    <a:lstStyle/>
                    <a:p>
                      <a:r>
                        <a:rPr lang="en-ZA" sz="1000" dirty="0" smtClean="0"/>
                        <a:t>19</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000" b="1" u="sng" dirty="0" smtClean="0"/>
                        <a:t>RIFAMPICIN,</a:t>
                      </a:r>
                      <a:r>
                        <a:rPr lang="en-US" sz="1000" b="1" u="sng" baseline="0" dirty="0" smtClean="0"/>
                        <a:t> ART DRUG INTEREACTIONS</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dirty="0" smtClean="0"/>
                        <a:t>Adult Hospital level STG and EML, 2012.</a:t>
                      </a:r>
                    </a:p>
                  </a:txBody>
                  <a:tcPr marL="86359" marR="86359"/>
                </a:tc>
              </a:tr>
              <a:tr h="370840">
                <a:tc gridSpan="3">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dirty="0" smtClean="0"/>
                        <a:t>11.2</a:t>
                      </a:r>
                      <a:r>
                        <a:rPr lang="en-ZA" sz="1000" b="1" baseline="0" dirty="0" smtClean="0"/>
                        <a:t> OPPORTUNISTIC INFECTIONS, PROPHYLAXIS IN ADULTS </a:t>
                      </a:r>
                      <a:endParaRPr lang="en-US" sz="1000" b="1" baseline="0" dirty="0" smtClean="0"/>
                    </a:p>
                  </a:txBody>
                  <a:tcPr marL="86359" marR="86359"/>
                </a:tc>
                <a:tc hMerge="1">
                  <a:txBody>
                    <a:bodyPr/>
                    <a:lstStyle/>
                    <a:p>
                      <a:endParaRPr lang="en-ZA" sz="1000" dirty="0"/>
                    </a:p>
                  </a:txBody>
                  <a:tcPr marL="86359" marR="86359"/>
                </a:tc>
                <a:tc hMerge="1">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ZA" sz="1000" dirty="0" smtClean="0"/>
                    </a:p>
                  </a:txBody>
                  <a:tcPr marL="86359" marR="86359"/>
                </a:tc>
              </a:tr>
              <a:tr h="370840">
                <a:tc>
                  <a:txBody>
                    <a:bodyPr/>
                    <a:lstStyle/>
                    <a:p>
                      <a:r>
                        <a:rPr lang="en-ZA" sz="1000" dirty="0" smtClean="0"/>
                        <a:t>40</a:t>
                      </a:r>
                      <a:endParaRPr lang="en-ZA" sz="1000" dirty="0"/>
                    </a:p>
                  </a:txBody>
                  <a:tcPr marL="86359" marR="86359"/>
                </a:tc>
                <a:tc>
                  <a:txBody>
                    <a:bodyPr/>
                    <a:lstStyle/>
                    <a:p>
                      <a:r>
                        <a:rPr lang="en-ZA" sz="1000" dirty="0" smtClean="0"/>
                        <a:t>20</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COTRIMOXAZOLE</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err="1" smtClean="0"/>
                        <a:t>Badri</a:t>
                      </a:r>
                      <a:r>
                        <a:rPr lang="en-ZA" sz="1000" dirty="0" smtClean="0"/>
                        <a:t> M, Ehrlich R, Wood R, </a:t>
                      </a:r>
                      <a:r>
                        <a:rPr lang="en-ZA" sz="1000" dirty="0" err="1" smtClean="0"/>
                        <a:t>Maartens</a:t>
                      </a:r>
                      <a:r>
                        <a:rPr lang="en-ZA" sz="1000" dirty="0" smtClean="0"/>
                        <a:t> G. Initiating co-</a:t>
                      </a:r>
                      <a:r>
                        <a:rPr lang="en-ZA" sz="1000" dirty="0" err="1" smtClean="0"/>
                        <a:t>trimoxazole</a:t>
                      </a:r>
                      <a:r>
                        <a:rPr lang="en-ZA" sz="1000" dirty="0" smtClean="0"/>
                        <a:t> prophylaxis  in HIV-infected patients in Africa: an evaluation of the provisional WHO/UNAIDS recommendations. AIDS. 2001 Jun 15;15(9):1143-8.</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kern="1200" dirty="0" err="1" smtClean="0">
                          <a:solidFill>
                            <a:schemeClr val="tx1"/>
                          </a:solidFill>
                          <a:latin typeface="+mn-lt"/>
                          <a:ea typeface="+mn-ea"/>
                          <a:cs typeface="+mn-cs"/>
                        </a:rPr>
                        <a:t>Boeree</a:t>
                      </a:r>
                      <a:r>
                        <a:rPr lang="en-ZA" sz="1000" kern="1200" dirty="0" smtClean="0">
                          <a:solidFill>
                            <a:schemeClr val="tx1"/>
                          </a:solidFill>
                          <a:latin typeface="+mn-lt"/>
                          <a:ea typeface="+mn-ea"/>
                          <a:cs typeface="+mn-cs"/>
                        </a:rPr>
                        <a:t> MJ, </a:t>
                      </a:r>
                      <a:r>
                        <a:rPr lang="en-ZA" sz="1000" kern="1200" dirty="0" err="1" smtClean="0">
                          <a:solidFill>
                            <a:schemeClr val="tx1"/>
                          </a:solidFill>
                          <a:latin typeface="+mn-lt"/>
                          <a:ea typeface="+mn-ea"/>
                          <a:cs typeface="+mn-cs"/>
                        </a:rPr>
                        <a:t>Sauvageot</a:t>
                      </a:r>
                      <a:r>
                        <a:rPr lang="en-ZA" sz="1000" kern="1200" dirty="0" smtClean="0">
                          <a:solidFill>
                            <a:schemeClr val="tx1"/>
                          </a:solidFill>
                          <a:latin typeface="+mn-lt"/>
                          <a:ea typeface="+mn-ea"/>
                          <a:cs typeface="+mn-cs"/>
                        </a:rPr>
                        <a:t> D, Banda HT, Harries AD, </a:t>
                      </a:r>
                      <a:r>
                        <a:rPr lang="en-ZA" sz="1000" kern="1200" dirty="0" err="1" smtClean="0">
                          <a:solidFill>
                            <a:schemeClr val="tx1"/>
                          </a:solidFill>
                          <a:latin typeface="+mn-lt"/>
                          <a:ea typeface="+mn-ea"/>
                          <a:cs typeface="+mn-cs"/>
                        </a:rPr>
                        <a:t>Zijlstra</a:t>
                      </a:r>
                      <a:r>
                        <a:rPr lang="en-ZA" sz="1000" kern="1200" dirty="0" smtClean="0">
                          <a:solidFill>
                            <a:schemeClr val="tx1"/>
                          </a:solidFill>
                          <a:latin typeface="+mn-lt"/>
                          <a:ea typeface="+mn-ea"/>
                          <a:cs typeface="+mn-cs"/>
                        </a:rPr>
                        <a:t> EE. Efficacy and safety of two dosages of </a:t>
                      </a:r>
                      <a:r>
                        <a:rPr lang="en-ZA" sz="1000" kern="1200" dirty="0" err="1" smtClean="0">
                          <a:solidFill>
                            <a:schemeClr val="tx1"/>
                          </a:solidFill>
                          <a:latin typeface="+mn-lt"/>
                          <a:ea typeface="+mn-ea"/>
                          <a:cs typeface="+mn-cs"/>
                        </a:rPr>
                        <a:t>cotrimoxazole</a:t>
                      </a:r>
                      <a:r>
                        <a:rPr lang="en-ZA" sz="1000" kern="1200" dirty="0" smtClean="0">
                          <a:solidFill>
                            <a:schemeClr val="tx1"/>
                          </a:solidFill>
                          <a:latin typeface="+mn-lt"/>
                          <a:ea typeface="+mn-ea"/>
                          <a:cs typeface="+mn-cs"/>
                        </a:rPr>
                        <a:t> as preventive treatment for HIV-infected Malawian adults with new smear-positive </a:t>
                      </a:r>
                      <a:r>
                        <a:rPr lang="en-ZA" sz="1000" kern="1200" dirty="0" err="1" smtClean="0">
                          <a:solidFill>
                            <a:schemeClr val="tx1"/>
                          </a:solidFill>
                          <a:latin typeface="+mn-lt"/>
                          <a:ea typeface="+mn-ea"/>
                          <a:cs typeface="+mn-cs"/>
                        </a:rPr>
                        <a:t>tuberculosis.Trop</a:t>
                      </a:r>
                      <a:r>
                        <a:rPr lang="en-ZA" sz="1000" kern="1200" dirty="0" smtClean="0">
                          <a:solidFill>
                            <a:schemeClr val="tx1"/>
                          </a:solidFill>
                          <a:latin typeface="+mn-lt"/>
                          <a:ea typeface="+mn-ea"/>
                          <a:cs typeface="+mn-cs"/>
                        </a:rPr>
                        <a:t> Med </a:t>
                      </a:r>
                      <a:r>
                        <a:rPr lang="en-ZA" sz="1000" kern="1200" dirty="0" err="1" smtClean="0">
                          <a:solidFill>
                            <a:schemeClr val="tx1"/>
                          </a:solidFill>
                          <a:latin typeface="+mn-lt"/>
                          <a:ea typeface="+mn-ea"/>
                          <a:cs typeface="+mn-cs"/>
                        </a:rPr>
                        <a:t>Int</a:t>
                      </a:r>
                      <a:r>
                        <a:rPr lang="en-ZA" sz="1000" kern="1200" dirty="0" smtClean="0">
                          <a:solidFill>
                            <a:schemeClr val="tx1"/>
                          </a:solidFill>
                          <a:latin typeface="+mn-lt"/>
                          <a:ea typeface="+mn-ea"/>
                          <a:cs typeface="+mn-cs"/>
                        </a:rPr>
                        <a:t> Health. 2005 Aug;10(8):723-33.</a:t>
                      </a:r>
                      <a:endParaRPr lang="en-US" sz="1000" dirty="0" smtClean="0"/>
                    </a:p>
                  </a:txBody>
                  <a:tcPr marL="86359" marR="86359"/>
                </a:tc>
              </a:tr>
              <a:tr h="370840">
                <a:tc>
                  <a:txBody>
                    <a:bodyPr/>
                    <a:lstStyle/>
                    <a:p>
                      <a:r>
                        <a:rPr lang="en-ZA" sz="1000" dirty="0" smtClean="0"/>
                        <a:t>41</a:t>
                      </a:r>
                      <a:endParaRPr lang="en-ZA" sz="1000" dirty="0"/>
                    </a:p>
                  </a:txBody>
                  <a:tcPr marL="86359" marR="86359"/>
                </a:tc>
                <a:tc>
                  <a:txBody>
                    <a:bodyPr/>
                    <a:lstStyle/>
                    <a:p>
                      <a:r>
                        <a:rPr lang="en-ZA" sz="1000" dirty="0" smtClean="0"/>
                        <a:t>21</a:t>
                      </a:r>
                      <a:endParaRPr lang="en-ZA" sz="1000" dirty="0"/>
                    </a:p>
                  </a:txBody>
                  <a:tcPr marL="86359" marR="86359"/>
                </a:tc>
                <a:tc>
                  <a:txBody>
                    <a:bodyPr/>
                    <a:lstStyle/>
                    <a:p>
                      <a:pPr marL="285750" indent="-285750">
                        <a:buFont typeface="Arial" pitchFamily="34" charset="0"/>
                        <a:buChar char="•"/>
                      </a:pPr>
                      <a:r>
                        <a:rPr lang="en-ZA" sz="1000" kern="1200" dirty="0" smtClean="0">
                          <a:solidFill>
                            <a:schemeClr val="tx1"/>
                          </a:solidFill>
                          <a:latin typeface="+mn-lt"/>
                          <a:ea typeface="+mn-ea"/>
                          <a:cs typeface="+mn-cs"/>
                        </a:rPr>
                        <a:t>Schneider MM, Nielsen TL, </a:t>
                      </a:r>
                      <a:r>
                        <a:rPr lang="en-ZA" sz="1000" kern="1200" dirty="0" err="1" smtClean="0">
                          <a:solidFill>
                            <a:schemeClr val="tx1"/>
                          </a:solidFill>
                          <a:latin typeface="+mn-lt"/>
                          <a:ea typeface="+mn-ea"/>
                          <a:cs typeface="+mn-cs"/>
                        </a:rPr>
                        <a:t>Nelsing</a:t>
                      </a:r>
                      <a:r>
                        <a:rPr lang="en-ZA" sz="1000" kern="1200" dirty="0" smtClean="0">
                          <a:solidFill>
                            <a:schemeClr val="tx1"/>
                          </a:solidFill>
                          <a:latin typeface="+mn-lt"/>
                          <a:ea typeface="+mn-ea"/>
                          <a:cs typeface="+mn-cs"/>
                        </a:rPr>
                        <a:t> S, </a:t>
                      </a:r>
                      <a:r>
                        <a:rPr lang="en-ZA" sz="1000" kern="1200" dirty="0" err="1" smtClean="0">
                          <a:solidFill>
                            <a:schemeClr val="tx1"/>
                          </a:solidFill>
                          <a:latin typeface="+mn-lt"/>
                          <a:ea typeface="+mn-ea"/>
                          <a:cs typeface="+mn-cs"/>
                        </a:rPr>
                        <a:t>Hoepelman</a:t>
                      </a:r>
                      <a:r>
                        <a:rPr lang="en-ZA" sz="1000" kern="1200" dirty="0" smtClean="0">
                          <a:solidFill>
                            <a:schemeClr val="tx1"/>
                          </a:solidFill>
                          <a:latin typeface="+mn-lt"/>
                          <a:ea typeface="+mn-ea"/>
                          <a:cs typeface="+mn-cs"/>
                        </a:rPr>
                        <a:t> AI, </a:t>
                      </a:r>
                      <a:r>
                        <a:rPr lang="en-ZA" sz="1000" kern="1200" dirty="0" err="1" smtClean="0">
                          <a:solidFill>
                            <a:schemeClr val="tx1"/>
                          </a:solidFill>
                          <a:latin typeface="+mn-lt"/>
                          <a:ea typeface="+mn-ea"/>
                          <a:cs typeface="+mn-cs"/>
                        </a:rPr>
                        <a:t>EeftinckSchattenkerk</a:t>
                      </a:r>
                      <a:r>
                        <a:rPr lang="en-ZA" sz="1000" kern="1200" dirty="0" smtClean="0">
                          <a:solidFill>
                            <a:schemeClr val="tx1"/>
                          </a:solidFill>
                          <a:latin typeface="+mn-lt"/>
                          <a:ea typeface="+mn-ea"/>
                          <a:cs typeface="+mn-cs"/>
                        </a:rPr>
                        <a:t> JK, van der </a:t>
                      </a:r>
                      <a:r>
                        <a:rPr lang="en-ZA" sz="1000" kern="1200" dirty="0" err="1" smtClean="0">
                          <a:solidFill>
                            <a:schemeClr val="tx1"/>
                          </a:solidFill>
                          <a:latin typeface="+mn-lt"/>
                          <a:ea typeface="+mn-ea"/>
                          <a:cs typeface="+mn-cs"/>
                        </a:rPr>
                        <a:t>Graaf</a:t>
                      </a:r>
                      <a:r>
                        <a:rPr lang="en-ZA" sz="1000" kern="1200" dirty="0" smtClean="0">
                          <a:solidFill>
                            <a:schemeClr val="tx1"/>
                          </a:solidFill>
                          <a:latin typeface="+mn-lt"/>
                          <a:ea typeface="+mn-ea"/>
                          <a:cs typeface="+mn-cs"/>
                        </a:rPr>
                        <a:t> Y, </a:t>
                      </a:r>
                      <a:r>
                        <a:rPr lang="en-ZA" sz="1000" kern="1200" dirty="0" err="1" smtClean="0">
                          <a:solidFill>
                            <a:schemeClr val="tx1"/>
                          </a:solidFill>
                          <a:latin typeface="+mn-lt"/>
                          <a:ea typeface="+mn-ea"/>
                          <a:cs typeface="+mn-cs"/>
                        </a:rPr>
                        <a:t>Kolsters</a:t>
                      </a:r>
                      <a:r>
                        <a:rPr lang="en-ZA" sz="1000" kern="1200" dirty="0" smtClean="0">
                          <a:solidFill>
                            <a:schemeClr val="tx1"/>
                          </a:solidFill>
                          <a:latin typeface="+mn-lt"/>
                          <a:ea typeface="+mn-ea"/>
                          <a:cs typeface="+mn-cs"/>
                        </a:rPr>
                        <a:t> AF, </a:t>
                      </a:r>
                      <a:r>
                        <a:rPr lang="en-ZA" sz="1000" kern="1200" dirty="0" err="1" smtClean="0">
                          <a:solidFill>
                            <a:schemeClr val="tx1"/>
                          </a:solidFill>
                          <a:latin typeface="+mn-lt"/>
                          <a:ea typeface="+mn-ea"/>
                          <a:cs typeface="+mn-cs"/>
                        </a:rPr>
                        <a:t>Borleffs</a:t>
                      </a:r>
                      <a:r>
                        <a:rPr lang="en-ZA" sz="1000" kern="1200" dirty="0" smtClean="0">
                          <a:solidFill>
                            <a:schemeClr val="tx1"/>
                          </a:solidFill>
                          <a:latin typeface="+mn-lt"/>
                          <a:ea typeface="+mn-ea"/>
                          <a:cs typeface="+mn-cs"/>
                        </a:rPr>
                        <a:t> JC. Efficacy and toxicity of two doses of  trimethoprim-</a:t>
                      </a:r>
                      <a:r>
                        <a:rPr lang="en-ZA" sz="1000" kern="1200" dirty="0" err="1" smtClean="0">
                          <a:solidFill>
                            <a:schemeClr val="tx1"/>
                          </a:solidFill>
                          <a:latin typeface="+mn-lt"/>
                          <a:ea typeface="+mn-ea"/>
                          <a:cs typeface="+mn-cs"/>
                        </a:rPr>
                        <a:t>sulfamethoxazole</a:t>
                      </a:r>
                      <a:r>
                        <a:rPr lang="en-ZA" sz="1000" kern="1200" dirty="0" smtClean="0">
                          <a:solidFill>
                            <a:schemeClr val="tx1"/>
                          </a:solidFill>
                          <a:latin typeface="+mn-lt"/>
                          <a:ea typeface="+mn-ea"/>
                          <a:cs typeface="+mn-cs"/>
                        </a:rPr>
                        <a:t> as primary prophylaxis against Pneumocystis </a:t>
                      </a:r>
                      <a:r>
                        <a:rPr lang="en-ZA" sz="1000" kern="1200" dirty="0" err="1" smtClean="0">
                          <a:solidFill>
                            <a:schemeClr val="tx1"/>
                          </a:solidFill>
                          <a:latin typeface="+mn-lt"/>
                          <a:ea typeface="+mn-ea"/>
                          <a:cs typeface="+mn-cs"/>
                        </a:rPr>
                        <a:t>carinii</a:t>
                      </a:r>
                      <a:r>
                        <a:rPr lang="en-ZA" sz="1000" kern="1200" dirty="0" smtClean="0">
                          <a:solidFill>
                            <a:schemeClr val="tx1"/>
                          </a:solidFill>
                          <a:latin typeface="+mn-lt"/>
                          <a:ea typeface="+mn-ea"/>
                          <a:cs typeface="+mn-cs"/>
                        </a:rPr>
                        <a:t> pneumonia in patients with human immunodeficiency virus. Dutch AIDS Treatment Group. J Infect Dis. 1995 Jun;171(6):1632-6.</a:t>
                      </a:r>
                    </a:p>
                    <a:p>
                      <a:pPr marL="285750" indent="-285750">
                        <a:buFont typeface="Arial" pitchFamily="34" charset="0"/>
                        <a:buChar char="•"/>
                      </a:pPr>
                      <a:r>
                        <a:rPr lang="en-ZA" sz="1000" kern="1200" dirty="0" smtClean="0">
                          <a:solidFill>
                            <a:schemeClr val="tx1"/>
                          </a:solidFill>
                          <a:latin typeface="+mn-lt"/>
                          <a:ea typeface="+mn-ea"/>
                          <a:cs typeface="+mn-cs"/>
                        </a:rPr>
                        <a:t>Ioannidis JP, </a:t>
                      </a:r>
                      <a:r>
                        <a:rPr lang="en-ZA" sz="1000" kern="1200" dirty="0" err="1" smtClean="0">
                          <a:solidFill>
                            <a:schemeClr val="tx1"/>
                          </a:solidFill>
                          <a:latin typeface="+mn-lt"/>
                          <a:ea typeface="+mn-ea"/>
                          <a:cs typeface="+mn-cs"/>
                        </a:rPr>
                        <a:t>Cappelleri</a:t>
                      </a:r>
                      <a:r>
                        <a:rPr lang="en-ZA" sz="1000" kern="1200" dirty="0" smtClean="0">
                          <a:solidFill>
                            <a:schemeClr val="tx1"/>
                          </a:solidFill>
                          <a:latin typeface="+mn-lt"/>
                          <a:ea typeface="+mn-ea"/>
                          <a:cs typeface="+mn-cs"/>
                        </a:rPr>
                        <a:t> JC, </a:t>
                      </a:r>
                      <a:r>
                        <a:rPr lang="en-ZA" sz="1000" kern="1200" dirty="0" err="1" smtClean="0">
                          <a:solidFill>
                            <a:schemeClr val="tx1"/>
                          </a:solidFill>
                          <a:latin typeface="+mn-lt"/>
                          <a:ea typeface="+mn-ea"/>
                          <a:cs typeface="+mn-cs"/>
                        </a:rPr>
                        <a:t>Skolnik</a:t>
                      </a:r>
                      <a:r>
                        <a:rPr lang="en-ZA" sz="1000" kern="1200" dirty="0" smtClean="0">
                          <a:solidFill>
                            <a:schemeClr val="tx1"/>
                          </a:solidFill>
                          <a:latin typeface="+mn-lt"/>
                          <a:ea typeface="+mn-ea"/>
                          <a:cs typeface="+mn-cs"/>
                        </a:rPr>
                        <a:t> PR, Lau J, Sacks HS. A meta-analysis of the relative efficacy and toxicity of Pneumocystis </a:t>
                      </a:r>
                      <a:r>
                        <a:rPr lang="en-ZA" sz="1000" kern="1200" dirty="0" err="1" smtClean="0">
                          <a:solidFill>
                            <a:schemeClr val="tx1"/>
                          </a:solidFill>
                          <a:latin typeface="+mn-lt"/>
                          <a:ea typeface="+mn-ea"/>
                          <a:cs typeface="+mn-cs"/>
                        </a:rPr>
                        <a:t>carinii</a:t>
                      </a:r>
                      <a:r>
                        <a:rPr lang="en-ZA" sz="1000" kern="1200" dirty="0" smtClean="0">
                          <a:solidFill>
                            <a:schemeClr val="tx1"/>
                          </a:solidFill>
                          <a:latin typeface="+mn-lt"/>
                          <a:ea typeface="+mn-ea"/>
                          <a:cs typeface="+mn-cs"/>
                        </a:rPr>
                        <a:t> prophylactic </a:t>
                      </a:r>
                      <a:r>
                        <a:rPr lang="en-ZA" sz="1000" kern="1200" dirty="0" err="1" smtClean="0">
                          <a:solidFill>
                            <a:schemeClr val="tx1"/>
                          </a:solidFill>
                          <a:latin typeface="+mn-lt"/>
                          <a:ea typeface="+mn-ea"/>
                          <a:cs typeface="+mn-cs"/>
                        </a:rPr>
                        <a:t>regimens.</a:t>
                      </a:r>
                      <a:r>
                        <a:rPr lang="en-ZA" sz="1000" i="1" kern="1200" dirty="0" err="1" smtClean="0">
                          <a:solidFill>
                            <a:schemeClr val="tx1"/>
                          </a:solidFill>
                          <a:latin typeface="+mn-lt"/>
                          <a:ea typeface="+mn-ea"/>
                          <a:cs typeface="+mn-cs"/>
                        </a:rPr>
                        <a:t>Arch</a:t>
                      </a:r>
                      <a:r>
                        <a:rPr lang="en-ZA" sz="1000" i="1" kern="1200" dirty="0" smtClean="0">
                          <a:solidFill>
                            <a:schemeClr val="tx1"/>
                          </a:solidFill>
                          <a:latin typeface="+mn-lt"/>
                          <a:ea typeface="+mn-ea"/>
                          <a:cs typeface="+mn-cs"/>
                        </a:rPr>
                        <a:t> Intern Med.</a:t>
                      </a:r>
                      <a:r>
                        <a:rPr lang="en-ZA" sz="1000" kern="1200" dirty="0" smtClean="0">
                          <a:solidFill>
                            <a:schemeClr val="tx1"/>
                          </a:solidFill>
                          <a:latin typeface="+mn-lt"/>
                          <a:ea typeface="+mn-ea"/>
                          <a:cs typeface="+mn-cs"/>
                        </a:rPr>
                        <a:t> 1996 Jan 22;156(2):177-88. PubMed PMID: 8546551.</a:t>
                      </a:r>
                      <a:endParaRPr lang="en-US" sz="1000" dirty="0" smtClean="0"/>
                    </a:p>
                  </a:txBody>
                  <a:tcPr marL="86359" marR="86359"/>
                </a:tc>
              </a:tr>
            </a:tbl>
          </a:graphicData>
        </a:graphic>
      </p:graphicFrame>
      <p:sp>
        <p:nvSpPr>
          <p:cNvPr id="3" name="Slide Number Placeholder 5"/>
          <p:cNvSpPr txBox="1">
            <a:spLocks/>
          </p:cNvSpPr>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ctr">
              <a:defRPr/>
            </a:pPr>
            <a:fld id="{6079DE21-5DAA-4204-B423-28510684095B}" type="slidenum">
              <a:rPr lang="en-ZA" smtClean="0">
                <a:solidFill>
                  <a:prstClr val="black">
                    <a:tint val="75000"/>
                  </a:prstClr>
                </a:solidFill>
              </a:rPr>
              <a:pPr algn="ctr">
                <a:defRPr/>
              </a:pPr>
              <a:t>70</a:t>
            </a:fld>
            <a:endParaRPr lang="en-ZA" dirty="0">
              <a:solidFill>
                <a:prstClr val="black">
                  <a:tint val="75000"/>
                </a:prstClr>
              </a:solidFill>
            </a:endParaRPr>
          </a:p>
        </p:txBody>
      </p:sp>
    </p:spTree>
    <p:extLst>
      <p:ext uri="{BB962C8B-B14F-4D97-AF65-F5344CB8AC3E}">
        <p14:creationId xmlns:p14="http://schemas.microsoft.com/office/powerpoint/2010/main" xmlns="" val="16255040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779016283"/>
              </p:ext>
            </p:extLst>
          </p:nvPr>
        </p:nvGraphicFramePr>
        <p:xfrm>
          <a:off x="0" y="40432"/>
          <a:ext cx="9144000" cy="6218128"/>
        </p:xfrm>
        <a:graphic>
          <a:graphicData uri="http://schemas.openxmlformats.org/drawingml/2006/table">
            <a:tbl>
              <a:tblPr firstRow="1" bandRow="1">
                <a:tableStyleId>{8799B23B-EC83-4686-B30A-512413B5E67A}</a:tableStyleId>
              </a:tblPr>
              <a:tblGrid>
                <a:gridCol w="920964"/>
                <a:gridCol w="828866"/>
                <a:gridCol w="7394170"/>
              </a:tblGrid>
              <a:tr h="264368">
                <a:tc>
                  <a:txBody>
                    <a:bodyPr/>
                    <a:lstStyle/>
                    <a:p>
                      <a:r>
                        <a:rPr lang="en-ZA" sz="1000" dirty="0" smtClean="0"/>
                        <a:t>Slide</a:t>
                      </a:r>
                      <a:endParaRPr lang="en-ZA" sz="1000" dirty="0"/>
                    </a:p>
                  </a:txBody>
                  <a:tcPr marL="86359" marR="86359"/>
                </a:tc>
                <a:tc>
                  <a:txBody>
                    <a:bodyPr/>
                    <a:lstStyle/>
                    <a:p>
                      <a:r>
                        <a:rPr lang="en-ZA" sz="1000" dirty="0" smtClean="0"/>
                        <a:t>Ref #</a:t>
                      </a:r>
                      <a:endParaRPr lang="en-ZA" sz="1000" dirty="0"/>
                    </a:p>
                  </a:txBody>
                  <a:tcPr marL="86359" marR="86359"/>
                </a:tc>
                <a:tc>
                  <a:txBody>
                    <a:bodyPr/>
                    <a:lstStyle/>
                    <a:p>
                      <a:r>
                        <a:rPr lang="en-ZA" sz="1000" dirty="0" smtClean="0"/>
                        <a:t>Reference</a:t>
                      </a:r>
                      <a:endParaRPr lang="en-ZA" sz="1000" dirty="0"/>
                    </a:p>
                  </a:txBody>
                  <a:tcPr marL="86359" marR="86359"/>
                </a:tc>
              </a:tr>
              <a:tr h="370840">
                <a:tc gridSpan="3">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dirty="0" smtClean="0"/>
                        <a:t>11.2</a:t>
                      </a:r>
                      <a:r>
                        <a:rPr lang="en-ZA" sz="1000" b="1" baseline="0" dirty="0" smtClean="0"/>
                        <a:t> OPPORTUNISTIC INFECTIONS, PROPHYLAXIS IN ADULTS </a:t>
                      </a:r>
                      <a:endParaRPr lang="en-US" sz="1000" b="1" baseline="0" dirty="0" smtClean="0"/>
                    </a:p>
                  </a:txBody>
                  <a:tcPr marL="86359" marR="86359"/>
                </a:tc>
                <a:tc hMerge="1">
                  <a:txBody>
                    <a:bodyPr/>
                    <a:lstStyle/>
                    <a:p>
                      <a:endParaRPr lang="en-ZA" sz="1000" dirty="0"/>
                    </a:p>
                  </a:txBody>
                  <a:tcPr marL="86359" marR="86359"/>
                </a:tc>
                <a:tc hMerge="1">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ZA" sz="1000" dirty="0" smtClean="0"/>
                    </a:p>
                  </a:txBody>
                  <a:tcPr marL="86359" marR="86359"/>
                </a:tc>
              </a:tr>
              <a:tr h="370840">
                <a:tc>
                  <a:txBody>
                    <a:bodyPr/>
                    <a:lstStyle/>
                    <a:p>
                      <a:r>
                        <a:rPr lang="en-ZA" sz="1000" dirty="0" smtClean="0"/>
                        <a:t>42</a:t>
                      </a:r>
                      <a:endParaRPr lang="en-ZA" sz="1000" dirty="0"/>
                    </a:p>
                  </a:txBody>
                  <a:tcPr marL="86359" marR="86359"/>
                </a:tc>
                <a:tc>
                  <a:txBody>
                    <a:bodyPr/>
                    <a:lstStyle/>
                    <a:p>
                      <a:r>
                        <a:rPr lang="en-ZA" sz="1000" dirty="0" smtClean="0"/>
                        <a:t>22</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COTRIMOXAZOLE</a:t>
                      </a:r>
                      <a:endParaRPr lang="en-ZA" sz="1000" kern="1200" dirty="0" smtClean="0">
                        <a:solidFill>
                          <a:schemeClr val="tx1"/>
                        </a:solidFill>
                        <a:latin typeface="+mn-lt"/>
                        <a:ea typeface="+mn-ea"/>
                        <a:cs typeface="+mn-cs"/>
                      </a:endParaRP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kern="1200" dirty="0" smtClean="0">
                          <a:solidFill>
                            <a:schemeClr val="tx1"/>
                          </a:solidFill>
                          <a:latin typeface="+mn-lt"/>
                          <a:ea typeface="+mn-ea"/>
                          <a:cs typeface="+mn-cs"/>
                        </a:rPr>
                        <a:t>World Health Organisation. Guidelines on post-exposure prophylaxis for HIV and the use of co-</a:t>
                      </a:r>
                      <a:r>
                        <a:rPr lang="en-ZA" sz="1000" kern="1200" dirty="0" err="1" smtClean="0">
                          <a:solidFill>
                            <a:schemeClr val="tx1"/>
                          </a:solidFill>
                          <a:latin typeface="+mn-lt"/>
                          <a:ea typeface="+mn-ea"/>
                          <a:cs typeface="+mn-cs"/>
                        </a:rPr>
                        <a:t>trimoxazole</a:t>
                      </a:r>
                      <a:r>
                        <a:rPr lang="en-ZA" sz="1000" kern="1200" dirty="0" smtClean="0">
                          <a:solidFill>
                            <a:schemeClr val="tx1"/>
                          </a:solidFill>
                          <a:latin typeface="+mn-lt"/>
                          <a:ea typeface="+mn-ea"/>
                          <a:cs typeface="+mn-cs"/>
                        </a:rPr>
                        <a:t> prophylaxis for HIV-related infections among adults, adolescents and children: recommendations for a public health approach. December 2014 supplement to the 2013 consolidated guidelines on the use of antiretroviral drugs for treating and preventing HIV infection. </a:t>
                      </a:r>
                      <a:r>
                        <a:rPr lang="en-ZA" sz="1000" u="sng" kern="1200" dirty="0" smtClean="0">
                          <a:solidFill>
                            <a:schemeClr val="tx1"/>
                          </a:solidFill>
                          <a:latin typeface="+mn-lt"/>
                          <a:ea typeface="+mn-ea"/>
                          <a:cs typeface="+mn-cs"/>
                          <a:hlinkClick r:id="rId3"/>
                        </a:rPr>
                        <a:t>http://www.who.int/hiv/pub/guidelines/arv2013/arvs2013upplement_dec2014/en/</a:t>
                      </a:r>
                      <a:r>
                        <a:rPr lang="en-ZA" sz="1000" kern="1200" dirty="0" smtClean="0">
                          <a:solidFill>
                            <a:schemeClr val="tx1"/>
                          </a:solidFill>
                          <a:latin typeface="+mn-lt"/>
                          <a:ea typeface="+mn-ea"/>
                          <a:cs typeface="+mn-cs"/>
                        </a:rPr>
                        <a:t> </a:t>
                      </a:r>
                      <a:endParaRPr lang="en-US" sz="1000" dirty="0" smtClean="0"/>
                    </a:p>
                  </a:txBody>
                  <a:tcPr marL="86359" marR="86359"/>
                </a:tc>
              </a:tr>
              <a:tr h="370840">
                <a:tc>
                  <a:txBody>
                    <a:bodyPr/>
                    <a:lstStyle/>
                    <a:p>
                      <a:r>
                        <a:rPr lang="en-ZA" sz="1000" dirty="0" smtClean="0"/>
                        <a:t>46</a:t>
                      </a:r>
                      <a:endParaRPr lang="en-ZA" sz="1000" dirty="0"/>
                    </a:p>
                  </a:txBody>
                  <a:tcPr marL="86359" marR="86359"/>
                </a:tc>
                <a:tc>
                  <a:txBody>
                    <a:bodyPr/>
                    <a:lstStyle/>
                    <a:p>
                      <a:r>
                        <a:rPr lang="en-ZA" sz="1000" dirty="0" smtClean="0"/>
                        <a:t>23</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ISONIAZID PREVENTATIVE THERAPY </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err="1" smtClean="0"/>
                        <a:t>Samandari</a:t>
                      </a:r>
                      <a:r>
                        <a:rPr lang="en-ZA" sz="1000" dirty="0" smtClean="0"/>
                        <a:t> T, </a:t>
                      </a:r>
                      <a:r>
                        <a:rPr lang="en-ZA" sz="1000" dirty="0" err="1" smtClean="0"/>
                        <a:t>Agizew</a:t>
                      </a:r>
                      <a:r>
                        <a:rPr lang="en-ZA" sz="1000" dirty="0" smtClean="0"/>
                        <a:t> TB, </a:t>
                      </a:r>
                      <a:r>
                        <a:rPr lang="en-ZA" sz="1000" dirty="0" err="1" smtClean="0"/>
                        <a:t>Nyirenda</a:t>
                      </a:r>
                      <a:r>
                        <a:rPr lang="en-ZA" sz="1000" dirty="0" smtClean="0"/>
                        <a:t> S, </a:t>
                      </a:r>
                      <a:r>
                        <a:rPr lang="en-ZA" sz="1000" dirty="0" err="1" smtClean="0"/>
                        <a:t>Tedla</a:t>
                      </a:r>
                      <a:r>
                        <a:rPr lang="en-ZA" sz="1000" dirty="0" smtClean="0"/>
                        <a:t> Z, </a:t>
                      </a:r>
                      <a:r>
                        <a:rPr lang="en-ZA" sz="1000" dirty="0" err="1" smtClean="0"/>
                        <a:t>Sibanda</a:t>
                      </a:r>
                      <a:r>
                        <a:rPr lang="en-ZA" sz="1000" dirty="0" smtClean="0"/>
                        <a:t> T, Shang </a:t>
                      </a:r>
                      <a:r>
                        <a:rPr lang="en-ZA" sz="1000" dirty="0" err="1" smtClean="0"/>
                        <a:t>N,Mosimaneotsile</a:t>
                      </a:r>
                      <a:r>
                        <a:rPr lang="en-ZA" sz="1000" dirty="0" smtClean="0"/>
                        <a:t> B, </a:t>
                      </a:r>
                      <a:r>
                        <a:rPr lang="en-ZA" sz="1000" dirty="0" err="1" smtClean="0"/>
                        <a:t>Motsamai</a:t>
                      </a:r>
                      <a:r>
                        <a:rPr lang="en-ZA" sz="1000" dirty="0" smtClean="0"/>
                        <a:t> OI, Bozeman L, Davis MK, Talbot EA, </a:t>
                      </a:r>
                      <a:r>
                        <a:rPr lang="en-ZA" sz="1000" dirty="0" err="1" smtClean="0"/>
                        <a:t>Moeti</a:t>
                      </a:r>
                      <a:r>
                        <a:rPr lang="en-ZA" sz="1000" dirty="0" smtClean="0"/>
                        <a:t> TL, </a:t>
                      </a:r>
                      <a:r>
                        <a:rPr lang="en-ZA" sz="1000" dirty="0" err="1" smtClean="0"/>
                        <a:t>Moffat</a:t>
                      </a:r>
                      <a:r>
                        <a:rPr lang="en-ZA" sz="1000" dirty="0" smtClean="0"/>
                        <a:t> HJ, </a:t>
                      </a:r>
                      <a:r>
                        <a:rPr lang="en-ZA" sz="1000" dirty="0" err="1" smtClean="0"/>
                        <a:t>Kilmarx</a:t>
                      </a:r>
                      <a:r>
                        <a:rPr lang="en-ZA" sz="1000" dirty="0" smtClean="0"/>
                        <a:t> PH, Castro KG, Wells CD. 6-month versus 36-month isoniazid preventive treatment for tuberculosis in adults with HIV infection in Botswana: a randomised, double-blind, placebo-controlled trial. </a:t>
                      </a:r>
                      <a:r>
                        <a:rPr lang="en-ZA" sz="1000" i="1" dirty="0" smtClean="0"/>
                        <a:t>Lancet</a:t>
                      </a:r>
                      <a:r>
                        <a:rPr lang="en-ZA" sz="1000" dirty="0" smtClean="0"/>
                        <a:t>. 2011 May 7;377(9777):1588-98.</a:t>
                      </a:r>
                      <a:endParaRPr lang="en-US" sz="1000" dirty="0" smtClean="0"/>
                    </a:p>
                  </a:txBody>
                  <a:tcPr marL="86359" marR="86359"/>
                </a:tc>
              </a:tr>
              <a:tr h="370840">
                <a:tc>
                  <a:txBody>
                    <a:bodyPr/>
                    <a:lstStyle/>
                    <a:p>
                      <a:r>
                        <a:rPr lang="en-ZA" sz="1000" dirty="0" smtClean="0"/>
                        <a:t>47</a:t>
                      </a:r>
                      <a:endParaRPr lang="en-ZA" sz="1000" dirty="0"/>
                    </a:p>
                  </a:txBody>
                  <a:tcPr marL="86359" marR="86359"/>
                </a:tc>
                <a:tc>
                  <a:txBody>
                    <a:bodyPr/>
                    <a:lstStyle/>
                    <a:p>
                      <a:r>
                        <a:rPr lang="en-ZA" sz="1000" dirty="0" smtClean="0"/>
                        <a:t>24</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ISONIAZID PREVENTATIVE THERAPY </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dirty="0" err="1" smtClean="0"/>
                        <a:t>Akolo</a:t>
                      </a:r>
                      <a:r>
                        <a:rPr lang="en-US" sz="1000" dirty="0" smtClean="0"/>
                        <a:t> C, </a:t>
                      </a:r>
                      <a:r>
                        <a:rPr lang="en-US" sz="1000" dirty="0" err="1" smtClean="0"/>
                        <a:t>Adetifa</a:t>
                      </a:r>
                      <a:r>
                        <a:rPr lang="en-US" sz="1000" dirty="0" smtClean="0"/>
                        <a:t> I, </a:t>
                      </a:r>
                      <a:r>
                        <a:rPr lang="en-US" sz="1000" dirty="0" err="1" smtClean="0"/>
                        <a:t>Shepperd</a:t>
                      </a:r>
                      <a:r>
                        <a:rPr lang="en-US" sz="1000" dirty="0" smtClean="0"/>
                        <a:t> S, </a:t>
                      </a:r>
                      <a:r>
                        <a:rPr lang="en-US" sz="1000" dirty="0" err="1" smtClean="0"/>
                        <a:t>Volmink</a:t>
                      </a:r>
                      <a:r>
                        <a:rPr lang="en-US" sz="1000" dirty="0" smtClean="0"/>
                        <a:t> J. Treatment of latent tuberculosis infection in HIV infected persons. Cochrane Database </a:t>
                      </a:r>
                      <a:r>
                        <a:rPr lang="en-US" sz="1000" dirty="0" err="1" smtClean="0"/>
                        <a:t>Syst</a:t>
                      </a:r>
                      <a:r>
                        <a:rPr lang="en-US" sz="1000" dirty="0" smtClean="0"/>
                        <a:t> Rev. 2010 Jan 20;(1):CD000171.</a:t>
                      </a:r>
                    </a:p>
                  </a:txBody>
                  <a:tcPr marL="86359" marR="86359"/>
                </a:tc>
              </a:tr>
              <a:tr h="370840">
                <a:tc>
                  <a:txBody>
                    <a:bodyPr/>
                    <a:lstStyle/>
                    <a:p>
                      <a:r>
                        <a:rPr lang="en-ZA" sz="1000" dirty="0" smtClean="0"/>
                        <a:t>48</a:t>
                      </a:r>
                      <a:endParaRPr lang="en-ZA" sz="1000" dirty="0"/>
                    </a:p>
                  </a:txBody>
                  <a:tcPr marL="86359" marR="86359"/>
                </a:tc>
                <a:tc>
                  <a:txBody>
                    <a:bodyPr/>
                    <a:lstStyle/>
                    <a:p>
                      <a:r>
                        <a:rPr lang="en-ZA" sz="1000" dirty="0" smtClean="0"/>
                        <a:t>25</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ISONIAZID PREVENTATIVE THERAPY </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err="1" smtClean="0"/>
                        <a:t>Rangaka</a:t>
                      </a:r>
                      <a:r>
                        <a:rPr lang="en-ZA" sz="1000" dirty="0" smtClean="0"/>
                        <a:t> MX, </a:t>
                      </a:r>
                      <a:r>
                        <a:rPr lang="en-ZA" sz="1000" dirty="0" err="1" smtClean="0"/>
                        <a:t>Boulle</a:t>
                      </a:r>
                      <a:r>
                        <a:rPr lang="en-ZA" sz="1000" dirty="0" smtClean="0"/>
                        <a:t> A, Wilkinson RJ </a:t>
                      </a:r>
                      <a:r>
                        <a:rPr lang="en-ZA" sz="1000" i="1" dirty="0" smtClean="0"/>
                        <a:t>et al. </a:t>
                      </a:r>
                      <a:r>
                        <a:rPr lang="en-ZA" sz="1000" dirty="0" smtClean="0"/>
                        <a:t>Randomized controlled trial of isoniazid preventive therapy in HIV-infected persons on antiretroviral therapy. THLBB03 - Oral Abstract </a:t>
                      </a:r>
                      <a:r>
                        <a:rPr lang="en-ZA" sz="1000" dirty="0" err="1" smtClean="0"/>
                        <a:t>Session.XIX</a:t>
                      </a:r>
                      <a:r>
                        <a:rPr lang="en-ZA" sz="1000" dirty="0" smtClean="0"/>
                        <a:t> International AIDS Conference, 2012. Available at: </a:t>
                      </a:r>
                      <a:r>
                        <a:rPr lang="en-ZA" sz="1000" dirty="0" smtClean="0">
                          <a:hlinkClick r:id="rId4"/>
                        </a:rPr>
                        <a:t>http://pag.aids2012.org/Abstracts.aspx?AID=21471</a:t>
                      </a:r>
                      <a:endParaRPr lang="en-US" sz="1000" dirty="0" smtClean="0"/>
                    </a:p>
                  </a:txBody>
                  <a:tcPr marL="86359" marR="86359"/>
                </a:tc>
              </a:tr>
              <a:tr h="370840">
                <a:tc>
                  <a:txBody>
                    <a:bodyPr/>
                    <a:lstStyle/>
                    <a:p>
                      <a:r>
                        <a:rPr lang="en-ZA" sz="1000" dirty="0" smtClean="0"/>
                        <a:t>49</a:t>
                      </a:r>
                      <a:endParaRPr lang="en-ZA" sz="1000" dirty="0"/>
                    </a:p>
                  </a:txBody>
                  <a:tcPr marL="86359" marR="86359"/>
                </a:tc>
                <a:tc>
                  <a:txBody>
                    <a:bodyPr/>
                    <a:lstStyle/>
                    <a:p>
                      <a:r>
                        <a:rPr lang="en-ZA" sz="1000" dirty="0" smtClean="0"/>
                        <a:t>26</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ISONIAZID PREVENTATIVE THERAPY </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smtClean="0"/>
                        <a:t>van der Watt JJ, Harrison TB, </a:t>
                      </a:r>
                      <a:r>
                        <a:rPr lang="en-ZA" sz="1000" dirty="0" err="1" smtClean="0"/>
                        <a:t>Benatar</a:t>
                      </a:r>
                      <a:r>
                        <a:rPr lang="en-ZA" sz="1000" dirty="0" smtClean="0"/>
                        <a:t> M, </a:t>
                      </a:r>
                      <a:r>
                        <a:rPr lang="en-ZA" sz="1000" dirty="0" err="1" smtClean="0"/>
                        <a:t>Heckmann</a:t>
                      </a:r>
                      <a:r>
                        <a:rPr lang="en-ZA" sz="1000" dirty="0" smtClean="0"/>
                        <a:t> JM. Polyneuropathy, anti-tuberculosis treatment and the role of pyridoxine in the HIV/AIDS era: a systematic review. </a:t>
                      </a:r>
                      <a:r>
                        <a:rPr lang="en-ZA" sz="1000" dirty="0" err="1" smtClean="0"/>
                        <a:t>Int</a:t>
                      </a:r>
                      <a:r>
                        <a:rPr lang="en-ZA" sz="1000" dirty="0" smtClean="0"/>
                        <a:t> J </a:t>
                      </a:r>
                      <a:r>
                        <a:rPr lang="en-ZA" sz="1000" dirty="0" err="1" smtClean="0"/>
                        <a:t>Tuberc</a:t>
                      </a:r>
                      <a:r>
                        <a:rPr lang="en-ZA" sz="1000" dirty="0" smtClean="0"/>
                        <a:t> Lung Dis. 2011 Jun;15(6):722-8.</a:t>
                      </a:r>
                    </a:p>
                    <a:p>
                      <a:pPr marL="285750" indent="-285750">
                        <a:buFont typeface="Arial" pitchFamily="34" charset="0"/>
                        <a:buChar char="•"/>
                      </a:pPr>
                      <a:r>
                        <a:rPr lang="en-US" sz="1000" dirty="0" smtClean="0"/>
                        <a:t>Snider DE Jr. Pyridoxine supplementation during isoniazid therapy.Tubercle.1980 Dec;61(4):191-6. Carlson HB, Anthony EM, Russell WF </a:t>
                      </a:r>
                      <a:r>
                        <a:rPr lang="en-US" sz="1000" dirty="0" err="1" smtClean="0"/>
                        <a:t>jr</a:t>
                      </a:r>
                      <a:r>
                        <a:rPr lang="en-US" sz="1000" dirty="0" smtClean="0"/>
                        <a:t>, </a:t>
                      </a:r>
                      <a:r>
                        <a:rPr lang="en-US" sz="1000" dirty="0" err="1" smtClean="0"/>
                        <a:t>MiddlebrookG</a:t>
                      </a:r>
                      <a:r>
                        <a:rPr lang="en-US" sz="1000" dirty="0" smtClean="0"/>
                        <a:t>. Prophylaxis of isoniazid neuropathy with pyridoxine. N </a:t>
                      </a:r>
                      <a:r>
                        <a:rPr lang="en-US" sz="1000" dirty="0" err="1" smtClean="0"/>
                        <a:t>Engl</a:t>
                      </a:r>
                      <a:r>
                        <a:rPr lang="en-US" sz="1000" dirty="0" smtClean="0"/>
                        <a:t> J Med. 1956 Jul 19;255(3):119-22.</a:t>
                      </a:r>
                    </a:p>
                    <a:p>
                      <a:pPr marL="285750" indent="-285750">
                        <a:buFont typeface="Arial" pitchFamily="34" charset="0"/>
                        <a:buChar char="•"/>
                      </a:pPr>
                      <a:r>
                        <a:rPr lang="en-US" sz="1000" dirty="0" err="1" smtClean="0"/>
                        <a:t>Zilber</a:t>
                      </a:r>
                      <a:r>
                        <a:rPr lang="en-US" sz="1000" dirty="0" smtClean="0"/>
                        <a:t> LA, </a:t>
                      </a:r>
                      <a:r>
                        <a:rPr lang="en-US" sz="1000" dirty="0" err="1" smtClean="0"/>
                        <a:t>Bajdakova</a:t>
                      </a:r>
                      <a:r>
                        <a:rPr lang="en-US" sz="1000" dirty="0" smtClean="0"/>
                        <a:t> ZL, </a:t>
                      </a:r>
                      <a:r>
                        <a:rPr lang="en-US" sz="1000" dirty="0" err="1" smtClean="0"/>
                        <a:t>Gardasjan</a:t>
                      </a:r>
                      <a:r>
                        <a:rPr lang="en-US" sz="1000" dirty="0" smtClean="0"/>
                        <a:t> AN, </a:t>
                      </a:r>
                      <a:r>
                        <a:rPr lang="en-US" sz="1000" dirty="0" err="1" smtClean="0"/>
                        <a:t>Konovalov</a:t>
                      </a:r>
                      <a:r>
                        <a:rPr lang="en-US" sz="1000" dirty="0" smtClean="0"/>
                        <a:t> NV, </a:t>
                      </a:r>
                      <a:r>
                        <a:rPr lang="en-US" sz="1000" dirty="0" err="1" smtClean="0"/>
                        <a:t>Bunina</a:t>
                      </a:r>
                      <a:r>
                        <a:rPr lang="en-US" sz="1000" dirty="0" smtClean="0"/>
                        <a:t> TL, </a:t>
                      </a:r>
                      <a:r>
                        <a:rPr lang="en-US" sz="1000" dirty="0" err="1" smtClean="0"/>
                        <a:t>Barabadze</a:t>
                      </a:r>
                      <a:r>
                        <a:rPr lang="en-US" sz="1000" dirty="0" smtClean="0"/>
                        <a:t> </a:t>
                      </a:r>
                      <a:r>
                        <a:rPr lang="en-US" sz="1000" dirty="0" err="1" smtClean="0"/>
                        <a:t>EM.The</a:t>
                      </a:r>
                      <a:r>
                        <a:rPr lang="en-US" sz="1000" dirty="0" smtClean="0"/>
                        <a:t> prevention and treatment of isoniazid toxicity in the therapy of pulmonary tuberculosis. 2. An assessment of the prophylactic effect of pyridoxine in low dosage. Bull World Health Organ. 1963;29:457-81.</a:t>
                      </a:r>
                    </a:p>
                  </a:txBody>
                  <a:tcPr marL="86359" marR="86359"/>
                </a:tc>
              </a:tr>
              <a:tr h="370840">
                <a:tc gridSpan="3">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dirty="0" smtClean="0"/>
                        <a:t>11.3.11 HERPES ZOSTER (SHINGLES)</a:t>
                      </a:r>
                      <a:endParaRPr lang="en-US" sz="1000" b="1" baseline="0" dirty="0" smtClean="0"/>
                    </a:p>
                  </a:txBody>
                  <a:tcPr marL="86359" marR="86359"/>
                </a:tc>
                <a:tc hMerge="1">
                  <a:txBody>
                    <a:bodyPr/>
                    <a:lstStyle/>
                    <a:p>
                      <a:endParaRPr lang="en-US"/>
                    </a:p>
                  </a:txBody>
                  <a:tcPr/>
                </a:tc>
                <a:tc hMerge="1">
                  <a:txBody>
                    <a:bodyPr/>
                    <a:lstStyle/>
                    <a:p>
                      <a:endParaRPr lang="en-US"/>
                    </a:p>
                  </a:txBody>
                  <a:tcPr/>
                </a:tc>
              </a:tr>
              <a:tr h="370840">
                <a:tc>
                  <a:txBody>
                    <a:bodyPr/>
                    <a:lstStyle/>
                    <a:p>
                      <a:r>
                        <a:rPr lang="en-ZA" sz="1000" dirty="0" smtClean="0"/>
                        <a:t>52</a:t>
                      </a:r>
                      <a:endParaRPr lang="en-ZA" sz="1000" dirty="0"/>
                    </a:p>
                  </a:txBody>
                  <a:tcPr marL="86359" marR="86359"/>
                </a:tc>
                <a:tc>
                  <a:txBody>
                    <a:bodyPr/>
                    <a:lstStyle/>
                    <a:p>
                      <a:r>
                        <a:rPr lang="en-ZA" sz="1000" dirty="0" smtClean="0"/>
                        <a:t>27</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TRAMADOL</a:t>
                      </a:r>
                      <a:r>
                        <a:rPr lang="en-ZA" sz="1000" baseline="0" dirty="0" smtClean="0"/>
                        <a:t> </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err="1" smtClean="0"/>
                        <a:t>Edelsberg</a:t>
                      </a:r>
                      <a:r>
                        <a:rPr lang="en-ZA" sz="1000" dirty="0" smtClean="0"/>
                        <a:t> JS, Lord C, Oster G. Systematic review and meta-analysis of efficacy, safety, and tolerability data from randomized controlled trials of drugs used to treat </a:t>
                      </a:r>
                      <a:r>
                        <a:rPr lang="en-ZA" sz="1000" dirty="0" err="1" smtClean="0"/>
                        <a:t>postherpetic</a:t>
                      </a:r>
                      <a:r>
                        <a:rPr lang="en-ZA" sz="1000" dirty="0" smtClean="0"/>
                        <a:t> neuralgia. Ann </a:t>
                      </a:r>
                      <a:r>
                        <a:rPr lang="en-ZA" sz="1000" dirty="0" err="1" smtClean="0"/>
                        <a:t>Pharmacother</a:t>
                      </a:r>
                      <a:r>
                        <a:rPr lang="en-ZA" sz="1000" dirty="0" smtClean="0"/>
                        <a:t>. 2011 Dec;45(12):1483-90.</a:t>
                      </a:r>
                      <a:r>
                        <a:rPr lang="en-US" sz="1000" dirty="0" smtClean="0"/>
                        <a:t> </a:t>
                      </a:r>
                      <a:r>
                        <a:rPr lang="en-ZA" sz="1000" dirty="0" smtClean="0"/>
                        <a:t> </a:t>
                      </a:r>
                      <a:endParaRPr lang="en-US" sz="1000" dirty="0" smtClean="0"/>
                    </a:p>
                  </a:txBody>
                  <a:tcPr marL="86359" marR="86359"/>
                </a:tc>
              </a:tr>
              <a:tr h="370840">
                <a:tc>
                  <a:txBody>
                    <a:bodyPr/>
                    <a:lstStyle/>
                    <a:p>
                      <a:r>
                        <a:rPr lang="en-ZA" sz="1000" dirty="0" smtClean="0"/>
                        <a:t>52</a:t>
                      </a:r>
                      <a:endParaRPr lang="en-ZA" sz="1000" dirty="0"/>
                    </a:p>
                  </a:txBody>
                  <a:tcPr marL="86359" marR="86359"/>
                </a:tc>
                <a:tc>
                  <a:txBody>
                    <a:bodyPr/>
                    <a:lstStyle/>
                    <a:p>
                      <a:r>
                        <a:rPr lang="en-ZA" sz="1000" dirty="0" smtClean="0"/>
                        <a:t>27</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000" b="1" u="sng" dirty="0" smtClean="0"/>
                        <a:t>AMITRIPTYLINE</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err="1" smtClean="0"/>
                        <a:t>Edelsberg</a:t>
                      </a:r>
                      <a:r>
                        <a:rPr lang="en-ZA" sz="1000" dirty="0" smtClean="0"/>
                        <a:t> JS, Lord C, Oster G. Systematic review and meta-analysis of efficacy, safety, and tolerability data from randomized controlled trials of drugs used to treat </a:t>
                      </a:r>
                      <a:r>
                        <a:rPr lang="en-ZA" sz="1000" dirty="0" err="1" smtClean="0"/>
                        <a:t>postherpetic</a:t>
                      </a:r>
                      <a:r>
                        <a:rPr lang="en-ZA" sz="1000" dirty="0" smtClean="0"/>
                        <a:t> neuralgia. Ann </a:t>
                      </a:r>
                      <a:r>
                        <a:rPr lang="en-ZA" sz="1000" dirty="0" err="1" smtClean="0"/>
                        <a:t>Pharmacother</a:t>
                      </a:r>
                      <a:r>
                        <a:rPr lang="en-ZA" sz="1000" dirty="0" smtClean="0"/>
                        <a:t>. 2011 Dec;45(12):1483-90.</a:t>
                      </a:r>
                      <a:r>
                        <a:rPr lang="en-US" sz="1000" dirty="0" smtClean="0"/>
                        <a:t> </a:t>
                      </a:r>
                      <a:r>
                        <a:rPr lang="en-ZA" sz="1000" dirty="0" smtClean="0"/>
                        <a:t> </a:t>
                      </a:r>
                      <a:endParaRPr lang="en-US" sz="1000" dirty="0" smtClean="0"/>
                    </a:p>
                  </a:txBody>
                  <a:tcPr marL="86359" marR="86359"/>
                </a:tc>
              </a:tr>
            </a:tbl>
          </a:graphicData>
        </a:graphic>
      </p:graphicFrame>
      <p:sp>
        <p:nvSpPr>
          <p:cNvPr id="3" name="Slide Number Placeholder 5"/>
          <p:cNvSpPr txBox="1">
            <a:spLocks/>
          </p:cNvSpPr>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ctr">
              <a:defRPr/>
            </a:pPr>
            <a:fld id="{6079DE21-5DAA-4204-B423-28510684095B}" type="slidenum">
              <a:rPr lang="en-ZA" smtClean="0">
                <a:solidFill>
                  <a:prstClr val="black">
                    <a:tint val="75000"/>
                  </a:prstClr>
                </a:solidFill>
              </a:rPr>
              <a:pPr algn="ctr">
                <a:defRPr/>
              </a:pPr>
              <a:t>71</a:t>
            </a:fld>
            <a:endParaRPr lang="en-ZA" dirty="0">
              <a:solidFill>
                <a:prstClr val="black">
                  <a:tint val="75000"/>
                </a:prstClr>
              </a:solidFill>
            </a:endParaRPr>
          </a:p>
        </p:txBody>
      </p:sp>
    </p:spTree>
    <p:extLst>
      <p:ext uri="{BB962C8B-B14F-4D97-AF65-F5344CB8AC3E}">
        <p14:creationId xmlns:p14="http://schemas.microsoft.com/office/powerpoint/2010/main" xmlns="" val="256710880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954475647"/>
              </p:ext>
            </p:extLst>
          </p:nvPr>
        </p:nvGraphicFramePr>
        <p:xfrm>
          <a:off x="0" y="40432"/>
          <a:ext cx="9144001" cy="6370528"/>
        </p:xfrm>
        <a:graphic>
          <a:graphicData uri="http://schemas.openxmlformats.org/drawingml/2006/table">
            <a:tbl>
              <a:tblPr firstRow="1" bandRow="1">
                <a:tableStyleId>{8799B23B-EC83-4686-B30A-512413B5E67A}</a:tableStyleId>
              </a:tblPr>
              <a:tblGrid>
                <a:gridCol w="477672"/>
                <a:gridCol w="477672"/>
                <a:gridCol w="477672"/>
                <a:gridCol w="818866"/>
                <a:gridCol w="6892119"/>
              </a:tblGrid>
              <a:tr h="264368">
                <a:tc>
                  <a:txBody>
                    <a:bodyPr/>
                    <a:lstStyle/>
                    <a:p>
                      <a:r>
                        <a:rPr lang="en-ZA" sz="1000" dirty="0" smtClean="0"/>
                        <a:t>Slide</a:t>
                      </a:r>
                      <a:endParaRPr lang="en-ZA" sz="1000" dirty="0"/>
                    </a:p>
                  </a:txBody>
                  <a:tcPr marL="86359" marR="86359"/>
                </a:tc>
                <a:tc>
                  <a:txBody>
                    <a:bodyPr/>
                    <a:lstStyle/>
                    <a:p>
                      <a:endParaRPr lang="en-ZA" sz="1000" dirty="0"/>
                    </a:p>
                  </a:txBody>
                  <a:tcPr marL="86359" marR="86359"/>
                </a:tc>
                <a:tc>
                  <a:txBody>
                    <a:bodyPr/>
                    <a:lstStyle/>
                    <a:p>
                      <a:endParaRPr lang="en-ZA" sz="1000" dirty="0"/>
                    </a:p>
                  </a:txBody>
                  <a:tcPr marL="86359" marR="86359"/>
                </a:tc>
                <a:tc>
                  <a:txBody>
                    <a:bodyPr/>
                    <a:lstStyle/>
                    <a:p>
                      <a:r>
                        <a:rPr lang="en-ZA" sz="1000" dirty="0" smtClean="0"/>
                        <a:t>Ref #</a:t>
                      </a:r>
                      <a:endParaRPr lang="en-ZA" sz="1000" dirty="0"/>
                    </a:p>
                  </a:txBody>
                  <a:tcPr marL="86359" marR="86359"/>
                </a:tc>
                <a:tc>
                  <a:txBody>
                    <a:bodyPr/>
                    <a:lstStyle/>
                    <a:p>
                      <a:r>
                        <a:rPr lang="en-ZA" sz="1000" dirty="0" smtClean="0"/>
                        <a:t>Reference</a:t>
                      </a:r>
                      <a:endParaRPr lang="en-ZA" sz="1000" dirty="0"/>
                    </a:p>
                  </a:txBody>
                  <a:tcPr marL="86359" marR="86359"/>
                </a:tc>
              </a:tr>
              <a:tr h="370840">
                <a:tc gridSpan="5">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dirty="0" smtClean="0"/>
                        <a:t>11.5 MANAGEMENT</a:t>
                      </a:r>
                      <a:r>
                        <a:rPr lang="en-ZA" sz="1000" b="1" baseline="0" dirty="0" smtClean="0"/>
                        <a:t> OF HIV INFECTED CHILDREN</a:t>
                      </a:r>
                      <a:endParaRPr lang="en-US" sz="1000" b="1" baseline="0" dirty="0" smtClean="0"/>
                    </a:p>
                  </a:txBody>
                  <a:tcPr marL="86359" marR="86359"/>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a:txBody>
                    <a:bodyPr/>
                    <a:lstStyle/>
                    <a:p>
                      <a:r>
                        <a:rPr lang="en-ZA" sz="1000" dirty="0" smtClean="0"/>
                        <a:t>56</a:t>
                      </a:r>
                      <a:endParaRPr lang="en-ZA" sz="1000" dirty="0"/>
                    </a:p>
                  </a:txBody>
                  <a:tcPr marL="86359" marR="86359"/>
                </a:tc>
                <a:tc>
                  <a:txBody>
                    <a:bodyPr/>
                    <a:lstStyle/>
                    <a:p>
                      <a:endParaRPr lang="en-ZA" sz="1000" dirty="0"/>
                    </a:p>
                  </a:txBody>
                  <a:tcPr marL="86359" marR="86359"/>
                </a:tc>
                <a:tc>
                  <a:txBody>
                    <a:bodyPr/>
                    <a:lstStyle/>
                    <a:p>
                      <a:endParaRPr lang="en-ZA" sz="1000" dirty="0"/>
                    </a:p>
                  </a:txBody>
                  <a:tcPr marL="86359" marR="86359"/>
                </a:tc>
                <a:tc>
                  <a:txBody>
                    <a:bodyPr/>
                    <a:lstStyle/>
                    <a:p>
                      <a:r>
                        <a:rPr lang="en-ZA" sz="1000" dirty="0" smtClean="0"/>
                        <a:t>28</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dirty="0" smtClean="0"/>
                        <a:t>IMMUNISATION</a:t>
                      </a:r>
                      <a:r>
                        <a:rPr lang="en-ZA" sz="1000" b="1" baseline="0" dirty="0" smtClean="0"/>
                        <a:t>, DEWORKING AND VITAMIN A PROGRAM</a:t>
                      </a:r>
                      <a:endParaRPr lang="en-ZA" sz="1000" dirty="0" smtClean="0"/>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smtClean="0"/>
                        <a:t>Scott P, Moss WJ, </a:t>
                      </a:r>
                      <a:r>
                        <a:rPr lang="en-ZA" sz="1000" dirty="0" err="1" smtClean="0"/>
                        <a:t>Gilani</a:t>
                      </a:r>
                      <a:r>
                        <a:rPr lang="en-ZA" sz="1000" dirty="0" smtClean="0"/>
                        <a:t> Z, Low N. Measles vaccination in HIV-</a:t>
                      </a:r>
                      <a:r>
                        <a:rPr lang="en-ZA" sz="1000" dirty="0" err="1" smtClean="0"/>
                        <a:t>infectedchildren</a:t>
                      </a:r>
                      <a:r>
                        <a:rPr lang="en-ZA" sz="1000" dirty="0" smtClean="0"/>
                        <a:t>: systematic review and meta-analysis of safety and immunogenicity. </a:t>
                      </a:r>
                      <a:r>
                        <a:rPr lang="en-ZA" sz="1000" i="1" dirty="0" smtClean="0"/>
                        <a:t>J Infect Dis.</a:t>
                      </a:r>
                      <a:r>
                        <a:rPr lang="en-ZA" sz="1000" dirty="0" smtClean="0"/>
                        <a:t> 2011 Jul;204Suppl 1:S164-78.</a:t>
                      </a:r>
                      <a:endParaRPr lang="en-US" sz="1000" dirty="0" smtClean="0"/>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kern="1200" dirty="0" smtClean="0">
                          <a:solidFill>
                            <a:schemeClr val="tx1"/>
                          </a:solidFill>
                          <a:latin typeface="+mn-lt"/>
                          <a:ea typeface="+mn-ea"/>
                          <a:cs typeface="+mn-cs"/>
                        </a:rPr>
                        <a:t>Rubin LG, Levin MJ, </a:t>
                      </a:r>
                      <a:r>
                        <a:rPr lang="en-ZA" sz="1000" kern="1200" dirty="0" err="1" smtClean="0">
                          <a:solidFill>
                            <a:schemeClr val="tx1"/>
                          </a:solidFill>
                          <a:latin typeface="+mn-lt"/>
                          <a:ea typeface="+mn-ea"/>
                          <a:cs typeface="+mn-cs"/>
                        </a:rPr>
                        <a:t>Ljungman</a:t>
                      </a:r>
                      <a:r>
                        <a:rPr lang="en-ZA" sz="1000" kern="1200" dirty="0" smtClean="0">
                          <a:solidFill>
                            <a:schemeClr val="tx1"/>
                          </a:solidFill>
                          <a:latin typeface="+mn-lt"/>
                          <a:ea typeface="+mn-ea"/>
                          <a:cs typeface="+mn-cs"/>
                        </a:rPr>
                        <a:t> P, Davies EG, Avery R, </a:t>
                      </a:r>
                      <a:r>
                        <a:rPr lang="en-ZA" sz="1000" kern="1200" dirty="0" err="1" smtClean="0">
                          <a:solidFill>
                            <a:schemeClr val="tx1"/>
                          </a:solidFill>
                          <a:latin typeface="+mn-lt"/>
                          <a:ea typeface="+mn-ea"/>
                          <a:cs typeface="+mn-cs"/>
                        </a:rPr>
                        <a:t>Tomblyn</a:t>
                      </a:r>
                      <a:r>
                        <a:rPr lang="en-ZA" sz="1000" kern="1200" dirty="0" smtClean="0">
                          <a:solidFill>
                            <a:schemeClr val="tx1"/>
                          </a:solidFill>
                          <a:latin typeface="+mn-lt"/>
                          <a:ea typeface="+mn-ea"/>
                          <a:cs typeface="+mn-cs"/>
                        </a:rPr>
                        <a:t> M, </a:t>
                      </a:r>
                      <a:r>
                        <a:rPr lang="en-ZA" sz="1000" kern="1200" dirty="0" err="1" smtClean="0">
                          <a:solidFill>
                            <a:schemeClr val="tx1"/>
                          </a:solidFill>
                          <a:latin typeface="+mn-lt"/>
                          <a:ea typeface="+mn-ea"/>
                          <a:cs typeface="+mn-cs"/>
                        </a:rPr>
                        <a:t>Bousvaros</a:t>
                      </a:r>
                      <a:r>
                        <a:rPr lang="en-ZA" sz="1000" kern="1200" dirty="0" smtClean="0">
                          <a:solidFill>
                            <a:schemeClr val="tx1"/>
                          </a:solidFill>
                          <a:latin typeface="+mn-lt"/>
                          <a:ea typeface="+mn-ea"/>
                          <a:cs typeface="+mn-cs"/>
                        </a:rPr>
                        <a:t> A, </a:t>
                      </a:r>
                      <a:r>
                        <a:rPr lang="en-ZA" sz="1000" kern="1200" dirty="0" err="1" smtClean="0">
                          <a:solidFill>
                            <a:schemeClr val="tx1"/>
                          </a:solidFill>
                          <a:latin typeface="+mn-lt"/>
                          <a:ea typeface="+mn-ea"/>
                          <a:cs typeface="+mn-cs"/>
                        </a:rPr>
                        <a:t>Dhanireddy</a:t>
                      </a:r>
                      <a:r>
                        <a:rPr lang="en-ZA" sz="1000" kern="1200" dirty="0" smtClean="0">
                          <a:solidFill>
                            <a:schemeClr val="tx1"/>
                          </a:solidFill>
                          <a:latin typeface="+mn-lt"/>
                          <a:ea typeface="+mn-ea"/>
                          <a:cs typeface="+mn-cs"/>
                        </a:rPr>
                        <a:t> S, Sung L, </a:t>
                      </a:r>
                      <a:r>
                        <a:rPr lang="en-ZA" sz="1000" kern="1200" dirty="0" err="1" smtClean="0">
                          <a:solidFill>
                            <a:schemeClr val="tx1"/>
                          </a:solidFill>
                          <a:latin typeface="+mn-lt"/>
                          <a:ea typeface="+mn-ea"/>
                          <a:cs typeface="+mn-cs"/>
                        </a:rPr>
                        <a:t>Keyserling</a:t>
                      </a:r>
                      <a:r>
                        <a:rPr lang="en-ZA" sz="1000" kern="1200" dirty="0" smtClean="0">
                          <a:solidFill>
                            <a:schemeClr val="tx1"/>
                          </a:solidFill>
                          <a:latin typeface="+mn-lt"/>
                          <a:ea typeface="+mn-ea"/>
                          <a:cs typeface="+mn-cs"/>
                        </a:rPr>
                        <a:t> H, Kang I, Infectious Diseases Society of America. 2013 IDSA clinical practice guideline for vaccination of the </a:t>
                      </a:r>
                      <a:r>
                        <a:rPr lang="en-ZA" sz="1000" kern="1200" dirty="0" err="1" smtClean="0">
                          <a:solidFill>
                            <a:schemeClr val="tx1"/>
                          </a:solidFill>
                          <a:latin typeface="+mn-lt"/>
                          <a:ea typeface="+mn-ea"/>
                          <a:cs typeface="+mn-cs"/>
                        </a:rPr>
                        <a:t>immunocompromised</a:t>
                      </a:r>
                      <a:r>
                        <a:rPr lang="en-ZA" sz="1000" kern="1200" dirty="0" smtClean="0">
                          <a:solidFill>
                            <a:schemeClr val="tx1"/>
                          </a:solidFill>
                          <a:latin typeface="+mn-lt"/>
                          <a:ea typeface="+mn-ea"/>
                          <a:cs typeface="+mn-cs"/>
                        </a:rPr>
                        <a:t> </a:t>
                      </a:r>
                      <a:r>
                        <a:rPr lang="en-ZA" sz="1000" kern="1200" dirty="0" err="1" smtClean="0">
                          <a:solidFill>
                            <a:schemeClr val="tx1"/>
                          </a:solidFill>
                          <a:latin typeface="+mn-lt"/>
                          <a:ea typeface="+mn-ea"/>
                          <a:cs typeface="+mn-cs"/>
                        </a:rPr>
                        <a:t>host.</a:t>
                      </a:r>
                      <a:r>
                        <a:rPr lang="en-ZA" sz="1000" i="1" kern="1200" dirty="0" err="1" smtClean="0">
                          <a:solidFill>
                            <a:schemeClr val="tx1"/>
                          </a:solidFill>
                          <a:latin typeface="+mn-lt"/>
                          <a:ea typeface="+mn-ea"/>
                          <a:cs typeface="+mn-cs"/>
                        </a:rPr>
                        <a:t>Clin</a:t>
                      </a:r>
                      <a:r>
                        <a:rPr lang="en-ZA" sz="1000" i="1" kern="1200" dirty="0" smtClean="0">
                          <a:solidFill>
                            <a:schemeClr val="tx1"/>
                          </a:solidFill>
                          <a:latin typeface="+mn-lt"/>
                          <a:ea typeface="+mn-ea"/>
                          <a:cs typeface="+mn-cs"/>
                        </a:rPr>
                        <a:t> Infect Dis.</a:t>
                      </a:r>
                      <a:r>
                        <a:rPr lang="en-ZA" sz="1000" kern="1200" dirty="0" smtClean="0">
                          <a:solidFill>
                            <a:schemeClr val="tx1"/>
                          </a:solidFill>
                          <a:latin typeface="+mn-lt"/>
                          <a:ea typeface="+mn-ea"/>
                          <a:cs typeface="+mn-cs"/>
                        </a:rPr>
                        <a:t> 2014 Feb;58(3):309-18. </a:t>
                      </a:r>
                      <a:endParaRPr lang="en-US" sz="1000" dirty="0" smtClean="0"/>
                    </a:p>
                  </a:txBody>
                  <a:tcPr marL="86359" marR="86359"/>
                </a:tc>
              </a:tr>
              <a:tr h="0">
                <a:tc>
                  <a:txBody>
                    <a:bodyPr/>
                    <a:lstStyle/>
                    <a:p>
                      <a:r>
                        <a:rPr lang="en-ZA" sz="1000" dirty="0" smtClean="0"/>
                        <a:t>57</a:t>
                      </a:r>
                      <a:endParaRPr lang="en-ZA" sz="1000" dirty="0"/>
                    </a:p>
                  </a:txBody>
                  <a:tcPr marL="86359" marR="86359"/>
                </a:tc>
                <a:tc>
                  <a:txBody>
                    <a:bodyPr/>
                    <a:lstStyle/>
                    <a:p>
                      <a:endParaRPr lang="en-ZA" sz="1000" dirty="0"/>
                    </a:p>
                  </a:txBody>
                  <a:tcPr marL="86359" marR="86359"/>
                </a:tc>
                <a:tc>
                  <a:txBody>
                    <a:bodyPr/>
                    <a:lstStyle/>
                    <a:p>
                      <a:endParaRPr lang="en-ZA" sz="1000" dirty="0"/>
                    </a:p>
                  </a:txBody>
                  <a:tcPr marL="86359" marR="86359"/>
                </a:tc>
                <a:tc>
                  <a:txBody>
                    <a:bodyPr/>
                    <a:lstStyle/>
                    <a:p>
                      <a:r>
                        <a:rPr lang="en-ZA" sz="1000" dirty="0" smtClean="0"/>
                        <a:t>29</a:t>
                      </a:r>
                      <a:endParaRPr lang="en-ZA" sz="1000" dirty="0"/>
                    </a:p>
                  </a:txBody>
                  <a:tcPr marL="86359" marR="86359"/>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dirty="0" err="1" smtClean="0"/>
                        <a:t>Paediatric</a:t>
                      </a:r>
                      <a:r>
                        <a:rPr lang="en-US" sz="1000" dirty="0" smtClean="0"/>
                        <a:t> Hospital level STG &amp; EML, 2013</a:t>
                      </a:r>
                    </a:p>
                  </a:txBody>
                  <a:tcPr marL="86359" marR="86359"/>
                </a:tc>
              </a:tr>
              <a:tr h="238760">
                <a:tc>
                  <a:txBody>
                    <a:bodyPr/>
                    <a:lstStyle/>
                    <a:p>
                      <a:r>
                        <a:rPr lang="en-ZA" sz="1000" dirty="0" smtClean="0"/>
                        <a:t>58</a:t>
                      </a:r>
                      <a:endParaRPr lang="en-ZA" sz="1000" dirty="0"/>
                    </a:p>
                  </a:txBody>
                  <a:tcPr marL="86359" marR="86359"/>
                </a:tc>
                <a:tc>
                  <a:txBody>
                    <a:bodyPr/>
                    <a:lstStyle/>
                    <a:p>
                      <a:endParaRPr lang="en-ZA" sz="1000" dirty="0"/>
                    </a:p>
                  </a:txBody>
                  <a:tcPr marL="86359" marR="86359"/>
                </a:tc>
                <a:tc>
                  <a:txBody>
                    <a:bodyPr/>
                    <a:lstStyle/>
                    <a:p>
                      <a:endParaRPr lang="en-ZA" sz="1000" dirty="0"/>
                    </a:p>
                  </a:txBody>
                  <a:tcPr marL="86359" marR="86359"/>
                </a:tc>
                <a:tc>
                  <a:txBody>
                    <a:bodyPr/>
                    <a:lstStyle/>
                    <a:p>
                      <a:r>
                        <a:rPr lang="en-ZA" sz="1000" dirty="0" smtClean="0"/>
                        <a:t>30</a:t>
                      </a:r>
                      <a:endParaRPr lang="en-ZA" sz="1000" dirty="0"/>
                    </a:p>
                  </a:txBody>
                  <a:tcPr marL="86359" marR="86359"/>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dirty="0" smtClean="0"/>
                        <a:t>de Waal R, Cohen K, </a:t>
                      </a:r>
                      <a:r>
                        <a:rPr lang="en-US" sz="1000" dirty="0" err="1" smtClean="0"/>
                        <a:t>Maartens</a:t>
                      </a:r>
                      <a:r>
                        <a:rPr lang="en-US" sz="1000" dirty="0" smtClean="0"/>
                        <a:t> G. Systematic review of antiretroviral-associated </a:t>
                      </a:r>
                      <a:r>
                        <a:rPr lang="en-US" sz="1000" dirty="0" err="1" smtClean="0"/>
                        <a:t>lipodystrophy</a:t>
                      </a:r>
                      <a:r>
                        <a:rPr lang="en-US" sz="1000" dirty="0" smtClean="0"/>
                        <a:t>: </a:t>
                      </a:r>
                      <a:r>
                        <a:rPr lang="en-US" sz="1000" dirty="0" err="1" smtClean="0"/>
                        <a:t>lipoatrophy</a:t>
                      </a:r>
                      <a:r>
                        <a:rPr lang="en-US" sz="1000" dirty="0" smtClean="0"/>
                        <a:t>, but not central fat gain, is an antiretroviral adverse drug reaction. </a:t>
                      </a:r>
                      <a:r>
                        <a:rPr lang="en-US" sz="1000" dirty="0" err="1" smtClean="0"/>
                        <a:t>PLoS</a:t>
                      </a:r>
                      <a:r>
                        <a:rPr lang="en-US" sz="1000" dirty="0" smtClean="0"/>
                        <a:t> One. 2013 May 28;8(5):e63623.</a:t>
                      </a:r>
                    </a:p>
                  </a:txBody>
                  <a:tcPr marL="86359" marR="86359"/>
                </a:tc>
              </a:tr>
              <a:tr h="370840">
                <a:tc>
                  <a:txBody>
                    <a:bodyPr/>
                    <a:lstStyle/>
                    <a:p>
                      <a:r>
                        <a:rPr lang="en-ZA" sz="1000" dirty="0" smtClean="0"/>
                        <a:t>59</a:t>
                      </a:r>
                      <a:endParaRPr lang="en-ZA" sz="1000" dirty="0"/>
                    </a:p>
                  </a:txBody>
                  <a:tcPr marL="86359" marR="86359"/>
                </a:tc>
                <a:tc>
                  <a:txBody>
                    <a:bodyPr/>
                    <a:lstStyle/>
                    <a:p>
                      <a:endParaRPr lang="en-ZA" sz="1000" dirty="0"/>
                    </a:p>
                  </a:txBody>
                  <a:tcPr marL="86359" marR="86359"/>
                </a:tc>
                <a:tc>
                  <a:txBody>
                    <a:bodyPr/>
                    <a:lstStyle/>
                    <a:p>
                      <a:endParaRPr lang="en-ZA" sz="1000" dirty="0"/>
                    </a:p>
                  </a:txBody>
                  <a:tcPr marL="86359" marR="86359"/>
                </a:tc>
                <a:tc>
                  <a:txBody>
                    <a:bodyPr/>
                    <a:lstStyle/>
                    <a:p>
                      <a:r>
                        <a:rPr lang="en-ZA" sz="1000" dirty="0" smtClean="0"/>
                        <a:t>31</a:t>
                      </a:r>
                      <a:endParaRPr lang="en-ZA" sz="1000" dirty="0"/>
                    </a:p>
                  </a:txBody>
                  <a:tcPr marL="86359" marR="86359"/>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kern="1200" dirty="0" smtClean="0">
                          <a:solidFill>
                            <a:schemeClr val="tx1"/>
                          </a:solidFill>
                          <a:latin typeface="+mn-lt"/>
                          <a:ea typeface="+mn-ea"/>
                          <a:cs typeface="+mn-cs"/>
                        </a:rPr>
                        <a:t>Kuhn L, Hunt G, </a:t>
                      </a:r>
                      <a:r>
                        <a:rPr lang="en-ZA" sz="1000" kern="1200" dirty="0" err="1" smtClean="0">
                          <a:solidFill>
                            <a:schemeClr val="tx1"/>
                          </a:solidFill>
                          <a:latin typeface="+mn-lt"/>
                          <a:ea typeface="+mn-ea"/>
                          <a:cs typeface="+mn-cs"/>
                        </a:rPr>
                        <a:t>Technau</a:t>
                      </a:r>
                      <a:r>
                        <a:rPr lang="en-ZA" sz="1000" kern="1200" dirty="0" smtClean="0">
                          <a:solidFill>
                            <a:schemeClr val="tx1"/>
                          </a:solidFill>
                          <a:latin typeface="+mn-lt"/>
                          <a:ea typeface="+mn-ea"/>
                          <a:cs typeface="+mn-cs"/>
                        </a:rPr>
                        <a:t> KG, </a:t>
                      </a:r>
                      <a:r>
                        <a:rPr lang="en-ZA" sz="1000" kern="1200" dirty="0" err="1" smtClean="0">
                          <a:solidFill>
                            <a:schemeClr val="tx1"/>
                          </a:solidFill>
                          <a:latin typeface="+mn-lt"/>
                          <a:ea typeface="+mn-ea"/>
                          <a:cs typeface="+mn-cs"/>
                        </a:rPr>
                        <a:t>Coovadia</a:t>
                      </a:r>
                      <a:r>
                        <a:rPr lang="en-ZA" sz="1000" kern="1200" dirty="0" smtClean="0">
                          <a:solidFill>
                            <a:schemeClr val="tx1"/>
                          </a:solidFill>
                          <a:latin typeface="+mn-lt"/>
                          <a:ea typeface="+mn-ea"/>
                          <a:cs typeface="+mn-cs"/>
                        </a:rPr>
                        <a:t> A, </a:t>
                      </a:r>
                      <a:r>
                        <a:rPr lang="en-ZA" sz="1000" kern="1200" dirty="0" err="1" smtClean="0">
                          <a:solidFill>
                            <a:schemeClr val="tx1"/>
                          </a:solidFill>
                          <a:latin typeface="+mn-lt"/>
                          <a:ea typeface="+mn-ea"/>
                          <a:cs typeface="+mn-cs"/>
                        </a:rPr>
                        <a:t>Ledwaba</a:t>
                      </a:r>
                      <a:r>
                        <a:rPr lang="en-ZA" sz="1000" kern="1200" dirty="0" smtClean="0">
                          <a:solidFill>
                            <a:schemeClr val="tx1"/>
                          </a:solidFill>
                          <a:latin typeface="+mn-lt"/>
                          <a:ea typeface="+mn-ea"/>
                          <a:cs typeface="+mn-cs"/>
                        </a:rPr>
                        <a:t> J, </a:t>
                      </a:r>
                      <a:r>
                        <a:rPr lang="en-ZA" sz="1000" kern="1200" dirty="0" err="1" smtClean="0">
                          <a:solidFill>
                            <a:schemeClr val="tx1"/>
                          </a:solidFill>
                          <a:latin typeface="+mn-lt"/>
                          <a:ea typeface="+mn-ea"/>
                          <a:cs typeface="+mn-cs"/>
                        </a:rPr>
                        <a:t>Pickerill</a:t>
                      </a:r>
                      <a:r>
                        <a:rPr lang="en-ZA" sz="1000" kern="1200" dirty="0" smtClean="0">
                          <a:solidFill>
                            <a:schemeClr val="tx1"/>
                          </a:solidFill>
                          <a:latin typeface="+mn-lt"/>
                          <a:ea typeface="+mn-ea"/>
                          <a:cs typeface="+mn-cs"/>
                        </a:rPr>
                        <a:t> S, </a:t>
                      </a:r>
                      <a:r>
                        <a:rPr lang="en-ZA" sz="1000" kern="1200" dirty="0" err="1" smtClean="0">
                          <a:solidFill>
                            <a:schemeClr val="tx1"/>
                          </a:solidFill>
                          <a:latin typeface="+mn-lt"/>
                          <a:ea typeface="+mn-ea"/>
                          <a:cs typeface="+mn-cs"/>
                        </a:rPr>
                        <a:t>Penazzato</a:t>
                      </a:r>
                      <a:r>
                        <a:rPr lang="en-ZA" sz="1000" kern="1200" dirty="0" smtClean="0">
                          <a:solidFill>
                            <a:schemeClr val="tx1"/>
                          </a:solidFill>
                          <a:latin typeface="+mn-lt"/>
                          <a:ea typeface="+mn-ea"/>
                          <a:cs typeface="+mn-cs"/>
                        </a:rPr>
                        <a:t> M, </a:t>
                      </a:r>
                      <a:r>
                        <a:rPr lang="en-ZA" sz="1000" kern="1200" dirty="0" err="1" smtClean="0">
                          <a:solidFill>
                            <a:schemeClr val="tx1"/>
                          </a:solidFill>
                          <a:latin typeface="+mn-lt"/>
                          <a:ea typeface="+mn-ea"/>
                          <a:cs typeface="+mn-cs"/>
                        </a:rPr>
                        <a:t>Bertagnolio</a:t>
                      </a:r>
                      <a:r>
                        <a:rPr lang="en-ZA" sz="1000" kern="1200" dirty="0" smtClean="0">
                          <a:solidFill>
                            <a:schemeClr val="tx1"/>
                          </a:solidFill>
                          <a:latin typeface="+mn-lt"/>
                          <a:ea typeface="+mn-ea"/>
                          <a:cs typeface="+mn-cs"/>
                        </a:rPr>
                        <a:t> S, </a:t>
                      </a:r>
                      <a:r>
                        <a:rPr lang="en-ZA" sz="1000" kern="1200" dirty="0" err="1" smtClean="0">
                          <a:solidFill>
                            <a:schemeClr val="tx1"/>
                          </a:solidFill>
                          <a:latin typeface="+mn-lt"/>
                          <a:ea typeface="+mn-ea"/>
                          <a:cs typeface="+mn-cs"/>
                        </a:rPr>
                        <a:t>Mellins</a:t>
                      </a:r>
                      <a:r>
                        <a:rPr lang="en-ZA" sz="1000" kern="1200" dirty="0" smtClean="0">
                          <a:solidFill>
                            <a:schemeClr val="tx1"/>
                          </a:solidFill>
                          <a:latin typeface="+mn-lt"/>
                          <a:ea typeface="+mn-ea"/>
                          <a:cs typeface="+mn-cs"/>
                        </a:rPr>
                        <a:t> CA, Black V, Morris L, </a:t>
                      </a:r>
                      <a:r>
                        <a:rPr lang="en-ZA" sz="1000" kern="1200" dirty="0" err="1" smtClean="0">
                          <a:solidFill>
                            <a:schemeClr val="tx1"/>
                          </a:solidFill>
                          <a:latin typeface="+mn-lt"/>
                          <a:ea typeface="+mn-ea"/>
                          <a:cs typeface="+mn-cs"/>
                        </a:rPr>
                        <a:t>Abrams</a:t>
                      </a:r>
                      <a:r>
                        <a:rPr lang="en-ZA" sz="1000" kern="1200" dirty="0" smtClean="0">
                          <a:solidFill>
                            <a:schemeClr val="tx1"/>
                          </a:solidFill>
                          <a:latin typeface="+mn-lt"/>
                          <a:ea typeface="+mn-ea"/>
                          <a:cs typeface="+mn-cs"/>
                        </a:rPr>
                        <a:t> EJ. Drug resistance among newly diagnosed HIV-infected children in the era of more </a:t>
                      </a:r>
                      <a:r>
                        <a:rPr lang="en-ZA" sz="1000" kern="1200" dirty="0" err="1" smtClean="0">
                          <a:solidFill>
                            <a:schemeClr val="tx1"/>
                          </a:solidFill>
                          <a:latin typeface="+mn-lt"/>
                          <a:ea typeface="+mn-ea"/>
                          <a:cs typeface="+mn-cs"/>
                        </a:rPr>
                        <a:t>efficaciousantiretroviral</a:t>
                      </a:r>
                      <a:r>
                        <a:rPr lang="en-ZA" sz="1000" kern="1200" dirty="0" smtClean="0">
                          <a:solidFill>
                            <a:schemeClr val="tx1"/>
                          </a:solidFill>
                          <a:latin typeface="+mn-lt"/>
                          <a:ea typeface="+mn-ea"/>
                          <a:cs typeface="+mn-cs"/>
                        </a:rPr>
                        <a:t> prophylaxis.</a:t>
                      </a:r>
                      <a:r>
                        <a:rPr lang="en-ZA" sz="1000" i="1" kern="1200" dirty="0" smtClean="0">
                          <a:solidFill>
                            <a:schemeClr val="tx1"/>
                          </a:solidFill>
                          <a:latin typeface="+mn-lt"/>
                          <a:ea typeface="+mn-ea"/>
                          <a:cs typeface="+mn-cs"/>
                        </a:rPr>
                        <a:t>AIDS</a:t>
                      </a:r>
                      <a:r>
                        <a:rPr lang="en-ZA" sz="1000" kern="1200" dirty="0" smtClean="0">
                          <a:solidFill>
                            <a:schemeClr val="tx1"/>
                          </a:solidFill>
                          <a:latin typeface="+mn-lt"/>
                          <a:ea typeface="+mn-ea"/>
                          <a:cs typeface="+mn-cs"/>
                        </a:rPr>
                        <a:t>.2014 Apr 30. [</a:t>
                      </a:r>
                      <a:r>
                        <a:rPr lang="en-ZA" sz="1000" kern="1200" dirty="0" err="1" smtClean="0">
                          <a:solidFill>
                            <a:schemeClr val="tx1"/>
                          </a:solidFill>
                          <a:latin typeface="+mn-lt"/>
                          <a:ea typeface="+mn-ea"/>
                          <a:cs typeface="+mn-cs"/>
                        </a:rPr>
                        <a:t>Epub</a:t>
                      </a:r>
                      <a:r>
                        <a:rPr lang="en-ZA" sz="1000" kern="1200" dirty="0" smtClean="0">
                          <a:solidFill>
                            <a:schemeClr val="tx1"/>
                          </a:solidFill>
                          <a:latin typeface="+mn-lt"/>
                          <a:ea typeface="+mn-ea"/>
                          <a:cs typeface="+mn-cs"/>
                        </a:rPr>
                        <a:t> ahead of print] PubMed PMID:24785949.</a:t>
                      </a:r>
                      <a:endParaRPr lang="en-US" sz="1000" dirty="0" smtClean="0"/>
                    </a:p>
                  </a:txBody>
                  <a:tcPr marL="86359" marR="86359"/>
                </a:tc>
              </a:tr>
              <a:tr h="370840">
                <a:tc gridSpan="5">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kern="1200" dirty="0" smtClean="0">
                          <a:solidFill>
                            <a:schemeClr val="tx1"/>
                          </a:solidFill>
                          <a:latin typeface="+mn-lt"/>
                          <a:ea typeface="+mn-ea"/>
                          <a:cs typeface="+mn-cs"/>
                        </a:rPr>
                        <a:t>11.7 OPPORTUNISTIC INFECIONS,</a:t>
                      </a:r>
                      <a:r>
                        <a:rPr lang="en-ZA" sz="1000" b="1" kern="1200" baseline="0" dirty="0" smtClean="0">
                          <a:solidFill>
                            <a:schemeClr val="tx1"/>
                          </a:solidFill>
                          <a:latin typeface="+mn-lt"/>
                          <a:ea typeface="+mn-ea"/>
                          <a:cs typeface="+mn-cs"/>
                        </a:rPr>
                        <a:t> </a:t>
                      </a:r>
                      <a:r>
                        <a:rPr lang="en-ZA" sz="1000" b="1" kern="1200" dirty="0" smtClean="0">
                          <a:solidFill>
                            <a:schemeClr val="tx1"/>
                          </a:solidFill>
                          <a:latin typeface="+mn-lt"/>
                          <a:ea typeface="+mn-ea"/>
                          <a:cs typeface="+mn-cs"/>
                        </a:rPr>
                        <a:t>PROPHYLAXIS IN CHILDREN</a:t>
                      </a:r>
                    </a:p>
                  </a:txBody>
                  <a:tcPr marL="86359" marR="86359"/>
                </a:tc>
                <a:tc hMerge="1">
                  <a:txBody>
                    <a:bodyPr/>
                    <a:lstStyle/>
                    <a:p>
                      <a:endParaRPr lang="en-US"/>
                    </a:p>
                  </a:txBody>
                  <a:tcPr/>
                </a:tc>
                <a:tc hMerge="1">
                  <a:txBody>
                    <a:bodyPr/>
                    <a:lstStyle/>
                    <a:p>
                      <a:endParaRPr lang="en-ZA" sz="1000" dirty="0"/>
                    </a:p>
                  </a:txBody>
                  <a:tcPr marL="86359" marR="86359"/>
                </a:tc>
                <a:tc hMerge="1">
                  <a:txBody>
                    <a:bodyPr/>
                    <a:lstStyle/>
                    <a:p>
                      <a:endParaRPr lang="en-US"/>
                    </a:p>
                  </a:txBody>
                  <a:tcPr/>
                </a:tc>
                <a:tc hMerge="1">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ZA" sz="1000" dirty="0" smtClean="0"/>
                    </a:p>
                  </a:txBody>
                  <a:tcPr marL="86359" marR="86359"/>
                </a:tc>
              </a:tr>
              <a:tr h="370840">
                <a:tc>
                  <a:txBody>
                    <a:bodyPr/>
                    <a:lstStyle/>
                    <a:p>
                      <a:r>
                        <a:rPr lang="en-ZA" sz="1000" dirty="0" smtClean="0"/>
                        <a:t>60</a:t>
                      </a:r>
                      <a:endParaRPr lang="en-ZA" sz="1000" dirty="0"/>
                    </a:p>
                  </a:txBody>
                  <a:tcPr marL="86359" marR="86359"/>
                </a:tc>
                <a:tc gridSpan="2">
                  <a:txBody>
                    <a:bodyPr/>
                    <a:lstStyle/>
                    <a:p>
                      <a:r>
                        <a:rPr lang="en-ZA" sz="1000" dirty="0" smtClean="0"/>
                        <a:t>32</a:t>
                      </a:r>
                      <a:endParaRPr lang="en-ZA" sz="1000" dirty="0"/>
                    </a:p>
                  </a:txBody>
                  <a:tcPr marL="86359" marR="86359"/>
                </a:tc>
                <a:tc hMerge="1">
                  <a:txBody>
                    <a:bodyPr/>
                    <a:lstStyle/>
                    <a:p>
                      <a:endParaRPr lang="en-ZA" sz="1000" dirty="0"/>
                    </a:p>
                  </a:txBody>
                  <a:tcPr marL="86359" marR="86359"/>
                </a:tc>
                <a:tc gridSpan="2">
                  <a:txBody>
                    <a:bodyPr/>
                    <a:lstStyle/>
                    <a:p>
                      <a:pPr marL="0" indent="0">
                        <a:buFont typeface="Arial" pitchFamily="34" charset="0"/>
                        <a:buNone/>
                      </a:pPr>
                      <a:r>
                        <a:rPr lang="en-ZA" sz="1000" b="1" u="sng" kern="1200" dirty="0" smtClean="0">
                          <a:solidFill>
                            <a:schemeClr val="tx1"/>
                          </a:solidFill>
                          <a:latin typeface="+mn-lt"/>
                          <a:ea typeface="+mn-ea"/>
                          <a:cs typeface="+mn-cs"/>
                        </a:rPr>
                        <a:t>IMMUNISATION</a:t>
                      </a:r>
                    </a:p>
                    <a:p>
                      <a:pPr marL="285750" indent="-285750">
                        <a:buFont typeface="Arial" pitchFamily="34" charset="0"/>
                        <a:buChar char="•"/>
                      </a:pPr>
                      <a:r>
                        <a:rPr lang="en-ZA" sz="1000" kern="1200" dirty="0" smtClean="0">
                          <a:solidFill>
                            <a:schemeClr val="tx1"/>
                          </a:solidFill>
                          <a:latin typeface="+mn-lt"/>
                          <a:ea typeface="+mn-ea"/>
                          <a:cs typeface="+mn-cs"/>
                        </a:rPr>
                        <a:t>Rubin LG, Levin MJ, </a:t>
                      </a:r>
                      <a:r>
                        <a:rPr lang="en-ZA" sz="1000" kern="1200" dirty="0" err="1" smtClean="0">
                          <a:solidFill>
                            <a:schemeClr val="tx1"/>
                          </a:solidFill>
                          <a:latin typeface="+mn-lt"/>
                          <a:ea typeface="+mn-ea"/>
                          <a:cs typeface="+mn-cs"/>
                        </a:rPr>
                        <a:t>Ljungman</a:t>
                      </a:r>
                      <a:r>
                        <a:rPr lang="en-ZA" sz="1000" kern="1200" dirty="0" smtClean="0">
                          <a:solidFill>
                            <a:schemeClr val="tx1"/>
                          </a:solidFill>
                          <a:latin typeface="+mn-lt"/>
                          <a:ea typeface="+mn-ea"/>
                          <a:cs typeface="+mn-cs"/>
                        </a:rPr>
                        <a:t> P, Davies EG, Avery R, </a:t>
                      </a:r>
                      <a:r>
                        <a:rPr lang="en-ZA" sz="1000" kern="1200" dirty="0" err="1" smtClean="0">
                          <a:solidFill>
                            <a:schemeClr val="tx1"/>
                          </a:solidFill>
                          <a:latin typeface="+mn-lt"/>
                          <a:ea typeface="+mn-ea"/>
                          <a:cs typeface="+mn-cs"/>
                        </a:rPr>
                        <a:t>Tomblyn</a:t>
                      </a:r>
                      <a:r>
                        <a:rPr lang="en-ZA" sz="1000" kern="1200" dirty="0" smtClean="0">
                          <a:solidFill>
                            <a:schemeClr val="tx1"/>
                          </a:solidFill>
                          <a:latin typeface="+mn-lt"/>
                          <a:ea typeface="+mn-ea"/>
                          <a:cs typeface="+mn-cs"/>
                        </a:rPr>
                        <a:t> M, </a:t>
                      </a:r>
                      <a:r>
                        <a:rPr lang="en-ZA" sz="1000" kern="1200" dirty="0" err="1" smtClean="0">
                          <a:solidFill>
                            <a:schemeClr val="tx1"/>
                          </a:solidFill>
                          <a:latin typeface="+mn-lt"/>
                          <a:ea typeface="+mn-ea"/>
                          <a:cs typeface="+mn-cs"/>
                        </a:rPr>
                        <a:t>Bousvaros</a:t>
                      </a:r>
                      <a:r>
                        <a:rPr lang="en-ZA" sz="1000" kern="1200" dirty="0" smtClean="0">
                          <a:solidFill>
                            <a:schemeClr val="tx1"/>
                          </a:solidFill>
                          <a:latin typeface="+mn-lt"/>
                          <a:ea typeface="+mn-ea"/>
                          <a:cs typeface="+mn-cs"/>
                        </a:rPr>
                        <a:t> A, </a:t>
                      </a:r>
                      <a:r>
                        <a:rPr lang="en-ZA" sz="1000" kern="1200" dirty="0" err="1" smtClean="0">
                          <a:solidFill>
                            <a:schemeClr val="tx1"/>
                          </a:solidFill>
                          <a:latin typeface="+mn-lt"/>
                          <a:ea typeface="+mn-ea"/>
                          <a:cs typeface="+mn-cs"/>
                        </a:rPr>
                        <a:t>Dhanireddy</a:t>
                      </a:r>
                      <a:r>
                        <a:rPr lang="en-ZA" sz="1000" kern="1200" dirty="0" smtClean="0">
                          <a:solidFill>
                            <a:schemeClr val="tx1"/>
                          </a:solidFill>
                          <a:latin typeface="+mn-lt"/>
                          <a:ea typeface="+mn-ea"/>
                          <a:cs typeface="+mn-cs"/>
                        </a:rPr>
                        <a:t> S, Sung L, </a:t>
                      </a:r>
                      <a:r>
                        <a:rPr lang="en-ZA" sz="1000" kern="1200" dirty="0" err="1" smtClean="0">
                          <a:solidFill>
                            <a:schemeClr val="tx1"/>
                          </a:solidFill>
                          <a:latin typeface="+mn-lt"/>
                          <a:ea typeface="+mn-ea"/>
                          <a:cs typeface="+mn-cs"/>
                        </a:rPr>
                        <a:t>Keyserling</a:t>
                      </a:r>
                      <a:r>
                        <a:rPr lang="en-ZA" sz="1000" kern="1200" dirty="0" smtClean="0">
                          <a:solidFill>
                            <a:schemeClr val="tx1"/>
                          </a:solidFill>
                          <a:latin typeface="+mn-lt"/>
                          <a:ea typeface="+mn-ea"/>
                          <a:cs typeface="+mn-cs"/>
                        </a:rPr>
                        <a:t> H, Kang I, Infectious Diseases Society of America. 2013 IDSA clinical practice guideline for vaccination of the </a:t>
                      </a:r>
                      <a:r>
                        <a:rPr lang="en-ZA" sz="1000" kern="1200" dirty="0" err="1" smtClean="0">
                          <a:solidFill>
                            <a:schemeClr val="tx1"/>
                          </a:solidFill>
                          <a:latin typeface="+mn-lt"/>
                          <a:ea typeface="+mn-ea"/>
                          <a:cs typeface="+mn-cs"/>
                        </a:rPr>
                        <a:t>immunocompromised</a:t>
                      </a:r>
                      <a:r>
                        <a:rPr lang="en-ZA" sz="1000" kern="1200" dirty="0" smtClean="0">
                          <a:solidFill>
                            <a:schemeClr val="tx1"/>
                          </a:solidFill>
                          <a:latin typeface="+mn-lt"/>
                          <a:ea typeface="+mn-ea"/>
                          <a:cs typeface="+mn-cs"/>
                        </a:rPr>
                        <a:t> </a:t>
                      </a:r>
                      <a:r>
                        <a:rPr lang="en-ZA" sz="1000" kern="1200" dirty="0" err="1" smtClean="0">
                          <a:solidFill>
                            <a:schemeClr val="tx1"/>
                          </a:solidFill>
                          <a:latin typeface="+mn-lt"/>
                          <a:ea typeface="+mn-ea"/>
                          <a:cs typeface="+mn-cs"/>
                        </a:rPr>
                        <a:t>host.Clin</a:t>
                      </a:r>
                      <a:r>
                        <a:rPr lang="en-ZA" sz="1000" kern="1200" dirty="0" smtClean="0">
                          <a:solidFill>
                            <a:schemeClr val="tx1"/>
                          </a:solidFill>
                          <a:latin typeface="+mn-lt"/>
                          <a:ea typeface="+mn-ea"/>
                          <a:cs typeface="+mn-cs"/>
                        </a:rPr>
                        <a:t> Infect Dis. 2014 Feb;58(3):309-18.</a:t>
                      </a:r>
                    </a:p>
                    <a:p>
                      <a:pPr marL="285750" indent="-285750">
                        <a:buFont typeface="Arial" pitchFamily="34" charset="0"/>
                        <a:buChar char="•"/>
                      </a:pPr>
                      <a:r>
                        <a:rPr lang="en-ZA" sz="1000" kern="1200" dirty="0" smtClean="0">
                          <a:solidFill>
                            <a:schemeClr val="tx1"/>
                          </a:solidFill>
                          <a:latin typeface="+mn-lt"/>
                          <a:ea typeface="+mn-ea"/>
                          <a:cs typeface="+mn-cs"/>
                        </a:rPr>
                        <a:t> </a:t>
                      </a:r>
                      <a:r>
                        <a:rPr lang="en-ZA" sz="1000" kern="1200" dirty="0" err="1" smtClean="0">
                          <a:solidFill>
                            <a:schemeClr val="tx1"/>
                          </a:solidFill>
                          <a:latin typeface="+mn-lt"/>
                          <a:ea typeface="+mn-ea"/>
                          <a:cs typeface="+mn-cs"/>
                        </a:rPr>
                        <a:t>Madhi</a:t>
                      </a:r>
                      <a:r>
                        <a:rPr lang="en-ZA" sz="1000" kern="1200" dirty="0" smtClean="0">
                          <a:solidFill>
                            <a:schemeClr val="tx1"/>
                          </a:solidFill>
                          <a:latin typeface="+mn-lt"/>
                          <a:ea typeface="+mn-ea"/>
                          <a:cs typeface="+mn-cs"/>
                        </a:rPr>
                        <a:t> SA, </a:t>
                      </a:r>
                      <a:r>
                        <a:rPr lang="en-ZA" sz="1000" kern="1200" dirty="0" err="1" smtClean="0">
                          <a:solidFill>
                            <a:schemeClr val="tx1"/>
                          </a:solidFill>
                          <a:latin typeface="+mn-lt"/>
                          <a:ea typeface="+mn-ea"/>
                          <a:cs typeface="+mn-cs"/>
                        </a:rPr>
                        <a:t>Cunliffe</a:t>
                      </a:r>
                      <a:r>
                        <a:rPr lang="en-ZA" sz="1000" kern="1200" dirty="0" smtClean="0">
                          <a:solidFill>
                            <a:schemeClr val="tx1"/>
                          </a:solidFill>
                          <a:latin typeface="+mn-lt"/>
                          <a:ea typeface="+mn-ea"/>
                          <a:cs typeface="+mn-cs"/>
                        </a:rPr>
                        <a:t> NA, Steele D, Witte D, Kirsten M, </a:t>
                      </a:r>
                      <a:r>
                        <a:rPr lang="en-ZA" sz="1000" kern="1200" dirty="0" err="1" smtClean="0">
                          <a:solidFill>
                            <a:schemeClr val="tx1"/>
                          </a:solidFill>
                          <a:latin typeface="+mn-lt"/>
                          <a:ea typeface="+mn-ea"/>
                          <a:cs typeface="+mn-cs"/>
                        </a:rPr>
                        <a:t>Louw</a:t>
                      </a:r>
                      <a:r>
                        <a:rPr lang="en-ZA" sz="1000" kern="1200" dirty="0" smtClean="0">
                          <a:solidFill>
                            <a:schemeClr val="tx1"/>
                          </a:solidFill>
                          <a:latin typeface="+mn-lt"/>
                          <a:ea typeface="+mn-ea"/>
                          <a:cs typeface="+mn-cs"/>
                        </a:rPr>
                        <a:t> C, </a:t>
                      </a:r>
                      <a:r>
                        <a:rPr lang="en-ZA" sz="1000" kern="1200" dirty="0" err="1" smtClean="0">
                          <a:solidFill>
                            <a:schemeClr val="tx1"/>
                          </a:solidFill>
                          <a:latin typeface="+mn-lt"/>
                          <a:ea typeface="+mn-ea"/>
                          <a:cs typeface="+mn-cs"/>
                        </a:rPr>
                        <a:t>Ngwira</a:t>
                      </a:r>
                      <a:r>
                        <a:rPr lang="en-ZA" sz="1000" kern="1200" dirty="0" smtClean="0">
                          <a:solidFill>
                            <a:schemeClr val="tx1"/>
                          </a:solidFill>
                          <a:latin typeface="+mn-lt"/>
                          <a:ea typeface="+mn-ea"/>
                          <a:cs typeface="+mn-cs"/>
                        </a:rPr>
                        <a:t> B, Victor  JC, Gillard PH, </a:t>
                      </a:r>
                      <a:r>
                        <a:rPr lang="en-ZA" sz="1000" kern="1200" dirty="0" err="1" smtClean="0">
                          <a:solidFill>
                            <a:schemeClr val="tx1"/>
                          </a:solidFill>
                          <a:latin typeface="+mn-lt"/>
                          <a:ea typeface="+mn-ea"/>
                          <a:cs typeface="+mn-cs"/>
                        </a:rPr>
                        <a:t>Cheuvart</a:t>
                      </a:r>
                      <a:r>
                        <a:rPr lang="en-ZA" sz="1000" kern="1200" dirty="0" smtClean="0">
                          <a:solidFill>
                            <a:schemeClr val="tx1"/>
                          </a:solidFill>
                          <a:latin typeface="+mn-lt"/>
                          <a:ea typeface="+mn-ea"/>
                          <a:cs typeface="+mn-cs"/>
                        </a:rPr>
                        <a:t> BB, Han HH, </a:t>
                      </a:r>
                      <a:r>
                        <a:rPr lang="en-ZA" sz="1000" kern="1200" dirty="0" err="1" smtClean="0">
                          <a:solidFill>
                            <a:schemeClr val="tx1"/>
                          </a:solidFill>
                          <a:latin typeface="+mn-lt"/>
                          <a:ea typeface="+mn-ea"/>
                          <a:cs typeface="+mn-cs"/>
                        </a:rPr>
                        <a:t>Neuzil</a:t>
                      </a:r>
                      <a:r>
                        <a:rPr lang="en-ZA" sz="1000" kern="1200" dirty="0" smtClean="0">
                          <a:solidFill>
                            <a:schemeClr val="tx1"/>
                          </a:solidFill>
                          <a:latin typeface="+mn-lt"/>
                          <a:ea typeface="+mn-ea"/>
                          <a:cs typeface="+mn-cs"/>
                        </a:rPr>
                        <a:t> KM. Effect of human rotavirus vaccine on severe </a:t>
                      </a:r>
                      <a:r>
                        <a:rPr lang="en-ZA" sz="1000" kern="1200" dirty="0" err="1" smtClean="0">
                          <a:solidFill>
                            <a:schemeClr val="tx1"/>
                          </a:solidFill>
                          <a:latin typeface="+mn-lt"/>
                          <a:ea typeface="+mn-ea"/>
                          <a:cs typeface="+mn-cs"/>
                        </a:rPr>
                        <a:t>diarrhea</a:t>
                      </a:r>
                      <a:r>
                        <a:rPr lang="en-ZA" sz="1000" kern="1200" dirty="0" smtClean="0">
                          <a:solidFill>
                            <a:schemeClr val="tx1"/>
                          </a:solidFill>
                          <a:latin typeface="+mn-lt"/>
                          <a:ea typeface="+mn-ea"/>
                          <a:cs typeface="+mn-cs"/>
                        </a:rPr>
                        <a:t> in African infants. </a:t>
                      </a:r>
                      <a:r>
                        <a:rPr lang="en-ZA" sz="1000" i="1" kern="1200" dirty="0" smtClean="0">
                          <a:solidFill>
                            <a:schemeClr val="tx1"/>
                          </a:solidFill>
                          <a:latin typeface="+mn-lt"/>
                          <a:ea typeface="+mn-ea"/>
                          <a:cs typeface="+mn-cs"/>
                        </a:rPr>
                        <a:t>N </a:t>
                      </a:r>
                      <a:r>
                        <a:rPr lang="en-ZA" sz="1000" i="1" kern="1200" dirty="0" err="1" smtClean="0">
                          <a:solidFill>
                            <a:schemeClr val="tx1"/>
                          </a:solidFill>
                          <a:latin typeface="+mn-lt"/>
                          <a:ea typeface="+mn-ea"/>
                          <a:cs typeface="+mn-cs"/>
                        </a:rPr>
                        <a:t>Engl</a:t>
                      </a:r>
                      <a:r>
                        <a:rPr lang="en-ZA" sz="1000" i="1" kern="1200" dirty="0" smtClean="0">
                          <a:solidFill>
                            <a:schemeClr val="tx1"/>
                          </a:solidFill>
                          <a:latin typeface="+mn-lt"/>
                          <a:ea typeface="+mn-ea"/>
                          <a:cs typeface="+mn-cs"/>
                        </a:rPr>
                        <a:t> J Med. </a:t>
                      </a:r>
                      <a:r>
                        <a:rPr lang="en-ZA" sz="1000" kern="1200" dirty="0" smtClean="0">
                          <a:solidFill>
                            <a:schemeClr val="tx1"/>
                          </a:solidFill>
                          <a:latin typeface="+mn-lt"/>
                          <a:ea typeface="+mn-ea"/>
                          <a:cs typeface="+mn-cs"/>
                        </a:rPr>
                        <a:t>2010 Jan 28;362(4):289-98.</a:t>
                      </a:r>
                      <a:endParaRPr lang="en-US" sz="1000" kern="1200" dirty="0" smtClean="0">
                        <a:solidFill>
                          <a:schemeClr val="tx1"/>
                        </a:solidFill>
                        <a:latin typeface="+mn-lt"/>
                        <a:ea typeface="+mn-ea"/>
                        <a:cs typeface="+mn-cs"/>
                      </a:endParaRPr>
                    </a:p>
                    <a:p>
                      <a:pPr marL="285750" indent="-285750">
                        <a:buFont typeface="Arial" pitchFamily="34" charset="0"/>
                        <a:buChar char="•"/>
                      </a:pPr>
                      <a:r>
                        <a:rPr lang="en-ZA" sz="1000" kern="1200" dirty="0" smtClean="0">
                          <a:solidFill>
                            <a:schemeClr val="tx1"/>
                          </a:solidFill>
                          <a:latin typeface="+mn-lt"/>
                          <a:ea typeface="+mn-ea"/>
                          <a:cs typeface="+mn-cs"/>
                        </a:rPr>
                        <a:t>Steele AD, </a:t>
                      </a:r>
                      <a:r>
                        <a:rPr lang="en-ZA" sz="1000" kern="1200" dirty="0" err="1" smtClean="0">
                          <a:solidFill>
                            <a:schemeClr val="tx1"/>
                          </a:solidFill>
                          <a:latin typeface="+mn-lt"/>
                          <a:ea typeface="+mn-ea"/>
                          <a:cs typeface="+mn-cs"/>
                        </a:rPr>
                        <a:t>Madhi</a:t>
                      </a:r>
                      <a:r>
                        <a:rPr lang="en-ZA" sz="1000" kern="1200" dirty="0" smtClean="0">
                          <a:solidFill>
                            <a:schemeClr val="tx1"/>
                          </a:solidFill>
                          <a:latin typeface="+mn-lt"/>
                          <a:ea typeface="+mn-ea"/>
                          <a:cs typeface="+mn-cs"/>
                        </a:rPr>
                        <a:t> SA, </a:t>
                      </a:r>
                      <a:r>
                        <a:rPr lang="en-ZA" sz="1000" kern="1200" dirty="0" err="1" smtClean="0">
                          <a:solidFill>
                            <a:schemeClr val="tx1"/>
                          </a:solidFill>
                          <a:latin typeface="+mn-lt"/>
                          <a:ea typeface="+mn-ea"/>
                          <a:cs typeface="+mn-cs"/>
                        </a:rPr>
                        <a:t>Louw</a:t>
                      </a:r>
                      <a:r>
                        <a:rPr lang="en-ZA" sz="1000" kern="1200" dirty="0" smtClean="0">
                          <a:solidFill>
                            <a:schemeClr val="tx1"/>
                          </a:solidFill>
                          <a:latin typeface="+mn-lt"/>
                          <a:ea typeface="+mn-ea"/>
                          <a:cs typeface="+mn-cs"/>
                        </a:rPr>
                        <a:t> CE, </a:t>
                      </a:r>
                      <a:r>
                        <a:rPr lang="en-ZA" sz="1000" kern="1200" dirty="0" err="1" smtClean="0">
                          <a:solidFill>
                            <a:schemeClr val="tx1"/>
                          </a:solidFill>
                          <a:latin typeface="+mn-lt"/>
                          <a:ea typeface="+mn-ea"/>
                          <a:cs typeface="+mn-cs"/>
                        </a:rPr>
                        <a:t>Bos</a:t>
                      </a:r>
                      <a:r>
                        <a:rPr lang="en-ZA" sz="1000" kern="1200" dirty="0" smtClean="0">
                          <a:solidFill>
                            <a:schemeClr val="tx1"/>
                          </a:solidFill>
                          <a:latin typeface="+mn-lt"/>
                          <a:ea typeface="+mn-ea"/>
                          <a:cs typeface="+mn-cs"/>
                        </a:rPr>
                        <a:t> P, </a:t>
                      </a:r>
                      <a:r>
                        <a:rPr lang="en-ZA" sz="1000" kern="1200" dirty="0" err="1" smtClean="0">
                          <a:solidFill>
                            <a:schemeClr val="tx1"/>
                          </a:solidFill>
                          <a:latin typeface="+mn-lt"/>
                          <a:ea typeface="+mn-ea"/>
                          <a:cs typeface="+mn-cs"/>
                        </a:rPr>
                        <a:t>Tumbo</a:t>
                      </a:r>
                      <a:r>
                        <a:rPr lang="en-ZA" sz="1000" kern="1200" dirty="0" smtClean="0">
                          <a:solidFill>
                            <a:schemeClr val="tx1"/>
                          </a:solidFill>
                          <a:latin typeface="+mn-lt"/>
                          <a:ea typeface="+mn-ea"/>
                          <a:cs typeface="+mn-cs"/>
                        </a:rPr>
                        <a:t> JM, Werner CM, </a:t>
                      </a:r>
                      <a:r>
                        <a:rPr lang="en-ZA" sz="1000" kern="1200" dirty="0" err="1" smtClean="0">
                          <a:solidFill>
                            <a:schemeClr val="tx1"/>
                          </a:solidFill>
                          <a:latin typeface="+mn-lt"/>
                          <a:ea typeface="+mn-ea"/>
                          <a:cs typeface="+mn-cs"/>
                        </a:rPr>
                        <a:t>Bicer</a:t>
                      </a:r>
                      <a:r>
                        <a:rPr lang="en-ZA" sz="1000" kern="1200" dirty="0" smtClean="0">
                          <a:solidFill>
                            <a:schemeClr val="tx1"/>
                          </a:solidFill>
                          <a:latin typeface="+mn-lt"/>
                          <a:ea typeface="+mn-ea"/>
                          <a:cs typeface="+mn-cs"/>
                        </a:rPr>
                        <a:t> C, De </a:t>
                      </a:r>
                      <a:r>
                        <a:rPr lang="en-ZA" sz="1000" kern="1200" dirty="0" err="1" smtClean="0">
                          <a:solidFill>
                            <a:schemeClr val="tx1"/>
                          </a:solidFill>
                          <a:latin typeface="+mn-lt"/>
                          <a:ea typeface="+mn-ea"/>
                          <a:cs typeface="+mn-cs"/>
                        </a:rPr>
                        <a:t>Vos</a:t>
                      </a:r>
                      <a:r>
                        <a:rPr lang="en-ZA" sz="1000" kern="1200" dirty="0" smtClean="0">
                          <a:solidFill>
                            <a:schemeClr val="tx1"/>
                          </a:solidFill>
                          <a:latin typeface="+mn-lt"/>
                          <a:ea typeface="+mn-ea"/>
                          <a:cs typeface="+mn-cs"/>
                        </a:rPr>
                        <a:t> B, </a:t>
                      </a:r>
                      <a:r>
                        <a:rPr lang="en-ZA" sz="1000" kern="1200" dirty="0" err="1" smtClean="0">
                          <a:solidFill>
                            <a:schemeClr val="tx1"/>
                          </a:solidFill>
                          <a:latin typeface="+mn-lt"/>
                          <a:ea typeface="+mn-ea"/>
                          <a:cs typeface="+mn-cs"/>
                        </a:rPr>
                        <a:t>Delem</a:t>
                      </a:r>
                      <a:r>
                        <a:rPr lang="en-ZA" sz="1000" kern="1200" dirty="0" smtClean="0">
                          <a:solidFill>
                            <a:schemeClr val="tx1"/>
                          </a:solidFill>
                          <a:latin typeface="+mn-lt"/>
                          <a:ea typeface="+mn-ea"/>
                          <a:cs typeface="+mn-cs"/>
                        </a:rPr>
                        <a:t> A, Han HH. Safety, </a:t>
                      </a:r>
                      <a:r>
                        <a:rPr lang="en-ZA" sz="1000" kern="1200" dirty="0" err="1" smtClean="0">
                          <a:solidFill>
                            <a:schemeClr val="tx1"/>
                          </a:solidFill>
                          <a:latin typeface="+mn-lt"/>
                          <a:ea typeface="+mn-ea"/>
                          <a:cs typeface="+mn-cs"/>
                        </a:rPr>
                        <a:t>Reactogenicity</a:t>
                      </a:r>
                      <a:r>
                        <a:rPr lang="en-ZA" sz="1000" kern="1200" dirty="0" smtClean="0">
                          <a:solidFill>
                            <a:schemeClr val="tx1"/>
                          </a:solidFill>
                          <a:latin typeface="+mn-lt"/>
                          <a:ea typeface="+mn-ea"/>
                          <a:cs typeface="+mn-cs"/>
                        </a:rPr>
                        <a:t>, and Immunogenicity of Human Rotavirus Vaccine RIX4414 in Human Immunodeficiency Virus-positive Infants in South </a:t>
                      </a:r>
                      <a:r>
                        <a:rPr lang="en-ZA" sz="1000" kern="1200" dirty="0" err="1" smtClean="0">
                          <a:solidFill>
                            <a:schemeClr val="tx1"/>
                          </a:solidFill>
                          <a:latin typeface="+mn-lt"/>
                          <a:ea typeface="+mn-ea"/>
                          <a:cs typeface="+mn-cs"/>
                        </a:rPr>
                        <a:t>Africa.</a:t>
                      </a:r>
                      <a:r>
                        <a:rPr lang="en-ZA" sz="1000" i="1" kern="1200" dirty="0" err="1" smtClean="0">
                          <a:solidFill>
                            <a:schemeClr val="tx1"/>
                          </a:solidFill>
                          <a:latin typeface="+mn-lt"/>
                          <a:ea typeface="+mn-ea"/>
                          <a:cs typeface="+mn-cs"/>
                        </a:rPr>
                        <a:t>Pediatr</a:t>
                      </a:r>
                      <a:r>
                        <a:rPr lang="en-ZA" sz="1000" i="1" kern="1200" dirty="0" smtClean="0">
                          <a:solidFill>
                            <a:schemeClr val="tx1"/>
                          </a:solidFill>
                          <a:latin typeface="+mn-lt"/>
                          <a:ea typeface="+mn-ea"/>
                          <a:cs typeface="+mn-cs"/>
                        </a:rPr>
                        <a:t> Infect Dis J.</a:t>
                      </a:r>
                      <a:r>
                        <a:rPr lang="en-ZA" sz="1000" kern="1200" dirty="0" smtClean="0">
                          <a:solidFill>
                            <a:schemeClr val="tx1"/>
                          </a:solidFill>
                          <a:latin typeface="+mn-lt"/>
                          <a:ea typeface="+mn-ea"/>
                          <a:cs typeface="+mn-cs"/>
                        </a:rPr>
                        <a:t> 2011 Feb;30(2):125-30.</a:t>
                      </a:r>
                      <a:endParaRPr lang="en-US" sz="1000" dirty="0" smtClean="0"/>
                    </a:p>
                  </a:txBody>
                  <a:tcPr marL="86359" marR="86359"/>
                </a:tc>
                <a:tc hMerge="1">
                  <a:txBody>
                    <a:bodyPr/>
                    <a:lstStyle/>
                    <a:p>
                      <a:pPr marL="0" indent="0">
                        <a:buFont typeface="Arial" pitchFamily="34" charset="0"/>
                        <a:buNone/>
                      </a:pPr>
                      <a:endParaRPr lang="en-US" sz="1400" dirty="0" smtClean="0"/>
                    </a:p>
                  </a:txBody>
                  <a:tcPr marL="86359" marR="86359"/>
                </a:tc>
              </a:tr>
              <a:tr h="370840">
                <a:tc>
                  <a:txBody>
                    <a:bodyPr/>
                    <a:lstStyle/>
                    <a:p>
                      <a:r>
                        <a:rPr lang="en-ZA" sz="1000" dirty="0" smtClean="0"/>
                        <a:t>61</a:t>
                      </a:r>
                      <a:endParaRPr lang="en-ZA" sz="1000" dirty="0"/>
                    </a:p>
                  </a:txBody>
                  <a:tcPr marL="86359" marR="86359"/>
                </a:tc>
                <a:tc gridSpan="2">
                  <a:txBody>
                    <a:bodyPr/>
                    <a:lstStyle/>
                    <a:p>
                      <a:r>
                        <a:rPr lang="en-ZA" sz="1000" dirty="0" smtClean="0"/>
                        <a:t>33</a:t>
                      </a:r>
                      <a:endParaRPr lang="en-ZA" sz="1000" dirty="0"/>
                    </a:p>
                  </a:txBody>
                  <a:tcPr marL="86359" marR="86359"/>
                </a:tc>
                <a:tc hMerge="1">
                  <a:txBody>
                    <a:bodyPr/>
                    <a:lstStyle/>
                    <a:p>
                      <a:endParaRPr lang="en-ZA" sz="1000" dirty="0"/>
                    </a:p>
                  </a:txBody>
                  <a:tcPr marL="86359" marR="86359"/>
                </a:tc>
                <a:tc gridSpan="2">
                  <a:txBody>
                    <a:bodyPr/>
                    <a:lstStyle/>
                    <a:p>
                      <a:pPr marL="0" indent="0">
                        <a:buFont typeface="Arial" pitchFamily="34" charset="0"/>
                        <a:buNone/>
                      </a:pPr>
                      <a:r>
                        <a:rPr lang="en-ZA" sz="1000" b="1" u="sng" dirty="0" smtClean="0"/>
                        <a:t>TUBERCULOSIS</a:t>
                      </a:r>
                      <a:r>
                        <a:rPr lang="en-ZA" sz="1000" b="1" u="sng" baseline="0" dirty="0" smtClean="0"/>
                        <a:t> TREATMENT</a:t>
                      </a:r>
                      <a:endParaRPr lang="en-ZA" sz="1000" b="1" u="sng" dirty="0" smtClean="0"/>
                    </a:p>
                    <a:p>
                      <a:pPr marL="285750" indent="-285750">
                        <a:buFont typeface="Arial" pitchFamily="34" charset="0"/>
                        <a:buChar char="•"/>
                      </a:pPr>
                      <a:r>
                        <a:rPr lang="en-ZA" sz="1000" dirty="0" smtClean="0"/>
                        <a:t>WHO. Consolidated guidelines on the use of antiretroviral drugs for treating and preventing HIV infection, June 2013; March 2014 and December 2014 supplements.</a:t>
                      </a:r>
                      <a:endParaRPr lang="en-US" sz="1000" dirty="0" smtClean="0"/>
                    </a:p>
                    <a:p>
                      <a:pPr marL="285750" indent="-285750">
                        <a:buFont typeface="Arial" pitchFamily="34" charset="0"/>
                        <a:buChar char="•"/>
                      </a:pPr>
                      <a:r>
                        <a:rPr lang="en-ZA" sz="1000" dirty="0" smtClean="0"/>
                        <a:t>National Department of </a:t>
                      </a:r>
                      <a:r>
                        <a:rPr lang="en-ZA" sz="1000" dirty="0" err="1" smtClean="0"/>
                        <a:t>Health.National</a:t>
                      </a:r>
                      <a:r>
                        <a:rPr lang="en-ZA" sz="1000" dirty="0" smtClean="0"/>
                        <a:t> consolidated guidelines for the prevention of mother-to-child transmission of HIV (PMTCT) and the management of HIV in children, adolescents and adults, 2014.</a:t>
                      </a:r>
                      <a:endParaRPr lang="en-US" sz="1000" dirty="0" smtClean="0"/>
                    </a:p>
                  </a:txBody>
                  <a:tcPr marL="86359" marR="86359"/>
                </a:tc>
                <a:tc hMerge="1">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400" dirty="0" smtClean="0"/>
                    </a:p>
                  </a:txBody>
                  <a:tcPr marL="86359" marR="86359"/>
                </a:tc>
              </a:tr>
              <a:tr h="370840">
                <a:tc>
                  <a:txBody>
                    <a:bodyPr/>
                    <a:lstStyle/>
                    <a:p>
                      <a:r>
                        <a:rPr lang="en-ZA" sz="1000" dirty="0" smtClean="0"/>
                        <a:t>62</a:t>
                      </a:r>
                      <a:endParaRPr lang="en-ZA" sz="1000" dirty="0"/>
                    </a:p>
                  </a:txBody>
                  <a:tcPr marL="86359" marR="86359"/>
                </a:tc>
                <a:tc gridSpan="2">
                  <a:txBody>
                    <a:bodyPr/>
                    <a:lstStyle/>
                    <a:p>
                      <a:r>
                        <a:rPr lang="en-ZA" sz="1000" dirty="0" smtClean="0"/>
                        <a:t>34</a:t>
                      </a:r>
                      <a:endParaRPr lang="en-ZA" sz="1000" dirty="0"/>
                    </a:p>
                  </a:txBody>
                  <a:tcPr marL="86359" marR="86359"/>
                </a:tc>
                <a:tc hMerge="1">
                  <a:txBody>
                    <a:bodyPr/>
                    <a:lstStyle/>
                    <a:p>
                      <a:endParaRPr lang="en-ZA" sz="1000" dirty="0"/>
                    </a:p>
                  </a:txBody>
                  <a:tcPr marL="86359" marR="86359"/>
                </a:tc>
                <a:tc gridSpan="2">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TUBERCULOSIS</a:t>
                      </a:r>
                      <a:r>
                        <a:rPr lang="en-ZA" sz="1000" b="1" u="sng" baseline="0" dirty="0" smtClean="0"/>
                        <a:t> TREATMENT</a:t>
                      </a:r>
                      <a:endParaRPr lang="en-ZA" sz="1000" b="1" u="sng" dirty="0" smtClean="0"/>
                    </a:p>
                    <a:p>
                      <a:pPr marL="285750" indent="-285750">
                        <a:buFont typeface="Arial" pitchFamily="34" charset="0"/>
                        <a:buChar char="•"/>
                      </a:pPr>
                      <a:r>
                        <a:rPr lang="en-ZA" sz="1000" dirty="0" err="1" smtClean="0"/>
                        <a:t>Ren</a:t>
                      </a:r>
                      <a:r>
                        <a:rPr lang="en-ZA" sz="1000" dirty="0" smtClean="0"/>
                        <a:t> Y, </a:t>
                      </a:r>
                      <a:r>
                        <a:rPr lang="en-ZA" sz="1000" dirty="0" err="1" smtClean="0"/>
                        <a:t>Nuttall</a:t>
                      </a:r>
                      <a:r>
                        <a:rPr lang="en-ZA" sz="1000" dirty="0" smtClean="0"/>
                        <a:t> JJ, </a:t>
                      </a:r>
                      <a:r>
                        <a:rPr lang="en-ZA" sz="1000" dirty="0" err="1" smtClean="0"/>
                        <a:t>Egbers</a:t>
                      </a:r>
                      <a:r>
                        <a:rPr lang="en-ZA" sz="1000" dirty="0" smtClean="0"/>
                        <a:t> C, </a:t>
                      </a:r>
                      <a:r>
                        <a:rPr lang="en-ZA" sz="1000" dirty="0" err="1" smtClean="0"/>
                        <a:t>Eley</a:t>
                      </a:r>
                      <a:r>
                        <a:rPr lang="en-ZA" sz="1000" dirty="0" smtClean="0"/>
                        <a:t> BS, Meyers TM, Smith PJ, </a:t>
                      </a:r>
                      <a:r>
                        <a:rPr lang="en-ZA" sz="1000" dirty="0" err="1" smtClean="0"/>
                        <a:t>Maartens</a:t>
                      </a:r>
                      <a:r>
                        <a:rPr lang="en-ZA" sz="1000" dirty="0" smtClean="0"/>
                        <a:t> G, </a:t>
                      </a:r>
                      <a:r>
                        <a:rPr lang="en-ZA" sz="1000" dirty="0" err="1" smtClean="0"/>
                        <a:t>McIlleron</a:t>
                      </a:r>
                      <a:r>
                        <a:rPr lang="en-ZA" sz="1000" dirty="0" smtClean="0"/>
                        <a:t> HM. Effect of rifampicin on </a:t>
                      </a:r>
                      <a:r>
                        <a:rPr lang="en-ZA" sz="1000" dirty="0" err="1" smtClean="0"/>
                        <a:t>lopinavir</a:t>
                      </a:r>
                      <a:r>
                        <a:rPr lang="en-ZA" sz="1000" dirty="0" smtClean="0"/>
                        <a:t> pharmacokinetics in HIV-infected  children with tuberculosis</a:t>
                      </a:r>
                      <a:r>
                        <a:rPr lang="en-ZA" sz="1000" i="1" dirty="0" smtClean="0"/>
                        <a:t>. J </a:t>
                      </a:r>
                      <a:r>
                        <a:rPr lang="en-ZA" sz="1000" i="1" dirty="0" err="1" smtClean="0"/>
                        <a:t>Acquir</a:t>
                      </a:r>
                      <a:r>
                        <a:rPr lang="en-ZA" sz="1000" i="1" dirty="0" smtClean="0"/>
                        <a:t> Immune </a:t>
                      </a:r>
                      <a:r>
                        <a:rPr lang="en-ZA" sz="1000" i="1" dirty="0" err="1" smtClean="0"/>
                        <a:t>Defic</a:t>
                      </a:r>
                      <a:r>
                        <a:rPr lang="en-ZA" sz="1000" i="1" dirty="0" smtClean="0"/>
                        <a:t> </a:t>
                      </a:r>
                      <a:r>
                        <a:rPr lang="en-ZA" sz="1000" i="1" dirty="0" err="1" smtClean="0"/>
                        <a:t>Syndr</a:t>
                      </a:r>
                      <a:r>
                        <a:rPr lang="en-ZA" sz="1000" i="1" dirty="0" smtClean="0"/>
                        <a:t>.</a:t>
                      </a:r>
                      <a:r>
                        <a:rPr lang="en-ZA" sz="1000" dirty="0" smtClean="0"/>
                        <a:t> 2008 Apr 15;47(5):566-9.</a:t>
                      </a:r>
                      <a:endParaRPr lang="en-US" sz="1000" dirty="0" smtClean="0"/>
                    </a:p>
                    <a:p>
                      <a:pPr marL="285750" indent="-285750">
                        <a:buFont typeface="Arial" pitchFamily="34" charset="0"/>
                        <a:buChar char="•"/>
                      </a:pPr>
                      <a:r>
                        <a:rPr lang="en-ZA" sz="1000" dirty="0" err="1" smtClean="0"/>
                        <a:t>McIlleron</a:t>
                      </a:r>
                      <a:r>
                        <a:rPr lang="en-ZA" sz="1000" dirty="0" smtClean="0"/>
                        <a:t> H, </a:t>
                      </a:r>
                      <a:r>
                        <a:rPr lang="en-ZA" sz="1000" dirty="0" err="1" smtClean="0"/>
                        <a:t>Ren</a:t>
                      </a:r>
                      <a:r>
                        <a:rPr lang="en-ZA" sz="1000" dirty="0" smtClean="0"/>
                        <a:t> Y, </a:t>
                      </a:r>
                      <a:r>
                        <a:rPr lang="en-ZA" sz="1000" dirty="0" err="1" smtClean="0"/>
                        <a:t>Nuttall</a:t>
                      </a:r>
                      <a:r>
                        <a:rPr lang="en-ZA" sz="1000" dirty="0" smtClean="0"/>
                        <a:t> J, </a:t>
                      </a:r>
                      <a:r>
                        <a:rPr lang="en-ZA" sz="1000" dirty="0" err="1" smtClean="0"/>
                        <a:t>Fairlie</a:t>
                      </a:r>
                      <a:r>
                        <a:rPr lang="en-ZA" sz="1000" dirty="0" smtClean="0"/>
                        <a:t> L, </a:t>
                      </a:r>
                      <a:r>
                        <a:rPr lang="en-ZA" sz="1000" dirty="0" err="1" smtClean="0"/>
                        <a:t>Rabie</a:t>
                      </a:r>
                      <a:r>
                        <a:rPr lang="en-ZA" sz="1000" dirty="0" smtClean="0"/>
                        <a:t> H, Cotton M, </a:t>
                      </a:r>
                      <a:r>
                        <a:rPr lang="en-ZA" sz="1000" dirty="0" err="1" smtClean="0"/>
                        <a:t>Eley</a:t>
                      </a:r>
                      <a:r>
                        <a:rPr lang="en-ZA" sz="1000" dirty="0" smtClean="0"/>
                        <a:t> B, Meyers T, Smith PJ, Merry C, </a:t>
                      </a:r>
                      <a:r>
                        <a:rPr lang="en-ZA" sz="1000" dirty="0" err="1" smtClean="0"/>
                        <a:t>Maartens</a:t>
                      </a:r>
                      <a:r>
                        <a:rPr lang="en-ZA" sz="1000" dirty="0" smtClean="0"/>
                        <a:t> G. </a:t>
                      </a:r>
                      <a:r>
                        <a:rPr lang="en-ZA" sz="1000" dirty="0" err="1" smtClean="0"/>
                        <a:t>Lopinavir</a:t>
                      </a:r>
                      <a:r>
                        <a:rPr lang="en-ZA" sz="1000" dirty="0" smtClean="0"/>
                        <a:t> exposure is insufficient in children given double doses of </a:t>
                      </a:r>
                      <a:r>
                        <a:rPr lang="en-ZA" sz="1000" dirty="0" err="1" smtClean="0"/>
                        <a:t>lopinavir</a:t>
                      </a:r>
                      <a:r>
                        <a:rPr lang="en-ZA" sz="1000" dirty="0" smtClean="0"/>
                        <a:t>/ritonavir during rifampicin-based treatment for tuberculosis. </a:t>
                      </a:r>
                      <a:r>
                        <a:rPr lang="en-ZA" sz="1000" i="1" dirty="0" err="1" smtClean="0"/>
                        <a:t>Antivir</a:t>
                      </a:r>
                      <a:r>
                        <a:rPr lang="en-ZA" sz="1000" i="1" dirty="0" smtClean="0"/>
                        <a:t> </a:t>
                      </a:r>
                      <a:r>
                        <a:rPr lang="en-ZA" sz="1000" i="1" dirty="0" err="1" smtClean="0"/>
                        <a:t>Ther</a:t>
                      </a:r>
                      <a:r>
                        <a:rPr lang="en-ZA" sz="1000" i="1" dirty="0" smtClean="0"/>
                        <a:t>.</a:t>
                      </a:r>
                      <a:r>
                        <a:rPr lang="en-ZA" sz="1000" dirty="0" smtClean="0"/>
                        <a:t> 2011;16(3):417-21.</a:t>
                      </a:r>
                      <a:endParaRPr lang="en-US" sz="1000" dirty="0" smtClean="0"/>
                    </a:p>
                  </a:txBody>
                  <a:tcPr marL="86359" marR="86359"/>
                </a:tc>
                <a:tc hMerge="1">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400" dirty="0" smtClean="0"/>
                    </a:p>
                  </a:txBody>
                  <a:tcPr marL="86359" marR="86359"/>
                </a:tc>
              </a:tr>
            </a:tbl>
          </a:graphicData>
        </a:graphic>
      </p:graphicFrame>
      <p:sp>
        <p:nvSpPr>
          <p:cNvPr id="3" name="Slide Number Placeholder 5"/>
          <p:cNvSpPr txBox="1">
            <a:spLocks/>
          </p:cNvSpPr>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ctr">
              <a:defRPr/>
            </a:pPr>
            <a:fld id="{6079DE21-5DAA-4204-B423-28510684095B}" type="slidenum">
              <a:rPr lang="en-ZA" smtClean="0">
                <a:solidFill>
                  <a:prstClr val="black">
                    <a:tint val="75000"/>
                  </a:prstClr>
                </a:solidFill>
              </a:rPr>
              <a:pPr algn="ctr">
                <a:defRPr/>
              </a:pPr>
              <a:t>72</a:t>
            </a:fld>
            <a:endParaRPr lang="en-ZA" dirty="0">
              <a:solidFill>
                <a:prstClr val="black">
                  <a:tint val="75000"/>
                </a:prstClr>
              </a:solidFill>
            </a:endParaRPr>
          </a:p>
        </p:txBody>
      </p:sp>
    </p:spTree>
    <p:extLst>
      <p:ext uri="{BB962C8B-B14F-4D97-AF65-F5344CB8AC3E}">
        <p14:creationId xmlns:p14="http://schemas.microsoft.com/office/powerpoint/2010/main" xmlns="" val="2268555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029200"/>
          </a:xfrm>
        </p:spPr>
        <p:txBody>
          <a:bodyPr/>
          <a:lstStyle/>
          <a:p>
            <a:pPr>
              <a:buNone/>
            </a:pPr>
            <a:r>
              <a:rPr lang="en-US" b="1" dirty="0" smtClean="0"/>
              <a:t>Timing of ART in cryptococcal meningitis</a:t>
            </a:r>
            <a:endParaRPr lang="en-ZA" b="1" dirty="0" smtClean="0"/>
          </a:p>
          <a:p>
            <a:r>
              <a:rPr lang="en-ZA" sz="2400" u="sng" dirty="0" smtClean="0"/>
              <a:t>ART: </a:t>
            </a:r>
            <a:r>
              <a:rPr lang="en-ZA" sz="2400" dirty="0" smtClean="0"/>
              <a:t> </a:t>
            </a:r>
            <a:r>
              <a:rPr lang="en-ZA" sz="2400" i="1" dirty="0" smtClean="0">
                <a:solidFill>
                  <a:srgbClr val="00B050"/>
                </a:solidFill>
              </a:rPr>
              <a:t>added</a:t>
            </a:r>
          </a:p>
          <a:p>
            <a:pPr lvl="1"/>
            <a:r>
              <a:rPr lang="en-ZA" sz="1800" i="1" dirty="0" smtClean="0"/>
              <a:t>Safety data:</a:t>
            </a:r>
          </a:p>
          <a:p>
            <a:pPr lvl="2"/>
            <a:r>
              <a:rPr lang="en-ZA" sz="1600" dirty="0" smtClean="0"/>
              <a:t>Zimbabwean open-label, prospective, randomised trial (n=54): Immediate initiation of ART </a:t>
            </a:r>
            <a:r>
              <a:rPr lang="en-ZA" sz="1600" i="1" dirty="0" smtClean="0"/>
              <a:t>vs</a:t>
            </a:r>
            <a:r>
              <a:rPr lang="en-ZA" sz="1600" dirty="0" smtClean="0"/>
              <a:t>. initiation after 10 weeks associated with a much higher mortality risk (88% vs. 54%; </a:t>
            </a:r>
            <a:r>
              <a:rPr lang="en-ZA" sz="1600" i="1" dirty="0" smtClean="0"/>
              <a:t>p=</a:t>
            </a:r>
            <a:r>
              <a:rPr lang="en-ZA" sz="1600" dirty="0" smtClean="0"/>
              <a:t>006). </a:t>
            </a:r>
          </a:p>
          <a:p>
            <a:pPr lvl="2"/>
            <a:r>
              <a:rPr lang="en-ZA" sz="1600" dirty="0" smtClean="0"/>
              <a:t>Evidence for optimal timing of ART initiation not available - WHO guidelines recommend deferring ART for 2–4 weeks to reduce the risk of IRIS (&amp; risk of mortality.</a:t>
            </a:r>
          </a:p>
          <a:p>
            <a:pPr lvl="2"/>
            <a:endParaRPr lang="en-ZA" sz="800" dirty="0" smtClean="0"/>
          </a:p>
          <a:p>
            <a:pPr>
              <a:buNone/>
            </a:pPr>
            <a:r>
              <a:rPr lang="en-ZA" sz="2200" b="1" dirty="0" smtClean="0"/>
              <a:t>Recommendation: </a:t>
            </a:r>
            <a:r>
              <a:rPr lang="en-ZA" sz="2200" dirty="0" smtClean="0"/>
              <a:t>C</a:t>
            </a:r>
            <a:r>
              <a:rPr lang="en-US" sz="2200" dirty="0" smtClean="0"/>
              <a:t>ommence ART 4-6 weeks after starting fluconazole.</a:t>
            </a:r>
            <a:endParaRPr lang="en-ZA" sz="2200" dirty="0" smtClean="0"/>
          </a:p>
          <a:p>
            <a:pPr>
              <a:buNone/>
            </a:pPr>
            <a:r>
              <a:rPr lang="en-ZA" sz="2200" i="1" dirty="0" smtClean="0"/>
              <a:t>	</a:t>
            </a:r>
            <a:r>
              <a:rPr lang="en-ZA" sz="2000" i="1" dirty="0" smtClean="0"/>
              <a:t>Rationale</a:t>
            </a:r>
            <a:r>
              <a:rPr lang="en-ZA" sz="2000" dirty="0" smtClean="0"/>
              <a:t>: Early initiation of ART in patients with CM resulted in increased 	           	         mortality. </a:t>
            </a:r>
          </a:p>
          <a:p>
            <a:pPr marL="57150" lvl="0" indent="0">
              <a:buNone/>
            </a:pPr>
            <a:r>
              <a:rPr lang="en-ZA" b="1" dirty="0" smtClean="0">
                <a:solidFill>
                  <a:srgbClr val="3366FF"/>
                </a:solidFill>
              </a:rPr>
              <a:t>Level of Evidence: </a:t>
            </a:r>
            <a:r>
              <a:rPr lang="en-ZA" b="1" smtClean="0">
                <a:solidFill>
                  <a:srgbClr val="3366FF"/>
                </a:solidFill>
              </a:rPr>
              <a:t>I RCT, Observational </a:t>
            </a:r>
            <a:r>
              <a:rPr lang="en-ZA" b="1" dirty="0" smtClean="0">
                <a:solidFill>
                  <a:srgbClr val="3366FF"/>
                </a:solidFill>
              </a:rPr>
              <a:t>study, Guidelines</a:t>
            </a:r>
          </a:p>
        </p:txBody>
      </p:sp>
      <p:sp>
        <p:nvSpPr>
          <p:cNvPr id="5" name="Footer Placeholder 4"/>
          <p:cNvSpPr>
            <a:spLocks noGrp="1"/>
          </p:cNvSpPr>
          <p:nvPr>
            <p:ph type="ftr" sz="quarter" idx="11"/>
          </p:nvPr>
        </p:nvSpPr>
        <p:spPr/>
        <p:txBody>
          <a:bodyPr/>
          <a:lstStyle/>
          <a:p>
            <a:pPr algn="ctr"/>
            <a:r>
              <a:rPr lang="en-ZA" sz="1000" dirty="0" smtClean="0"/>
              <a:t>PRIMARY HEALTHCARE 2014 IMPLEMENTATION SLIDES: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8</a:t>
            </a:fld>
            <a:endParaRPr lang="en-ZA" sz="1000" dirty="0"/>
          </a:p>
        </p:txBody>
      </p:sp>
      <p:sp>
        <p:nvSpPr>
          <p:cNvPr id="7" name="Title 1"/>
          <p:cNvSpPr>
            <a:spLocks noGrp="1"/>
          </p:cNvSpPr>
          <p:nvPr>
            <p:ph type="title"/>
          </p:nvPr>
        </p:nvSpPr>
        <p:spPr>
          <a:xfrm>
            <a:off x="0" y="76200"/>
            <a:ext cx="8229600" cy="1143000"/>
          </a:xfrm>
        </p:spPr>
        <p:txBody>
          <a:bodyPr>
            <a:normAutofit/>
          </a:bodyPr>
          <a:lstStyle/>
          <a:p>
            <a:pPr algn="l"/>
            <a:r>
              <a:rPr lang="en-ZA" sz="3600" b="1" dirty="0" smtClean="0">
                <a:solidFill>
                  <a:schemeClr val="bg1"/>
                </a:solidFill>
              </a:rPr>
              <a:t>11.3.5 CRYPTOCOCCAL MENINGITIS</a:t>
            </a:r>
            <a:endParaRPr lang="en-ZA" sz="3600" b="1"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229600" cy="1143000"/>
          </a:xfrm>
        </p:spPr>
        <p:txBody>
          <a:bodyPr>
            <a:normAutofit/>
          </a:bodyPr>
          <a:lstStyle/>
          <a:p>
            <a:pPr algn="l"/>
            <a:r>
              <a:rPr lang="en-ZA" sz="3600" b="1" dirty="0" smtClean="0">
                <a:solidFill>
                  <a:schemeClr val="bg1"/>
                </a:solidFill>
              </a:rPr>
              <a:t>11.5 THE HIV EXPOSED INFANT</a:t>
            </a:r>
            <a:endParaRPr lang="en-ZA" sz="3600" b="1" dirty="0">
              <a:solidFill>
                <a:schemeClr val="bg1"/>
              </a:solidFill>
            </a:endParaRPr>
          </a:p>
        </p:txBody>
      </p:sp>
      <p:sp>
        <p:nvSpPr>
          <p:cNvPr id="5" name="Footer Placeholder 4"/>
          <p:cNvSpPr>
            <a:spLocks noGrp="1"/>
          </p:cNvSpPr>
          <p:nvPr>
            <p:ph type="ftr" sz="quarter" idx="11"/>
          </p:nvPr>
        </p:nvSpPr>
        <p:spPr/>
        <p:txBody>
          <a:bodyPr/>
          <a:lstStyle/>
          <a:p>
            <a:pPr algn="ctr"/>
            <a:r>
              <a:rPr lang="en-ZA" sz="1000" dirty="0" smtClean="0"/>
              <a:t>PRIMARY HEALTHCARE IMPLEMENTATION SLIDES 2014: HIV and AIDS</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9</a:t>
            </a:fld>
            <a:endParaRPr lang="en-ZA" sz="1000" dirty="0"/>
          </a:p>
        </p:txBody>
      </p:sp>
      <p:sp>
        <p:nvSpPr>
          <p:cNvPr id="8" name="Content Placeholder 7"/>
          <p:cNvSpPr>
            <a:spLocks noGrp="1"/>
          </p:cNvSpPr>
          <p:nvPr>
            <p:ph idx="1"/>
          </p:nvPr>
        </p:nvSpPr>
        <p:spPr>
          <a:xfrm>
            <a:off x="228600" y="1219200"/>
            <a:ext cx="8763000" cy="4525963"/>
          </a:xfrm>
        </p:spPr>
        <p:txBody>
          <a:bodyPr/>
          <a:lstStyle/>
          <a:p>
            <a:pPr>
              <a:buNone/>
            </a:pPr>
            <a:r>
              <a:rPr lang="en-GB" dirty="0" smtClean="0"/>
              <a:t>The text added to the STG adapted from:</a:t>
            </a:r>
          </a:p>
          <a:p>
            <a:r>
              <a:rPr lang="en-GB" sz="2800" dirty="0" err="1" smtClean="0"/>
              <a:t>NDoH</a:t>
            </a:r>
            <a:r>
              <a:rPr lang="en-GB" sz="2800" dirty="0" smtClean="0"/>
              <a:t> ART Integrated Guidelines, December 2014;</a:t>
            </a:r>
          </a:p>
          <a:p>
            <a:r>
              <a:rPr lang="en-GB" sz="2800" dirty="0" smtClean="0"/>
              <a:t>Paediatric Hospital level STG and EML, 2013;</a:t>
            </a:r>
          </a:p>
          <a:p>
            <a:r>
              <a:rPr lang="en-ZA" sz="2800" dirty="0" smtClean="0"/>
              <a:t>IMCI guidelines, 2014 and </a:t>
            </a:r>
          </a:p>
          <a:p>
            <a:r>
              <a:rPr lang="en-ZA" sz="2800" dirty="0" smtClean="0"/>
              <a:t>Nurse Initiated Management of Antiretroviral Therapy (NIMART) principles.</a:t>
            </a:r>
            <a:endParaRPr lang="en-US" sz="2800" dirty="0" smtClean="0"/>
          </a:p>
          <a:p>
            <a:pPr lvl="0">
              <a:buNone/>
            </a:pPr>
            <a:r>
              <a:rPr lang="en-GB" sz="4800" b="1" dirty="0">
                <a:solidFill>
                  <a:srgbClr val="3366FF"/>
                </a:solidFill>
              </a:rPr>
              <a:t>Level of Evidence: III Guidelines</a:t>
            </a:r>
            <a:endParaRPr lang="en-US" sz="4800" dirty="0">
              <a:solidFill>
                <a:srgbClr val="3366FF"/>
              </a:solidFill>
            </a:endParaRPr>
          </a:p>
          <a:p>
            <a:pPr marL="0" indent="0">
              <a:buNone/>
            </a:pPr>
            <a:endParaRPr lang="en-US" dirty="0"/>
          </a:p>
        </p:txBody>
      </p:sp>
    </p:spTree>
    <p:extLst>
      <p:ext uri="{BB962C8B-B14F-4D97-AF65-F5344CB8AC3E}">
        <p14:creationId xmlns:p14="http://schemas.microsoft.com/office/powerpoint/2010/main" xmlns="" val="94399718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NDOH VS 1</Template>
  <TotalTime>3951</TotalTime>
  <Words>11974</Words>
  <Application>Microsoft Office PowerPoint</Application>
  <PresentationFormat>On-screen Show (4:3)</PresentationFormat>
  <Paragraphs>1227</Paragraphs>
  <Slides>72</Slides>
  <Notes>47</Notes>
  <HiddenSlides>0</HiddenSlides>
  <MMClips>0</MMClips>
  <ScaleCrop>false</ScaleCrop>
  <HeadingPairs>
    <vt:vector size="4" baseType="variant">
      <vt:variant>
        <vt:lpstr>Theme</vt:lpstr>
      </vt:variant>
      <vt:variant>
        <vt:i4>2</vt:i4>
      </vt:variant>
      <vt:variant>
        <vt:lpstr>Slide Titles</vt:lpstr>
      </vt:variant>
      <vt:variant>
        <vt:i4>72</vt:i4>
      </vt:variant>
    </vt:vector>
  </HeadingPairs>
  <TitlesOfParts>
    <vt:vector size="74" baseType="lpstr">
      <vt:lpstr>1_Office Theme</vt:lpstr>
      <vt:lpstr>Custom Design</vt:lpstr>
      <vt:lpstr>Slide 1</vt:lpstr>
      <vt:lpstr>    CHAPTER LAYOUT </vt:lpstr>
      <vt:lpstr>Slide 3</vt:lpstr>
      <vt:lpstr>Slide 4</vt:lpstr>
      <vt:lpstr>Slide 5</vt:lpstr>
      <vt:lpstr>11.3.4 CRYPTOCOCCAL INFECTION,     PRE-EMPTIVE THERAPY</vt:lpstr>
      <vt:lpstr>11.3.5 CRYPTOCOCCAL MENINGITIS</vt:lpstr>
      <vt:lpstr>11.3.5 CRYPTOCOCCAL MENINGITIS</vt:lpstr>
      <vt:lpstr>11.5 THE HIV EXPOSED INFANT</vt:lpstr>
      <vt:lpstr>11.5 THE HIV EXPOSED INFANT</vt:lpstr>
      <vt:lpstr>11.5 THE HIV EXPOSED INFANT</vt:lpstr>
      <vt:lpstr>11.5 THE HIV EXPOSED INFANT</vt:lpstr>
      <vt:lpstr>11.5 THE HIV EXPOSED INFANT</vt:lpstr>
      <vt:lpstr>Slide 14</vt:lpstr>
      <vt:lpstr>Slide 15</vt:lpstr>
      <vt:lpstr>Slide 16</vt:lpstr>
      <vt:lpstr>11.5 THE HIV EXPOSED INFANT</vt:lpstr>
      <vt:lpstr>11.5 THE HIV EXPOSED INFANT</vt:lpstr>
      <vt:lpstr>11.8.1 CANDIDIASIS, ORAL (THRUSH), RECURRENT</vt:lpstr>
      <vt:lpstr>11.11.1 LACTIC ACIDOSIS</vt:lpstr>
      <vt:lpstr>11.11.2 LIPODYSTROPHY</vt:lpstr>
      <vt:lpstr>11.11.3 IMMUNE RECONSTITUTION INFLAMMATORY SYNDROME (IRIS)</vt:lpstr>
      <vt:lpstr>Slide 23</vt:lpstr>
      <vt:lpstr>Slide 24</vt:lpstr>
      <vt:lpstr>HUMAN IMMUNODEFICIENCY VIRUS INFECTION IN ADULTS</vt:lpstr>
      <vt:lpstr>11.1 ANTIRETROVIRAL THERAPY, ADULTS</vt:lpstr>
      <vt:lpstr>11.1 ANTIRETROVIRAL THERAPY, ADULTS</vt:lpstr>
      <vt:lpstr>11.1 ANTIRETROVIRAL THERAPY, ADULTS</vt:lpstr>
      <vt:lpstr>11.1 ANTIRETROVIRAL THERAPY, ADULTS</vt:lpstr>
      <vt:lpstr>11.1 ANTIRETROVIRAL THERAPY, ADULTS</vt:lpstr>
      <vt:lpstr>11.1 ANTIRETROVIRAL THERAPY, ADULTS</vt:lpstr>
      <vt:lpstr>11.1 ANTIRETROVIRAL THERAPY, ADULTS</vt:lpstr>
      <vt:lpstr>11.1 ANTIRETROVIRAL THERAPY, ADULTS</vt:lpstr>
      <vt:lpstr>11.1 ANTIRETROVIRAL THERAPY, ADULTS</vt:lpstr>
      <vt:lpstr>11.1 ANTIRETROVIRAL THERAPY, ADULTS</vt:lpstr>
      <vt:lpstr>11.1 ANTIRETROVIRAL THERAPY, ADULTS</vt:lpstr>
      <vt:lpstr>11.1 ANTIRETROVIRAL THERAPY, ADULTS</vt:lpstr>
      <vt:lpstr>11.1 ANTIRETROVIRAL THERAPY, ADULTS</vt:lpstr>
      <vt:lpstr>11.2.1 COTRIMOXAZOLE PROPHYLAXIS</vt:lpstr>
      <vt:lpstr>11.2.1 COTRIMOXAZOLE PROPHYLAXIS</vt:lpstr>
      <vt:lpstr>11.2.1 COTRIMOXAZOLE PROPHYLAXIS</vt:lpstr>
      <vt:lpstr>11.2.1 COTRIMOXAZOLE PROPHYLAXIS</vt:lpstr>
      <vt:lpstr>11.2.2 ISONIAZID (INH) PREVENTIVE                THERAPY (IPT)</vt:lpstr>
      <vt:lpstr>11.2.2 ISONIAZID (INH) PREVENTIVE                 THERAPY (IPT)</vt:lpstr>
      <vt:lpstr>11.2.2 ISONIAZID (INH) PREVENTIVE                 THERAPY (IPT)</vt:lpstr>
      <vt:lpstr>11.2.2 ISONIAZID (INH) PREVENTIVE                 THERAPY (IPT)</vt:lpstr>
      <vt:lpstr>11.2.2 ISONIAZID (INH) PREVENTIVE                 THERAPY (IPT)</vt:lpstr>
      <vt:lpstr>11.2.2 ISONIAZID (INH) PREVENTIVE                THERAPY (IPT)</vt:lpstr>
      <vt:lpstr>11.2.2 ISONIAZID (INH) PREVENTIVE        THERAPY (IPT)</vt:lpstr>
      <vt:lpstr>11.3.1 APHTHOUS ULCERS IN HIV    INFECTION</vt:lpstr>
      <vt:lpstr>11.3.11 HERPES ZOSTER (SHINGLES)</vt:lpstr>
      <vt:lpstr>11.3.11 HERPES ZOSTER (SHINGLES)</vt:lpstr>
      <vt:lpstr>11.3.13 PAPULAR PRURITIC ERUPTION</vt:lpstr>
      <vt:lpstr>Slide 54</vt:lpstr>
      <vt:lpstr>11.5 MANAGEMENT OF HIV-INFECTED            CHILDREN</vt:lpstr>
      <vt:lpstr>11.5 MANAGEMENT OF HIV-INFECTED            CHILDREN</vt:lpstr>
      <vt:lpstr>11.5 MANAGEMENT OF HIV-INFECTED            CHILDREN</vt:lpstr>
      <vt:lpstr>11.5 MANAGEMENT OF HIV-INFECTED            CHILDREN</vt:lpstr>
      <vt:lpstr>11.5 MANAGEMENT OF HIV-INFECTED            CHILDREN</vt:lpstr>
      <vt:lpstr>11.7 OPPORTUNISTIC INFECTIONS,  PROPHYLAXIS IN CHILDREN</vt:lpstr>
      <vt:lpstr>11.8.7 TUBERCULOSIS (TB)</vt:lpstr>
      <vt:lpstr>11.8.7 TUBERCULOSIS (TB)</vt:lpstr>
      <vt:lpstr>Slide 63</vt:lpstr>
      <vt:lpstr>Slide 64</vt:lpstr>
      <vt:lpstr>Slide 65</vt:lpstr>
      <vt:lpstr>Slide 66</vt:lpstr>
      <vt:lpstr>Slide 67</vt:lpstr>
      <vt:lpstr>Slide 68</vt:lpstr>
      <vt:lpstr>Slide 69</vt:lpstr>
      <vt:lpstr>Slide 70</vt:lpstr>
      <vt:lpstr>Slide 71</vt:lpstr>
      <vt:lpstr>Slide 72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Trudy</dc:creator>
  <cp:lastModifiedBy>LeongT</cp:lastModifiedBy>
  <cp:revision>426</cp:revision>
  <dcterms:created xsi:type="dcterms:W3CDTF">2014-04-22T12:08:09Z</dcterms:created>
  <dcterms:modified xsi:type="dcterms:W3CDTF">2015-03-30T19:47:19Z</dcterms:modified>
</cp:coreProperties>
</file>