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62" r:id="rId2"/>
    <p:sldMasterId id="2147483665" r:id="rId3"/>
  </p:sldMasterIdLst>
  <p:notesMasterIdLst>
    <p:notesMasterId r:id="rId57"/>
  </p:notesMasterIdLst>
  <p:handoutMasterIdLst>
    <p:handoutMasterId r:id="rId58"/>
  </p:handoutMasterIdLst>
  <p:sldIdLst>
    <p:sldId id="264" r:id="rId4"/>
    <p:sldId id="325" r:id="rId5"/>
    <p:sldId id="324" r:id="rId6"/>
    <p:sldId id="320" r:id="rId7"/>
    <p:sldId id="319" r:id="rId8"/>
    <p:sldId id="326" r:id="rId9"/>
    <p:sldId id="284" r:id="rId10"/>
    <p:sldId id="285" r:id="rId11"/>
    <p:sldId id="286" r:id="rId12"/>
    <p:sldId id="287" r:id="rId13"/>
    <p:sldId id="288" r:id="rId14"/>
    <p:sldId id="289" r:id="rId15"/>
    <p:sldId id="290" r:id="rId16"/>
    <p:sldId id="291" r:id="rId17"/>
    <p:sldId id="327" r:id="rId18"/>
    <p:sldId id="292" r:id="rId19"/>
    <p:sldId id="293" r:id="rId20"/>
    <p:sldId id="294" r:id="rId21"/>
    <p:sldId id="295" r:id="rId22"/>
    <p:sldId id="296" r:id="rId23"/>
    <p:sldId id="297" r:id="rId24"/>
    <p:sldId id="298" r:id="rId25"/>
    <p:sldId id="299" r:id="rId26"/>
    <p:sldId id="300" r:id="rId27"/>
    <p:sldId id="301" r:id="rId28"/>
    <p:sldId id="302" r:id="rId29"/>
    <p:sldId id="303"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 id="318" r:id="rId45"/>
    <p:sldId id="337" r:id="rId46"/>
    <p:sldId id="338" r:id="rId47"/>
    <p:sldId id="339" r:id="rId48"/>
    <p:sldId id="341" r:id="rId49"/>
    <p:sldId id="342" r:id="rId50"/>
    <p:sldId id="344" r:id="rId51"/>
    <p:sldId id="328" r:id="rId52"/>
    <p:sldId id="329" r:id="rId53"/>
    <p:sldId id="331" r:id="rId54"/>
    <p:sldId id="332" r:id="rId55"/>
    <p:sldId id="334" r:id="rId56"/>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4">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cqui" initials="J" lastIdx="16" clrIdx="0">
    <p:extLst>
      <p:ext uri="{19B8F6BF-5375-455C-9EA6-DF929625EA0E}">
        <p15:presenceInfo xmlns:p15="http://schemas.microsoft.com/office/powerpoint/2012/main" xmlns="" userId="Jacqui" providerId="None"/>
      </p:ext>
    </p:extLst>
  </p:cmAuthor>
  <p:cmAuthor id="2" name="Reddy,Millidhashni" initials="R" lastIdx="4" clrIdx="1"/>
  <p:cmAuthor id="3" name="LeongT" initials="L"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66FF"/>
    <a:srgbClr val="33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31" autoAdjust="0"/>
    <p:restoredTop sz="87931" autoAdjust="0"/>
  </p:normalViewPr>
  <p:slideViewPr>
    <p:cSldViewPr>
      <p:cViewPr varScale="1">
        <p:scale>
          <a:sx n="65" d="100"/>
          <a:sy n="65" d="100"/>
        </p:scale>
        <p:origin x="-678"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86" y="-84"/>
      </p:cViewPr>
      <p:guideLst>
        <p:guide orient="horz" pos="3224"/>
        <p:guide pos="2236"/>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ZA"/>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64AC58AE-16F1-41B3-BCB6-AA6042478514}" type="datetimeFigureOut">
              <a:rPr lang="en-ZA" smtClean="0"/>
              <a:pPr/>
              <a:t>2015/03/30</a:t>
            </a:fld>
            <a:endParaRPr lang="en-ZA"/>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ZA"/>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4D64BC49-B2CF-4773-BA3C-9D97D0729354}" type="slidenum">
              <a:rPr lang="en-ZA" smtClean="0"/>
              <a:pPr/>
              <a:t>‹#›</a:t>
            </a:fld>
            <a:endParaRPr lang="en-ZA"/>
          </a:p>
        </p:txBody>
      </p:sp>
    </p:spTree>
    <p:extLst>
      <p:ext uri="{BB962C8B-B14F-4D97-AF65-F5344CB8AC3E}">
        <p14:creationId xmlns="" xmlns:p14="http://schemas.microsoft.com/office/powerpoint/2010/main" val="1761479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ZA"/>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738FE979-5120-4E1A-8690-156A92E8BC4D}" type="datetimeFigureOut">
              <a:rPr lang="en-US" smtClean="0"/>
              <a:pPr/>
              <a:t>3/30/2015</a:t>
            </a:fld>
            <a:endParaRPr lang="en-ZA"/>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ZA"/>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ZA"/>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1C40204B-497E-4794-AA58-A31DBCDDE6E9}" type="slidenum">
              <a:rPr lang="en-ZA" smtClean="0"/>
              <a:pPr/>
              <a:t>‹#›</a:t>
            </a:fld>
            <a:endParaRPr lang="en-ZA"/>
          </a:p>
        </p:txBody>
      </p:sp>
    </p:spTree>
    <p:extLst>
      <p:ext uri="{BB962C8B-B14F-4D97-AF65-F5344CB8AC3E}">
        <p14:creationId xmlns="" xmlns:p14="http://schemas.microsoft.com/office/powerpoint/2010/main" val="3945294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GB" sz="1200" dirty="0" smtClean="0"/>
              <a:t>DISCLAIMER</a:t>
            </a:r>
          </a:p>
          <a:p>
            <a:pPr>
              <a:lnSpc>
                <a:spcPct val="80000"/>
              </a:lnSpc>
            </a:pPr>
            <a:r>
              <a:rPr lang="en-GB" sz="1200" dirty="0" smtClean="0"/>
              <a:t>This slide set is an implementation tool and should be used alongside the published STG. </a:t>
            </a:r>
            <a:r>
              <a:rPr lang="en-GB" sz="1200" smtClean="0"/>
              <a:t>This information does not supersede or replace the STG itself.</a:t>
            </a:r>
            <a:endParaRPr lang="en-US" dirty="0"/>
          </a:p>
        </p:txBody>
      </p:sp>
      <p:sp>
        <p:nvSpPr>
          <p:cNvPr id="4" name="Date Placeholder 3"/>
          <p:cNvSpPr>
            <a:spLocks noGrp="1"/>
          </p:cNvSpPr>
          <p:nvPr>
            <p:ph type="dt" idx="10"/>
          </p:nvPr>
        </p:nvSpPr>
        <p:spPr/>
        <p:txBody>
          <a:bodyPr/>
          <a:lstStyle/>
          <a:p>
            <a:fld id="{DA32DA9B-F8D5-4216-B26F-75A09D968563}" type="datetime1">
              <a:rPr lang="en-US" smtClean="0">
                <a:solidFill>
                  <a:prstClr val="black"/>
                </a:solidFill>
              </a:rPr>
              <a:pPr/>
              <a:t>3/30/2015</a:t>
            </a:fld>
            <a:endParaRPr lang="en-ZA">
              <a:solidFill>
                <a:prstClr val="black"/>
              </a:solidFill>
            </a:endParaRPr>
          </a:p>
        </p:txBody>
      </p:sp>
      <p:sp>
        <p:nvSpPr>
          <p:cNvPr id="5" name="Footer Placeholder 4"/>
          <p:cNvSpPr>
            <a:spLocks noGrp="1"/>
          </p:cNvSpPr>
          <p:nvPr>
            <p:ph type="ftr" sz="quarter" idx="11"/>
          </p:nvPr>
        </p:nvSpPr>
        <p:spPr/>
        <p:txBody>
          <a:bodyPr/>
          <a:lstStyle/>
          <a:p>
            <a:endParaRPr lang="en-ZA">
              <a:solidFill>
                <a:prstClr val="black"/>
              </a:solidFill>
            </a:endParaRPr>
          </a:p>
        </p:txBody>
      </p:sp>
      <p:sp>
        <p:nvSpPr>
          <p:cNvPr id="6" name="Slide Number Placeholder 5"/>
          <p:cNvSpPr>
            <a:spLocks noGrp="1"/>
          </p:cNvSpPr>
          <p:nvPr>
            <p:ph type="sldNum" sz="quarter" idx="12"/>
          </p:nvPr>
        </p:nvSpPr>
        <p:spPr/>
        <p:txBody>
          <a:bodyPr/>
          <a:lstStyle/>
          <a:p>
            <a:fld id="{BD4EA3F3-7F60-4372-AD96-0BFBCD79137E}" type="slidenum">
              <a:rPr lang="en-ZA" smtClean="0">
                <a:solidFill>
                  <a:prstClr val="black"/>
                </a:solidFill>
              </a:rPr>
              <a:pPr/>
              <a:t>1</a:t>
            </a:fld>
            <a:endParaRPr lang="en-ZA">
              <a:solidFill>
                <a:prstClr val="black"/>
              </a:solidFill>
            </a:endParaRPr>
          </a:p>
        </p:txBody>
      </p:sp>
    </p:spTree>
    <p:extLst>
      <p:ext uri="{BB962C8B-B14F-4D97-AF65-F5344CB8AC3E}">
        <p14:creationId xmlns="" xmlns:p14="http://schemas.microsoft.com/office/powerpoint/2010/main" val="8953679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90478">
              <a:defRPr/>
            </a:pPr>
            <a:r>
              <a:rPr lang="en-GB" sz="1300" dirty="0" smtClean="0">
                <a:latin typeface="Arial" pitchFamily="34" charset="0"/>
                <a:cs typeface="Arial" pitchFamily="34" charset="0"/>
              </a:rPr>
              <a:t>Unpublished surveillance data for VDS at Alexander Health Centre, Gauteng (2007 -2012) shared by NICD: Centre for STI and HIV</a:t>
            </a:r>
            <a:endParaRPr lang="en-ZA" sz="1300"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16</a:t>
            </a:fld>
            <a:endParaRPr lang="en-ZA"/>
          </a:p>
        </p:txBody>
      </p:sp>
    </p:spTree>
    <p:extLst>
      <p:ext uri="{BB962C8B-B14F-4D97-AF65-F5344CB8AC3E}">
        <p14:creationId xmlns="" xmlns:p14="http://schemas.microsoft.com/office/powerpoint/2010/main" val="306473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ZA" sz="1300" dirty="0" smtClean="0"/>
              <a:t>Kissinger P, </a:t>
            </a:r>
            <a:r>
              <a:rPr lang="en-ZA" sz="1300" dirty="0" err="1" smtClean="0"/>
              <a:t>Secor</a:t>
            </a:r>
            <a:r>
              <a:rPr lang="en-ZA" sz="1300" dirty="0" smtClean="0"/>
              <a:t> WE, </a:t>
            </a:r>
            <a:r>
              <a:rPr lang="en-ZA" sz="1300" dirty="0" err="1" smtClean="0"/>
              <a:t>Leichliter</a:t>
            </a:r>
            <a:r>
              <a:rPr lang="en-ZA" sz="1300" dirty="0" smtClean="0"/>
              <a:t> JS, Clark RA, Schmidt N, Curtin E, Martin DH. Early repeated infections with </a:t>
            </a:r>
            <a:r>
              <a:rPr lang="en-ZA" sz="1300" dirty="0" err="1" smtClean="0"/>
              <a:t>Trichomonas</a:t>
            </a:r>
            <a:r>
              <a:rPr lang="en-ZA" sz="1300" dirty="0" smtClean="0"/>
              <a:t> </a:t>
            </a:r>
            <a:r>
              <a:rPr lang="en-ZA" sz="1300" dirty="0" err="1" smtClean="0"/>
              <a:t>vaginalis</a:t>
            </a:r>
            <a:r>
              <a:rPr lang="en-ZA" sz="1300" dirty="0" smtClean="0"/>
              <a:t> among HIV-positive and HIV-negative women. </a:t>
            </a:r>
            <a:r>
              <a:rPr lang="en-ZA" sz="1300" dirty="0" err="1" smtClean="0"/>
              <a:t>Clin</a:t>
            </a:r>
            <a:r>
              <a:rPr lang="en-ZA" sz="1300" dirty="0" smtClean="0"/>
              <a:t> Infect Dis. 2008 Apr 1;46(7):994-9.</a:t>
            </a:r>
          </a:p>
          <a:p>
            <a:pPr>
              <a:buNone/>
            </a:pPr>
            <a:r>
              <a:rPr lang="en-ZA" sz="1300" dirty="0" smtClean="0"/>
              <a:t>Kissinger P, Mena L, </a:t>
            </a:r>
            <a:r>
              <a:rPr lang="en-ZA" sz="1300" dirty="0" err="1" smtClean="0"/>
              <a:t>Levison</a:t>
            </a:r>
            <a:r>
              <a:rPr lang="en-ZA" sz="1300" dirty="0" smtClean="0"/>
              <a:t> J, Clark RA, </a:t>
            </a:r>
            <a:r>
              <a:rPr lang="en-ZA" sz="1300" dirty="0" err="1" smtClean="0"/>
              <a:t>Gatski</a:t>
            </a:r>
            <a:r>
              <a:rPr lang="en-ZA" sz="1300" dirty="0" smtClean="0"/>
              <a:t> M, Henderson H, Schmidt N, Rosenthal SL, Myers L, Martin DH. A randomized treatment trial: single versus 7-day dose of </a:t>
            </a:r>
            <a:r>
              <a:rPr lang="en-ZA" sz="1300" dirty="0" err="1" smtClean="0"/>
              <a:t>metronidazole</a:t>
            </a:r>
            <a:r>
              <a:rPr lang="en-ZA" sz="1300" dirty="0" smtClean="0"/>
              <a:t> for the treatment of </a:t>
            </a:r>
            <a:r>
              <a:rPr lang="en-ZA" sz="1300" dirty="0" err="1" smtClean="0"/>
              <a:t>Trichomonas</a:t>
            </a:r>
            <a:r>
              <a:rPr lang="en-ZA" sz="1300" dirty="0" smtClean="0"/>
              <a:t> </a:t>
            </a:r>
            <a:r>
              <a:rPr lang="en-ZA" sz="1300" dirty="0" err="1" smtClean="0"/>
              <a:t>vaginalis</a:t>
            </a:r>
            <a:r>
              <a:rPr lang="en-ZA" sz="1300" dirty="0" smtClean="0"/>
              <a:t> among HIV-infected women. J </a:t>
            </a:r>
            <a:r>
              <a:rPr lang="en-ZA" sz="1300" dirty="0" err="1" smtClean="0"/>
              <a:t>Acquir</a:t>
            </a:r>
            <a:r>
              <a:rPr lang="en-ZA" sz="1300" dirty="0" smtClean="0"/>
              <a:t> Immune </a:t>
            </a:r>
            <a:r>
              <a:rPr lang="en-ZA" sz="1300" dirty="0" err="1" smtClean="0"/>
              <a:t>Defic</a:t>
            </a:r>
            <a:r>
              <a:rPr lang="en-ZA" sz="1300" dirty="0" smtClean="0"/>
              <a:t> </a:t>
            </a:r>
            <a:r>
              <a:rPr lang="en-ZA" sz="1300" dirty="0" err="1" smtClean="0"/>
              <a:t>Syndr</a:t>
            </a:r>
            <a:r>
              <a:rPr lang="en-ZA" sz="1300" dirty="0" smtClean="0"/>
              <a:t>. 2010 Dec 15;55(5):565-71.</a:t>
            </a:r>
          </a:p>
          <a:p>
            <a:pPr>
              <a:buNone/>
            </a:pPr>
            <a:r>
              <a:rPr lang="en-ZA" sz="1300" dirty="0" err="1" smtClean="0"/>
              <a:t>Swedberg</a:t>
            </a:r>
            <a:r>
              <a:rPr lang="en-ZA" sz="1300" dirty="0" smtClean="0"/>
              <a:t> J, Steiner JF, </a:t>
            </a:r>
            <a:r>
              <a:rPr lang="en-ZA" sz="1300" dirty="0" err="1" smtClean="0"/>
              <a:t>Deiss</a:t>
            </a:r>
            <a:r>
              <a:rPr lang="en-ZA" sz="1300" dirty="0" smtClean="0"/>
              <a:t> F, Steiner S, </a:t>
            </a:r>
            <a:r>
              <a:rPr lang="en-ZA" sz="1300" dirty="0" err="1" smtClean="0"/>
              <a:t>Driggers</a:t>
            </a:r>
            <a:r>
              <a:rPr lang="en-ZA" sz="1300" dirty="0" smtClean="0"/>
              <a:t> DA. Comparison of single-dose </a:t>
            </a:r>
            <a:r>
              <a:rPr lang="en-ZA" sz="1300" dirty="0" err="1" smtClean="0"/>
              <a:t>vs</a:t>
            </a:r>
            <a:r>
              <a:rPr lang="en-ZA" sz="1300" dirty="0" smtClean="0"/>
              <a:t> one-week course of </a:t>
            </a:r>
            <a:r>
              <a:rPr lang="en-ZA" sz="1300" dirty="0" err="1" smtClean="0"/>
              <a:t>metronidazole</a:t>
            </a:r>
            <a:r>
              <a:rPr lang="en-ZA" sz="1300" dirty="0" smtClean="0"/>
              <a:t> for symptomatic bacterial </a:t>
            </a:r>
            <a:r>
              <a:rPr lang="en-ZA" sz="1300" dirty="0" err="1" smtClean="0"/>
              <a:t>vaginosis</a:t>
            </a:r>
            <a:r>
              <a:rPr lang="en-ZA" sz="1300" dirty="0" smtClean="0"/>
              <a:t>. JAMA. 1985 Aug 23-30;254(8):1046-9</a:t>
            </a:r>
          </a:p>
          <a:p>
            <a:endParaRPr lang="en-ZA" sz="1300" dirty="0" smtClean="0"/>
          </a:p>
          <a:p>
            <a:r>
              <a:rPr lang="en-GB" sz="1700" dirty="0" smtClean="0"/>
              <a:t>.</a:t>
            </a:r>
            <a:endParaRPr lang="en-ZA" sz="1700" dirty="0" smtClean="0"/>
          </a:p>
        </p:txBody>
      </p:sp>
      <p:sp>
        <p:nvSpPr>
          <p:cNvPr id="4" name="Slide Number Placeholder 3"/>
          <p:cNvSpPr>
            <a:spLocks noGrp="1"/>
          </p:cNvSpPr>
          <p:nvPr>
            <p:ph type="sldNum" sz="quarter" idx="10"/>
          </p:nvPr>
        </p:nvSpPr>
        <p:spPr/>
        <p:txBody>
          <a:bodyPr/>
          <a:lstStyle/>
          <a:p>
            <a:fld id="{1C40204B-497E-4794-AA58-A31DBCDDE6E9}" type="slidenum">
              <a:rPr lang="en-ZA" smtClean="0"/>
              <a:pPr/>
              <a:t>19</a:t>
            </a:fld>
            <a:endParaRPr lang="en-ZA"/>
          </a:p>
        </p:txBody>
      </p:sp>
    </p:spTree>
    <p:extLst>
      <p:ext uri="{BB962C8B-B14F-4D97-AF65-F5344CB8AC3E}">
        <p14:creationId xmlns="" xmlns:p14="http://schemas.microsoft.com/office/powerpoint/2010/main" val="761399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ZA" dirty="0" smtClean="0"/>
              <a:t>SAMF, 2012 edition.</a:t>
            </a:r>
          </a:p>
          <a:p>
            <a:pPr>
              <a:buNone/>
            </a:pPr>
            <a:r>
              <a:rPr lang="en-ZA" sz="1300" dirty="0" err="1" smtClean="0"/>
              <a:t>Pitsouni</a:t>
            </a:r>
            <a:r>
              <a:rPr lang="en-ZA" sz="1300" dirty="0" smtClean="0"/>
              <a:t> E, </a:t>
            </a:r>
            <a:r>
              <a:rPr lang="en-ZA" sz="1300" dirty="0" err="1" smtClean="0"/>
              <a:t>Iavazzo</a:t>
            </a:r>
            <a:r>
              <a:rPr lang="en-ZA" sz="1300" dirty="0" smtClean="0"/>
              <a:t> C, </a:t>
            </a:r>
            <a:r>
              <a:rPr lang="en-ZA" sz="1300" dirty="0" err="1" smtClean="0"/>
              <a:t>Athanasiou</a:t>
            </a:r>
            <a:r>
              <a:rPr lang="en-ZA" sz="1300" dirty="0" smtClean="0"/>
              <a:t> S, </a:t>
            </a:r>
            <a:r>
              <a:rPr lang="en-ZA" sz="1300" dirty="0" err="1" smtClean="0"/>
              <a:t>Falagas</a:t>
            </a:r>
            <a:r>
              <a:rPr lang="en-ZA" sz="1300" dirty="0" smtClean="0"/>
              <a:t> ME. Single-dose </a:t>
            </a:r>
            <a:r>
              <a:rPr lang="en-ZA" sz="1300" dirty="0" err="1" smtClean="0"/>
              <a:t>azithromycin</a:t>
            </a:r>
            <a:r>
              <a:rPr lang="en-ZA" sz="1300" dirty="0" smtClean="0"/>
              <a:t> versus erythromycin or amoxicillin for Chlamydia </a:t>
            </a:r>
            <a:r>
              <a:rPr lang="en-ZA" sz="1300" dirty="0" err="1" smtClean="0"/>
              <a:t>trachomatis</a:t>
            </a:r>
            <a:r>
              <a:rPr lang="en-ZA" sz="1300" dirty="0" smtClean="0"/>
              <a:t> infection during pregnancy: a meta-analysis of randomised controlled trials. </a:t>
            </a:r>
            <a:r>
              <a:rPr lang="en-ZA" sz="1300" dirty="0" err="1" smtClean="0"/>
              <a:t>Int</a:t>
            </a:r>
            <a:r>
              <a:rPr lang="en-ZA" sz="1300" dirty="0" smtClean="0"/>
              <a:t> J </a:t>
            </a:r>
            <a:r>
              <a:rPr lang="en-ZA" sz="1300" dirty="0" err="1" smtClean="0"/>
              <a:t>Antimicrob</a:t>
            </a:r>
            <a:r>
              <a:rPr lang="en-ZA" sz="1300" dirty="0" smtClean="0"/>
              <a:t> Agents. 2007 Sep;30(3):213-21</a:t>
            </a:r>
            <a:endParaRPr lang="en-ZA" sz="1500" dirty="0" smtClean="0"/>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20</a:t>
            </a:fld>
            <a:endParaRPr lang="en-ZA"/>
          </a:p>
        </p:txBody>
      </p:sp>
    </p:spTree>
    <p:extLst>
      <p:ext uri="{BB962C8B-B14F-4D97-AF65-F5344CB8AC3E}">
        <p14:creationId xmlns="" xmlns:p14="http://schemas.microsoft.com/office/powerpoint/2010/main" val="77313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300" dirty="0" err="1" smtClean="0"/>
              <a:t>Bignell</a:t>
            </a:r>
            <a:r>
              <a:rPr lang="en-ZA" sz="1300" dirty="0" smtClean="0"/>
              <a:t> C, Fitzgerald M; Guideline Development Group; British Association for Sexual Health and HIV UK. UK national guideline for the management of gonorrhoea in adults, 2011.Int J STD AIDS. 2011 Oct;22(10):541-7.</a:t>
            </a:r>
          </a:p>
          <a:p>
            <a:r>
              <a:rPr lang="en-ZA" sz="1300" dirty="0" err="1" smtClean="0"/>
              <a:t>Workowski</a:t>
            </a:r>
            <a:r>
              <a:rPr lang="en-ZA" sz="1300" dirty="0" smtClean="0"/>
              <a:t> KA, Berman S; </a:t>
            </a:r>
            <a:r>
              <a:rPr lang="en-ZA" sz="1300" dirty="0" err="1" smtClean="0"/>
              <a:t>Centers</a:t>
            </a:r>
            <a:r>
              <a:rPr lang="en-ZA" sz="1300" dirty="0" smtClean="0"/>
              <a:t> for Disease Control and Prevention (CDC). Sexually transmitted diseases treatment guidelines, 2010. </a:t>
            </a:r>
            <a:r>
              <a:rPr lang="en-ZA" sz="1300" i="1" dirty="0" smtClean="0"/>
              <a:t>MMWR </a:t>
            </a:r>
            <a:r>
              <a:rPr lang="en-ZA" sz="1300" i="1" dirty="0" err="1" smtClean="0"/>
              <a:t>Recomm</a:t>
            </a:r>
            <a:r>
              <a:rPr lang="en-ZA" sz="1300" i="1" dirty="0" smtClean="0"/>
              <a:t> Rep</a:t>
            </a:r>
            <a:r>
              <a:rPr lang="en-ZA" sz="1300" dirty="0" smtClean="0"/>
              <a:t>. 2010 Dec 17;59(RR-12):1-110. Erratum in: </a:t>
            </a:r>
            <a:r>
              <a:rPr lang="en-ZA" sz="1300" i="1" dirty="0" smtClean="0"/>
              <a:t>MMWR </a:t>
            </a:r>
            <a:r>
              <a:rPr lang="en-ZA" sz="1300" i="1" dirty="0" err="1" smtClean="0"/>
              <a:t>Recomm</a:t>
            </a:r>
            <a:r>
              <a:rPr lang="en-ZA" sz="1300" i="1" dirty="0" smtClean="0"/>
              <a:t> Rep.</a:t>
            </a:r>
            <a:r>
              <a:rPr lang="en-ZA" sz="1300" dirty="0" smtClean="0"/>
              <a:t> 2011 Jan 14;60(1):18. Dosage error in article text.</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22</a:t>
            </a:fld>
            <a:endParaRPr lang="en-ZA"/>
          </a:p>
        </p:txBody>
      </p:sp>
    </p:spTree>
    <p:extLst>
      <p:ext uri="{BB962C8B-B14F-4D97-AF65-F5344CB8AC3E}">
        <p14:creationId xmlns="" xmlns:p14="http://schemas.microsoft.com/office/powerpoint/2010/main" val="2748172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90478">
              <a:defRPr/>
            </a:pPr>
            <a:r>
              <a:rPr lang="en-ZA" sz="1300" dirty="0" err="1" smtClean="0"/>
              <a:t>Savaris</a:t>
            </a:r>
            <a:r>
              <a:rPr lang="en-ZA" sz="1300" dirty="0" smtClean="0"/>
              <a:t> RF, </a:t>
            </a:r>
            <a:r>
              <a:rPr lang="en-ZA" sz="1300" dirty="0" err="1" smtClean="0"/>
              <a:t>Teixeira</a:t>
            </a:r>
            <a:r>
              <a:rPr lang="en-ZA" sz="1300" dirty="0" smtClean="0"/>
              <a:t> LM, Torres TG, Edelweiss MI, </a:t>
            </a:r>
            <a:r>
              <a:rPr lang="en-ZA" sz="1300" dirty="0" err="1" smtClean="0"/>
              <a:t>Moncada</a:t>
            </a:r>
            <a:r>
              <a:rPr lang="en-ZA" sz="1300" dirty="0" smtClean="0"/>
              <a:t> J, </a:t>
            </a:r>
            <a:r>
              <a:rPr lang="en-ZA" sz="1300" dirty="0" err="1" smtClean="0"/>
              <a:t>Schachter</a:t>
            </a:r>
            <a:r>
              <a:rPr lang="en-ZA" sz="1300" dirty="0" smtClean="0"/>
              <a:t> J. Comparing ceftriaxone plus </a:t>
            </a:r>
            <a:r>
              <a:rPr lang="en-ZA" sz="1300" dirty="0" err="1" smtClean="0"/>
              <a:t>azithromycin</a:t>
            </a:r>
            <a:r>
              <a:rPr lang="en-ZA" sz="1300" dirty="0" smtClean="0"/>
              <a:t> or </a:t>
            </a:r>
            <a:r>
              <a:rPr lang="en-ZA" sz="1300" dirty="0" err="1" smtClean="0"/>
              <a:t>doxycycline</a:t>
            </a:r>
            <a:r>
              <a:rPr lang="en-ZA" sz="1300" dirty="0" smtClean="0"/>
              <a:t> for pelvic 	inflammatory disease: a randomized controlled trial. </a:t>
            </a:r>
            <a:r>
              <a:rPr lang="en-ZA" sz="1300" dirty="0" err="1" smtClean="0"/>
              <a:t>Obstet</a:t>
            </a:r>
            <a:r>
              <a:rPr lang="en-ZA" sz="1300" dirty="0" smtClean="0"/>
              <a:t> Gynecol. 2007 Jul;110(1):53-60.</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23</a:t>
            </a:fld>
            <a:endParaRPr lang="en-ZA"/>
          </a:p>
        </p:txBody>
      </p:sp>
    </p:spTree>
    <p:extLst>
      <p:ext uri="{BB962C8B-B14F-4D97-AF65-F5344CB8AC3E}">
        <p14:creationId xmlns="" xmlns:p14="http://schemas.microsoft.com/office/powerpoint/2010/main" val="3080027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300" dirty="0" err="1" smtClean="0"/>
              <a:t>Amsden</a:t>
            </a:r>
            <a:r>
              <a:rPr lang="en-ZA" sz="1300" dirty="0" smtClean="0"/>
              <a:t> GW, Gray CL. Serum and WBC pharmacokinetics of 1500 mg of </a:t>
            </a:r>
            <a:r>
              <a:rPr lang="en-ZA" sz="1300" dirty="0" err="1" smtClean="0"/>
              <a:t>azithromycin</a:t>
            </a:r>
            <a:r>
              <a:rPr lang="en-ZA" sz="1300" dirty="0" smtClean="0"/>
              <a:t>  when given either as a single dose or over a 3 day period in healthy   </a:t>
            </a:r>
          </a:p>
          <a:p>
            <a:r>
              <a:rPr lang="en-ZA" sz="1300" dirty="0" smtClean="0"/>
              <a:t>   volunteers. J </a:t>
            </a:r>
            <a:r>
              <a:rPr lang="en-ZA" sz="1300" dirty="0" err="1" smtClean="0"/>
              <a:t>Antimicrob</a:t>
            </a:r>
            <a:r>
              <a:rPr lang="en-ZA" sz="1300" dirty="0" smtClean="0"/>
              <a:t> </a:t>
            </a:r>
            <a:r>
              <a:rPr lang="en-ZA" sz="1300" dirty="0" err="1" smtClean="0"/>
              <a:t>Chemother</a:t>
            </a:r>
            <a:r>
              <a:rPr lang="en-ZA" sz="1300" dirty="0" smtClean="0"/>
              <a:t>. 2001 Jan;47(1):61-6.</a:t>
            </a:r>
          </a:p>
          <a:p>
            <a:r>
              <a:rPr lang="en-ZA" sz="1300" dirty="0" smtClean="0"/>
              <a:t>Sampson MR, </a:t>
            </a:r>
            <a:r>
              <a:rPr lang="en-ZA" sz="1300" dirty="0" err="1" smtClean="0"/>
              <a:t>Dumitrescu</a:t>
            </a:r>
            <a:r>
              <a:rPr lang="en-ZA" sz="1300" dirty="0" smtClean="0"/>
              <a:t> TP, </a:t>
            </a:r>
            <a:r>
              <a:rPr lang="en-ZA" sz="1300" dirty="0" err="1" smtClean="0"/>
              <a:t>Brouwer</a:t>
            </a:r>
            <a:r>
              <a:rPr lang="en-ZA" sz="1300" dirty="0" smtClean="0"/>
              <a:t> KL, </a:t>
            </a:r>
            <a:r>
              <a:rPr lang="en-ZA" sz="1300" dirty="0" err="1" smtClean="0"/>
              <a:t>Schmith</a:t>
            </a:r>
            <a:r>
              <a:rPr lang="en-ZA" sz="1300" dirty="0" smtClean="0"/>
              <a:t> VD. Population pharmacokinetics of </a:t>
            </a:r>
            <a:r>
              <a:rPr lang="en-ZA" sz="1300" dirty="0" err="1" smtClean="0"/>
              <a:t>azithromycin</a:t>
            </a:r>
            <a:r>
              <a:rPr lang="en-ZA" sz="1300" dirty="0" smtClean="0"/>
              <a:t> in whole blood, peripheral blood mononuclear cells, </a:t>
            </a:r>
          </a:p>
          <a:p>
            <a:r>
              <a:rPr lang="en-ZA" sz="1300" dirty="0" smtClean="0"/>
              <a:t>   and </a:t>
            </a:r>
            <a:r>
              <a:rPr lang="en-ZA" sz="1300" dirty="0" err="1" smtClean="0"/>
              <a:t>polymorphonuclear</a:t>
            </a:r>
            <a:r>
              <a:rPr lang="en-ZA" sz="1300" dirty="0" smtClean="0"/>
              <a:t> cells in healthy adults. CPT </a:t>
            </a:r>
            <a:r>
              <a:rPr lang="en-ZA" sz="1300" dirty="0" err="1" smtClean="0"/>
              <a:t>Pharmacometrics</a:t>
            </a:r>
            <a:r>
              <a:rPr lang="en-ZA" sz="1300" dirty="0" smtClean="0"/>
              <a:t> </a:t>
            </a:r>
            <a:r>
              <a:rPr lang="en-ZA" sz="1300" dirty="0" err="1" smtClean="0"/>
              <a:t>Syst</a:t>
            </a:r>
            <a:r>
              <a:rPr lang="en-ZA" sz="1300" dirty="0" smtClean="0"/>
              <a:t> </a:t>
            </a:r>
            <a:r>
              <a:rPr lang="en-ZA" sz="1300" dirty="0" err="1" smtClean="0"/>
              <a:t>Pharmacol</a:t>
            </a:r>
            <a:r>
              <a:rPr lang="en-ZA" sz="1300" dirty="0" smtClean="0"/>
              <a:t>. 2014 Mar 5;3:e103.</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24</a:t>
            </a:fld>
            <a:endParaRPr lang="en-ZA"/>
          </a:p>
        </p:txBody>
      </p:sp>
    </p:spTree>
    <p:extLst>
      <p:ext uri="{BB962C8B-B14F-4D97-AF65-F5344CB8AC3E}">
        <p14:creationId xmlns="" xmlns:p14="http://schemas.microsoft.com/office/powerpoint/2010/main" val="107487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300" dirty="0" smtClean="0"/>
              <a:t>National STI Surveillance </a:t>
            </a:r>
            <a:r>
              <a:rPr lang="en-US" sz="1300" dirty="0" err="1" smtClean="0"/>
              <a:t>Programme</a:t>
            </a:r>
            <a:r>
              <a:rPr lang="en-US" sz="1300" dirty="0" smtClean="0"/>
              <a:t>, Centre for HIV &amp; STIs, NICD/NHLS, 2006-2011</a:t>
            </a:r>
          </a:p>
          <a:p>
            <a:r>
              <a:rPr lang="en-ZA" sz="1300" dirty="0" smtClean="0"/>
              <a:t>Lewis DA, </a:t>
            </a:r>
            <a:r>
              <a:rPr lang="en-ZA" sz="1300" dirty="0" err="1" smtClean="0"/>
              <a:t>Sriruttan</a:t>
            </a:r>
            <a:r>
              <a:rPr lang="en-ZA" sz="1300" dirty="0" smtClean="0"/>
              <a:t> C, </a:t>
            </a:r>
            <a:r>
              <a:rPr lang="en-ZA" sz="1300" dirty="0" err="1" smtClean="0"/>
              <a:t>Müller</a:t>
            </a:r>
            <a:r>
              <a:rPr lang="en-ZA" sz="1300" dirty="0" smtClean="0"/>
              <a:t> EE, </a:t>
            </a:r>
            <a:r>
              <a:rPr lang="en-ZA" sz="1300" dirty="0" err="1" smtClean="0"/>
              <a:t>Golparian</a:t>
            </a:r>
            <a:r>
              <a:rPr lang="en-ZA" sz="1300" dirty="0" smtClean="0"/>
              <a:t> D, </a:t>
            </a:r>
            <a:r>
              <a:rPr lang="en-ZA" sz="1300" dirty="0" err="1" smtClean="0"/>
              <a:t>Gumede</a:t>
            </a:r>
            <a:r>
              <a:rPr lang="en-ZA" sz="1300" dirty="0" smtClean="0"/>
              <a:t> L, </a:t>
            </a:r>
            <a:r>
              <a:rPr lang="en-ZA" sz="1300" dirty="0" err="1" smtClean="0"/>
              <a:t>Fick</a:t>
            </a:r>
            <a:r>
              <a:rPr lang="en-ZA" sz="1300" dirty="0" smtClean="0"/>
              <a:t> D, de Wet </a:t>
            </a:r>
            <a:r>
              <a:rPr lang="en-ZA" sz="1300" dirty="0" err="1" smtClean="0"/>
              <a:t>J,Maseko</a:t>
            </a:r>
            <a:r>
              <a:rPr lang="en-ZA" sz="1300" dirty="0" smtClean="0"/>
              <a:t> V, Coetzee J, </a:t>
            </a:r>
            <a:r>
              <a:rPr lang="en-ZA" sz="1300" dirty="0" err="1" smtClean="0"/>
              <a:t>Unemo</a:t>
            </a:r>
            <a:r>
              <a:rPr lang="en-ZA" sz="1300" dirty="0" smtClean="0"/>
              <a:t> M. Phenotypic and genetic   	characterization of </a:t>
            </a:r>
            <a:r>
              <a:rPr lang="en-ZA" sz="1300" dirty="0" err="1" smtClean="0"/>
              <a:t>thefirst</a:t>
            </a:r>
            <a:r>
              <a:rPr lang="en-ZA" sz="1300" dirty="0" smtClean="0"/>
              <a:t> two cases of extended-spectrum-cephalosporin-resistant </a:t>
            </a:r>
            <a:r>
              <a:rPr lang="en-ZA" sz="1300" dirty="0" err="1" smtClean="0"/>
              <a:t>Neisseria</a:t>
            </a:r>
            <a:r>
              <a:rPr lang="en-ZA" sz="1300" dirty="0" smtClean="0"/>
              <a:t> </a:t>
            </a:r>
            <a:r>
              <a:rPr lang="en-ZA" sz="1300" dirty="0" err="1" smtClean="0"/>
              <a:t>gonorrhoeae</a:t>
            </a:r>
            <a:r>
              <a:rPr lang="en-ZA" sz="1300" dirty="0" smtClean="0"/>
              <a:t> infection in South 	Africa and association with </a:t>
            </a:r>
            <a:r>
              <a:rPr lang="en-ZA" sz="1300" dirty="0" err="1" smtClean="0"/>
              <a:t>cefixime</a:t>
            </a:r>
            <a:r>
              <a:rPr lang="en-ZA" sz="1300" dirty="0" smtClean="0"/>
              <a:t> treatment failure. J </a:t>
            </a:r>
            <a:r>
              <a:rPr lang="en-ZA" sz="1300" dirty="0" err="1" smtClean="0"/>
              <a:t>Antimicrob</a:t>
            </a:r>
            <a:r>
              <a:rPr lang="en-ZA" sz="1300" dirty="0" smtClean="0"/>
              <a:t> </a:t>
            </a:r>
            <a:r>
              <a:rPr lang="en-ZA" sz="1300" dirty="0" err="1" smtClean="0"/>
              <a:t>Chemother</a:t>
            </a:r>
            <a:r>
              <a:rPr lang="en-ZA" sz="1300" dirty="0" smtClean="0"/>
              <a:t>. 2013 Jun;68(6):1267-70.</a:t>
            </a:r>
          </a:p>
          <a:p>
            <a:r>
              <a:rPr lang="en-ZA" sz="1300" dirty="0" smtClean="0"/>
              <a:t>Lewis DA. Gonorrhoea resistance among men who have sex with men: what’s oral sex got to do with it? South </a:t>
            </a:r>
            <a:r>
              <a:rPr lang="en-ZA" sz="1300" dirty="0" err="1" smtClean="0"/>
              <a:t>Afr</a:t>
            </a:r>
            <a:r>
              <a:rPr lang="en-ZA" sz="1300" dirty="0" smtClean="0"/>
              <a:t> J </a:t>
            </a:r>
            <a:r>
              <a:rPr lang="en-ZA" sz="1300" dirty="0" err="1" smtClean="0"/>
              <a:t>Epidemiol</a:t>
            </a:r>
            <a:r>
              <a:rPr lang="en-ZA" sz="1300" dirty="0" smtClean="0"/>
              <a:t> Infect 	2013;28(2):77</a:t>
            </a:r>
          </a:p>
          <a:p>
            <a:r>
              <a:rPr lang="en-ZA" sz="1300" dirty="0" smtClean="0"/>
              <a:t>WHO. Global action plan to control the spread and impact of antimicrobial resistance in </a:t>
            </a:r>
            <a:r>
              <a:rPr lang="en-ZA" sz="1300" dirty="0" err="1" smtClean="0"/>
              <a:t>Neisseria</a:t>
            </a:r>
            <a:r>
              <a:rPr lang="en-ZA" sz="1300" dirty="0" smtClean="0"/>
              <a:t> </a:t>
            </a:r>
            <a:r>
              <a:rPr lang="en-ZA" sz="1300" dirty="0" err="1" smtClean="0"/>
              <a:t>gonorrhoeae</a:t>
            </a:r>
            <a:r>
              <a:rPr lang="en-ZA" sz="1300" dirty="0" smtClean="0"/>
              <a:t>. 2012</a:t>
            </a:r>
          </a:p>
          <a:p>
            <a:r>
              <a:rPr lang="en-ZA" sz="1300" dirty="0" err="1" smtClean="0"/>
              <a:t>Bignell</a:t>
            </a:r>
            <a:r>
              <a:rPr lang="en-ZA" sz="1300" dirty="0" smtClean="0"/>
              <a:t> C, </a:t>
            </a:r>
            <a:r>
              <a:rPr lang="en-ZA" sz="1300" dirty="0" err="1" smtClean="0"/>
              <a:t>Garley</a:t>
            </a:r>
            <a:r>
              <a:rPr lang="en-ZA" sz="1300" dirty="0" smtClean="0"/>
              <a:t> J. Azithromycin in the treatment of infection with </a:t>
            </a:r>
            <a:r>
              <a:rPr lang="en-ZA" sz="1300" dirty="0" err="1" smtClean="0"/>
              <a:t>Neisseria</a:t>
            </a:r>
            <a:r>
              <a:rPr lang="en-ZA" sz="1300" dirty="0" smtClean="0"/>
              <a:t> </a:t>
            </a:r>
            <a:r>
              <a:rPr lang="en-ZA" sz="1300" dirty="0" err="1" smtClean="0"/>
              <a:t>gonorrhoeae</a:t>
            </a:r>
            <a:r>
              <a:rPr lang="en-ZA" sz="1300" dirty="0" smtClean="0"/>
              <a:t>. Sex </a:t>
            </a:r>
            <a:r>
              <a:rPr lang="en-ZA" sz="1300" dirty="0" err="1" smtClean="0"/>
              <a:t>Transm</a:t>
            </a:r>
            <a:r>
              <a:rPr lang="en-ZA" sz="1300" dirty="0" smtClean="0"/>
              <a:t> Infect. 2010 Nov;86(6):422-6.</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26</a:t>
            </a:fld>
            <a:endParaRPr lang="en-ZA"/>
          </a:p>
        </p:txBody>
      </p:sp>
    </p:spTree>
    <p:extLst>
      <p:ext uri="{BB962C8B-B14F-4D97-AF65-F5344CB8AC3E}">
        <p14:creationId xmlns="" xmlns:p14="http://schemas.microsoft.com/office/powerpoint/2010/main" val="5522951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ZA" sz="1300" dirty="0" smtClean="0"/>
              <a:t>Brown LB, </a:t>
            </a:r>
            <a:r>
              <a:rPr lang="en-ZA" sz="1300" dirty="0" err="1" smtClean="0"/>
              <a:t>Krysiak</a:t>
            </a:r>
            <a:r>
              <a:rPr lang="en-ZA" sz="1300" dirty="0" smtClean="0"/>
              <a:t> R, </a:t>
            </a:r>
            <a:r>
              <a:rPr lang="en-ZA" sz="1300" dirty="0" err="1" smtClean="0"/>
              <a:t>Kamanga</a:t>
            </a:r>
            <a:r>
              <a:rPr lang="en-ZA" sz="1300" dirty="0" smtClean="0"/>
              <a:t> G, </a:t>
            </a:r>
            <a:r>
              <a:rPr lang="en-ZA" sz="1300" dirty="0" err="1" smtClean="0"/>
              <a:t>Mapanje</a:t>
            </a:r>
            <a:r>
              <a:rPr lang="en-ZA" sz="1300" dirty="0" smtClean="0"/>
              <a:t> C, </a:t>
            </a:r>
            <a:r>
              <a:rPr lang="en-ZA" sz="1300" dirty="0" err="1" smtClean="0"/>
              <a:t>Kanyamula</a:t>
            </a:r>
            <a:r>
              <a:rPr lang="en-ZA" sz="1300" dirty="0" smtClean="0"/>
              <a:t> H, Banda B, </a:t>
            </a:r>
            <a:r>
              <a:rPr lang="en-ZA" sz="1300" dirty="0" err="1" smtClean="0"/>
              <a:t>Mhango</a:t>
            </a:r>
            <a:r>
              <a:rPr lang="en-ZA" sz="1300" dirty="0" smtClean="0"/>
              <a:t> C, Hoffman M, </a:t>
            </a:r>
            <a:r>
              <a:rPr lang="en-ZA" sz="1300" dirty="0" err="1" smtClean="0"/>
              <a:t>Kamwendo</a:t>
            </a:r>
            <a:r>
              <a:rPr lang="en-ZA" sz="1300" dirty="0" smtClean="0"/>
              <a:t> D, Hobbs M, </a:t>
            </a:r>
            <a:r>
              <a:rPr lang="en-ZA" sz="1300" dirty="0" err="1" smtClean="0"/>
              <a:t>Hosseinipour</a:t>
            </a:r>
            <a:r>
              <a:rPr lang="en-ZA" sz="1300" dirty="0" smtClean="0"/>
              <a:t> MC, </a:t>
            </a:r>
          </a:p>
          <a:p>
            <a:r>
              <a:rPr lang="en-ZA" sz="1300" dirty="0" smtClean="0"/>
              <a:t>   Martinson F, Cohen MS, Hoffman IF. </a:t>
            </a:r>
            <a:r>
              <a:rPr lang="en-ZA" sz="1300" dirty="0" err="1" smtClean="0"/>
              <a:t>Neisseria</a:t>
            </a:r>
            <a:r>
              <a:rPr lang="en-ZA" sz="1300" dirty="0" smtClean="0"/>
              <a:t> </a:t>
            </a:r>
            <a:r>
              <a:rPr lang="en-ZA" sz="1300" dirty="0" err="1" smtClean="0"/>
              <a:t>gonorrhoeae</a:t>
            </a:r>
            <a:r>
              <a:rPr lang="en-ZA" sz="1300" dirty="0" smtClean="0"/>
              <a:t> antimicrobial susceptibility in Lilongwe, Malawi, 2007. Sex </a:t>
            </a:r>
            <a:r>
              <a:rPr lang="en-ZA" sz="1300" dirty="0" err="1" smtClean="0"/>
              <a:t>Transm</a:t>
            </a:r>
            <a:r>
              <a:rPr lang="en-ZA" sz="1300" dirty="0" smtClean="0"/>
              <a:t> Dis. 2010 </a:t>
            </a:r>
          </a:p>
          <a:p>
            <a:r>
              <a:rPr lang="en-ZA" sz="1300" dirty="0" smtClean="0"/>
              <a:t>   Mar;37(3):169-72.</a:t>
            </a:r>
          </a:p>
          <a:p>
            <a:r>
              <a:rPr lang="en-US" sz="1300" dirty="0" smtClean="0"/>
              <a:t>National STI Surveillance </a:t>
            </a:r>
            <a:r>
              <a:rPr lang="en-US" sz="1300" dirty="0" err="1" smtClean="0"/>
              <a:t>Programme</a:t>
            </a:r>
            <a:r>
              <a:rPr lang="en-US" sz="1300" dirty="0" smtClean="0"/>
              <a:t>, Centre for HIV &amp; STIs, NICD/NHLS, 2006-2011</a:t>
            </a:r>
          </a:p>
          <a:p>
            <a:r>
              <a:rPr lang="en-ZA" sz="1300" dirty="0" smtClean="0"/>
              <a:t>WHO. Global action plan to control the spread and impact of antimicrobial resistance in </a:t>
            </a:r>
            <a:r>
              <a:rPr lang="en-ZA" sz="1300" dirty="0" err="1" smtClean="0"/>
              <a:t>Neisseria</a:t>
            </a:r>
            <a:r>
              <a:rPr lang="en-ZA" sz="1300" dirty="0" smtClean="0"/>
              <a:t> </a:t>
            </a:r>
            <a:r>
              <a:rPr lang="en-ZA" sz="1300" dirty="0" err="1" smtClean="0"/>
              <a:t>gonorrhoeae</a:t>
            </a:r>
            <a:r>
              <a:rPr lang="en-ZA" sz="1300" dirty="0" smtClean="0"/>
              <a:t>. 2012</a:t>
            </a:r>
          </a:p>
          <a:p>
            <a:r>
              <a:rPr lang="en-ZA" sz="1300" dirty="0" err="1" smtClean="0"/>
              <a:t>Bignell</a:t>
            </a:r>
            <a:r>
              <a:rPr lang="en-ZA" sz="1300" dirty="0" smtClean="0"/>
              <a:t> C, </a:t>
            </a:r>
            <a:r>
              <a:rPr lang="en-ZA" sz="1300" dirty="0" err="1" smtClean="0"/>
              <a:t>Garley</a:t>
            </a:r>
            <a:r>
              <a:rPr lang="en-ZA" sz="1300" dirty="0" smtClean="0"/>
              <a:t> J. Azithromycin in the treatment of infection with </a:t>
            </a:r>
            <a:r>
              <a:rPr lang="en-ZA" sz="1300" dirty="0" err="1" smtClean="0"/>
              <a:t>Neisseria</a:t>
            </a:r>
            <a:r>
              <a:rPr lang="en-ZA" sz="1300" dirty="0" smtClean="0"/>
              <a:t> </a:t>
            </a:r>
            <a:r>
              <a:rPr lang="en-ZA" sz="1300" dirty="0" err="1" smtClean="0"/>
              <a:t>gonorrhoeae</a:t>
            </a:r>
            <a:r>
              <a:rPr lang="en-ZA" sz="1300" dirty="0" smtClean="0"/>
              <a:t>. Sex </a:t>
            </a:r>
            <a:r>
              <a:rPr lang="en-ZA" sz="1300" dirty="0" err="1" smtClean="0"/>
              <a:t>Transm</a:t>
            </a:r>
            <a:r>
              <a:rPr lang="en-ZA" sz="1300" dirty="0" smtClean="0"/>
              <a:t> Infect. 2010 Nov;86(6):422-6.</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27</a:t>
            </a:fld>
            <a:endParaRPr lang="en-ZA"/>
          </a:p>
        </p:txBody>
      </p:sp>
    </p:spTree>
    <p:extLst>
      <p:ext uri="{BB962C8B-B14F-4D97-AF65-F5344CB8AC3E}">
        <p14:creationId xmlns="" xmlns:p14="http://schemas.microsoft.com/office/powerpoint/2010/main" val="1032113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US" dirty="0" smtClean="0"/>
              <a:t>National STI Surveillance </a:t>
            </a:r>
            <a:r>
              <a:rPr lang="en-US" dirty="0" err="1" smtClean="0"/>
              <a:t>Programme</a:t>
            </a:r>
            <a:r>
              <a:rPr lang="en-US" dirty="0" smtClean="0"/>
              <a:t>, Centre for HIV &amp; STIs, NICD/NHLS, 2006-2011</a:t>
            </a:r>
          </a:p>
          <a:p>
            <a:pPr>
              <a:buNone/>
            </a:pPr>
            <a:r>
              <a:rPr lang="en-ZA" sz="1300" dirty="0" smtClean="0"/>
              <a:t>Lewis D, Newton DC, Guy RJ, Ali H, Chen MY, Fairley CK, Hocking JS. The prevalence of Chlamydia </a:t>
            </a:r>
            <a:r>
              <a:rPr lang="en-ZA" sz="1300" dirty="0" err="1" smtClean="0"/>
              <a:t>trachomatis</a:t>
            </a:r>
            <a:r>
              <a:rPr lang="en-ZA" sz="1300" dirty="0" smtClean="0"/>
              <a:t> infection in Australia: a systematic review and meta-analysis. </a:t>
            </a:r>
            <a:r>
              <a:rPr lang="en-ZA" sz="1300" i="1" dirty="0" smtClean="0"/>
              <a:t>BMC Infect Dis.</a:t>
            </a:r>
            <a:r>
              <a:rPr lang="en-ZA" sz="1300" dirty="0" smtClean="0"/>
              <a:t> 2012 May 14;12:113. </a:t>
            </a:r>
          </a:p>
          <a:p>
            <a:pPr>
              <a:buNone/>
            </a:pPr>
            <a:r>
              <a:rPr lang="en-ZA" sz="1300" dirty="0" smtClean="0"/>
              <a:t>World Health Organization. Guidelines for the management of sexually transmitted infections. WHO, Geneva. 2003.</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31</a:t>
            </a:fld>
            <a:endParaRPr lang="en-ZA"/>
          </a:p>
        </p:txBody>
      </p:sp>
    </p:spTree>
    <p:extLst>
      <p:ext uri="{BB962C8B-B14F-4D97-AF65-F5344CB8AC3E}">
        <p14:creationId xmlns="" xmlns:p14="http://schemas.microsoft.com/office/powerpoint/2010/main" val="17812846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71429" lvl="1" indent="-371429"/>
            <a:r>
              <a:rPr lang="en-ZA" dirty="0" smtClean="0"/>
              <a:t>Amir J, </a:t>
            </a:r>
            <a:r>
              <a:rPr lang="en-ZA" dirty="0" err="1" smtClean="0"/>
              <a:t>Ginat</a:t>
            </a:r>
            <a:r>
              <a:rPr lang="en-ZA" dirty="0" smtClean="0"/>
              <a:t> S, Cohen YH, Marcus TE, Keller N, </a:t>
            </a:r>
            <a:r>
              <a:rPr lang="en-ZA" dirty="0" err="1" smtClean="0"/>
              <a:t>Varsano</a:t>
            </a:r>
            <a:r>
              <a:rPr lang="en-ZA" dirty="0" smtClean="0"/>
              <a:t> I. </a:t>
            </a:r>
            <a:r>
              <a:rPr lang="en-ZA" dirty="0" err="1" smtClean="0"/>
              <a:t>Lidocaine</a:t>
            </a:r>
            <a:r>
              <a:rPr lang="en-ZA" dirty="0" smtClean="0"/>
              <a:t> as a </a:t>
            </a:r>
            <a:r>
              <a:rPr lang="en-ZA" dirty="0" err="1" smtClean="0"/>
              <a:t>diluent</a:t>
            </a:r>
            <a:r>
              <a:rPr lang="en-ZA" dirty="0" smtClean="0"/>
              <a:t> for administration of </a:t>
            </a:r>
            <a:r>
              <a:rPr lang="en-ZA" dirty="0" err="1" smtClean="0"/>
              <a:t>benzathine</a:t>
            </a:r>
            <a:r>
              <a:rPr lang="en-ZA" dirty="0" smtClean="0"/>
              <a:t> penicillin G. </a:t>
            </a:r>
            <a:r>
              <a:rPr lang="en-ZA" dirty="0" err="1" smtClean="0"/>
              <a:t>Pediatr</a:t>
            </a:r>
            <a:r>
              <a:rPr lang="en-ZA" dirty="0" smtClean="0"/>
              <a:t> Infect </a:t>
            </a:r>
            <a:r>
              <a:rPr lang="en-ZA" dirty="0" err="1" smtClean="0"/>
              <a:t>Dis</a:t>
            </a:r>
            <a:r>
              <a:rPr lang="en-ZA" dirty="0" smtClean="0"/>
              <a:t> J. 1998 Oct;17(10):890-3.</a:t>
            </a:r>
          </a:p>
          <a:p>
            <a:pPr marL="371429" lvl="1" indent="-371429"/>
            <a:r>
              <a:rPr lang="en-ZA" dirty="0" smtClean="0"/>
              <a:t>Kingston M, French P, </a:t>
            </a:r>
            <a:r>
              <a:rPr lang="en-ZA" dirty="0" err="1" smtClean="0"/>
              <a:t>Goh</a:t>
            </a:r>
            <a:r>
              <a:rPr lang="en-ZA" dirty="0" smtClean="0"/>
              <a:t> B, </a:t>
            </a:r>
            <a:r>
              <a:rPr lang="en-ZA" dirty="0" err="1" smtClean="0"/>
              <a:t>Goold</a:t>
            </a:r>
            <a:r>
              <a:rPr lang="en-ZA" dirty="0" smtClean="0"/>
              <a:t> P, Higgins S, </a:t>
            </a:r>
            <a:r>
              <a:rPr lang="en-ZA" dirty="0" err="1" smtClean="0"/>
              <a:t>Sukthankar</a:t>
            </a:r>
            <a:r>
              <a:rPr lang="en-ZA" dirty="0" smtClean="0"/>
              <a:t> A, Stott C, Turner A, Tyler C, Young H; Syphilis Guidelines Revision Group 2008, Clinical Effectiveness Group. UK National Guidelines on the Management of Syphilis 2008. </a:t>
            </a:r>
            <a:r>
              <a:rPr lang="en-ZA" dirty="0" err="1" smtClean="0"/>
              <a:t>Int</a:t>
            </a:r>
            <a:r>
              <a:rPr lang="en-ZA" dirty="0" smtClean="0"/>
              <a:t> J STD AIDS. 2008 Nov;19(11):729-40. Erratum in: </a:t>
            </a:r>
            <a:r>
              <a:rPr lang="en-ZA" dirty="0" err="1" smtClean="0"/>
              <a:t>Int</a:t>
            </a:r>
            <a:r>
              <a:rPr lang="en-ZA" dirty="0" smtClean="0"/>
              <a:t> J STD AIDS. 2011 Oct;22(10):613-4.</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34</a:t>
            </a:fld>
            <a:endParaRPr lang="en-ZA"/>
          </a:p>
        </p:txBody>
      </p:sp>
    </p:spTree>
    <p:extLst>
      <p:ext uri="{BB962C8B-B14F-4D97-AF65-F5344CB8AC3E}">
        <p14:creationId xmlns="" xmlns:p14="http://schemas.microsoft.com/office/powerpoint/2010/main" val="1998183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371429" indent="-371429" defTabSz="990478">
              <a:spcBef>
                <a:spcPct val="20000"/>
              </a:spcBef>
              <a:defRPr/>
            </a:pPr>
            <a:r>
              <a:rPr lang="en-ZA" sz="1300" dirty="0" smtClean="0"/>
              <a:t>Newman LM, Moran JS, </a:t>
            </a:r>
            <a:r>
              <a:rPr lang="en-ZA" sz="1300" dirty="0" err="1" smtClean="0"/>
              <a:t>Workowski</a:t>
            </a:r>
            <a:r>
              <a:rPr lang="en-ZA" sz="1300" dirty="0" smtClean="0"/>
              <a:t> KA. Update on the management of </a:t>
            </a:r>
            <a:r>
              <a:rPr lang="en-ZA" sz="1300" dirty="0" err="1" smtClean="0"/>
              <a:t>gonorrhea</a:t>
            </a:r>
            <a:r>
              <a:rPr lang="en-ZA" sz="1300" dirty="0" smtClean="0"/>
              <a:t> in adults in the United States. </a:t>
            </a:r>
            <a:r>
              <a:rPr lang="en-ZA" sz="1300" dirty="0" err="1" smtClean="0"/>
              <a:t>Clin</a:t>
            </a:r>
            <a:r>
              <a:rPr lang="en-ZA" sz="1300" dirty="0" smtClean="0"/>
              <a:t> Infect Dis. 2007 Apr 1;44 </a:t>
            </a:r>
            <a:r>
              <a:rPr lang="en-ZA" sz="1300" dirty="0" err="1" smtClean="0"/>
              <a:t>Suppl</a:t>
            </a:r>
            <a:r>
              <a:rPr lang="en-ZA" sz="1300" dirty="0" smtClean="0"/>
              <a:t> 3:S84-101.Review. </a:t>
            </a:r>
          </a:p>
          <a:p>
            <a:pPr marL="371429" indent="-371429" defTabSz="990478">
              <a:spcBef>
                <a:spcPct val="20000"/>
              </a:spcBef>
              <a:defRPr/>
            </a:pPr>
            <a:r>
              <a:rPr lang="en-ZA" sz="1300" dirty="0" smtClean="0"/>
              <a:t>Ito M, Yasuda M, Yokoi S, Ito S, Takahashi Y, Ishihara S, Maeda S, </a:t>
            </a:r>
            <a:r>
              <a:rPr lang="en-ZA" sz="1300" dirty="0" err="1" smtClean="0"/>
              <a:t>Deguchi</a:t>
            </a:r>
            <a:r>
              <a:rPr lang="en-ZA" sz="1300" dirty="0" smtClean="0"/>
              <a:t> T. Remarkable increase in central Japan in 2001-2002 of </a:t>
            </a:r>
            <a:r>
              <a:rPr lang="en-ZA" sz="1300" dirty="0" err="1" smtClean="0"/>
              <a:t>Neisseria</a:t>
            </a:r>
            <a:r>
              <a:rPr lang="en-ZA" sz="1300" dirty="0" smtClean="0"/>
              <a:t> </a:t>
            </a:r>
            <a:r>
              <a:rPr lang="en-ZA" sz="1300" dirty="0" err="1" smtClean="0"/>
              <a:t>gonorrhoeae</a:t>
            </a:r>
            <a:r>
              <a:rPr lang="en-ZA" sz="1300" dirty="0" smtClean="0"/>
              <a:t> isolates with decreased susceptibility to penicillin, tetracycline, oral </a:t>
            </a:r>
            <a:r>
              <a:rPr lang="en-ZA" sz="1300" dirty="0" err="1" smtClean="0"/>
              <a:t>cephalosporins</a:t>
            </a:r>
            <a:r>
              <a:rPr lang="en-ZA" sz="1300" dirty="0" smtClean="0"/>
              <a:t>, and </a:t>
            </a:r>
            <a:r>
              <a:rPr lang="en-ZA" sz="1300" dirty="0" err="1" smtClean="0"/>
              <a:t>fluoroquinolones</a:t>
            </a:r>
            <a:r>
              <a:rPr lang="en-ZA" sz="1300" dirty="0" smtClean="0"/>
              <a:t>. </a:t>
            </a:r>
            <a:r>
              <a:rPr lang="en-ZA" sz="1300" dirty="0" err="1" smtClean="0"/>
              <a:t>Antimicrob</a:t>
            </a:r>
            <a:r>
              <a:rPr lang="en-ZA" sz="1300" dirty="0" smtClean="0"/>
              <a:t> Agents </a:t>
            </a:r>
            <a:r>
              <a:rPr lang="en-ZA" sz="1300" dirty="0" err="1" smtClean="0"/>
              <a:t>Chemother</a:t>
            </a:r>
            <a:r>
              <a:rPr lang="en-ZA" sz="1300" dirty="0" smtClean="0"/>
              <a:t>. 2004 Aug;48(8):3185-7</a:t>
            </a:r>
          </a:p>
          <a:p>
            <a:pPr marL="371429" indent="-371429" defTabSz="990478">
              <a:spcBef>
                <a:spcPct val="20000"/>
              </a:spcBef>
              <a:defRPr/>
            </a:pPr>
            <a:r>
              <a:rPr lang="en-ZA" sz="1300" dirty="0" smtClean="0"/>
              <a:t>Tanaka M, Nakayama H, </a:t>
            </a:r>
            <a:r>
              <a:rPr lang="en-ZA" sz="1300" dirty="0" err="1" smtClean="0"/>
              <a:t>Tunoe</a:t>
            </a:r>
            <a:r>
              <a:rPr lang="en-ZA" sz="1300" dirty="0" smtClean="0"/>
              <a:t> H, </a:t>
            </a:r>
            <a:r>
              <a:rPr lang="en-ZA" sz="1300" dirty="0" err="1" smtClean="0"/>
              <a:t>Egashira</a:t>
            </a:r>
            <a:r>
              <a:rPr lang="en-ZA" sz="1300" dirty="0" smtClean="0"/>
              <a:t> T, </a:t>
            </a:r>
            <a:r>
              <a:rPr lang="en-ZA" sz="1300" dirty="0" err="1" smtClean="0"/>
              <a:t>Kanayama</a:t>
            </a:r>
            <a:r>
              <a:rPr lang="en-ZA" sz="1300" dirty="0" smtClean="0"/>
              <a:t> A, </a:t>
            </a:r>
            <a:r>
              <a:rPr lang="en-ZA" sz="1300" dirty="0" err="1" smtClean="0"/>
              <a:t>Saika</a:t>
            </a:r>
            <a:r>
              <a:rPr lang="en-ZA" sz="1300" dirty="0" smtClean="0"/>
              <a:t> T, Kobayashi I, Naito S. A remarkable reduction in the susceptibility of </a:t>
            </a:r>
            <a:r>
              <a:rPr lang="en-ZA" sz="1300" dirty="0" err="1" smtClean="0"/>
              <a:t>Neisseria</a:t>
            </a:r>
            <a:r>
              <a:rPr lang="en-ZA" sz="1300" dirty="0" smtClean="0"/>
              <a:t> </a:t>
            </a:r>
            <a:r>
              <a:rPr lang="en-ZA" sz="1300" dirty="0" err="1" smtClean="0"/>
              <a:t>gonorrhoeae</a:t>
            </a:r>
            <a:r>
              <a:rPr lang="en-ZA" sz="1300" dirty="0" smtClean="0"/>
              <a:t> isolates to </a:t>
            </a:r>
            <a:r>
              <a:rPr lang="en-ZA" sz="1300" dirty="0" err="1" smtClean="0"/>
              <a:t>cephems</a:t>
            </a:r>
            <a:r>
              <a:rPr lang="en-ZA" sz="1300" dirty="0" smtClean="0"/>
              <a:t> and the selection of antibiotic regimens for the single-dose  treatment of </a:t>
            </a:r>
            <a:r>
              <a:rPr lang="en-ZA" sz="1300" dirty="0" err="1" smtClean="0"/>
              <a:t>gonococcal</a:t>
            </a:r>
            <a:r>
              <a:rPr lang="en-ZA" sz="1300" dirty="0" smtClean="0"/>
              <a:t> infection in Japan. J Infect </a:t>
            </a:r>
            <a:r>
              <a:rPr lang="en-ZA" sz="1300" dirty="0" err="1" smtClean="0"/>
              <a:t>Chemother</a:t>
            </a:r>
            <a:r>
              <a:rPr lang="en-ZA" sz="1300" dirty="0" smtClean="0"/>
              <a:t>. 2002 Mar;8(1):81-6.</a:t>
            </a:r>
          </a:p>
          <a:p>
            <a:pPr marL="371429" indent="-371429" defTabSz="990478">
              <a:spcBef>
                <a:spcPct val="20000"/>
              </a:spcBef>
              <a:defRPr/>
            </a:pPr>
            <a:r>
              <a:rPr lang="en-ZA" sz="1300" dirty="0" err="1" smtClean="0"/>
              <a:t>Deguchi</a:t>
            </a:r>
            <a:r>
              <a:rPr lang="en-ZA" sz="1300" dirty="0" smtClean="0"/>
              <a:t> T, Yasuda M, Yokoi S, Ishida K, Ito M, Ishihara S, </a:t>
            </a:r>
            <a:r>
              <a:rPr lang="en-ZA" sz="1300" dirty="0" err="1" smtClean="0"/>
              <a:t>Minamidate</a:t>
            </a:r>
            <a:r>
              <a:rPr lang="en-ZA" sz="1300" dirty="0" smtClean="0"/>
              <a:t> K, Harada Y, </a:t>
            </a:r>
            <a:r>
              <a:rPr lang="en-ZA" sz="1300" dirty="0" err="1" smtClean="0"/>
              <a:t>Tei</a:t>
            </a:r>
            <a:r>
              <a:rPr lang="en-ZA" sz="1300" dirty="0" smtClean="0"/>
              <a:t> K, Kojima K, Tamaki M, Maeda S. Treatment of uncomplicated </a:t>
            </a:r>
            <a:r>
              <a:rPr lang="en-ZA" sz="1300" dirty="0" err="1" smtClean="0"/>
              <a:t>gonococcal</a:t>
            </a:r>
            <a:r>
              <a:rPr lang="en-ZA" sz="1300" dirty="0" smtClean="0"/>
              <a:t> </a:t>
            </a:r>
            <a:r>
              <a:rPr lang="en-ZA" sz="1300" dirty="0" err="1" smtClean="0"/>
              <a:t>urethritis</a:t>
            </a:r>
            <a:r>
              <a:rPr lang="en-ZA" sz="1300" dirty="0" smtClean="0"/>
              <a:t> by double-dosing of 200 mg </a:t>
            </a:r>
            <a:r>
              <a:rPr lang="en-ZA" sz="1300" dirty="0" err="1" smtClean="0"/>
              <a:t>cefixime</a:t>
            </a:r>
            <a:r>
              <a:rPr lang="en-ZA" sz="1300" dirty="0" smtClean="0"/>
              <a:t> at a 6-h interval. J Infect </a:t>
            </a:r>
            <a:r>
              <a:rPr lang="en-ZA" sz="1300" dirty="0" err="1" smtClean="0"/>
              <a:t>Chemother</a:t>
            </a:r>
            <a:r>
              <a:rPr lang="en-ZA" sz="1300" dirty="0" smtClean="0"/>
              <a:t>. 2003 Mar;9(1):35-9. </a:t>
            </a:r>
          </a:p>
          <a:p>
            <a:pPr marL="371429" indent="-371429" defTabSz="990478">
              <a:spcBef>
                <a:spcPct val="20000"/>
              </a:spcBef>
              <a:defRPr/>
            </a:pPr>
            <a:r>
              <a:rPr lang="en-GB" sz="1300" dirty="0" smtClean="0"/>
              <a:t>Lewis DA. Gonorrhoea resistance among men-who-have-sex-with-men: what’s oral sex got to do with it? </a:t>
            </a:r>
            <a:r>
              <a:rPr lang="en-GB" sz="1300" i="1" dirty="0" smtClean="0"/>
              <a:t>S </a:t>
            </a:r>
            <a:r>
              <a:rPr lang="en-GB" sz="1300" i="1" dirty="0" err="1" smtClean="0"/>
              <a:t>Afr</a:t>
            </a:r>
            <a:r>
              <a:rPr lang="en-GB" sz="1300" i="1" dirty="0" smtClean="0"/>
              <a:t> J </a:t>
            </a:r>
            <a:r>
              <a:rPr lang="en-GB" sz="1300" i="1" dirty="0" err="1" smtClean="0"/>
              <a:t>Epid</a:t>
            </a:r>
            <a:r>
              <a:rPr lang="en-GB" sz="1300" i="1" dirty="0" smtClean="0"/>
              <a:t> Infect</a:t>
            </a:r>
            <a:r>
              <a:rPr lang="en-GB" sz="1300" dirty="0" smtClean="0"/>
              <a:t>. 2013;28: 77.</a:t>
            </a:r>
            <a:endParaRPr lang="en-ZA" sz="1300" dirty="0" smtClean="0"/>
          </a:p>
          <a:p>
            <a:pPr marL="371429" indent="-371429" defTabSz="990478">
              <a:spcBef>
                <a:spcPct val="20000"/>
              </a:spcBef>
              <a:defRPr/>
            </a:pPr>
            <a:r>
              <a:rPr lang="en-ZA" sz="1300" dirty="0" smtClean="0"/>
              <a:t>Lewis DA, </a:t>
            </a:r>
            <a:r>
              <a:rPr lang="en-ZA" sz="1300" dirty="0" err="1" smtClean="0"/>
              <a:t>Sriruttan</a:t>
            </a:r>
            <a:r>
              <a:rPr lang="en-ZA" sz="1300" dirty="0" smtClean="0"/>
              <a:t> C, </a:t>
            </a:r>
            <a:r>
              <a:rPr lang="en-ZA" sz="1300" dirty="0" err="1" smtClean="0"/>
              <a:t>Müller</a:t>
            </a:r>
            <a:r>
              <a:rPr lang="en-ZA" sz="1300" dirty="0" smtClean="0"/>
              <a:t> EE, </a:t>
            </a:r>
            <a:r>
              <a:rPr lang="en-ZA" sz="1300" dirty="0" err="1" smtClean="0"/>
              <a:t>Golparian</a:t>
            </a:r>
            <a:r>
              <a:rPr lang="en-ZA" sz="1300" dirty="0" smtClean="0"/>
              <a:t> D, </a:t>
            </a:r>
            <a:r>
              <a:rPr lang="en-ZA" sz="1300" dirty="0" err="1" smtClean="0"/>
              <a:t>Gumede</a:t>
            </a:r>
            <a:r>
              <a:rPr lang="en-ZA" sz="1300" dirty="0" smtClean="0"/>
              <a:t> L, </a:t>
            </a:r>
            <a:r>
              <a:rPr lang="en-ZA" sz="1300" dirty="0" err="1" smtClean="0"/>
              <a:t>Fick</a:t>
            </a:r>
            <a:r>
              <a:rPr lang="en-ZA" sz="1300" dirty="0" smtClean="0"/>
              <a:t> D, de Wet </a:t>
            </a:r>
            <a:r>
              <a:rPr lang="en-ZA" sz="1300" dirty="0" err="1" smtClean="0"/>
              <a:t>J,Maseko</a:t>
            </a:r>
            <a:r>
              <a:rPr lang="en-ZA" sz="1300" dirty="0" smtClean="0"/>
              <a:t> V, Coetzee J, </a:t>
            </a:r>
            <a:r>
              <a:rPr lang="en-ZA" sz="1300" dirty="0" err="1" smtClean="0"/>
              <a:t>Unemo</a:t>
            </a:r>
            <a:r>
              <a:rPr lang="en-ZA" sz="1300" dirty="0" smtClean="0"/>
              <a:t> M. Phenotypic and genetic characterization of the first two cases of extended-spectrum-cephalosporin-resistant </a:t>
            </a:r>
            <a:r>
              <a:rPr lang="en-ZA" sz="1300" dirty="0" err="1" smtClean="0"/>
              <a:t>Neisseria</a:t>
            </a:r>
            <a:r>
              <a:rPr lang="en-ZA" sz="1300" dirty="0" smtClean="0"/>
              <a:t> </a:t>
            </a:r>
            <a:r>
              <a:rPr lang="en-ZA" sz="1300" dirty="0" err="1" smtClean="0"/>
              <a:t>gonorrhoeae</a:t>
            </a:r>
            <a:r>
              <a:rPr lang="en-ZA" sz="1300" dirty="0" smtClean="0"/>
              <a:t> infection in South Africa and association with </a:t>
            </a:r>
            <a:r>
              <a:rPr lang="en-ZA" sz="1300" dirty="0" err="1" smtClean="0"/>
              <a:t>cefixime</a:t>
            </a:r>
            <a:r>
              <a:rPr lang="en-ZA" sz="1300" dirty="0" smtClean="0"/>
              <a:t> treatment failure</a:t>
            </a:r>
            <a:r>
              <a:rPr lang="en-ZA" sz="1300" i="1" dirty="0" smtClean="0"/>
              <a:t>. J </a:t>
            </a:r>
            <a:r>
              <a:rPr lang="en-ZA" sz="1300" i="1" dirty="0" err="1" smtClean="0"/>
              <a:t>Antimicrob</a:t>
            </a:r>
            <a:r>
              <a:rPr lang="en-ZA" sz="1300" i="1" dirty="0" smtClean="0"/>
              <a:t> </a:t>
            </a:r>
            <a:r>
              <a:rPr lang="en-ZA" sz="1300" i="1" dirty="0" err="1" smtClean="0"/>
              <a:t>Chemother</a:t>
            </a:r>
            <a:r>
              <a:rPr lang="en-ZA" sz="1300" dirty="0" smtClean="0"/>
              <a:t>. 2013 Jun;68(6):1267-70.</a:t>
            </a:r>
          </a:p>
          <a:p>
            <a:pPr marL="371429" indent="-371429" defTabSz="990478">
              <a:spcBef>
                <a:spcPct val="20000"/>
              </a:spcBef>
              <a:defRPr/>
            </a:pPr>
            <a:r>
              <a:rPr lang="en-ZA" sz="1300" dirty="0" smtClean="0"/>
              <a:t>Lewis DA. Gonorrhoea resistance among men who have sex with men: what’s oral sex got to do with it? </a:t>
            </a:r>
            <a:r>
              <a:rPr lang="en-ZA" sz="1300" i="1" dirty="0" smtClean="0"/>
              <a:t>South </a:t>
            </a:r>
            <a:r>
              <a:rPr lang="en-ZA" sz="1300" i="1" dirty="0" err="1" smtClean="0"/>
              <a:t>Afr</a:t>
            </a:r>
            <a:r>
              <a:rPr lang="en-ZA" sz="1300" i="1" dirty="0" smtClean="0"/>
              <a:t> J </a:t>
            </a:r>
            <a:r>
              <a:rPr lang="en-ZA" sz="1300" i="1" dirty="0" err="1" smtClean="0"/>
              <a:t>Epidemiol</a:t>
            </a:r>
            <a:r>
              <a:rPr lang="en-ZA" sz="1300" i="1" dirty="0" smtClean="0"/>
              <a:t> Infect </a:t>
            </a:r>
            <a:r>
              <a:rPr lang="en-ZA" sz="1300" dirty="0" smtClean="0"/>
              <a:t>2013;28(2):77</a:t>
            </a:r>
          </a:p>
          <a:p>
            <a:pPr marL="371429" indent="-371429" defTabSz="990478">
              <a:spcBef>
                <a:spcPct val="20000"/>
              </a:spcBef>
              <a:defRPr/>
            </a:pPr>
            <a:r>
              <a:rPr lang="en-ZA" sz="1300" dirty="0" smtClean="0"/>
              <a:t>Lewis DA. The role of core groups in the emergence and dissemination of antimicrobial-resistant N </a:t>
            </a:r>
            <a:r>
              <a:rPr lang="en-ZA" sz="1300" dirty="0" err="1" smtClean="0"/>
              <a:t>gonorrhoeae</a:t>
            </a:r>
            <a:r>
              <a:rPr lang="en-ZA" sz="1300" dirty="0" smtClean="0"/>
              <a:t>. </a:t>
            </a:r>
            <a:r>
              <a:rPr lang="en-ZA" sz="1300" i="1" dirty="0" smtClean="0"/>
              <a:t>Sex </a:t>
            </a:r>
            <a:r>
              <a:rPr lang="en-ZA" sz="1300" i="1" dirty="0" err="1" smtClean="0"/>
              <a:t>Transm</a:t>
            </a:r>
            <a:r>
              <a:rPr lang="en-ZA" sz="1300" i="1" dirty="0" smtClean="0"/>
              <a:t> Infect. </a:t>
            </a:r>
            <a:r>
              <a:rPr lang="en-ZA" sz="1300" dirty="0" smtClean="0"/>
              <a:t>2013 Dec;89 Suppl4:iv47-51. </a:t>
            </a:r>
            <a:r>
              <a:rPr lang="en-ZA" sz="1300" dirty="0" err="1" smtClean="0"/>
              <a:t>doi</a:t>
            </a:r>
            <a:r>
              <a:rPr lang="en-ZA" sz="1300" dirty="0" smtClean="0"/>
              <a:t>: 10.1136/sextrans-2013-051020. Review. </a:t>
            </a:r>
          </a:p>
          <a:p>
            <a:pPr marL="371429" indent="-371429" defTabSz="990478">
              <a:spcBef>
                <a:spcPct val="20000"/>
              </a:spcBef>
              <a:defRPr/>
            </a:pPr>
            <a:r>
              <a:rPr lang="en-GB" sz="1300" dirty="0" smtClean="0"/>
              <a:t>Health Protection Agency. </a:t>
            </a:r>
            <a:r>
              <a:rPr lang="en-GB" sz="1300" dirty="0" err="1" smtClean="0"/>
              <a:t>Gonoccocal</a:t>
            </a:r>
            <a:r>
              <a:rPr lang="en-GB" sz="1300" dirty="0" smtClean="0"/>
              <a:t> Resistance to Antimicrobials Surveillance Programme (GRASP) Action Plan for England and Wales: Informing the Public Health Response. (Ed.^(</a:t>
            </a:r>
            <a:r>
              <a:rPr lang="en-GB" sz="1300" dirty="0" err="1" smtClean="0"/>
              <a:t>Eds</a:t>
            </a:r>
            <a:r>
              <a:rPr lang="en-GB" sz="1300" dirty="0" smtClean="0"/>
              <a:t>) (HPA, London, 2013) </a:t>
            </a:r>
            <a:endParaRPr lang="en-ZA" sz="1300" dirty="0" smtClean="0"/>
          </a:p>
          <a:p>
            <a:pPr marL="371429" indent="-371429" defTabSz="990478">
              <a:spcBef>
                <a:spcPct val="20000"/>
              </a:spcBef>
              <a:defRPr/>
            </a:pPr>
            <a:r>
              <a:rPr lang="en-ZA" sz="1300" dirty="0" err="1" smtClean="0"/>
              <a:t>Bignell</a:t>
            </a:r>
            <a:r>
              <a:rPr lang="en-ZA" sz="1300" dirty="0" smtClean="0"/>
              <a:t> C, Fitzgerald M; Guideline Development Group; British Association for  Sexual Health and HIV UK. UK national guideline for the management of gonorrhoea  in adults, 2011. </a:t>
            </a:r>
            <a:r>
              <a:rPr lang="en-ZA" sz="1300" dirty="0" err="1" smtClean="0"/>
              <a:t>Int</a:t>
            </a:r>
            <a:r>
              <a:rPr lang="en-ZA" sz="1300" dirty="0" smtClean="0"/>
              <a:t> J STD AIDS. 2011 Oct;22(10):541-7. </a:t>
            </a:r>
            <a:r>
              <a:rPr lang="en-GB" sz="1300" dirty="0" err="1" smtClean="0"/>
              <a:t>Centers</a:t>
            </a:r>
            <a:r>
              <a:rPr lang="en-GB" sz="1300" dirty="0" smtClean="0"/>
              <a:t> for Disease Control and Prevention. Cephalosporin-resistant </a:t>
            </a:r>
            <a:r>
              <a:rPr lang="en-GB" sz="1300" dirty="0" err="1" smtClean="0"/>
              <a:t>Neisseria</a:t>
            </a:r>
            <a:r>
              <a:rPr lang="en-GB" sz="1300" dirty="0" smtClean="0"/>
              <a:t> </a:t>
            </a:r>
            <a:r>
              <a:rPr lang="en-GB" sz="1300" dirty="0" err="1" smtClean="0"/>
              <a:t>gonorrhoeae</a:t>
            </a:r>
            <a:r>
              <a:rPr lang="en-GB" sz="1300" dirty="0" smtClean="0"/>
              <a:t> public health response plan. (Ed.^(</a:t>
            </a:r>
            <a:r>
              <a:rPr lang="en-GB" sz="1300" dirty="0" err="1" smtClean="0"/>
              <a:t>Eds</a:t>
            </a:r>
            <a:r>
              <a:rPr lang="en-GB" sz="1300" dirty="0" smtClean="0"/>
              <a:t>) (CDC, Atlanta, 2012) </a:t>
            </a:r>
            <a:endParaRPr lang="en-ZA" sz="1300" dirty="0" smtClean="0"/>
          </a:p>
          <a:p>
            <a:pPr marL="371429" indent="-371429" defTabSz="990478">
              <a:spcBef>
                <a:spcPct val="20000"/>
              </a:spcBef>
              <a:defRPr/>
            </a:pPr>
            <a:r>
              <a:rPr lang="en-GB" sz="1300" dirty="0" err="1" smtClean="0"/>
              <a:t>Workowski</a:t>
            </a:r>
            <a:r>
              <a:rPr lang="en-GB" sz="1300" dirty="0" smtClean="0"/>
              <a:t> KA, Berman S; </a:t>
            </a:r>
            <a:r>
              <a:rPr lang="en-GB" sz="1300" dirty="0" err="1" smtClean="0"/>
              <a:t>Centers</a:t>
            </a:r>
            <a:r>
              <a:rPr lang="en-GB" sz="1300" dirty="0" smtClean="0"/>
              <a:t> for Disease Control and Prevention (CDC). Sexually transmitted diseases treatment guidelines, 2010. MMWR </a:t>
            </a:r>
            <a:r>
              <a:rPr lang="en-GB" sz="1300" dirty="0" err="1" smtClean="0"/>
              <a:t>Recomm</a:t>
            </a:r>
            <a:r>
              <a:rPr lang="en-GB" sz="1300" dirty="0" smtClean="0"/>
              <a:t> 	Rep. 2010 Dec 17;59(RR-12):1-110. Erratum in: MMWR </a:t>
            </a:r>
            <a:r>
              <a:rPr lang="en-GB" sz="1300" dirty="0" err="1" smtClean="0"/>
              <a:t>Recomm</a:t>
            </a:r>
            <a:r>
              <a:rPr lang="en-GB" sz="1300" dirty="0" smtClean="0"/>
              <a:t> Rep. 2011 Jan 14;60(1):18. Dosage error in article text.</a:t>
            </a:r>
            <a:endParaRPr lang="en-US" dirty="0" smtClean="0"/>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3</a:t>
            </a:fld>
            <a:endParaRPr lang="en-ZA"/>
          </a:p>
        </p:txBody>
      </p:sp>
    </p:spTree>
    <p:extLst>
      <p:ext uri="{BB962C8B-B14F-4D97-AF65-F5344CB8AC3E}">
        <p14:creationId xmlns="" xmlns:p14="http://schemas.microsoft.com/office/powerpoint/2010/main" val="21636723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ZA" sz="1300" dirty="0" err="1" smtClean="0"/>
              <a:t>Workowski</a:t>
            </a:r>
            <a:r>
              <a:rPr lang="en-ZA" sz="1300" dirty="0" smtClean="0"/>
              <a:t> KA, Berman S; </a:t>
            </a:r>
            <a:r>
              <a:rPr lang="en-ZA" sz="1300" dirty="0" err="1" smtClean="0"/>
              <a:t>Centers</a:t>
            </a:r>
            <a:r>
              <a:rPr lang="en-ZA" sz="1300" dirty="0" smtClean="0"/>
              <a:t> for Disease Control and Prevention (CDC). Sexually transmitted diseases treatment guidelines, 2010. </a:t>
            </a:r>
            <a:r>
              <a:rPr lang="en-ZA" sz="1300" i="1" dirty="0" smtClean="0"/>
              <a:t>MMWR </a:t>
            </a:r>
            <a:r>
              <a:rPr lang="en-ZA" sz="1300" i="1" dirty="0" err="1" smtClean="0"/>
              <a:t>Recomm</a:t>
            </a:r>
            <a:r>
              <a:rPr lang="en-ZA" sz="1300" i="1" dirty="0" smtClean="0"/>
              <a:t> Rep. </a:t>
            </a:r>
            <a:r>
              <a:rPr lang="en-ZA" sz="1300" dirty="0" smtClean="0"/>
              <a:t>2010 Dec 17;59(RR-12):1-110. Erratum in: </a:t>
            </a:r>
            <a:r>
              <a:rPr lang="en-ZA" sz="1300" i="1" dirty="0" smtClean="0"/>
              <a:t>MMWR </a:t>
            </a:r>
            <a:r>
              <a:rPr lang="en-ZA" sz="1300" i="1" dirty="0" err="1" smtClean="0"/>
              <a:t>Recomm</a:t>
            </a:r>
            <a:r>
              <a:rPr lang="en-ZA" sz="1300" i="1" dirty="0" smtClean="0"/>
              <a:t> Rep. </a:t>
            </a:r>
            <a:r>
              <a:rPr lang="en-ZA" sz="1300" dirty="0" smtClean="0"/>
              <a:t>2011 Jan 14;60(1):18. Dosage error in article text.</a:t>
            </a:r>
          </a:p>
          <a:p>
            <a:pPr>
              <a:buNone/>
            </a:pPr>
            <a:r>
              <a:rPr lang="en-ZA" sz="1300" dirty="0" smtClean="0"/>
              <a:t>SAMF, 10</a:t>
            </a:r>
            <a:r>
              <a:rPr lang="en-ZA" sz="1300" baseline="30000" dirty="0" smtClean="0"/>
              <a:t>th</a:t>
            </a:r>
            <a:r>
              <a:rPr lang="en-ZA" sz="1300" dirty="0" smtClean="0"/>
              <a:t> edition, 2012.</a:t>
            </a:r>
          </a:p>
          <a:p>
            <a:pPr>
              <a:buNone/>
            </a:pPr>
            <a:r>
              <a:rPr lang="en-ZA" sz="1300" dirty="0" err="1" smtClean="0"/>
              <a:t>Amsden</a:t>
            </a:r>
            <a:r>
              <a:rPr lang="en-ZA" sz="1300" dirty="0" smtClean="0"/>
              <a:t> GW, Gray CL. Serum and WBC pharmacokinetics of 1500 mg of </a:t>
            </a:r>
            <a:r>
              <a:rPr lang="en-ZA" sz="1300" dirty="0" err="1" smtClean="0"/>
              <a:t>azithromycin</a:t>
            </a:r>
            <a:r>
              <a:rPr lang="en-ZA" sz="1300" dirty="0" smtClean="0"/>
              <a:t>  when given either as a single dose or over a 3 day period in healthy volunteers. J </a:t>
            </a:r>
            <a:r>
              <a:rPr lang="en-ZA" sz="1300" dirty="0" err="1" smtClean="0"/>
              <a:t>AntimicrobChemother</a:t>
            </a:r>
            <a:r>
              <a:rPr lang="en-ZA" sz="1300" dirty="0" smtClean="0"/>
              <a:t>. 2001 Jan;47(1):61-6.</a:t>
            </a:r>
          </a:p>
          <a:p>
            <a:pPr>
              <a:buNone/>
            </a:pPr>
            <a:r>
              <a:rPr lang="en-ZA" sz="1300" dirty="0" smtClean="0"/>
              <a:t>Sampson MR, </a:t>
            </a:r>
            <a:r>
              <a:rPr lang="en-ZA" sz="1300" dirty="0" err="1" smtClean="0"/>
              <a:t>Dumitrescu</a:t>
            </a:r>
            <a:r>
              <a:rPr lang="en-ZA" sz="1300" dirty="0" smtClean="0"/>
              <a:t> TP, </a:t>
            </a:r>
            <a:r>
              <a:rPr lang="en-ZA" sz="1300" dirty="0" err="1" smtClean="0"/>
              <a:t>Brouwer</a:t>
            </a:r>
            <a:r>
              <a:rPr lang="en-ZA" sz="1300" dirty="0" smtClean="0"/>
              <a:t> KL, </a:t>
            </a:r>
            <a:r>
              <a:rPr lang="en-ZA" sz="1300" dirty="0" err="1" smtClean="0"/>
              <a:t>Schmith</a:t>
            </a:r>
            <a:r>
              <a:rPr lang="en-ZA" sz="1300" dirty="0" smtClean="0"/>
              <a:t> VD. Population pharmacokinetics of </a:t>
            </a:r>
            <a:r>
              <a:rPr lang="en-ZA" sz="1300" dirty="0" err="1" smtClean="0"/>
              <a:t>azithromycin</a:t>
            </a:r>
            <a:r>
              <a:rPr lang="en-ZA" sz="1300" dirty="0" smtClean="0"/>
              <a:t> in whole blood, peripheral blood mononuclear cells, and </a:t>
            </a:r>
            <a:r>
              <a:rPr lang="en-ZA" sz="1300" dirty="0" err="1" smtClean="0"/>
              <a:t>polymorphonuclear</a:t>
            </a:r>
            <a:r>
              <a:rPr lang="en-ZA" sz="1300" dirty="0" smtClean="0"/>
              <a:t> cells in healthy adults. CPT </a:t>
            </a:r>
            <a:r>
              <a:rPr lang="en-ZA" sz="1300" dirty="0" err="1" smtClean="0"/>
              <a:t>PharmacometricsSystPharmacol</a:t>
            </a:r>
            <a:r>
              <a:rPr lang="en-ZA" sz="1300" dirty="0" smtClean="0"/>
              <a:t>. 2014 Mar 5;3:e103.</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35</a:t>
            </a:fld>
            <a:endParaRPr lang="en-ZA"/>
          </a:p>
        </p:txBody>
      </p:sp>
    </p:spTree>
    <p:extLst>
      <p:ext uri="{BB962C8B-B14F-4D97-AF65-F5344CB8AC3E}">
        <p14:creationId xmlns="" xmlns:p14="http://schemas.microsoft.com/office/powerpoint/2010/main" val="18693567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71429" lvl="1" indent="-371429"/>
            <a:r>
              <a:rPr lang="en-ZA" dirty="0" smtClean="0"/>
              <a:t>Amir J, </a:t>
            </a:r>
            <a:r>
              <a:rPr lang="en-ZA" dirty="0" err="1" smtClean="0"/>
              <a:t>Ginat</a:t>
            </a:r>
            <a:r>
              <a:rPr lang="en-ZA" dirty="0" smtClean="0"/>
              <a:t> S, Cohen YH, Marcus TE, Keller N, </a:t>
            </a:r>
            <a:r>
              <a:rPr lang="en-ZA" dirty="0" err="1" smtClean="0"/>
              <a:t>Varsano</a:t>
            </a:r>
            <a:r>
              <a:rPr lang="en-ZA" dirty="0" smtClean="0"/>
              <a:t> I. </a:t>
            </a:r>
            <a:r>
              <a:rPr lang="en-ZA" dirty="0" err="1" smtClean="0"/>
              <a:t>Lidocaine</a:t>
            </a:r>
            <a:r>
              <a:rPr lang="en-ZA" dirty="0" smtClean="0"/>
              <a:t> as a </a:t>
            </a:r>
            <a:r>
              <a:rPr lang="en-ZA" dirty="0" err="1" smtClean="0"/>
              <a:t>diluent</a:t>
            </a:r>
            <a:r>
              <a:rPr lang="en-ZA" dirty="0" smtClean="0"/>
              <a:t> for administration of </a:t>
            </a:r>
            <a:r>
              <a:rPr lang="en-ZA" dirty="0" err="1" smtClean="0"/>
              <a:t>benzathine</a:t>
            </a:r>
            <a:r>
              <a:rPr lang="en-ZA" dirty="0" smtClean="0"/>
              <a:t> penicillin G. </a:t>
            </a:r>
            <a:r>
              <a:rPr lang="en-ZA" dirty="0" err="1" smtClean="0"/>
              <a:t>Pediatr</a:t>
            </a:r>
            <a:r>
              <a:rPr lang="en-ZA" dirty="0" smtClean="0"/>
              <a:t> Infect </a:t>
            </a:r>
            <a:r>
              <a:rPr lang="en-ZA" dirty="0" err="1" smtClean="0"/>
              <a:t>Dis</a:t>
            </a:r>
            <a:r>
              <a:rPr lang="en-ZA" dirty="0" smtClean="0"/>
              <a:t> J. 1998 Oct;17(10):890-3.</a:t>
            </a:r>
          </a:p>
          <a:p>
            <a:pPr marL="371429" lvl="1" indent="-371429"/>
            <a:r>
              <a:rPr lang="en-ZA" dirty="0" smtClean="0"/>
              <a:t>Kingston M, French P, </a:t>
            </a:r>
            <a:r>
              <a:rPr lang="en-ZA" dirty="0" err="1" smtClean="0"/>
              <a:t>Goh</a:t>
            </a:r>
            <a:r>
              <a:rPr lang="en-ZA" dirty="0" smtClean="0"/>
              <a:t> B, </a:t>
            </a:r>
            <a:r>
              <a:rPr lang="en-ZA" dirty="0" err="1" smtClean="0"/>
              <a:t>Goold</a:t>
            </a:r>
            <a:r>
              <a:rPr lang="en-ZA" dirty="0" smtClean="0"/>
              <a:t> P, Higgins S, </a:t>
            </a:r>
            <a:r>
              <a:rPr lang="en-ZA" dirty="0" err="1" smtClean="0"/>
              <a:t>Sukthankar</a:t>
            </a:r>
            <a:r>
              <a:rPr lang="en-ZA" dirty="0" smtClean="0"/>
              <a:t> A, Stott C, Turner A, Tyler C, Young H; Syphilis Guidelines Revision Group 2008, Clinical Effectiveness Group. UK National Guidelines on the Management of Syphilis 2008. </a:t>
            </a:r>
            <a:r>
              <a:rPr lang="en-ZA" dirty="0" err="1" smtClean="0"/>
              <a:t>Int</a:t>
            </a:r>
            <a:r>
              <a:rPr lang="en-ZA" dirty="0" smtClean="0"/>
              <a:t> J STD AIDS. 2008 Nov;19(11):729-40. </a:t>
            </a:r>
            <a:r>
              <a:rPr lang="en-ZA" dirty="0" err="1" smtClean="0"/>
              <a:t>doi</a:t>
            </a:r>
            <a:r>
              <a:rPr lang="en-ZA" dirty="0" smtClean="0"/>
              <a:t>: 10.1258/ijsa.2008.008279. Erratum in: </a:t>
            </a:r>
            <a:r>
              <a:rPr lang="en-ZA" dirty="0" err="1" smtClean="0"/>
              <a:t>Int</a:t>
            </a:r>
            <a:r>
              <a:rPr lang="en-ZA" dirty="0" smtClean="0"/>
              <a:t> J STD AIDS. 2011 Oct;22(10):613-4.</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40</a:t>
            </a:fld>
            <a:endParaRPr lang="en-ZA"/>
          </a:p>
        </p:txBody>
      </p:sp>
    </p:spTree>
    <p:extLst>
      <p:ext uri="{BB962C8B-B14F-4D97-AF65-F5344CB8AC3E}">
        <p14:creationId xmlns="" xmlns:p14="http://schemas.microsoft.com/office/powerpoint/2010/main" val="4015114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300" dirty="0" smtClean="0"/>
              <a:t>Hook EW 3rd, Stephens J, Ennis DM. Azithromycin compared with penicillin G </a:t>
            </a:r>
            <a:r>
              <a:rPr lang="en-US" sz="1300" dirty="0" err="1" smtClean="0"/>
              <a:t>benzathine</a:t>
            </a:r>
            <a:r>
              <a:rPr lang="en-US" sz="1300" dirty="0" smtClean="0"/>
              <a:t> for treatment of incubating syphilis. Ann Intern Med. 1999 Sep 21;131(6):434-7.</a:t>
            </a:r>
          </a:p>
          <a:p>
            <a:r>
              <a:rPr lang="en-ZA" sz="1300" dirty="0" err="1" smtClean="0"/>
              <a:t>Workowski</a:t>
            </a:r>
            <a:r>
              <a:rPr lang="en-ZA" sz="1300" dirty="0" smtClean="0"/>
              <a:t> KA, Berman S; </a:t>
            </a:r>
            <a:r>
              <a:rPr lang="en-ZA" sz="1300" dirty="0" err="1" smtClean="0"/>
              <a:t>Centers</a:t>
            </a:r>
            <a:r>
              <a:rPr lang="en-ZA" sz="1300" dirty="0" smtClean="0"/>
              <a:t> for Disease Control and Prevention (CDC). Sexually transmitted diseases treatment guidelines, 2010. </a:t>
            </a:r>
            <a:r>
              <a:rPr lang="en-ZA" sz="1300" i="1" dirty="0" smtClean="0"/>
              <a:t>MMWR </a:t>
            </a:r>
            <a:r>
              <a:rPr lang="en-ZA" sz="1300" i="1" dirty="0" err="1" smtClean="0"/>
              <a:t>Recomm</a:t>
            </a:r>
            <a:r>
              <a:rPr lang="en-ZA" sz="1300" i="1" dirty="0" smtClean="0"/>
              <a:t>  Rep</a:t>
            </a:r>
            <a:r>
              <a:rPr lang="en-ZA" sz="1300" dirty="0" smtClean="0"/>
              <a:t>. 2010 Dec 17;59(RR-12):1-110. Erratum in: </a:t>
            </a:r>
            <a:r>
              <a:rPr lang="en-ZA" sz="1300" i="1" dirty="0" smtClean="0"/>
              <a:t>MMWR </a:t>
            </a:r>
            <a:r>
              <a:rPr lang="en-ZA" sz="1300" i="1" dirty="0" err="1" smtClean="0"/>
              <a:t>Recomm</a:t>
            </a:r>
            <a:r>
              <a:rPr lang="en-ZA" sz="1300" i="1" dirty="0" smtClean="0"/>
              <a:t> Rep.</a:t>
            </a:r>
            <a:r>
              <a:rPr lang="en-ZA" sz="1300" dirty="0" smtClean="0"/>
              <a:t> 2011 Jan 14;60(1):18. Dosage error in article text.</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41</a:t>
            </a:fld>
            <a:endParaRPr lang="en-ZA"/>
          </a:p>
        </p:txBody>
      </p:sp>
    </p:spTree>
    <p:extLst>
      <p:ext uri="{BB962C8B-B14F-4D97-AF65-F5344CB8AC3E}">
        <p14:creationId xmlns="" xmlns:p14="http://schemas.microsoft.com/office/powerpoint/2010/main" val="15285656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42</a:t>
            </a:fld>
            <a:endParaRPr lang="en-ZA"/>
          </a:p>
        </p:txBody>
      </p:sp>
    </p:spTree>
    <p:extLst>
      <p:ext uri="{BB962C8B-B14F-4D97-AF65-F5344CB8AC3E}">
        <p14:creationId xmlns="" xmlns:p14="http://schemas.microsoft.com/office/powerpoint/2010/main" val="41453481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506DE1CB-FF4B-4CE1-8F94-4ACA5442C1A6}" type="slidenum">
              <a:rPr lang="en-ZA" smtClean="0"/>
              <a:pPr/>
              <a:t>48</a:t>
            </a:fld>
            <a:endParaRPr lang="en-ZA"/>
          </a:p>
        </p:txBody>
      </p:sp>
    </p:spTree>
    <p:extLst>
      <p:ext uri="{BB962C8B-B14F-4D97-AF65-F5344CB8AC3E}">
        <p14:creationId xmlns:p14="http://schemas.microsoft.com/office/powerpoint/2010/main" xmlns="" val="34050838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49</a:t>
            </a:fld>
            <a:endParaRPr lang="en-ZA">
              <a:solidFill>
                <a:prstClr val="black"/>
              </a:solidFill>
            </a:endParaRPr>
          </a:p>
        </p:txBody>
      </p:sp>
    </p:spTree>
    <p:extLst>
      <p:ext uri="{BB962C8B-B14F-4D97-AF65-F5344CB8AC3E}">
        <p14:creationId xmlns="" xmlns:p14="http://schemas.microsoft.com/office/powerpoint/2010/main" val="33692259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ZA" dirty="0" smtClean="0"/>
              <a:t>.</a:t>
            </a:r>
          </a:p>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50</a:t>
            </a:fld>
            <a:endParaRPr lang="en-ZA">
              <a:solidFill>
                <a:prstClr val="black"/>
              </a:solidFill>
            </a:endParaRPr>
          </a:p>
        </p:txBody>
      </p:sp>
    </p:spTree>
    <p:extLst>
      <p:ext uri="{BB962C8B-B14F-4D97-AF65-F5344CB8AC3E}">
        <p14:creationId xmlns="" xmlns:p14="http://schemas.microsoft.com/office/powerpoint/2010/main" val="33692259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51</a:t>
            </a:fld>
            <a:endParaRPr lang="en-ZA">
              <a:solidFill>
                <a:prstClr val="black"/>
              </a:solidFill>
            </a:endParaRPr>
          </a:p>
        </p:txBody>
      </p:sp>
    </p:spTree>
    <p:extLst>
      <p:ext uri="{BB962C8B-B14F-4D97-AF65-F5344CB8AC3E}">
        <p14:creationId xmlns="" xmlns:p14="http://schemas.microsoft.com/office/powerpoint/2010/main" val="33692259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smtClean="0"/>
          </a:p>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52</a:t>
            </a:fld>
            <a:endParaRPr lang="en-ZA">
              <a:solidFill>
                <a:prstClr val="black"/>
              </a:solidFill>
            </a:endParaRPr>
          </a:p>
        </p:txBody>
      </p:sp>
    </p:spTree>
    <p:extLst>
      <p:ext uri="{BB962C8B-B14F-4D97-AF65-F5344CB8AC3E}">
        <p14:creationId xmlns="" xmlns:p14="http://schemas.microsoft.com/office/powerpoint/2010/main" val="33692259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endParaRPr lang="en-ZA" dirty="0" smtClean="0"/>
          </a:p>
          <a:p>
            <a:endParaRPr lang="en-ZA" dirty="0"/>
          </a:p>
        </p:txBody>
      </p:sp>
      <p:sp>
        <p:nvSpPr>
          <p:cNvPr id="4" name="Slide Number Placeholder 3"/>
          <p:cNvSpPr>
            <a:spLocks noGrp="1"/>
          </p:cNvSpPr>
          <p:nvPr>
            <p:ph type="sldNum" sz="quarter" idx="10"/>
          </p:nvPr>
        </p:nvSpPr>
        <p:spPr/>
        <p:txBody>
          <a:bodyPr/>
          <a:lstStyle/>
          <a:p>
            <a:fld id="{1C40204B-497E-4794-AA58-A31DBCDDE6E9}" type="slidenum">
              <a:rPr lang="en-ZA" smtClean="0">
                <a:solidFill>
                  <a:prstClr val="black"/>
                </a:solidFill>
              </a:rPr>
              <a:pPr/>
              <a:t>53</a:t>
            </a:fld>
            <a:endParaRPr lang="en-ZA">
              <a:solidFill>
                <a:prstClr val="black"/>
              </a:solidFill>
            </a:endParaRPr>
          </a:p>
        </p:txBody>
      </p:sp>
    </p:spTree>
    <p:extLst>
      <p:ext uri="{BB962C8B-B14F-4D97-AF65-F5344CB8AC3E}">
        <p14:creationId xmlns="" xmlns:p14="http://schemas.microsoft.com/office/powerpoint/2010/main" val="3369225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371429" indent="-371429" defTabSz="990478">
              <a:spcBef>
                <a:spcPct val="20000"/>
              </a:spcBef>
              <a:defRPr/>
            </a:pPr>
            <a:r>
              <a:rPr lang="en-ZA" sz="1300" dirty="0" smtClean="0">
                <a:ea typeface="Calibri"/>
                <a:cs typeface="Times New Roman"/>
              </a:rPr>
              <a:t>Contract circular HP02-2013AI (1August2013to31July2015):</a:t>
            </a:r>
          </a:p>
          <a:p>
            <a:pPr marL="371429" indent="-371429" defTabSz="990478">
              <a:spcBef>
                <a:spcPct val="20000"/>
              </a:spcBef>
              <a:defRPr/>
            </a:pPr>
            <a:r>
              <a:rPr lang="en-ZA" sz="1300" dirty="0" smtClean="0">
                <a:ea typeface="Calibri"/>
                <a:cs typeface="Times New Roman"/>
              </a:rPr>
              <a:t>   	</a:t>
            </a:r>
            <a:r>
              <a:rPr lang="en-ZA" sz="1300" dirty="0" err="1" smtClean="0">
                <a:ea typeface="Calibri"/>
                <a:cs typeface="Times New Roman"/>
              </a:rPr>
              <a:t>Kocef</a:t>
            </a:r>
            <a:r>
              <a:rPr lang="en-ZA" sz="1300" dirty="0" smtClean="0">
                <a:ea typeface="Calibri"/>
                <a:cs typeface="Calibri"/>
              </a:rPr>
              <a:t>®</a:t>
            </a:r>
            <a:r>
              <a:rPr lang="en-ZA" sz="1300" dirty="0" smtClean="0">
                <a:ea typeface="Calibri"/>
                <a:cs typeface="Times New Roman"/>
              </a:rPr>
              <a:t> 250 mg, 500 mg, 1 g; </a:t>
            </a:r>
            <a:r>
              <a:rPr lang="en-ZA" sz="1300" dirty="0" err="1" smtClean="0">
                <a:ea typeface="Calibri"/>
                <a:cs typeface="Times New Roman"/>
              </a:rPr>
              <a:t>Rociject</a:t>
            </a:r>
            <a:r>
              <a:rPr lang="en-ZA" sz="1300" dirty="0" smtClean="0">
                <a:ea typeface="Calibri"/>
                <a:cs typeface="Calibri"/>
              </a:rPr>
              <a:t>®</a:t>
            </a:r>
            <a:r>
              <a:rPr lang="en-ZA" sz="1300" dirty="0" smtClean="0">
                <a:ea typeface="Calibri"/>
                <a:cs typeface="Times New Roman"/>
              </a:rPr>
              <a:t> 500 mg, 1 g; </a:t>
            </a:r>
            <a:r>
              <a:rPr lang="en-ZA" sz="1300" dirty="0" err="1" smtClean="0">
                <a:ea typeface="Calibri"/>
                <a:cs typeface="Times New Roman"/>
              </a:rPr>
              <a:t>Oframax</a:t>
            </a:r>
            <a:r>
              <a:rPr lang="en-ZA" sz="1300" dirty="0" smtClean="0">
                <a:ea typeface="Calibri"/>
              </a:rPr>
              <a:t>®</a:t>
            </a:r>
            <a:r>
              <a:rPr lang="en-ZA" sz="1300" dirty="0" smtClean="0">
                <a:ea typeface="Calibri"/>
                <a:cs typeface="Times New Roman"/>
              </a:rPr>
              <a:t> 250 mg, 1 g.</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5</a:t>
            </a:fld>
            <a:endParaRPr lang="en-ZA"/>
          </a:p>
        </p:txBody>
      </p:sp>
    </p:spTree>
    <p:extLst>
      <p:ext uri="{BB962C8B-B14F-4D97-AF65-F5344CB8AC3E}">
        <p14:creationId xmlns="" xmlns:p14="http://schemas.microsoft.com/office/powerpoint/2010/main" val="692038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Lau CY, </a:t>
            </a:r>
            <a:r>
              <a:rPr lang="en-GB" sz="1200" dirty="0" err="1" smtClean="0"/>
              <a:t>Qureshi</a:t>
            </a:r>
            <a:r>
              <a:rPr lang="en-GB" sz="1200" dirty="0" smtClean="0"/>
              <a:t> AK. Azithromycin versus </a:t>
            </a:r>
            <a:r>
              <a:rPr lang="en-GB" sz="1200" dirty="0" err="1" smtClean="0"/>
              <a:t>doxycycline</a:t>
            </a:r>
            <a:r>
              <a:rPr lang="en-GB" sz="1200" dirty="0" smtClean="0"/>
              <a:t> for genital </a:t>
            </a:r>
            <a:r>
              <a:rPr lang="en-GB" sz="1200" dirty="0" err="1" smtClean="0"/>
              <a:t>chlamydial</a:t>
            </a:r>
            <a:r>
              <a:rPr lang="en-GB" sz="1200" dirty="0" smtClean="0"/>
              <a:t> infections: a meta-analysis of randomized clinical trials. </a:t>
            </a:r>
            <a:r>
              <a:rPr lang="en-GB" sz="1200" i="1" dirty="0" smtClean="0"/>
              <a:t>Sex </a:t>
            </a:r>
            <a:r>
              <a:rPr lang="en-GB" sz="1200" i="1" dirty="0" err="1" smtClean="0"/>
              <a:t>Transm</a:t>
            </a:r>
            <a:r>
              <a:rPr lang="en-GB" sz="1200" i="1" dirty="0" smtClean="0"/>
              <a:t> </a:t>
            </a:r>
            <a:r>
              <a:rPr lang="en-GB" sz="1200" i="1" dirty="0" err="1" smtClean="0"/>
              <a:t>Dis</a:t>
            </a:r>
            <a:r>
              <a:rPr lang="en-GB" sz="1200" dirty="0" smtClean="0"/>
              <a:t>, 29, 497-502 (2002).</a:t>
            </a:r>
            <a:endParaRPr lang="en-ZA" sz="1200" dirty="0" smtClean="0"/>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6</a:t>
            </a:fld>
            <a:endParaRPr lang="en-Z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90478">
              <a:defRPr/>
            </a:pPr>
            <a:r>
              <a:rPr lang="en-ZA" sz="1300" dirty="0" err="1" smtClean="0"/>
              <a:t>Bignell</a:t>
            </a:r>
            <a:r>
              <a:rPr lang="en-ZA" sz="1300" dirty="0" smtClean="0"/>
              <a:t> C, </a:t>
            </a:r>
            <a:r>
              <a:rPr lang="en-ZA" sz="1300" dirty="0" err="1" smtClean="0"/>
              <a:t>Garley</a:t>
            </a:r>
            <a:r>
              <a:rPr lang="en-ZA" sz="1300" dirty="0" smtClean="0"/>
              <a:t> J. Azithromycin in the treatment of infection with </a:t>
            </a:r>
            <a:r>
              <a:rPr lang="en-ZA" sz="1300" dirty="0" err="1" smtClean="0"/>
              <a:t>Neisseria</a:t>
            </a:r>
            <a:r>
              <a:rPr lang="en-ZA" sz="1300" dirty="0" smtClean="0"/>
              <a:t> </a:t>
            </a:r>
            <a:r>
              <a:rPr lang="en-ZA" sz="1300" dirty="0" err="1" smtClean="0"/>
              <a:t>gonorrhoeae</a:t>
            </a:r>
            <a:r>
              <a:rPr lang="en-ZA" sz="1300" dirty="0" smtClean="0"/>
              <a:t>. Sex </a:t>
            </a:r>
            <a:r>
              <a:rPr lang="en-ZA" sz="1300" dirty="0" err="1" smtClean="0"/>
              <a:t>Transm</a:t>
            </a:r>
            <a:r>
              <a:rPr lang="en-ZA" sz="1300" dirty="0" smtClean="0"/>
              <a:t> Infect. 2010 Nov;86(6):422-6.</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7</a:t>
            </a:fld>
            <a:endParaRPr lang="en-ZA"/>
          </a:p>
        </p:txBody>
      </p:sp>
    </p:spTree>
    <p:extLst>
      <p:ext uri="{BB962C8B-B14F-4D97-AF65-F5344CB8AC3E}">
        <p14:creationId xmlns="" xmlns:p14="http://schemas.microsoft.com/office/powerpoint/2010/main" val="1549678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ZA" sz="1300" dirty="0" err="1" smtClean="0"/>
              <a:t>Stamm</a:t>
            </a:r>
            <a:r>
              <a:rPr lang="en-ZA" sz="1300" dirty="0" smtClean="0"/>
              <a:t> WE, Hicks CB, Martin DH, Leone P, Hook EW 3rd, Cooper RH, Cohen MS, </a:t>
            </a:r>
            <a:r>
              <a:rPr lang="en-ZA" sz="1300" dirty="0" err="1" smtClean="0"/>
              <a:t>Batteiger</a:t>
            </a:r>
            <a:r>
              <a:rPr lang="en-ZA" sz="1300" dirty="0" smtClean="0"/>
              <a:t> BE, </a:t>
            </a:r>
            <a:r>
              <a:rPr lang="en-ZA" sz="1300" dirty="0" err="1" smtClean="0"/>
              <a:t>Workowski</a:t>
            </a:r>
            <a:r>
              <a:rPr lang="en-ZA" sz="1300" dirty="0" smtClean="0"/>
              <a:t> K, McCormack WM. Azithromycin for empirical treatment of  the </a:t>
            </a:r>
            <a:r>
              <a:rPr lang="en-ZA" sz="1300" dirty="0" err="1" smtClean="0"/>
              <a:t>nongonococcal</a:t>
            </a:r>
            <a:r>
              <a:rPr lang="en-ZA" sz="1300" dirty="0" smtClean="0"/>
              <a:t> </a:t>
            </a:r>
            <a:r>
              <a:rPr lang="en-ZA" sz="1300" dirty="0" err="1" smtClean="0"/>
              <a:t>urethritis</a:t>
            </a:r>
            <a:r>
              <a:rPr lang="en-ZA" sz="1300" dirty="0" smtClean="0"/>
              <a:t> syndrome in men. A randomized double-blind </a:t>
            </a:r>
            <a:r>
              <a:rPr lang="en-ZA" sz="1300" dirty="0" err="1" smtClean="0"/>
              <a:t>study.</a:t>
            </a:r>
            <a:r>
              <a:rPr lang="en-ZA" sz="1300" i="1" dirty="0" err="1" smtClean="0"/>
              <a:t>JAMA</a:t>
            </a:r>
            <a:r>
              <a:rPr lang="en-ZA" sz="1300" i="1" dirty="0" smtClean="0"/>
              <a:t>.</a:t>
            </a:r>
            <a:r>
              <a:rPr lang="en-ZA" sz="1300" dirty="0" smtClean="0"/>
              <a:t> 1995 Aug 16;274(7):545-9.</a:t>
            </a:r>
          </a:p>
          <a:p>
            <a:pPr>
              <a:buNone/>
            </a:pPr>
            <a:r>
              <a:rPr lang="en-ZA" sz="1300" dirty="0" smtClean="0"/>
              <a:t>Lister PJ, </a:t>
            </a:r>
            <a:r>
              <a:rPr lang="en-ZA" sz="1300" dirty="0" err="1" smtClean="0"/>
              <a:t>Balechandran</a:t>
            </a:r>
            <a:r>
              <a:rPr lang="en-ZA" sz="1300" dirty="0" smtClean="0"/>
              <a:t> T, Ridgway GL, Robinson AJ. Comparison of </a:t>
            </a:r>
            <a:r>
              <a:rPr lang="en-ZA" sz="1300" dirty="0" err="1" smtClean="0"/>
              <a:t>azithromycin</a:t>
            </a:r>
            <a:r>
              <a:rPr lang="en-ZA" sz="1300" dirty="0" smtClean="0"/>
              <a:t> and </a:t>
            </a:r>
            <a:r>
              <a:rPr lang="en-ZA" sz="1300" dirty="0" err="1" smtClean="0"/>
              <a:t>doxycycline</a:t>
            </a:r>
            <a:r>
              <a:rPr lang="en-ZA" sz="1300" dirty="0" smtClean="0"/>
              <a:t> in the treatment of non-</a:t>
            </a:r>
            <a:r>
              <a:rPr lang="en-ZA" sz="1300" dirty="0" err="1" smtClean="0"/>
              <a:t>gonococcal</a:t>
            </a:r>
            <a:r>
              <a:rPr lang="en-ZA" sz="1300" dirty="0" smtClean="0"/>
              <a:t> </a:t>
            </a:r>
            <a:r>
              <a:rPr lang="en-ZA" sz="1300" dirty="0" err="1" smtClean="0"/>
              <a:t>urethritis</a:t>
            </a:r>
            <a:r>
              <a:rPr lang="en-ZA" sz="1300" dirty="0" smtClean="0"/>
              <a:t> in </a:t>
            </a:r>
            <a:r>
              <a:rPr lang="en-ZA" sz="1300" dirty="0" err="1" smtClean="0"/>
              <a:t>men</a:t>
            </a:r>
            <a:r>
              <a:rPr lang="en-ZA" sz="1300" i="1" dirty="0" err="1" smtClean="0"/>
              <a:t>.J</a:t>
            </a:r>
            <a:r>
              <a:rPr lang="en-ZA" sz="1300" i="1" dirty="0" smtClean="0"/>
              <a:t> </a:t>
            </a:r>
            <a:r>
              <a:rPr lang="en-ZA" sz="1300" i="1" dirty="0" err="1" smtClean="0"/>
              <a:t>AntimicrobChemother</a:t>
            </a:r>
            <a:r>
              <a:rPr lang="en-ZA" sz="1300" i="1" dirty="0" smtClean="0"/>
              <a:t>.</a:t>
            </a:r>
            <a:r>
              <a:rPr lang="en-ZA" sz="1300" dirty="0" smtClean="0"/>
              <a:t> 1993 Jun;31Suppl E:185-92.</a:t>
            </a:r>
          </a:p>
          <a:p>
            <a:pPr>
              <a:buNone/>
            </a:pPr>
            <a:r>
              <a:rPr lang="en-ZA" sz="1300" dirty="0" err="1" smtClean="0"/>
              <a:t>Schwebke</a:t>
            </a:r>
            <a:r>
              <a:rPr lang="en-ZA" sz="1300" dirty="0" smtClean="0"/>
              <a:t> JR, </a:t>
            </a:r>
            <a:r>
              <a:rPr lang="en-ZA" sz="1300" dirty="0" err="1" smtClean="0"/>
              <a:t>Rompalo</a:t>
            </a:r>
            <a:r>
              <a:rPr lang="en-ZA" sz="1300" dirty="0" smtClean="0"/>
              <a:t> A, Taylor S, </a:t>
            </a:r>
            <a:r>
              <a:rPr lang="en-ZA" sz="1300" dirty="0" err="1" smtClean="0"/>
              <a:t>Seña</a:t>
            </a:r>
            <a:r>
              <a:rPr lang="en-ZA" sz="1300" dirty="0" smtClean="0"/>
              <a:t> AC, Martin DH, Lopez LM, </a:t>
            </a:r>
            <a:r>
              <a:rPr lang="en-ZA" sz="1300" dirty="0" err="1" smtClean="0"/>
              <a:t>Lensing</a:t>
            </a:r>
            <a:r>
              <a:rPr lang="en-ZA" sz="1300" dirty="0" smtClean="0"/>
              <a:t> S, Lee JY. Re-evaluating the treatment of </a:t>
            </a:r>
            <a:r>
              <a:rPr lang="en-ZA" sz="1300" dirty="0" err="1" smtClean="0"/>
              <a:t>nongonococcal</a:t>
            </a:r>
            <a:r>
              <a:rPr lang="en-ZA" sz="1300" dirty="0" smtClean="0"/>
              <a:t> </a:t>
            </a:r>
            <a:r>
              <a:rPr lang="en-ZA" sz="1300" dirty="0" err="1" smtClean="0"/>
              <a:t>urethritis</a:t>
            </a:r>
            <a:r>
              <a:rPr lang="en-ZA" sz="1300" dirty="0" smtClean="0"/>
              <a:t>: emphasizing emerging pathogens--a randomized clinical </a:t>
            </a:r>
            <a:r>
              <a:rPr lang="en-ZA" sz="1300" dirty="0" err="1" smtClean="0"/>
              <a:t>trial.</a:t>
            </a:r>
            <a:r>
              <a:rPr lang="en-ZA" sz="1300" i="1" dirty="0" err="1" smtClean="0"/>
              <a:t>Clin</a:t>
            </a:r>
            <a:r>
              <a:rPr lang="en-ZA" sz="1300" i="1" dirty="0" smtClean="0"/>
              <a:t> Infect Dis.</a:t>
            </a:r>
            <a:r>
              <a:rPr lang="en-ZA" sz="1300" dirty="0" smtClean="0"/>
              <a:t> 2011 Jan 15;52(2):163-70.</a:t>
            </a:r>
          </a:p>
          <a:p>
            <a:pPr>
              <a:buNone/>
            </a:pPr>
            <a:r>
              <a:rPr lang="en-ZA" sz="1300" dirty="0" err="1" smtClean="0"/>
              <a:t>Manhart</a:t>
            </a:r>
            <a:r>
              <a:rPr lang="en-ZA" sz="1300" dirty="0" smtClean="0"/>
              <a:t> LE, Gillespie CW, </a:t>
            </a:r>
            <a:r>
              <a:rPr lang="en-ZA" sz="1300" dirty="0" err="1" smtClean="0"/>
              <a:t>Lowens</a:t>
            </a:r>
            <a:r>
              <a:rPr lang="en-ZA" sz="1300" dirty="0" smtClean="0"/>
              <a:t> MS, </a:t>
            </a:r>
            <a:r>
              <a:rPr lang="en-ZA" sz="1300" dirty="0" err="1" smtClean="0"/>
              <a:t>Khosropour</a:t>
            </a:r>
            <a:r>
              <a:rPr lang="en-ZA" sz="1300" dirty="0" smtClean="0"/>
              <a:t> </a:t>
            </a:r>
            <a:r>
              <a:rPr lang="en-ZA" sz="1300" dirty="0" err="1" smtClean="0"/>
              <a:t>CM,Colombara</a:t>
            </a:r>
            <a:r>
              <a:rPr lang="en-ZA" sz="1300" dirty="0" smtClean="0"/>
              <a:t> DV, Golden MR, </a:t>
            </a:r>
            <a:r>
              <a:rPr lang="en-ZA" sz="1300" dirty="0" err="1" smtClean="0"/>
              <a:t>Hakhu</a:t>
            </a:r>
            <a:r>
              <a:rPr lang="en-ZA" sz="1300" dirty="0" smtClean="0"/>
              <a:t> NR, Thomas KK, Hughes JP, Jensen NL, </a:t>
            </a:r>
            <a:r>
              <a:rPr lang="en-ZA" sz="1300" dirty="0" err="1" smtClean="0"/>
              <a:t>Totten</a:t>
            </a:r>
            <a:r>
              <a:rPr lang="en-ZA" sz="1300" dirty="0" smtClean="0"/>
              <a:t> PA. Standard treatment regimens for </a:t>
            </a:r>
            <a:r>
              <a:rPr lang="en-ZA" sz="1300" dirty="0" err="1" smtClean="0"/>
              <a:t>nongonococcal</a:t>
            </a:r>
            <a:r>
              <a:rPr lang="en-ZA" sz="1300" dirty="0" smtClean="0"/>
              <a:t> </a:t>
            </a:r>
            <a:r>
              <a:rPr lang="en-ZA" sz="1300" dirty="0" err="1" smtClean="0"/>
              <a:t>urethritis</a:t>
            </a:r>
            <a:r>
              <a:rPr lang="en-ZA" sz="1300" dirty="0" smtClean="0"/>
              <a:t> have similar but declining cure rates: a randomized  controlled trial. </a:t>
            </a:r>
            <a:r>
              <a:rPr lang="en-ZA" sz="1300" i="1" dirty="0" err="1" smtClean="0"/>
              <a:t>Clin</a:t>
            </a:r>
            <a:r>
              <a:rPr lang="en-ZA" sz="1300" i="1" dirty="0" smtClean="0"/>
              <a:t> Infect Dis. </a:t>
            </a:r>
            <a:r>
              <a:rPr lang="en-ZA" sz="1300" dirty="0" smtClean="0"/>
              <a:t>2013 Apr;56(7):934-42.</a:t>
            </a:r>
            <a:endParaRPr lang="en-ZA" dirty="0" smtClean="0"/>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8</a:t>
            </a:fld>
            <a:endParaRPr lang="en-ZA"/>
          </a:p>
        </p:txBody>
      </p:sp>
    </p:spTree>
    <p:extLst>
      <p:ext uri="{BB962C8B-B14F-4D97-AF65-F5344CB8AC3E}">
        <p14:creationId xmlns="" xmlns:p14="http://schemas.microsoft.com/office/powerpoint/2010/main" val="965184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buNone/>
            </a:pPr>
            <a:r>
              <a:rPr lang="en-ZA" sz="1500" dirty="0" smtClean="0"/>
              <a:t>McLean CA, Wang SA, Hoff GL, Dennis LY, Trees DL, Knapp JS, Markowitz LE, Levine WC. The emergence of </a:t>
            </a:r>
            <a:r>
              <a:rPr lang="en-ZA" sz="1500" dirty="0" err="1" smtClean="0"/>
              <a:t>Neisseria</a:t>
            </a:r>
            <a:r>
              <a:rPr lang="en-ZA" sz="1500" dirty="0" smtClean="0"/>
              <a:t> </a:t>
            </a:r>
            <a:r>
              <a:rPr lang="en-ZA" sz="1500" dirty="0" err="1" smtClean="0"/>
              <a:t>gonorrhoeae</a:t>
            </a:r>
            <a:r>
              <a:rPr lang="en-ZA" sz="1500" dirty="0" smtClean="0"/>
              <a:t> with decreased susceptibility to Azithromycin in Kansas City, Missouri, 1999 to 2000. Sex </a:t>
            </a:r>
            <a:r>
              <a:rPr lang="en-ZA" sz="1500" dirty="0" err="1" smtClean="0"/>
              <a:t>Transm</a:t>
            </a:r>
            <a:r>
              <a:rPr lang="en-ZA" sz="1500" dirty="0" smtClean="0"/>
              <a:t> Dis. 2004 Feb;31(2):73-8.</a:t>
            </a:r>
          </a:p>
          <a:p>
            <a:pPr lvl="1">
              <a:buNone/>
            </a:pPr>
            <a:r>
              <a:rPr lang="en-ZA" sz="1500" dirty="0" smtClean="0"/>
              <a:t>Galarza PG, Abad R, </a:t>
            </a:r>
            <a:r>
              <a:rPr lang="en-ZA" sz="1500" dirty="0" err="1" smtClean="0"/>
              <a:t>Canigia</a:t>
            </a:r>
            <a:r>
              <a:rPr lang="en-ZA" sz="1500" dirty="0" smtClean="0"/>
              <a:t> LF, </a:t>
            </a:r>
            <a:r>
              <a:rPr lang="en-ZA" sz="1500" dirty="0" err="1" smtClean="0"/>
              <a:t>Buscemi</a:t>
            </a:r>
            <a:r>
              <a:rPr lang="en-ZA" sz="1500" dirty="0" smtClean="0"/>
              <a:t> L, </a:t>
            </a:r>
            <a:r>
              <a:rPr lang="en-ZA" sz="1500" dirty="0" err="1" smtClean="0"/>
              <a:t>Pagano</a:t>
            </a:r>
            <a:r>
              <a:rPr lang="en-ZA" sz="1500" dirty="0" smtClean="0"/>
              <a:t> I, Oviedo C, </a:t>
            </a:r>
            <a:r>
              <a:rPr lang="en-ZA" sz="1500" dirty="0" err="1" smtClean="0"/>
              <a:t>Vázquez</a:t>
            </a:r>
            <a:r>
              <a:rPr lang="en-ZA" sz="1500" dirty="0" smtClean="0"/>
              <a:t> JA. New mutation in 23S </a:t>
            </a:r>
            <a:r>
              <a:rPr lang="en-ZA" sz="1500" dirty="0" err="1" smtClean="0"/>
              <a:t>rRNA</a:t>
            </a:r>
            <a:r>
              <a:rPr lang="en-ZA" sz="1500" dirty="0" smtClean="0"/>
              <a:t> gene associated with high level of </a:t>
            </a:r>
            <a:r>
              <a:rPr lang="en-ZA" sz="1500" dirty="0" err="1" smtClean="0"/>
              <a:t>azithromycin</a:t>
            </a:r>
            <a:r>
              <a:rPr lang="en-ZA" sz="1500" dirty="0" smtClean="0"/>
              <a:t> resistance in </a:t>
            </a:r>
            <a:r>
              <a:rPr lang="en-ZA" sz="1500" dirty="0" err="1" smtClean="0"/>
              <a:t>Neisseria</a:t>
            </a:r>
            <a:r>
              <a:rPr lang="en-ZA" sz="1500" dirty="0" smtClean="0"/>
              <a:t> </a:t>
            </a:r>
            <a:r>
              <a:rPr lang="en-ZA" sz="1500" dirty="0" err="1" smtClean="0"/>
              <a:t>gonorrhoeae</a:t>
            </a:r>
            <a:r>
              <a:rPr lang="en-ZA" sz="1500" dirty="0" smtClean="0"/>
              <a:t>. </a:t>
            </a:r>
            <a:r>
              <a:rPr lang="en-ZA" sz="1500" dirty="0" err="1" smtClean="0"/>
              <a:t>Antimicrob</a:t>
            </a:r>
            <a:r>
              <a:rPr lang="en-ZA" sz="1500" dirty="0" smtClean="0"/>
              <a:t> Agents </a:t>
            </a:r>
            <a:r>
              <a:rPr lang="en-ZA" sz="1500" dirty="0" err="1" smtClean="0"/>
              <a:t>Chemother</a:t>
            </a:r>
            <a:r>
              <a:rPr lang="en-ZA" sz="1500" dirty="0" smtClean="0"/>
              <a:t>. 2010 Apr;54(4):1652-3.</a:t>
            </a:r>
          </a:p>
          <a:p>
            <a:pPr lvl="1">
              <a:buNone/>
            </a:pPr>
            <a:r>
              <a:rPr lang="en-ZA" sz="1500" dirty="0" err="1" smtClean="0"/>
              <a:t>Scieux</a:t>
            </a:r>
            <a:r>
              <a:rPr lang="en-ZA" sz="1500" dirty="0" smtClean="0"/>
              <a:t> C, Bianchi A, </a:t>
            </a:r>
            <a:r>
              <a:rPr lang="en-ZA" sz="1500" dirty="0" err="1" smtClean="0"/>
              <a:t>Chappey</a:t>
            </a:r>
            <a:r>
              <a:rPr lang="en-ZA" sz="1500" dirty="0" smtClean="0"/>
              <a:t> B, </a:t>
            </a:r>
            <a:r>
              <a:rPr lang="en-ZA" sz="1500" dirty="0" err="1" smtClean="0"/>
              <a:t>Vassias</a:t>
            </a:r>
            <a:r>
              <a:rPr lang="en-ZA" sz="1500" dirty="0" smtClean="0"/>
              <a:t> I, </a:t>
            </a:r>
            <a:r>
              <a:rPr lang="en-ZA" sz="1500" dirty="0" err="1" smtClean="0"/>
              <a:t>Pérol</a:t>
            </a:r>
            <a:r>
              <a:rPr lang="en-ZA" sz="1500" dirty="0" smtClean="0"/>
              <a:t> Y. In-vitro activity of </a:t>
            </a:r>
            <a:r>
              <a:rPr lang="en-ZA" sz="1500" dirty="0" err="1" smtClean="0"/>
              <a:t>azithromycin</a:t>
            </a:r>
            <a:r>
              <a:rPr lang="en-ZA" sz="1500" dirty="0" smtClean="0"/>
              <a:t> against Chlamydia </a:t>
            </a:r>
            <a:r>
              <a:rPr lang="en-ZA" sz="1500" dirty="0" err="1" smtClean="0"/>
              <a:t>trachomatis</a:t>
            </a:r>
            <a:r>
              <a:rPr lang="en-ZA" sz="1500" dirty="0" smtClean="0"/>
              <a:t>. J </a:t>
            </a:r>
            <a:r>
              <a:rPr lang="en-ZA" sz="1500" dirty="0" err="1" smtClean="0"/>
              <a:t>Antimicrob</a:t>
            </a:r>
            <a:r>
              <a:rPr lang="en-ZA" sz="1500" dirty="0" smtClean="0"/>
              <a:t> </a:t>
            </a:r>
            <a:r>
              <a:rPr lang="en-ZA" sz="1500" dirty="0" err="1" smtClean="0"/>
              <a:t>Chemother</a:t>
            </a:r>
            <a:r>
              <a:rPr lang="en-ZA" sz="1500" dirty="0" smtClean="0"/>
              <a:t>. 1990 Jan;25Suppl A:7-10.</a:t>
            </a: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10</a:t>
            </a:fld>
            <a:endParaRPr lang="en-ZA"/>
          </a:p>
        </p:txBody>
      </p:sp>
    </p:spTree>
    <p:extLst>
      <p:ext uri="{BB962C8B-B14F-4D97-AF65-F5344CB8AC3E}">
        <p14:creationId xmlns="" xmlns:p14="http://schemas.microsoft.com/office/powerpoint/2010/main" val="487314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a:buNone/>
            </a:pPr>
            <a:r>
              <a:rPr lang="en-ZA" sz="1300" dirty="0" err="1" smtClean="0"/>
              <a:t>Fayemiwo</a:t>
            </a:r>
            <a:r>
              <a:rPr lang="en-ZA" sz="1300" dirty="0" smtClean="0"/>
              <a:t> SA, Muller EE, </a:t>
            </a:r>
            <a:r>
              <a:rPr lang="en-ZA" sz="1300" dirty="0" err="1" smtClean="0"/>
              <a:t>Gumede</a:t>
            </a:r>
            <a:r>
              <a:rPr lang="en-ZA" sz="1300" dirty="0" smtClean="0"/>
              <a:t> L, Lewis DA. Plasmid-mediated penicillin and tetracycline resistance among </a:t>
            </a:r>
            <a:r>
              <a:rPr lang="en-ZA" sz="1300" dirty="0" err="1" smtClean="0"/>
              <a:t>Neisseria</a:t>
            </a:r>
            <a:r>
              <a:rPr lang="en-ZA" sz="1300" dirty="0" smtClean="0"/>
              <a:t> </a:t>
            </a:r>
            <a:r>
              <a:rPr lang="en-ZA" sz="1300" dirty="0" err="1" smtClean="0"/>
              <a:t>gonorrhoeae</a:t>
            </a:r>
            <a:r>
              <a:rPr lang="en-ZA" sz="1300" dirty="0" smtClean="0"/>
              <a:t> isolates in South Africa: prevalence, detection and typing using a novel molecular assay. Sex </a:t>
            </a:r>
            <a:r>
              <a:rPr lang="en-ZA" sz="1300" dirty="0" err="1" smtClean="0"/>
              <a:t>Transm</a:t>
            </a:r>
            <a:r>
              <a:rPr lang="en-ZA" sz="1300" dirty="0" smtClean="0"/>
              <a:t> Dis. 2011;38: 329-333. </a:t>
            </a:r>
          </a:p>
          <a:p>
            <a:pPr>
              <a:buNone/>
            </a:pPr>
            <a:r>
              <a:rPr lang="en-ZA" sz="1300" dirty="0" err="1" smtClean="0"/>
              <a:t>deJongh</a:t>
            </a:r>
            <a:r>
              <a:rPr lang="en-ZA" sz="1300" dirty="0" smtClean="0"/>
              <a:t> M, </a:t>
            </a:r>
            <a:r>
              <a:rPr lang="en-ZA" sz="1300" dirty="0" err="1" smtClean="0"/>
              <a:t>Dangor</a:t>
            </a:r>
            <a:r>
              <a:rPr lang="en-ZA" sz="1300" dirty="0" smtClean="0"/>
              <a:t> Y, Adam A, </a:t>
            </a:r>
            <a:r>
              <a:rPr lang="en-ZA" sz="1300" dirty="0" err="1" smtClean="0"/>
              <a:t>Hoosen</a:t>
            </a:r>
            <a:r>
              <a:rPr lang="en-ZA" sz="1300" dirty="0" smtClean="0"/>
              <a:t> AA. </a:t>
            </a:r>
            <a:r>
              <a:rPr lang="en-ZA" sz="1300" dirty="0" err="1" smtClean="0"/>
              <a:t>Gonococcal</a:t>
            </a:r>
            <a:r>
              <a:rPr lang="en-ZA" sz="1300" dirty="0" smtClean="0"/>
              <a:t> resistance: evolving from penicillin, tetracycline to the </a:t>
            </a:r>
            <a:r>
              <a:rPr lang="en-ZA" sz="1300" dirty="0" err="1" smtClean="0"/>
              <a:t>quinolones</a:t>
            </a:r>
            <a:r>
              <a:rPr lang="en-ZA" sz="1300" dirty="0" smtClean="0"/>
              <a:t> in South Africa - implications for treatment guidelines. </a:t>
            </a:r>
            <a:r>
              <a:rPr lang="en-ZA" sz="1300" dirty="0" err="1" smtClean="0"/>
              <a:t>Int</a:t>
            </a:r>
            <a:r>
              <a:rPr lang="en-ZA" sz="1300" dirty="0" smtClean="0"/>
              <a:t> J STD AIDS, 18, 697-699 (2007).</a:t>
            </a:r>
          </a:p>
          <a:p>
            <a:pPr>
              <a:buNone/>
            </a:pPr>
            <a:r>
              <a:rPr lang="en-ZA" sz="1300" dirty="0" err="1" smtClean="0"/>
              <a:t>Amsden</a:t>
            </a:r>
            <a:r>
              <a:rPr lang="en-ZA" sz="1300" dirty="0" smtClean="0"/>
              <a:t> GW, Gray CL. Serum and WBC pharmacokinetics of 1500 mg of </a:t>
            </a:r>
            <a:r>
              <a:rPr lang="en-ZA" sz="1300" dirty="0" err="1" smtClean="0"/>
              <a:t>azithromycin</a:t>
            </a:r>
            <a:r>
              <a:rPr lang="en-ZA" sz="1300" dirty="0" smtClean="0"/>
              <a:t>  when given either as a single dose or over a 3 day period in healthy volunteers. J </a:t>
            </a:r>
            <a:r>
              <a:rPr lang="en-ZA" sz="1300" dirty="0" err="1" smtClean="0"/>
              <a:t>AntimicrobChemother</a:t>
            </a:r>
            <a:r>
              <a:rPr lang="en-ZA" sz="1300" dirty="0" smtClean="0"/>
              <a:t>. 2001 Jan;47(1):61-6.</a:t>
            </a:r>
          </a:p>
          <a:p>
            <a:pPr>
              <a:buNone/>
            </a:pPr>
            <a:r>
              <a:rPr lang="en-ZA" sz="1300" dirty="0" smtClean="0"/>
              <a:t>Sampson MR, </a:t>
            </a:r>
            <a:r>
              <a:rPr lang="en-ZA" sz="1300" dirty="0" err="1" smtClean="0"/>
              <a:t>Dumitrescu</a:t>
            </a:r>
            <a:r>
              <a:rPr lang="en-ZA" sz="1300" dirty="0" smtClean="0"/>
              <a:t> TP, </a:t>
            </a:r>
            <a:r>
              <a:rPr lang="en-ZA" sz="1300" dirty="0" err="1" smtClean="0"/>
              <a:t>Brouwer</a:t>
            </a:r>
            <a:r>
              <a:rPr lang="en-ZA" sz="1300" dirty="0" smtClean="0"/>
              <a:t> KL, </a:t>
            </a:r>
            <a:r>
              <a:rPr lang="en-ZA" sz="1300" dirty="0" err="1" smtClean="0"/>
              <a:t>Schmith</a:t>
            </a:r>
            <a:r>
              <a:rPr lang="en-ZA" sz="1300" dirty="0" smtClean="0"/>
              <a:t> VD. Population pharmacokinetics of </a:t>
            </a:r>
            <a:r>
              <a:rPr lang="en-ZA" sz="1300" dirty="0" err="1" smtClean="0"/>
              <a:t>azithromycin</a:t>
            </a:r>
            <a:r>
              <a:rPr lang="en-ZA" sz="1300" dirty="0" smtClean="0"/>
              <a:t> in whole blood, peripheral blood mononuclear cells, and </a:t>
            </a:r>
            <a:r>
              <a:rPr lang="en-ZA" sz="1300" dirty="0" err="1" smtClean="0"/>
              <a:t>polymorphonuclear</a:t>
            </a:r>
            <a:r>
              <a:rPr lang="en-ZA" sz="1300" dirty="0" smtClean="0"/>
              <a:t> cells in healthy adults. CPT </a:t>
            </a:r>
            <a:r>
              <a:rPr lang="en-ZA" sz="1300" dirty="0" err="1" smtClean="0"/>
              <a:t>Pharmacometrics</a:t>
            </a:r>
            <a:r>
              <a:rPr lang="en-ZA" sz="1300" dirty="0" smtClean="0"/>
              <a:t> </a:t>
            </a:r>
            <a:r>
              <a:rPr lang="en-ZA" sz="1300" dirty="0" err="1" smtClean="0"/>
              <a:t>Syst</a:t>
            </a:r>
            <a:r>
              <a:rPr lang="en-ZA" sz="1300" dirty="0" smtClean="0"/>
              <a:t> </a:t>
            </a:r>
            <a:r>
              <a:rPr lang="en-ZA" sz="1300" dirty="0" err="1" smtClean="0"/>
              <a:t>Pharmacol</a:t>
            </a:r>
            <a:r>
              <a:rPr lang="en-ZA" sz="1300" dirty="0" smtClean="0"/>
              <a:t>. 2014 Mar 5;3:e103.</a:t>
            </a:r>
          </a:p>
          <a:p>
            <a:pPr>
              <a:buNone/>
            </a:pPr>
            <a:r>
              <a:rPr lang="en-ZA" sz="1300" dirty="0" smtClean="0"/>
              <a:t>Chisholm SA, Mouton JW, Lewis DA, Nichols T, </a:t>
            </a:r>
            <a:r>
              <a:rPr lang="en-ZA" sz="1300" dirty="0" err="1" smtClean="0"/>
              <a:t>Ison</a:t>
            </a:r>
            <a:r>
              <a:rPr lang="en-ZA" sz="1300" dirty="0" smtClean="0"/>
              <a:t> CA, Livermore DM. Cephalosporin MIC creep among gonococci: time for a </a:t>
            </a:r>
            <a:r>
              <a:rPr lang="en-ZA" sz="1300" dirty="0" err="1" smtClean="0"/>
              <a:t>pharmacodynamic</a:t>
            </a:r>
            <a:r>
              <a:rPr lang="en-ZA" sz="1300" dirty="0" smtClean="0"/>
              <a:t> rethink? J </a:t>
            </a:r>
            <a:r>
              <a:rPr lang="en-ZA" sz="1300" dirty="0" err="1" smtClean="0"/>
              <a:t>AntimicrobChemother</a:t>
            </a:r>
            <a:r>
              <a:rPr lang="en-ZA" sz="1300" dirty="0" smtClean="0"/>
              <a:t>. 2010 Oct;65(10):2141-8.</a:t>
            </a:r>
          </a:p>
          <a:p>
            <a:pPr>
              <a:buNone/>
            </a:pPr>
            <a:r>
              <a:rPr lang="en-ZA" sz="1300" dirty="0" err="1" smtClean="0"/>
              <a:t>Manhart</a:t>
            </a:r>
            <a:r>
              <a:rPr lang="en-ZA" sz="1300" dirty="0" smtClean="0"/>
              <a:t> LE, Gillespie CW, </a:t>
            </a:r>
            <a:r>
              <a:rPr lang="en-ZA" sz="1300" dirty="0" err="1" smtClean="0"/>
              <a:t>Lowens</a:t>
            </a:r>
            <a:r>
              <a:rPr lang="en-ZA" sz="1300" dirty="0" smtClean="0"/>
              <a:t> MS, </a:t>
            </a:r>
            <a:r>
              <a:rPr lang="en-ZA" sz="1300" dirty="0" err="1" smtClean="0"/>
              <a:t>Khosropour</a:t>
            </a:r>
            <a:r>
              <a:rPr lang="en-ZA" sz="1300" dirty="0" smtClean="0"/>
              <a:t> </a:t>
            </a:r>
            <a:r>
              <a:rPr lang="en-ZA" sz="1300" dirty="0" err="1" smtClean="0"/>
              <a:t>CM,Colombara</a:t>
            </a:r>
            <a:r>
              <a:rPr lang="en-ZA" sz="1300" dirty="0" smtClean="0"/>
              <a:t> DV, Golden MR, </a:t>
            </a:r>
            <a:r>
              <a:rPr lang="en-ZA" sz="1300" dirty="0" err="1" smtClean="0"/>
              <a:t>Hakhu</a:t>
            </a:r>
            <a:r>
              <a:rPr lang="en-ZA" sz="1300" dirty="0" smtClean="0"/>
              <a:t> NR, Thomas KK, Hughes JP, Jensen NL, </a:t>
            </a:r>
            <a:r>
              <a:rPr lang="en-ZA" sz="1300" dirty="0" err="1" smtClean="0"/>
              <a:t>Totten</a:t>
            </a:r>
            <a:r>
              <a:rPr lang="en-ZA" sz="1300" dirty="0" smtClean="0"/>
              <a:t> PA. Standard treatment regimens for </a:t>
            </a:r>
            <a:r>
              <a:rPr lang="en-ZA" sz="1300" dirty="0" err="1" smtClean="0"/>
              <a:t>nongonococcal</a:t>
            </a:r>
            <a:r>
              <a:rPr lang="en-ZA" sz="1300" dirty="0" smtClean="0"/>
              <a:t> </a:t>
            </a:r>
            <a:r>
              <a:rPr lang="en-ZA" sz="1300" dirty="0" err="1" smtClean="0"/>
              <a:t>urethritis</a:t>
            </a:r>
            <a:r>
              <a:rPr lang="en-ZA" sz="1300" dirty="0" smtClean="0"/>
              <a:t> have similar but declining cure rates: a randomized  controlled trial. </a:t>
            </a:r>
            <a:r>
              <a:rPr lang="en-ZA" sz="1300" dirty="0" err="1" smtClean="0"/>
              <a:t>Clin</a:t>
            </a:r>
            <a:r>
              <a:rPr lang="en-ZA" sz="1300" dirty="0" smtClean="0"/>
              <a:t> Infect Dis. 2013 Apr;56(7):934-42. </a:t>
            </a:r>
          </a:p>
          <a:p>
            <a:pPr>
              <a:buNone/>
            </a:pPr>
            <a:r>
              <a:rPr lang="en-ZA" sz="1300" dirty="0" smtClean="0"/>
              <a:t>Mena LA, </a:t>
            </a:r>
            <a:r>
              <a:rPr lang="en-ZA" sz="1300" dirty="0" err="1" smtClean="0"/>
              <a:t>Mroczkowski</a:t>
            </a:r>
            <a:r>
              <a:rPr lang="en-ZA" sz="1300" dirty="0" smtClean="0"/>
              <a:t> TF, </a:t>
            </a:r>
            <a:r>
              <a:rPr lang="en-ZA" sz="1300" dirty="0" err="1" smtClean="0"/>
              <a:t>Nsuami</a:t>
            </a:r>
            <a:r>
              <a:rPr lang="en-ZA" sz="1300" dirty="0" smtClean="0"/>
              <a:t> M, Martin DH. A randomized comparison of </a:t>
            </a:r>
            <a:r>
              <a:rPr lang="en-ZA" sz="1300" dirty="0" err="1" smtClean="0"/>
              <a:t>azithromycin</a:t>
            </a:r>
            <a:r>
              <a:rPr lang="en-ZA" sz="1300" dirty="0" smtClean="0"/>
              <a:t> and </a:t>
            </a:r>
            <a:r>
              <a:rPr lang="en-ZA" sz="1300" dirty="0" err="1" smtClean="0"/>
              <a:t>doxycycline</a:t>
            </a:r>
            <a:r>
              <a:rPr lang="en-ZA" sz="1300" dirty="0" smtClean="0"/>
              <a:t> for the treatment of </a:t>
            </a:r>
            <a:r>
              <a:rPr lang="en-ZA" sz="1300" dirty="0" err="1" smtClean="0"/>
              <a:t>Mycoplasma</a:t>
            </a:r>
            <a:r>
              <a:rPr lang="en-ZA" sz="1300" dirty="0" smtClean="0"/>
              <a:t> </a:t>
            </a:r>
            <a:r>
              <a:rPr lang="en-ZA" sz="1300" dirty="0" err="1" smtClean="0"/>
              <a:t>genitalium</a:t>
            </a:r>
            <a:r>
              <a:rPr lang="en-ZA" sz="1300" dirty="0" smtClean="0"/>
              <a:t>-positive </a:t>
            </a:r>
            <a:r>
              <a:rPr lang="en-ZA" sz="1300" dirty="0" err="1" smtClean="0"/>
              <a:t>urethritis</a:t>
            </a:r>
            <a:r>
              <a:rPr lang="en-ZA" sz="1300" dirty="0" smtClean="0"/>
              <a:t> in men. </a:t>
            </a:r>
            <a:r>
              <a:rPr lang="en-ZA" sz="1300" dirty="0" err="1" smtClean="0"/>
              <a:t>Clin</a:t>
            </a:r>
            <a:r>
              <a:rPr lang="en-ZA" sz="1300" dirty="0" smtClean="0"/>
              <a:t> Infect </a:t>
            </a:r>
            <a:r>
              <a:rPr lang="en-ZA" sz="1300" dirty="0" err="1" smtClean="0"/>
              <a:t>Dis</a:t>
            </a:r>
            <a:r>
              <a:rPr lang="en-ZA" sz="1300" dirty="0" smtClean="0"/>
              <a:t>, 48, 1649-1654 (2009).</a:t>
            </a:r>
          </a:p>
          <a:p>
            <a:pPr>
              <a:buNone/>
            </a:pPr>
            <a:r>
              <a:rPr lang="en-ZA" sz="1300" dirty="0" err="1" smtClean="0"/>
              <a:t>Khosropour</a:t>
            </a:r>
            <a:r>
              <a:rPr lang="en-ZA" sz="1300" dirty="0" smtClean="0"/>
              <a:t> CM, </a:t>
            </a:r>
            <a:r>
              <a:rPr lang="en-ZA" sz="1300" dirty="0" err="1" smtClean="0"/>
              <a:t>Manhart</a:t>
            </a:r>
            <a:r>
              <a:rPr lang="en-ZA" sz="1300" dirty="0" smtClean="0"/>
              <a:t> LE, </a:t>
            </a:r>
            <a:r>
              <a:rPr lang="en-ZA" sz="1300" dirty="0" err="1" smtClean="0"/>
              <a:t>Colombara</a:t>
            </a:r>
            <a:r>
              <a:rPr lang="en-ZA" sz="1300" dirty="0" smtClean="0"/>
              <a:t> DV, Gillespie CW, </a:t>
            </a:r>
            <a:r>
              <a:rPr lang="en-ZA" sz="1300" dirty="0" err="1" smtClean="0"/>
              <a:t>Lowens</a:t>
            </a:r>
            <a:r>
              <a:rPr lang="en-ZA" sz="1300" dirty="0" smtClean="0"/>
              <a:t> MS, </a:t>
            </a:r>
            <a:r>
              <a:rPr lang="en-ZA" sz="1300" dirty="0" err="1" smtClean="0"/>
              <a:t>Totten</a:t>
            </a:r>
            <a:r>
              <a:rPr lang="en-ZA" sz="1300" dirty="0" smtClean="0"/>
              <a:t> </a:t>
            </a:r>
            <a:r>
              <a:rPr lang="en-ZA" sz="1300" dirty="0" err="1" smtClean="0"/>
              <a:t>PA,Golden</a:t>
            </a:r>
            <a:r>
              <a:rPr lang="en-ZA" sz="1300" dirty="0" smtClean="0"/>
              <a:t> MR, </a:t>
            </a:r>
            <a:r>
              <a:rPr lang="en-ZA" sz="1300" dirty="0" err="1" smtClean="0"/>
              <a:t>Simoni</a:t>
            </a:r>
            <a:r>
              <a:rPr lang="en-ZA" sz="1300" dirty="0" smtClean="0"/>
              <a:t> J. Suboptimal adherence to </a:t>
            </a:r>
            <a:r>
              <a:rPr lang="en-ZA" sz="1300" dirty="0" err="1" smtClean="0"/>
              <a:t>doxycycline</a:t>
            </a:r>
            <a:r>
              <a:rPr lang="en-ZA" sz="1300" dirty="0" smtClean="0"/>
              <a:t> and treatment outcomes among men with non-</a:t>
            </a:r>
            <a:r>
              <a:rPr lang="en-ZA" sz="1300" dirty="0" err="1" smtClean="0"/>
              <a:t>gonococcal</a:t>
            </a:r>
            <a:r>
              <a:rPr lang="en-ZA" sz="1300" dirty="0" smtClean="0"/>
              <a:t> </a:t>
            </a:r>
            <a:r>
              <a:rPr lang="en-ZA" sz="1300" dirty="0" err="1" smtClean="0"/>
              <a:t>urethritis</a:t>
            </a:r>
            <a:r>
              <a:rPr lang="en-ZA" sz="1300" dirty="0" smtClean="0"/>
              <a:t>: a prospective cohort study. Sex </a:t>
            </a:r>
            <a:r>
              <a:rPr lang="en-ZA" sz="1300" dirty="0" err="1" smtClean="0"/>
              <a:t>Transm</a:t>
            </a:r>
            <a:r>
              <a:rPr lang="en-ZA" sz="1300" dirty="0" smtClean="0"/>
              <a:t>  Infect. 2014 Feb;90(1):3-7.</a:t>
            </a:r>
          </a:p>
          <a:p>
            <a:pPr>
              <a:buNone/>
            </a:pPr>
            <a:r>
              <a:rPr lang="en-ZA" sz="1300" dirty="0" smtClean="0"/>
              <a:t>SAMF, 2012 edition.</a:t>
            </a:r>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12</a:t>
            </a:fld>
            <a:endParaRPr lang="en-ZA"/>
          </a:p>
        </p:txBody>
      </p:sp>
    </p:spTree>
    <p:extLst>
      <p:ext uri="{BB962C8B-B14F-4D97-AF65-F5344CB8AC3E}">
        <p14:creationId xmlns="" xmlns:p14="http://schemas.microsoft.com/office/powerpoint/2010/main" val="136023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None/>
            </a:pPr>
            <a:r>
              <a:rPr lang="en-ZA" sz="1300" dirty="0" err="1" smtClean="0">
                <a:solidFill>
                  <a:prstClr val="black"/>
                </a:solidFill>
              </a:rPr>
              <a:t>Bignell</a:t>
            </a:r>
            <a:r>
              <a:rPr lang="en-ZA" sz="1300" dirty="0" smtClean="0">
                <a:solidFill>
                  <a:prstClr val="black"/>
                </a:solidFill>
              </a:rPr>
              <a:t> C, </a:t>
            </a:r>
            <a:r>
              <a:rPr lang="en-ZA" sz="1300" dirty="0" err="1" smtClean="0">
                <a:solidFill>
                  <a:prstClr val="black"/>
                </a:solidFill>
              </a:rPr>
              <a:t>Garley</a:t>
            </a:r>
            <a:r>
              <a:rPr lang="en-ZA" sz="1300" dirty="0" smtClean="0">
                <a:solidFill>
                  <a:prstClr val="black"/>
                </a:solidFill>
              </a:rPr>
              <a:t> J. Azithromycin in the treatment of infection with </a:t>
            </a:r>
            <a:r>
              <a:rPr lang="en-ZA" sz="1300" dirty="0" err="1" smtClean="0">
                <a:solidFill>
                  <a:prstClr val="black"/>
                </a:solidFill>
              </a:rPr>
              <a:t>Neisseria</a:t>
            </a:r>
            <a:r>
              <a:rPr lang="en-ZA" sz="1300" dirty="0" smtClean="0">
                <a:solidFill>
                  <a:prstClr val="black"/>
                </a:solidFill>
              </a:rPr>
              <a:t> </a:t>
            </a:r>
            <a:r>
              <a:rPr lang="en-ZA" sz="1300" dirty="0" err="1" smtClean="0">
                <a:solidFill>
                  <a:prstClr val="black"/>
                </a:solidFill>
              </a:rPr>
              <a:t>gonorrhoeae</a:t>
            </a:r>
            <a:r>
              <a:rPr lang="en-ZA" sz="1300" dirty="0" smtClean="0">
                <a:solidFill>
                  <a:prstClr val="black"/>
                </a:solidFill>
              </a:rPr>
              <a:t>. Sex </a:t>
            </a:r>
            <a:r>
              <a:rPr lang="en-ZA" sz="1300" dirty="0" err="1" smtClean="0">
                <a:solidFill>
                  <a:prstClr val="black"/>
                </a:solidFill>
              </a:rPr>
              <a:t>Transm</a:t>
            </a:r>
            <a:r>
              <a:rPr lang="en-ZA" sz="1300" dirty="0" smtClean="0">
                <a:solidFill>
                  <a:prstClr val="black"/>
                </a:solidFill>
              </a:rPr>
              <a:t> Infect. 2010 Nov;86(6):422-6.</a:t>
            </a:r>
          </a:p>
          <a:p>
            <a:pPr>
              <a:buNone/>
            </a:pPr>
            <a:r>
              <a:rPr lang="en-GB" sz="1300" dirty="0" smtClean="0"/>
              <a:t>Lau CY, </a:t>
            </a:r>
            <a:r>
              <a:rPr lang="en-GB" sz="1300" dirty="0" err="1" smtClean="0"/>
              <a:t>Qureshi</a:t>
            </a:r>
            <a:r>
              <a:rPr lang="en-GB" sz="1300" dirty="0" smtClean="0"/>
              <a:t> AK. Azithromycin versus </a:t>
            </a:r>
            <a:r>
              <a:rPr lang="en-GB" sz="1300" dirty="0" err="1" smtClean="0"/>
              <a:t>doxycycline</a:t>
            </a:r>
            <a:r>
              <a:rPr lang="en-GB" sz="1300" dirty="0" smtClean="0"/>
              <a:t> for genital </a:t>
            </a:r>
            <a:r>
              <a:rPr lang="en-GB" sz="1300" dirty="0" err="1" smtClean="0"/>
              <a:t>chlamydial</a:t>
            </a:r>
            <a:r>
              <a:rPr lang="en-GB" sz="1300" dirty="0" smtClean="0"/>
              <a:t> infections: a meta-analysis of randomized clinical trials. </a:t>
            </a:r>
            <a:r>
              <a:rPr lang="en-GB" sz="1300" i="1" dirty="0" smtClean="0"/>
              <a:t>Sex </a:t>
            </a:r>
            <a:r>
              <a:rPr lang="en-GB" sz="1300" i="1" dirty="0" err="1" smtClean="0"/>
              <a:t>Transm</a:t>
            </a:r>
            <a:r>
              <a:rPr lang="en-GB" sz="1300" i="1" dirty="0" smtClean="0"/>
              <a:t> </a:t>
            </a:r>
            <a:r>
              <a:rPr lang="en-GB" sz="1300" i="1" dirty="0" err="1" smtClean="0"/>
              <a:t>Dis</a:t>
            </a:r>
            <a:r>
              <a:rPr lang="en-GB" sz="1300" dirty="0" smtClean="0"/>
              <a:t>, 29, 497-502 (2002).</a:t>
            </a:r>
            <a:endParaRPr lang="en-ZA" sz="1300" dirty="0" smtClean="0">
              <a:solidFill>
                <a:prstClr val="black"/>
              </a:solidFill>
            </a:endParaRPr>
          </a:p>
          <a:p>
            <a:endParaRPr lang="en-US" dirty="0"/>
          </a:p>
        </p:txBody>
      </p:sp>
      <p:sp>
        <p:nvSpPr>
          <p:cNvPr id="4" name="Slide Number Placeholder 3"/>
          <p:cNvSpPr>
            <a:spLocks noGrp="1"/>
          </p:cNvSpPr>
          <p:nvPr>
            <p:ph type="sldNum" sz="quarter" idx="10"/>
          </p:nvPr>
        </p:nvSpPr>
        <p:spPr/>
        <p:txBody>
          <a:bodyPr/>
          <a:lstStyle/>
          <a:p>
            <a:fld id="{1C40204B-497E-4794-AA58-A31DBCDDE6E9}" type="slidenum">
              <a:rPr lang="en-ZA" smtClean="0"/>
              <a:pPr/>
              <a:t>13</a:t>
            </a:fld>
            <a:endParaRPr lang="en-ZA"/>
          </a:p>
        </p:txBody>
      </p:sp>
    </p:spTree>
    <p:extLst>
      <p:ext uri="{BB962C8B-B14F-4D97-AF65-F5344CB8AC3E}">
        <p14:creationId xmlns="" xmlns:p14="http://schemas.microsoft.com/office/powerpoint/2010/main" val="9045948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userDrawn="1"/>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userDrawn="1"/>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userDrawn="1"/>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userDrawn="1"/>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userDrawn="1"/>
        </p:nvPicPr>
        <p:blipFill>
          <a:blip r:embed="rId5" cstate="print"/>
          <a:stretch>
            <a:fillRect/>
          </a:stretch>
        </p:blipFill>
        <p:spPr>
          <a:xfrm>
            <a:off x="152400" y="5867400"/>
            <a:ext cx="2286000" cy="824484"/>
          </a:xfrm>
          <a:prstGeom prst="rect">
            <a:avLst/>
          </a:prstGeom>
        </p:spPr>
      </p:pic>
      <p:cxnSp>
        <p:nvCxnSpPr>
          <p:cNvPr id="17" name="Straight Connector 1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userDrawn="1"/>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 xmlns:p14="http://schemas.microsoft.com/office/powerpoint/2010/main" val="1786024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7" name="Straight Connector 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696904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ZA"/>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smtClean="0"/>
              <a:t>2014</a:t>
            </a:r>
            <a:endParaRPr lang="en-ZA"/>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ZA" smtClean="0"/>
              <a:t>PRIMARY HEALTHCARE 2014 IMPLEMENTATION SLIDES: STI</a:t>
            </a:r>
            <a:endParaRPr lang="en-ZA"/>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2FB03B2-953D-4068-99A6-8707FB8FE3E1}"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p:nvPicPr>
        <p:blipFill>
          <a:blip r:embed="rId5" cstate="print"/>
          <a:stretch>
            <a:fillRect/>
          </a:stretch>
        </p:blipFill>
        <p:spPr>
          <a:xfrm>
            <a:off x="152400" y="5867400"/>
            <a:ext cx="2286000" cy="824484"/>
          </a:xfrm>
          <a:prstGeom prst="rect">
            <a:avLst/>
          </a:prstGeom>
        </p:spPr>
      </p:pic>
      <p:cxnSp>
        <p:nvCxnSpPr>
          <p:cNvPr id="17" name="Straight Connector 16"/>
          <p:cNvCxnSpPr/>
          <p:nvPr/>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 xmlns:p14="http://schemas.microsoft.com/office/powerpoint/2010/main" val="297138991"/>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Rectangle 6"/>
          <p:cNvSpPr/>
          <p:nvPr userDrawn="1"/>
        </p:nvSpPr>
        <p:spPr>
          <a:xfrm>
            <a:off x="0" y="0"/>
            <a:ext cx="9144000" cy="11430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11"/>
          <p:cNvPicPr>
            <a:picLocks noChangeAspect="1" noChangeArrowheads="1"/>
          </p:cNvPicPr>
          <p:nvPr userDrawn="1"/>
        </p:nvPicPr>
        <p:blipFill>
          <a:blip r:embed="rId2" cstate="print"/>
          <a:srcRect r="26000"/>
          <a:stretch>
            <a:fillRect/>
          </a:stretch>
        </p:blipFill>
        <p:spPr bwMode="auto">
          <a:xfrm>
            <a:off x="228600" y="1219200"/>
            <a:ext cx="1524000" cy="1372973"/>
          </a:xfrm>
          <a:prstGeom prst="rect">
            <a:avLst/>
          </a:prstGeom>
          <a:noFill/>
          <a:ln w="9525">
            <a:noFill/>
            <a:miter lim="800000"/>
            <a:headEnd/>
            <a:tailEnd/>
          </a:ln>
          <a:effectLst/>
        </p:spPr>
      </p:pic>
      <p:pic>
        <p:nvPicPr>
          <p:cNvPr id="9" name="Picture 7"/>
          <p:cNvPicPr>
            <a:picLocks noChangeAspect="1" noChangeArrowheads="1"/>
          </p:cNvPicPr>
          <p:nvPr userDrawn="1"/>
        </p:nvPicPr>
        <p:blipFill>
          <a:blip r:embed="rId3" cstate="print"/>
          <a:srcRect l="5799" r="18813"/>
          <a:stretch>
            <a:fillRect/>
          </a:stretch>
        </p:blipFill>
        <p:spPr bwMode="auto">
          <a:xfrm flipH="1">
            <a:off x="228600" y="2743200"/>
            <a:ext cx="1524000" cy="1333891"/>
          </a:xfrm>
          <a:prstGeom prst="rect">
            <a:avLst/>
          </a:prstGeom>
          <a:noFill/>
          <a:ln w="9525">
            <a:noFill/>
            <a:miter lim="800000"/>
            <a:headEnd/>
            <a:tailEnd/>
          </a:ln>
          <a:effectLst/>
        </p:spPr>
      </p:pic>
      <p:pic>
        <p:nvPicPr>
          <p:cNvPr id="10" name="Picture 9"/>
          <p:cNvPicPr>
            <a:picLocks noChangeAspect="1" noChangeArrowheads="1"/>
          </p:cNvPicPr>
          <p:nvPr userDrawn="1"/>
        </p:nvPicPr>
        <p:blipFill>
          <a:blip r:embed="rId4" cstate="print"/>
          <a:srcRect l="11563" r="32932" b="27168"/>
          <a:stretch>
            <a:fillRect/>
          </a:stretch>
        </p:blipFill>
        <p:spPr bwMode="auto">
          <a:xfrm>
            <a:off x="228600" y="4267200"/>
            <a:ext cx="1567543" cy="1371600"/>
          </a:xfrm>
          <a:prstGeom prst="rect">
            <a:avLst/>
          </a:prstGeom>
          <a:noFill/>
          <a:ln w="9525">
            <a:noFill/>
            <a:miter lim="800000"/>
            <a:headEnd/>
            <a:tailEnd/>
          </a:ln>
          <a:effectLst/>
        </p:spPr>
      </p:pic>
      <p:cxnSp>
        <p:nvCxnSpPr>
          <p:cNvPr id="12" name="Straight Connector 11"/>
          <p:cNvCxnSpPr/>
          <p:nvPr userDrawn="1"/>
        </p:nvCxnSpPr>
        <p:spPr>
          <a:xfrm>
            <a:off x="2514600" y="2667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14600" y="4191000"/>
            <a:ext cx="6400800" cy="1588"/>
          </a:xfrm>
          <a:prstGeom prst="line">
            <a:avLst/>
          </a:prstGeom>
          <a:ln>
            <a:solidFill>
              <a:srgbClr val="005D28"/>
            </a:solidFill>
          </a:ln>
        </p:spPr>
        <p:style>
          <a:lnRef idx="1">
            <a:schemeClr val="accent1"/>
          </a:lnRef>
          <a:fillRef idx="0">
            <a:schemeClr val="accent1"/>
          </a:fillRef>
          <a:effectRef idx="0">
            <a:schemeClr val="accent1"/>
          </a:effectRef>
          <a:fontRef idx="minor">
            <a:schemeClr val="tx1"/>
          </a:fontRef>
        </p:style>
      </p:cxnSp>
      <p:pic>
        <p:nvPicPr>
          <p:cNvPr id="16" name="Picture 15" descr="NDOH Logo.jpg"/>
          <p:cNvPicPr>
            <a:picLocks noChangeAspect="1"/>
          </p:cNvPicPr>
          <p:nvPr userDrawn="1"/>
        </p:nvPicPr>
        <p:blipFill>
          <a:blip r:embed="rId5" cstate="print"/>
          <a:stretch>
            <a:fillRect/>
          </a:stretch>
        </p:blipFill>
        <p:spPr>
          <a:xfrm>
            <a:off x="152400" y="5867400"/>
            <a:ext cx="2286000" cy="824484"/>
          </a:xfrm>
          <a:prstGeom prst="rect">
            <a:avLst/>
          </a:prstGeom>
        </p:spPr>
      </p:pic>
      <p:cxnSp>
        <p:nvCxnSpPr>
          <p:cNvPr id="17" name="Straight Connector 16"/>
          <p:cNvCxnSpPr/>
          <p:nvPr userDrawn="1"/>
        </p:nvCxnSpPr>
        <p:spPr>
          <a:xfrm>
            <a:off x="0" y="5791200"/>
            <a:ext cx="9144000" cy="1588"/>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2"/>
          <p:cNvPicPr>
            <a:picLocks noChangeAspect="1" noChangeArrowheads="1"/>
          </p:cNvPicPr>
          <p:nvPr userDrawn="1"/>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 xmlns:p14="http://schemas.microsoft.com/office/powerpoint/2010/main" val="1052102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r>
              <a:rPr lang="en-US" smtClean="0">
                <a:solidFill>
                  <a:prstClr val="black">
                    <a:tint val="75000"/>
                  </a:prstClr>
                </a:solidFill>
              </a:rPr>
              <a:t>2014</a:t>
            </a:r>
            <a:endParaRPr lang="en-ZA">
              <a:solidFill>
                <a:prstClr val="black">
                  <a:tint val="75000"/>
                </a:prstClr>
              </a:solidFill>
            </a:endParaRPr>
          </a:p>
        </p:txBody>
      </p:sp>
      <p:sp>
        <p:nvSpPr>
          <p:cNvPr id="5" name="Footer Placeholder 4"/>
          <p:cNvSpPr>
            <a:spLocks noGrp="1"/>
          </p:cNvSpPr>
          <p:nvPr>
            <p:ph type="ftr" sz="quarter" idx="11"/>
          </p:nvPr>
        </p:nvSpPr>
        <p:spPr/>
        <p:txBody>
          <a:bodyPr/>
          <a:lstStyle/>
          <a:p>
            <a:r>
              <a:rPr lang="en-ZA" smtClean="0">
                <a:solidFill>
                  <a:prstClr val="black">
                    <a:tint val="75000"/>
                  </a:prstClr>
                </a:solidFill>
              </a:rPr>
              <a:t>PRIMARY HEALTHCARE IMPLEMENTATION SLIDES 2014: OBSTETRICS &amp; GYNAECOLOGY</a:t>
            </a:r>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42FB03B2-953D-4068-99A6-8707FB8FE3E1}"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 xmlns:p14="http://schemas.microsoft.com/office/powerpoint/2010/main" val="2112811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r>
              <a:rPr lang="en-US" smtClean="0">
                <a:solidFill>
                  <a:prstClr val="black">
                    <a:tint val="75000"/>
                  </a:prstClr>
                </a:solidFill>
              </a:rPr>
              <a:t>2014</a:t>
            </a:r>
            <a:endParaRPr lang="en-ZA">
              <a:solidFill>
                <a:prstClr val="black">
                  <a:tint val="75000"/>
                </a:prstClr>
              </a:solidFill>
            </a:endParaRPr>
          </a:p>
        </p:txBody>
      </p:sp>
      <p:sp>
        <p:nvSpPr>
          <p:cNvPr id="5" name="Footer Placeholder 4"/>
          <p:cNvSpPr>
            <a:spLocks noGrp="1"/>
          </p:cNvSpPr>
          <p:nvPr>
            <p:ph type="ftr" sz="quarter" idx="11"/>
          </p:nvPr>
        </p:nvSpPr>
        <p:spPr/>
        <p:txBody>
          <a:bodyPr/>
          <a:lstStyle/>
          <a:p>
            <a:r>
              <a:rPr lang="en-ZA" smtClean="0">
                <a:solidFill>
                  <a:prstClr val="black">
                    <a:tint val="75000"/>
                  </a:prstClr>
                </a:solidFill>
              </a:rPr>
              <a:t>PRIMARY HEALTHCARE IMPLEMENTATION SLIDES 2014: OBSTETRICS &amp; GYNAECOLOGY</a:t>
            </a:r>
            <a:endParaRPr lang="en-ZA">
              <a:solidFill>
                <a:prstClr val="black">
                  <a:tint val="75000"/>
                </a:prstClr>
              </a:solidFill>
            </a:endParaRPr>
          </a:p>
        </p:txBody>
      </p:sp>
      <p:sp>
        <p:nvSpPr>
          <p:cNvPr id="6" name="Slide Number Placeholder 5"/>
          <p:cNvSpPr>
            <a:spLocks noGrp="1"/>
          </p:cNvSpPr>
          <p:nvPr>
            <p:ph type="sldNum" sz="quarter" idx="12"/>
          </p:nvPr>
        </p:nvSpPr>
        <p:spPr/>
        <p:txBody>
          <a:bodyPr/>
          <a:lstStyle/>
          <a:p>
            <a:fld id="{42FB03B2-953D-4068-99A6-8707FB8FE3E1}"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 xmlns:p14="http://schemas.microsoft.com/office/powerpoint/2010/main" val="86493668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1.jpeg"/><Relationship Id="rId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3.xml"/><Relationship Id="rId4"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prstClr val="black">
                    <a:tint val="75000"/>
                  </a:prstClr>
                </a:solidFill>
              </a:rPr>
              <a:t>10`4</a:t>
            </a:r>
            <a:endParaRPr lang="en-ZA" dirty="0">
              <a:solidFill>
                <a:prstClr val="black">
                  <a:tint val="75000"/>
                </a:prstClr>
              </a:solidFill>
            </a:endParaRPr>
          </a:p>
        </p:txBody>
      </p:sp>
      <p:sp>
        <p:nvSpPr>
          <p:cNvPr id="5" name="Footer Placeholder 4"/>
          <p:cNvSpPr>
            <a:spLocks noGrp="1"/>
          </p:cNvSpPr>
          <p:nvPr>
            <p:ph type="ftr" sz="quarter" idx="3"/>
          </p:nvPr>
        </p:nvSpPr>
        <p:spPr>
          <a:xfrm>
            <a:off x="2843808" y="6237312"/>
            <a:ext cx="3456384" cy="48416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79DE21-5DAA-4204-B423-28510684095B}" type="slidenum">
              <a:rPr lang="en-ZA" smtClean="0">
                <a:solidFill>
                  <a:prstClr val="black">
                    <a:tint val="75000"/>
                  </a:prstClr>
                </a:solidFill>
              </a:rPr>
              <a:pPr/>
              <a:t>‹#›</a:t>
            </a:fld>
            <a:endParaRPr lang="en-ZA" dirty="0">
              <a:solidFill>
                <a:prstClr val="black">
                  <a:tint val="75000"/>
                </a:prstClr>
              </a:solidFill>
            </a:endParaRPr>
          </a:p>
        </p:txBody>
      </p:sp>
    </p:spTree>
    <p:extLst>
      <p:ext uri="{BB962C8B-B14F-4D97-AF65-F5344CB8AC3E}">
        <p14:creationId xmlns="" xmlns:p14="http://schemas.microsoft.com/office/powerpoint/2010/main" val="195949544"/>
      </p:ext>
    </p:extLst>
  </p:cSld>
  <p:clrMap bg1="lt1" tx1="dk1" bg2="lt2" tx2="dk2" accent1="accent1" accent2="accent2" accent3="accent3" accent4="accent4" accent5="accent5" accent6="accent6" hlink="hlink" folHlink="folHlink"/>
  <p:sldLayoutIdLst>
    <p:sldLayoutId id="2147483661" r:id="rId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9144000" cy="1066800"/>
          </a:xfrm>
          <a:prstGeom prst="rect">
            <a:avLst/>
          </a:prstGeom>
          <a:solidFill>
            <a:srgbClr val="005D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7" descr="NDOH Logo.jpg"/>
          <p:cNvPicPr>
            <a:picLocks noChangeAspect="1"/>
          </p:cNvPicPr>
          <p:nvPr userDrawn="1"/>
        </p:nvPicPr>
        <p:blipFill>
          <a:blip r:embed="rId4" cstate="print"/>
          <a:stretch>
            <a:fillRect/>
          </a:stretch>
        </p:blipFill>
        <p:spPr>
          <a:xfrm>
            <a:off x="152400" y="5867400"/>
            <a:ext cx="2286000" cy="824484"/>
          </a:xfrm>
          <a:prstGeom prst="rect">
            <a:avLst/>
          </a:prstGeom>
        </p:spPr>
      </p:pic>
      <p:pic>
        <p:nvPicPr>
          <p:cNvPr id="9" name="Picture 11"/>
          <p:cNvPicPr>
            <a:picLocks noChangeAspect="1" noChangeArrowheads="1"/>
          </p:cNvPicPr>
          <p:nvPr userDrawn="1"/>
        </p:nvPicPr>
        <p:blipFill>
          <a:blip r:embed="rId5" cstate="print"/>
          <a:srcRect r="26000"/>
          <a:stretch>
            <a:fillRect/>
          </a:stretch>
        </p:blipFill>
        <p:spPr bwMode="auto">
          <a:xfrm>
            <a:off x="7341870" y="1"/>
            <a:ext cx="1184147" cy="1066799"/>
          </a:xfrm>
          <a:prstGeom prst="rect">
            <a:avLst/>
          </a:prstGeom>
          <a:noFill/>
          <a:ln w="9525">
            <a:noFill/>
            <a:miter lim="800000"/>
            <a:headEnd/>
            <a:tailEnd/>
          </a:ln>
          <a:effectLst/>
        </p:spPr>
      </p:pic>
      <p:pic>
        <p:nvPicPr>
          <p:cNvPr id="6" name="Picture 2"/>
          <p:cNvPicPr>
            <a:picLocks noChangeAspect="1" noChangeArrowheads="1"/>
          </p:cNvPicPr>
          <p:nvPr userDrawn="1"/>
        </p:nvPicPr>
        <p:blipFill>
          <a:blip r:embed="rId6" cstate="print"/>
          <a:srcRect/>
          <a:stretch>
            <a:fillRect/>
          </a:stretch>
        </p:blipFill>
        <p:spPr bwMode="auto">
          <a:xfrm>
            <a:off x="8072462" y="5814889"/>
            <a:ext cx="928662" cy="1043111"/>
          </a:xfrm>
          <a:prstGeom prst="rect">
            <a:avLst/>
          </a:prstGeom>
          <a:noFill/>
          <a:ln w="9525">
            <a:noFill/>
            <a:miter lim="800000"/>
            <a:headEnd/>
            <a:tailEnd/>
          </a:ln>
          <a:effectLst/>
        </p:spPr>
      </p:pic>
    </p:spTree>
    <p:extLst>
      <p:ext uri="{BB962C8B-B14F-4D97-AF65-F5344CB8AC3E}">
        <p14:creationId xmlns="" xmlns:p14="http://schemas.microsoft.com/office/powerpoint/2010/main" val="202792215"/>
      </p:ext>
    </p:extLst>
  </p:cSld>
  <p:clrMap bg1="lt1" tx1="dk1" bg2="lt2" tx2="dk2" accent1="accent1" accent2="accent2" accent3="accent3" accent4="accent4" accent5="accent5" accent6="accent6" hlink="hlink" folHlink="folHlink"/>
  <p:sldLayoutIdLst>
    <p:sldLayoutId id="2147483663" r:id="rId1"/>
    <p:sldLayoutId id="2147483664" r:id="rId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solidFill>
                  <a:prstClr val="black">
                    <a:tint val="75000"/>
                  </a:prstClr>
                </a:solidFill>
              </a:rPr>
              <a:t>2014</a:t>
            </a:r>
            <a:endParaRPr lang="en-ZA">
              <a:solidFill>
                <a:prstClr val="black">
                  <a:tint val="75000"/>
                </a:prstClr>
              </a:solidFill>
            </a:endParaRPr>
          </a:p>
        </p:txBody>
      </p:sp>
      <p:sp>
        <p:nvSpPr>
          <p:cNvPr id="5" name="Footer Placeholder 4"/>
          <p:cNvSpPr>
            <a:spLocks noGrp="1"/>
          </p:cNvSpPr>
          <p:nvPr>
            <p:ph type="ftr" sz="quarter" idx="3"/>
          </p:nvPr>
        </p:nvSpPr>
        <p:spPr>
          <a:xfrm>
            <a:off x="2843808" y="6237312"/>
            <a:ext cx="3456384" cy="484163"/>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A" smtClean="0">
                <a:solidFill>
                  <a:prstClr val="black">
                    <a:tint val="75000"/>
                  </a:prstClr>
                </a:solidFill>
              </a:rPr>
              <a:t>PRIMARY HEALTHCARE IMPLEMENTATION SLIDES 2014: OBSTETRICS &amp; GYNAECOLOGY</a:t>
            </a:r>
            <a:endParaRPr lang="en-ZA">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FB03B2-953D-4068-99A6-8707FB8FE3E1}" type="slidenum">
              <a:rPr lang="en-ZA" smtClean="0">
                <a:solidFill>
                  <a:prstClr val="black">
                    <a:tint val="75000"/>
                  </a:prstClr>
                </a:solidFill>
              </a:rPr>
              <a:pPr/>
              <a:t>‹#›</a:t>
            </a:fld>
            <a:endParaRPr lang="en-ZA">
              <a:solidFill>
                <a:prstClr val="black">
                  <a:tint val="75000"/>
                </a:prstClr>
              </a:solidFill>
            </a:endParaRPr>
          </a:p>
        </p:txBody>
      </p:sp>
    </p:spTree>
    <p:extLst>
      <p:ext uri="{BB962C8B-B14F-4D97-AF65-F5344CB8AC3E}">
        <p14:creationId xmlns="" xmlns:p14="http://schemas.microsoft.com/office/powerpoint/2010/main" val="233432080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71736" y="4429132"/>
            <a:ext cx="5791200" cy="1015663"/>
          </a:xfrm>
          <a:prstGeom prst="rect">
            <a:avLst/>
          </a:prstGeom>
          <a:noFill/>
        </p:spPr>
        <p:txBody>
          <a:bodyPr wrap="square" rtlCol="0">
            <a:spAutoFit/>
          </a:bodyPr>
          <a:lstStyle/>
          <a:p>
            <a:pPr algn="ctr"/>
            <a:r>
              <a:rPr lang="en-US" sz="2000" dirty="0" smtClean="0">
                <a:latin typeface="Arial" pitchFamily="34" charset="0"/>
                <a:cs typeface="Arial" pitchFamily="34" charset="0"/>
              </a:rPr>
              <a:t>PRIMARY HEALTHCARE 2014</a:t>
            </a:r>
          </a:p>
          <a:p>
            <a:pPr algn="ctr"/>
            <a:endParaRPr lang="en-US" sz="2000" dirty="0" smtClean="0">
              <a:latin typeface="Arial" pitchFamily="34" charset="0"/>
              <a:cs typeface="Arial" pitchFamily="34" charset="0"/>
            </a:endParaRPr>
          </a:p>
          <a:p>
            <a:pPr algn="ctr"/>
            <a:r>
              <a:rPr lang="en-US" sz="2000" dirty="0" smtClean="0">
                <a:latin typeface="Arial" pitchFamily="34" charset="0"/>
                <a:cs typeface="Arial" pitchFamily="34" charset="0"/>
              </a:rPr>
              <a:t>Updates to the 2008 PHC STG &amp; EML</a:t>
            </a:r>
            <a:endParaRPr lang="en-US" sz="2000" dirty="0">
              <a:latin typeface="Arial" pitchFamily="34" charset="0"/>
              <a:cs typeface="Arial" pitchFamily="34" charset="0"/>
            </a:endParaRPr>
          </a:p>
        </p:txBody>
      </p:sp>
      <p:sp>
        <p:nvSpPr>
          <p:cNvPr id="5" name="TextBox 4"/>
          <p:cNvSpPr txBox="1"/>
          <p:nvPr/>
        </p:nvSpPr>
        <p:spPr>
          <a:xfrm>
            <a:off x="2514600" y="3276600"/>
            <a:ext cx="5791200" cy="400110"/>
          </a:xfrm>
          <a:prstGeom prst="rect">
            <a:avLst/>
          </a:prstGeom>
          <a:noFill/>
        </p:spPr>
        <p:txBody>
          <a:bodyPr wrap="square" rtlCol="0">
            <a:spAutoFit/>
          </a:bodyPr>
          <a:lstStyle/>
          <a:p>
            <a:endParaRPr lang="en-US" sz="2000" dirty="0">
              <a:solidFill>
                <a:prstClr val="white">
                  <a:lumMod val="50000"/>
                </a:prstClr>
              </a:solidFill>
              <a:latin typeface="Arial" pitchFamily="34" charset="0"/>
              <a:cs typeface="Arial" pitchFamily="34" charset="0"/>
            </a:endParaRPr>
          </a:p>
        </p:txBody>
      </p:sp>
      <p:sp>
        <p:nvSpPr>
          <p:cNvPr id="7" name="Rectangle 2"/>
          <p:cNvSpPr txBox="1">
            <a:spLocks noChangeArrowheads="1"/>
          </p:cNvSpPr>
          <p:nvPr/>
        </p:nvSpPr>
        <p:spPr>
          <a:xfrm>
            <a:off x="0" y="0"/>
            <a:ext cx="9144000" cy="1143000"/>
          </a:xfrm>
          <a:prstGeom prst="rect">
            <a:avLst/>
          </a:prstGeom>
        </p:spPr>
        <p:txBody>
          <a:bodyPr tIns="45720" rIns="91440" bIns="45720" anchor="b">
            <a:normAutofit fontScale="92500" lnSpcReduction="20000"/>
          </a:bodyPr>
          <a:lstStyle/>
          <a:p>
            <a:pPr algn="ctr" defTabSz="457200">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b="1" dirty="0" smtClean="0">
                <a:solidFill>
                  <a:prstClr val="white"/>
                </a:solidFill>
                <a:latin typeface="Arial" pitchFamily="34" charset="0"/>
                <a:cs typeface="Arial" pitchFamily="34" charset="0"/>
              </a:rPr>
              <a:t>CH 12: SEXUALLY TRANSMITTED INFECTIONS</a:t>
            </a:r>
            <a:endParaRPr lang="en-GB" sz="4400" b="1" dirty="0" smtClean="0">
              <a:solidFill>
                <a:prstClr val="white"/>
              </a:solidFill>
              <a:latin typeface="Arial" pitchFamily="34" charset="0"/>
              <a:cs typeface="Arial" pitchFamily="34" charset="0"/>
            </a:endParaRPr>
          </a:p>
        </p:txBody>
      </p:sp>
      <p:sp>
        <p:nvSpPr>
          <p:cNvPr id="8" name="TextBox 7"/>
          <p:cNvSpPr txBox="1"/>
          <p:nvPr/>
        </p:nvSpPr>
        <p:spPr>
          <a:xfrm>
            <a:off x="2514600" y="1752600"/>
            <a:ext cx="5791200" cy="461665"/>
          </a:xfrm>
          <a:prstGeom prst="rect">
            <a:avLst/>
          </a:prstGeom>
          <a:noFill/>
        </p:spPr>
        <p:txBody>
          <a:bodyPr wrap="square" rtlCol="0">
            <a:spAutoFit/>
          </a:bodyPr>
          <a:lstStyle/>
          <a:p>
            <a:r>
              <a:rPr lang="en-US" sz="2400" dirty="0" smtClean="0">
                <a:latin typeface="Arial" pitchFamily="34" charset="0"/>
                <a:cs typeface="Arial" pitchFamily="34" charset="0"/>
              </a:rPr>
              <a:t>NATIONAL DEPARTMENT OF HEALTH</a:t>
            </a:r>
          </a:p>
        </p:txBody>
      </p:sp>
      <p:sp>
        <p:nvSpPr>
          <p:cNvPr id="9" name="TextBox 8"/>
          <p:cNvSpPr txBox="1"/>
          <p:nvPr/>
        </p:nvSpPr>
        <p:spPr>
          <a:xfrm>
            <a:off x="2209800" y="2911495"/>
            <a:ext cx="6705600" cy="1508105"/>
          </a:xfrm>
          <a:prstGeom prst="rect">
            <a:avLst/>
          </a:prstGeom>
          <a:noFill/>
        </p:spPr>
        <p:txBody>
          <a:bodyPr wrap="square" rtlCol="0">
            <a:spAutoFit/>
          </a:bodyPr>
          <a:lstStyle/>
          <a:p>
            <a:pPr algn="ctr"/>
            <a:r>
              <a:rPr lang="en-US" dirty="0" smtClean="0">
                <a:latin typeface="Arial" pitchFamily="34" charset="0"/>
                <a:cs typeface="Arial" pitchFamily="34" charset="0"/>
              </a:rPr>
              <a:t>AFFORDABLE MEDICINES</a:t>
            </a:r>
          </a:p>
          <a:p>
            <a:pPr algn="ctr"/>
            <a:r>
              <a:rPr lang="en-US" dirty="0" smtClean="0">
                <a:latin typeface="Arial" pitchFamily="34" charset="0"/>
                <a:cs typeface="Arial" pitchFamily="34" charset="0"/>
              </a:rPr>
              <a:t>ESSENTIAL MEDICINES PROGRAMME</a:t>
            </a:r>
          </a:p>
          <a:p>
            <a:pPr algn="ctr"/>
            <a:r>
              <a:rPr lang="en-US" smtClean="0">
                <a:latin typeface="Arial" pitchFamily="34" charset="0"/>
                <a:cs typeface="Arial" pitchFamily="34" charset="0"/>
              </a:rPr>
              <a:t>IN COLLABORATION </a:t>
            </a:r>
            <a:r>
              <a:rPr lang="en-US" dirty="0" smtClean="0">
                <a:latin typeface="Arial" pitchFamily="34" charset="0"/>
                <a:cs typeface="Arial" pitchFamily="34" charset="0"/>
              </a:rPr>
              <a:t>WITH</a:t>
            </a:r>
          </a:p>
          <a:p>
            <a:pPr algn="ctr"/>
            <a:r>
              <a:rPr lang="en-US" dirty="0" smtClean="0">
                <a:latin typeface="Arial" pitchFamily="34" charset="0"/>
                <a:cs typeface="Arial" pitchFamily="34" charset="0"/>
              </a:rPr>
              <a:t>SEXUALLY TRANSMITTED INFECTIONS PROGRAMME</a:t>
            </a:r>
          </a:p>
          <a:p>
            <a:pPr algn="ctr"/>
            <a:endParaRPr lang="en-US" sz="2000" dirty="0" smtClean="0">
              <a:latin typeface="Arial" pitchFamily="34" charset="0"/>
              <a:cs typeface="Arial" pitchFamily="34" charset="0"/>
            </a:endParaRPr>
          </a:p>
        </p:txBody>
      </p:sp>
    </p:spTree>
    <p:extLst>
      <p:ext uri="{BB962C8B-B14F-4D97-AF65-F5344CB8AC3E}">
        <p14:creationId xmlns="" xmlns:p14="http://schemas.microsoft.com/office/powerpoint/2010/main" val="4273022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chemeClr val="bg1"/>
                </a:solidFill>
              </a:rPr>
              <a:t>AZITHROMYCIN</a:t>
            </a:r>
            <a:endParaRPr lang="en-ZA" b="1" dirty="0">
              <a:solidFill>
                <a:schemeClr val="bg1"/>
              </a:solidFill>
            </a:endParaRPr>
          </a:p>
        </p:txBody>
      </p:sp>
      <p:sp>
        <p:nvSpPr>
          <p:cNvPr id="3" name="Content Placeholder 2"/>
          <p:cNvSpPr>
            <a:spLocks noGrp="1"/>
          </p:cNvSpPr>
          <p:nvPr>
            <p:ph idx="1"/>
          </p:nvPr>
        </p:nvSpPr>
        <p:spPr>
          <a:xfrm>
            <a:off x="228600" y="1143000"/>
            <a:ext cx="8686800" cy="5072082"/>
          </a:xfrm>
        </p:spPr>
        <p:txBody>
          <a:bodyPr>
            <a:normAutofit fontScale="92500"/>
          </a:bodyPr>
          <a:lstStyle/>
          <a:p>
            <a:pPr lvl="0"/>
            <a:r>
              <a:rPr lang="en-GB" u="sng" dirty="0" smtClean="0"/>
              <a:t>Resistance:</a:t>
            </a:r>
            <a:r>
              <a:rPr lang="en-GB" dirty="0" smtClean="0"/>
              <a:t> </a:t>
            </a:r>
          </a:p>
          <a:p>
            <a:pPr lvl="1"/>
            <a:r>
              <a:rPr lang="en-GB" i="1" dirty="0" smtClean="0"/>
              <a:t>N. gonorrhoeae </a:t>
            </a:r>
            <a:r>
              <a:rPr lang="en-GB" dirty="0" smtClean="0"/>
              <a:t>MIC shifts to the right observed in GISP (USA) &amp; GRASP (UK) surveys &amp; clusters of resistance have occurred, e.g. Kansas City (1999/2000, McLean </a:t>
            </a:r>
            <a:r>
              <a:rPr lang="en-GB" i="1" dirty="0" smtClean="0"/>
              <a:t>et al.).</a:t>
            </a:r>
            <a:r>
              <a:rPr lang="en-GB" dirty="0" smtClean="0"/>
              <a:t> </a:t>
            </a:r>
          </a:p>
          <a:p>
            <a:pPr lvl="2"/>
            <a:r>
              <a:rPr lang="en-GB" dirty="0" smtClean="0"/>
              <a:t>First high-level </a:t>
            </a:r>
            <a:r>
              <a:rPr lang="en-GB" dirty="0" err="1" smtClean="0"/>
              <a:t>azithromycin</a:t>
            </a:r>
            <a:r>
              <a:rPr lang="en-GB" dirty="0" smtClean="0"/>
              <a:t> resistant strain (MIC &gt; 2,048 mg/l) isolated in Argentina in 2001 (Galarza </a:t>
            </a:r>
            <a:r>
              <a:rPr lang="en-GB" i="1" dirty="0" smtClean="0"/>
              <a:t>et al.)</a:t>
            </a:r>
            <a:r>
              <a:rPr lang="en-GB" dirty="0" smtClean="0"/>
              <a:t> where </a:t>
            </a:r>
            <a:r>
              <a:rPr lang="en-GB" dirty="0" err="1" smtClean="0"/>
              <a:t>azithromycin</a:t>
            </a:r>
            <a:r>
              <a:rPr lang="en-GB" dirty="0" smtClean="0"/>
              <a:t> was used for syphilis. </a:t>
            </a:r>
          </a:p>
          <a:p>
            <a:pPr lvl="2"/>
            <a:r>
              <a:rPr lang="en-GB" dirty="0" smtClean="0"/>
              <a:t>High-level resistance to </a:t>
            </a:r>
            <a:r>
              <a:rPr lang="en-GB" dirty="0" err="1" smtClean="0"/>
              <a:t>azithromycin</a:t>
            </a:r>
            <a:r>
              <a:rPr lang="en-GB" dirty="0" smtClean="0"/>
              <a:t> reported from Scotland &amp; England. </a:t>
            </a:r>
          </a:p>
          <a:p>
            <a:pPr lvl="1"/>
            <a:r>
              <a:rPr lang="en-ZA" dirty="0" smtClean="0"/>
              <a:t>Azithromycin resistance occurs at levels of MIC ≥ 2mg/L and thus, combination therapy preferred over monotherapy.</a:t>
            </a:r>
          </a:p>
          <a:p>
            <a:pPr lvl="1">
              <a:buNone/>
            </a:pPr>
            <a:endParaRPr lang="en-ZA" sz="1400" dirty="0" smtClean="0"/>
          </a:p>
          <a:p>
            <a:pPr lvl="1">
              <a:buNone/>
            </a:pPr>
            <a:endParaRPr lang="en-ZA" sz="1400" dirty="0" smtClean="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7" name="Slide Number Placeholder 5"/>
          <p:cNvSpPr txBox="1">
            <a:spLocks/>
          </p:cNvSpPr>
          <p:nvPr/>
        </p:nvSpPr>
        <p:spPr>
          <a:xfrm>
            <a:off x="6705600" y="6416675"/>
            <a:ext cx="21336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2FB03B2-953D-4068-99A6-8707FB8FE3E1}" type="slidenum">
              <a:rPr kumimoji="0" lang="en-ZA" sz="1000" b="0"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ZA" sz="10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Box 5"/>
          <p:cNvSpPr txBox="1"/>
          <p:nvPr/>
        </p:nvSpPr>
        <p:spPr>
          <a:xfrm>
            <a:off x="7086600"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6</a:t>
            </a:r>
            <a:endParaRPr lang="en-ZA" dirty="0">
              <a:solidFill>
                <a:srgbClr val="3366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chemeClr val="bg1"/>
                </a:solidFill>
              </a:rPr>
              <a:t>AZITHROMYCIN</a:t>
            </a:r>
            <a:endParaRPr lang="en-ZA" b="1" dirty="0">
              <a:solidFill>
                <a:schemeClr val="bg1"/>
              </a:solidFill>
            </a:endParaRPr>
          </a:p>
        </p:txBody>
      </p:sp>
      <p:sp>
        <p:nvSpPr>
          <p:cNvPr id="3" name="Content Placeholder 2"/>
          <p:cNvSpPr>
            <a:spLocks noGrp="1"/>
          </p:cNvSpPr>
          <p:nvPr>
            <p:ph idx="1"/>
          </p:nvPr>
        </p:nvSpPr>
        <p:spPr>
          <a:xfrm>
            <a:off x="457200" y="1214422"/>
            <a:ext cx="8229600" cy="5429288"/>
          </a:xfrm>
        </p:spPr>
        <p:txBody>
          <a:bodyPr>
            <a:normAutofit fontScale="77500" lnSpcReduction="20000"/>
          </a:bodyPr>
          <a:lstStyle/>
          <a:p>
            <a:pPr>
              <a:buNone/>
            </a:pPr>
            <a:r>
              <a:rPr lang="en-ZA" sz="3300" b="1" i="1" dirty="0" smtClean="0"/>
              <a:t>ADDITIONAL BENEFITS:</a:t>
            </a:r>
          </a:p>
          <a:p>
            <a:pPr lvl="1"/>
            <a:r>
              <a:rPr lang="en-ZA" sz="3100" i="1" dirty="0" smtClean="0"/>
              <a:t>Provides effective dual therapy for N. gonorrhoeae to slow down development of ESC resistant gonorrhoea</a:t>
            </a:r>
          </a:p>
          <a:p>
            <a:pPr lvl="2"/>
            <a:r>
              <a:rPr lang="en-ZA" sz="2600" dirty="0" smtClean="0"/>
              <a:t>Azithromycin, as dual therapy with a cephalosporin, may delay emergence and spread of resistance of </a:t>
            </a:r>
            <a:r>
              <a:rPr lang="en-ZA" sz="2600" i="1" dirty="0" smtClean="0"/>
              <a:t>N. gonorrhoeae</a:t>
            </a:r>
            <a:r>
              <a:rPr lang="en-ZA" sz="2600" dirty="0" smtClean="0"/>
              <a:t> to cephalosporins.</a:t>
            </a:r>
          </a:p>
          <a:p>
            <a:pPr lvl="2"/>
            <a:r>
              <a:rPr lang="en-ZA" sz="2900" dirty="0" smtClean="0"/>
              <a:t>Currently, in local NICD surveys:</a:t>
            </a:r>
          </a:p>
          <a:p>
            <a:pPr lvl="3"/>
            <a:r>
              <a:rPr lang="en-ZA" sz="2600" dirty="0" smtClean="0"/>
              <a:t>&gt;98% gonococci tested susceptible to azithromycin </a:t>
            </a:r>
            <a:r>
              <a:rPr lang="en-ZA" sz="2600" i="1" dirty="0" smtClean="0"/>
              <a:t>in vitro.</a:t>
            </a:r>
          </a:p>
          <a:p>
            <a:pPr lvl="3"/>
            <a:r>
              <a:rPr lang="en-ZA" sz="2600" dirty="0" smtClean="0"/>
              <a:t>&lt;30% of gonococci susceptible </a:t>
            </a:r>
            <a:r>
              <a:rPr lang="en-ZA" sz="2600" i="1" dirty="0" smtClean="0"/>
              <a:t>in vitro </a:t>
            </a:r>
            <a:r>
              <a:rPr lang="en-ZA" sz="2600" dirty="0" smtClean="0"/>
              <a:t>to </a:t>
            </a:r>
            <a:r>
              <a:rPr lang="en-ZA" sz="2600" dirty="0" err="1" smtClean="0"/>
              <a:t>doxycyline</a:t>
            </a:r>
            <a:r>
              <a:rPr lang="en-ZA" sz="2600" dirty="0" smtClean="0"/>
              <a:t>.</a:t>
            </a:r>
          </a:p>
          <a:p>
            <a:pPr lvl="1"/>
            <a:r>
              <a:rPr lang="en-US" sz="3100" i="1" dirty="0" smtClean="0"/>
              <a:t>M. </a:t>
            </a:r>
            <a:r>
              <a:rPr lang="en-US" sz="3100" i="1" dirty="0" err="1" smtClean="0"/>
              <a:t>genitalium</a:t>
            </a:r>
            <a:r>
              <a:rPr lang="en-US" sz="3100" i="1" dirty="0" smtClean="0"/>
              <a:t>:</a:t>
            </a:r>
          </a:p>
          <a:p>
            <a:pPr lvl="2"/>
            <a:r>
              <a:rPr lang="en-US" sz="2900" dirty="0" smtClean="0"/>
              <a:t>More efficacious than doxycycline </a:t>
            </a:r>
            <a:r>
              <a:rPr lang="en-GB" sz="2900" dirty="0" smtClean="0"/>
              <a:t>against </a:t>
            </a:r>
            <a:r>
              <a:rPr lang="en-GB" sz="2900" i="1" dirty="0" smtClean="0"/>
              <a:t>M. genitalium.</a:t>
            </a:r>
            <a:endParaRPr lang="en-US" sz="2900" i="1" dirty="0" smtClean="0"/>
          </a:p>
          <a:p>
            <a:pPr lvl="1"/>
            <a:r>
              <a:rPr lang="en-US" sz="3100" i="1" dirty="0" smtClean="0"/>
              <a:t>Pharmacokinetic data:</a:t>
            </a:r>
          </a:p>
          <a:p>
            <a:pPr lvl="2"/>
            <a:r>
              <a:rPr lang="en-ZA" sz="2900" dirty="0" smtClean="0"/>
              <a:t>Therapeutic azithromycin concentrations sustained in tissue &amp; neutrophils for at least 10 days after single 1 g dose azithromycin therapy.</a:t>
            </a:r>
          </a:p>
          <a:p>
            <a:pPr lvl="1">
              <a:buNone/>
            </a:pPr>
            <a:endParaRPr lang="en-ZA" dirty="0" smtClean="0"/>
          </a:p>
          <a:p>
            <a:pPr lvl="2"/>
            <a:endParaRPr lang="en-ZA" dirty="0" smtClean="0"/>
          </a:p>
          <a:p>
            <a:pPr lvl="2"/>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11</a:t>
            </a:fld>
            <a:endParaRPr lang="en-ZA" sz="1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chemeClr val="bg1"/>
                </a:solidFill>
              </a:rPr>
              <a:t>AZITHROMYCIN</a:t>
            </a:r>
            <a:endParaRPr lang="en-ZA" b="1" dirty="0">
              <a:solidFill>
                <a:schemeClr val="bg1"/>
              </a:solidFill>
            </a:endParaRPr>
          </a:p>
        </p:txBody>
      </p:sp>
      <p:sp>
        <p:nvSpPr>
          <p:cNvPr id="3" name="Content Placeholder 2"/>
          <p:cNvSpPr>
            <a:spLocks noGrp="1"/>
          </p:cNvSpPr>
          <p:nvPr>
            <p:ph idx="1"/>
          </p:nvPr>
        </p:nvSpPr>
        <p:spPr>
          <a:xfrm>
            <a:off x="152400" y="1214422"/>
            <a:ext cx="8839200" cy="5143536"/>
          </a:xfrm>
        </p:spPr>
        <p:txBody>
          <a:bodyPr>
            <a:normAutofit/>
          </a:bodyPr>
          <a:lstStyle/>
          <a:p>
            <a:pPr lvl="1"/>
            <a:r>
              <a:rPr lang="en-GB" sz="3200" i="1" dirty="0" smtClean="0">
                <a:solidFill>
                  <a:prstClr val="black"/>
                </a:solidFill>
              </a:rPr>
              <a:t>Patient adherence:</a:t>
            </a:r>
          </a:p>
          <a:p>
            <a:pPr lvl="2"/>
            <a:r>
              <a:rPr lang="en-ZA" sz="2900" dirty="0" smtClean="0"/>
              <a:t>Single dose azithromycin = better adherence </a:t>
            </a:r>
            <a:r>
              <a:rPr lang="en-ZA" sz="2900" i="1" dirty="0" smtClean="0"/>
              <a:t>vs. </a:t>
            </a:r>
            <a:r>
              <a:rPr lang="en-ZA" sz="2900" dirty="0" smtClean="0"/>
              <a:t>7 day course of doxycycline.</a:t>
            </a:r>
          </a:p>
          <a:p>
            <a:pPr lvl="2"/>
            <a:r>
              <a:rPr lang="en-GB" sz="2900" dirty="0"/>
              <a:t>Single dose allows directly observed therapy by </a:t>
            </a:r>
            <a:r>
              <a:rPr lang="en-GB" sz="2900" dirty="0" smtClean="0"/>
              <a:t>nurse</a:t>
            </a:r>
            <a:r>
              <a:rPr lang="en-ZA" sz="2900" dirty="0"/>
              <a:t>.</a:t>
            </a:r>
            <a:endParaRPr lang="en-ZA" sz="2900" dirty="0" smtClean="0"/>
          </a:p>
          <a:p>
            <a:pPr algn="ctr">
              <a:buNone/>
            </a:pPr>
            <a:r>
              <a:rPr lang="en-ZA" sz="3400" b="1" dirty="0" smtClean="0">
                <a:solidFill>
                  <a:srgbClr val="3366FF"/>
                </a:solidFill>
              </a:rPr>
              <a:t>Level of Evidence: II RCT; III Guidelines, Pharmacokinetic studies</a:t>
            </a:r>
            <a:endParaRPr lang="en-ZA" sz="3400" dirty="0" smtClean="0">
              <a:solidFill>
                <a:srgbClr val="3366FF"/>
              </a:solidFill>
            </a:endParaRPr>
          </a:p>
          <a:p>
            <a:pPr>
              <a:buNone/>
            </a:pPr>
            <a:endParaRPr lang="en-ZA" sz="1600" dirty="0" smtClean="0"/>
          </a:p>
          <a:p>
            <a:pPr>
              <a:buNone/>
            </a:pPr>
            <a:endParaRPr lang="en-ZA" sz="1600" dirty="0" smtClean="0"/>
          </a:p>
          <a:p>
            <a:pPr>
              <a:buNone/>
            </a:pPr>
            <a:endParaRPr lang="en-ZA" sz="1300" dirty="0" smtClean="0"/>
          </a:p>
          <a:p>
            <a:pPr>
              <a:buNone/>
            </a:pPr>
            <a:endParaRPr lang="en-ZA" dirty="0" smtClean="0"/>
          </a:p>
          <a:p>
            <a:pPr>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12</a:t>
            </a:fld>
            <a:endParaRPr lang="en-ZA" sz="1000" dirty="0"/>
          </a:p>
        </p:txBody>
      </p:sp>
      <p:sp>
        <p:nvSpPr>
          <p:cNvPr id="7" name="TextBox 6"/>
          <p:cNvSpPr txBox="1"/>
          <p:nvPr/>
        </p:nvSpPr>
        <p:spPr>
          <a:xfrm>
            <a:off x="7172325"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7</a:t>
            </a:r>
            <a:endParaRPr lang="en-ZA" dirty="0">
              <a:solidFill>
                <a:srgbClr val="3366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ZA" b="1" dirty="0" smtClean="0">
                <a:solidFill>
                  <a:schemeClr val="bg1"/>
                </a:solidFill>
              </a:rPr>
              <a:t>SEVERE PENICILLIN ALLERGY</a:t>
            </a:r>
            <a:endParaRPr lang="en-ZA" b="1" dirty="0">
              <a:solidFill>
                <a:schemeClr val="bg1"/>
              </a:solidFill>
            </a:endParaRPr>
          </a:p>
        </p:txBody>
      </p:sp>
      <p:sp>
        <p:nvSpPr>
          <p:cNvPr id="3" name="Content Placeholder 2"/>
          <p:cNvSpPr>
            <a:spLocks noGrp="1"/>
          </p:cNvSpPr>
          <p:nvPr>
            <p:ph idx="1"/>
          </p:nvPr>
        </p:nvSpPr>
        <p:spPr>
          <a:xfrm>
            <a:off x="0" y="1066800"/>
            <a:ext cx="9144000" cy="5059363"/>
          </a:xfrm>
        </p:spPr>
        <p:txBody>
          <a:bodyPr>
            <a:normAutofit/>
          </a:bodyPr>
          <a:lstStyle/>
          <a:p>
            <a:r>
              <a:rPr lang="en-ZA" u="sng" dirty="0" smtClean="0"/>
              <a:t>Ciprofloxacin: </a:t>
            </a:r>
            <a:r>
              <a:rPr lang="en-ZA" i="1" dirty="0" smtClean="0">
                <a:solidFill>
                  <a:srgbClr val="FF0000"/>
                </a:solidFill>
              </a:rPr>
              <a:t>deleted</a:t>
            </a:r>
          </a:p>
          <a:p>
            <a:r>
              <a:rPr lang="en-ZA" u="sng" dirty="0" smtClean="0"/>
              <a:t>Azithromycin 2g: </a:t>
            </a:r>
            <a:r>
              <a:rPr lang="en-ZA" i="1" dirty="0" smtClean="0">
                <a:solidFill>
                  <a:srgbClr val="00B050"/>
                </a:solidFill>
              </a:rPr>
              <a:t>added</a:t>
            </a:r>
            <a:endParaRPr lang="en-ZA" i="1" dirty="0">
              <a:solidFill>
                <a:srgbClr val="00B050"/>
              </a:solidFill>
            </a:endParaRPr>
          </a:p>
          <a:p>
            <a:pPr lvl="2"/>
            <a:r>
              <a:rPr lang="en-ZA" i="1" dirty="0" smtClean="0"/>
              <a:t>N. gonorrhoeae </a:t>
            </a:r>
            <a:r>
              <a:rPr lang="en-ZA" dirty="0" smtClean="0"/>
              <a:t>has </a:t>
            </a:r>
            <a:r>
              <a:rPr lang="en-GB" dirty="0" smtClean="0"/>
              <a:t>widespread </a:t>
            </a:r>
            <a:r>
              <a:rPr lang="en-GB" dirty="0"/>
              <a:t>resistance to </a:t>
            </a:r>
            <a:r>
              <a:rPr lang="en-GB" dirty="0" smtClean="0"/>
              <a:t>fluoroquinolones.</a:t>
            </a:r>
          </a:p>
          <a:p>
            <a:pPr lvl="2"/>
            <a:r>
              <a:rPr lang="en-GB" dirty="0" smtClean="0"/>
              <a:t>Severe penicillin allergic patients  (history of anaphylaxis or bronchospasm) treated with </a:t>
            </a:r>
            <a:r>
              <a:rPr lang="en-GB" dirty="0" err="1" smtClean="0"/>
              <a:t>azithromycin</a:t>
            </a:r>
            <a:r>
              <a:rPr lang="en-GB" dirty="0" smtClean="0"/>
              <a:t> 2 g to provide cover for both chlamydia &amp; gonorrhoea.</a:t>
            </a:r>
            <a:endParaRPr lang="en-ZA" i="1" dirty="0" smtClean="0">
              <a:solidFill>
                <a:srgbClr val="00B050"/>
              </a:solidFill>
            </a:endParaRPr>
          </a:p>
          <a:p>
            <a:pPr lvl="2"/>
            <a:endParaRPr lang="en-ZA" i="1" dirty="0" smtClean="0">
              <a:solidFill>
                <a:srgbClr val="00B050"/>
              </a:solidFill>
            </a:endParaRPr>
          </a:p>
          <a:p>
            <a:pPr>
              <a:buNone/>
            </a:pPr>
            <a:r>
              <a:rPr lang="en-GB" sz="2800" b="1" dirty="0" smtClean="0">
                <a:solidFill>
                  <a:srgbClr val="3366FF"/>
                </a:solidFill>
                <a:latin typeface="Arial" pitchFamily="34" charset="0"/>
                <a:cs typeface="Arial" pitchFamily="34" charset="0"/>
              </a:rPr>
              <a:t>Level of Evidence: I Systematic review, III Expert opinion</a:t>
            </a:r>
          </a:p>
          <a:p>
            <a:pPr lvl="0">
              <a:buNone/>
            </a:pPr>
            <a:endParaRPr lang="en-ZA" sz="1200" dirty="0" smtClean="0">
              <a:solidFill>
                <a:prstClr val="black"/>
              </a:solidFill>
            </a:endParaRPr>
          </a:p>
          <a:p>
            <a:pPr>
              <a:buNone/>
            </a:pPr>
            <a:endParaRPr lang="en-ZA" dirty="0" smtClean="0">
              <a:latin typeface="Arial" pitchFamily="34" charset="0"/>
              <a:cs typeface="Arial" pitchFamily="34" charset="0"/>
            </a:endParaRPr>
          </a:p>
          <a:p>
            <a:pPr>
              <a:buNone/>
            </a:pPr>
            <a:endParaRPr lang="en-GB" dirty="0" smtClean="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13</a:t>
            </a:fld>
            <a:endParaRPr lang="en-ZA" sz="1000" dirty="0"/>
          </a:p>
        </p:txBody>
      </p:sp>
      <p:sp>
        <p:nvSpPr>
          <p:cNvPr id="7" name="TextBox 6"/>
          <p:cNvSpPr txBox="1"/>
          <p:nvPr/>
        </p:nvSpPr>
        <p:spPr>
          <a:xfrm>
            <a:off x="7086600"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8</a:t>
            </a:r>
            <a:endParaRPr lang="en-ZA" dirty="0">
              <a:solidFill>
                <a:srgbClr val="3366FF"/>
              </a:solidFill>
            </a:endParaRPr>
          </a:p>
        </p:txBody>
      </p:sp>
    </p:spTree>
    <p:extLst>
      <p:ext uri="{BB962C8B-B14F-4D97-AF65-F5344CB8AC3E}">
        <p14:creationId xmlns="" xmlns:p14="http://schemas.microsoft.com/office/powerpoint/2010/main" val="1591665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chemeClr val="bg1"/>
                </a:solidFill>
              </a:rPr>
              <a:t>COSTING</a:t>
            </a:r>
            <a:endParaRPr lang="en-ZA" b="1" dirty="0">
              <a:solidFill>
                <a:schemeClr val="bg1"/>
              </a:solidFill>
            </a:endParaRPr>
          </a:p>
        </p:txBody>
      </p:sp>
      <p:sp>
        <p:nvSpPr>
          <p:cNvPr id="3" name="Content Placeholder 2"/>
          <p:cNvSpPr>
            <a:spLocks noGrp="1"/>
          </p:cNvSpPr>
          <p:nvPr>
            <p:ph idx="1"/>
          </p:nvPr>
        </p:nvSpPr>
        <p:spPr>
          <a:xfrm>
            <a:off x="0" y="1066801"/>
            <a:ext cx="9144000" cy="4495800"/>
          </a:xfrm>
        </p:spPr>
        <p:txBody>
          <a:bodyPr>
            <a:normAutofit/>
          </a:bodyPr>
          <a:lstStyle/>
          <a:p>
            <a:pPr>
              <a:buNone/>
            </a:pPr>
            <a:r>
              <a:rPr lang="en-ZA" dirty="0" smtClean="0"/>
              <a:t>The higher price of azithromycin was offset by alterations in the STI algorithms. </a:t>
            </a:r>
          </a:p>
          <a:p>
            <a:pPr>
              <a:buNone/>
            </a:pPr>
            <a:r>
              <a:rPr lang="en-ZA" sz="2800" dirty="0" smtClean="0"/>
              <a:t>The revised STI algorithms results in lower use of antimicrobials (possibly minimising antimicrobial resistance) and less money spent on the overall syndromic management of </a:t>
            </a:r>
            <a:r>
              <a:rPr lang="en-ZA" sz="2800" dirty="0" err="1" smtClean="0"/>
              <a:t>STIs</a:t>
            </a:r>
            <a:r>
              <a:rPr lang="en-ZA" sz="2800" dirty="0" smtClean="0"/>
              <a:t>.</a:t>
            </a:r>
          </a:p>
          <a:p>
            <a:pPr lvl="1">
              <a:buNone/>
            </a:pPr>
            <a:endParaRPr lang="en-GB" sz="2000" dirty="0" smtClean="0">
              <a:ea typeface="Calibri"/>
            </a:endParaRPr>
          </a:p>
          <a:p>
            <a:pPr lvl="1">
              <a:buNone/>
            </a:pPr>
            <a:r>
              <a:rPr lang="en-GB" sz="2000" dirty="0" smtClean="0">
                <a:ea typeface="Calibri"/>
              </a:rPr>
              <a:t>i.e. Replacing “</a:t>
            </a:r>
            <a:r>
              <a:rPr lang="en-GB" sz="2000" dirty="0" err="1" smtClean="0">
                <a:ea typeface="Calibri"/>
              </a:rPr>
              <a:t>cefixime</a:t>
            </a:r>
            <a:r>
              <a:rPr lang="en-GB" sz="2000" dirty="0" smtClean="0">
                <a:ea typeface="Calibri"/>
              </a:rPr>
              <a:t>, oral”               “ceftriaxone IM + </a:t>
            </a:r>
            <a:r>
              <a:rPr lang="en-GB" sz="2000" dirty="0" err="1" smtClean="0">
                <a:ea typeface="Calibri"/>
              </a:rPr>
              <a:t>lidocaine</a:t>
            </a:r>
            <a:r>
              <a:rPr lang="en-GB" sz="2000" dirty="0" smtClean="0">
                <a:ea typeface="Calibri"/>
              </a:rPr>
              <a:t> 1%” </a:t>
            </a:r>
          </a:p>
          <a:p>
            <a:pPr lvl="1">
              <a:buNone/>
            </a:pPr>
            <a:r>
              <a:rPr lang="en-GB" sz="2000" dirty="0" smtClean="0">
                <a:ea typeface="Calibri"/>
              </a:rPr>
              <a:t>                         </a:t>
            </a:r>
            <a:r>
              <a:rPr lang="en-GB" sz="2000" b="1" dirty="0" smtClean="0">
                <a:ea typeface="Calibri"/>
              </a:rPr>
              <a:t>would offset the additional costs spent on </a:t>
            </a:r>
          </a:p>
          <a:p>
            <a:pPr lvl="1">
              <a:buNone/>
            </a:pPr>
            <a:r>
              <a:rPr lang="en-GB" sz="2000" dirty="0" smtClean="0">
                <a:ea typeface="Calibri"/>
              </a:rPr>
              <a:t>                    switching “</a:t>
            </a:r>
            <a:r>
              <a:rPr lang="en-GB" sz="2000" dirty="0" err="1" smtClean="0">
                <a:ea typeface="Calibri"/>
              </a:rPr>
              <a:t>doxycycline</a:t>
            </a:r>
            <a:r>
              <a:rPr lang="en-GB" sz="2000" dirty="0" smtClean="0">
                <a:ea typeface="Calibri"/>
              </a:rPr>
              <a:t>, oral”                 “</a:t>
            </a:r>
            <a:r>
              <a:rPr lang="en-GB" sz="2000" dirty="0" err="1" smtClean="0">
                <a:ea typeface="Calibri"/>
              </a:rPr>
              <a:t>azithromycin</a:t>
            </a:r>
            <a:r>
              <a:rPr lang="en-GB" sz="2000" dirty="0" smtClean="0">
                <a:ea typeface="Calibri"/>
              </a:rPr>
              <a:t>, oral”.</a:t>
            </a:r>
            <a:endParaRPr lang="en-ZA" sz="2000" dirty="0" smtClean="0"/>
          </a:p>
        </p:txBody>
      </p:sp>
      <p:sp>
        <p:nvSpPr>
          <p:cNvPr id="5" name="Footer Placeholder 4"/>
          <p:cNvSpPr>
            <a:spLocks noGrp="1"/>
          </p:cNvSpPr>
          <p:nvPr>
            <p:ph type="ftr" sz="quarter" idx="11"/>
          </p:nvPr>
        </p:nvSpPr>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14</a:t>
            </a:fld>
            <a:endParaRPr lang="en-ZA" sz="1000" dirty="0"/>
          </a:p>
        </p:txBody>
      </p:sp>
      <p:sp>
        <p:nvSpPr>
          <p:cNvPr id="7" name="Right Arrow 6"/>
          <p:cNvSpPr/>
          <p:nvPr/>
        </p:nvSpPr>
        <p:spPr>
          <a:xfrm>
            <a:off x="3581400" y="4419600"/>
            <a:ext cx="838200" cy="76200"/>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a:off x="4648200" y="5181600"/>
            <a:ext cx="838200" cy="76200"/>
          </a:xfrm>
          <a:prstGeom prst="right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1"/>
            <a:ext cx="8229600" cy="4419600"/>
          </a:xfrm>
        </p:spPr>
        <p:txBody>
          <a:bodyPr/>
          <a:lstStyle/>
          <a:p>
            <a:pPr algn="ctr">
              <a:buNone/>
            </a:pPr>
            <a:endParaRPr lang="en-US" b="1" dirty="0" smtClean="0"/>
          </a:p>
          <a:p>
            <a:pPr algn="ctr">
              <a:buNone/>
            </a:pPr>
            <a:endParaRPr lang="en-US" b="1" dirty="0" smtClean="0"/>
          </a:p>
          <a:p>
            <a:pPr algn="ctr">
              <a:buNone/>
            </a:pPr>
            <a:endParaRPr lang="en-US" b="1" dirty="0" smtClean="0"/>
          </a:p>
          <a:p>
            <a:pPr algn="ctr">
              <a:buNone/>
            </a:pPr>
            <a:r>
              <a:rPr lang="en-US" b="1" dirty="0" smtClean="0"/>
              <a:t>ALGORITHMS</a:t>
            </a:r>
            <a:endParaRPr lang="en-US" b="1" dirty="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15</a:t>
            </a:fld>
            <a:endParaRPr lang="en-ZA" sz="1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91600" cy="1143000"/>
          </a:xfrm>
        </p:spPr>
        <p:txBody>
          <a:bodyPr>
            <a:normAutofit fontScale="90000"/>
          </a:bodyPr>
          <a:lstStyle/>
          <a:p>
            <a:pPr algn="l"/>
            <a:r>
              <a:rPr lang="en-US" sz="3600" b="1" dirty="0">
                <a:solidFill>
                  <a:schemeClr val="bg1"/>
                </a:solidFill>
                <a:latin typeface="Arial" pitchFamily="34" charset="0"/>
                <a:cs typeface="Arial" pitchFamily="34" charset="0"/>
              </a:rPr>
              <a:t>1.2 </a:t>
            </a:r>
            <a:r>
              <a:rPr lang="en-US" sz="3600" b="1" dirty="0" smtClean="0">
                <a:solidFill>
                  <a:schemeClr val="bg1"/>
                </a:solidFill>
                <a:latin typeface="Arial" pitchFamily="34" charset="0"/>
                <a:cs typeface="Arial" pitchFamily="34" charset="0"/>
              </a:rPr>
              <a:t>VAGINAL DISCHARGE </a:t>
            </a:r>
            <a:br>
              <a:rPr lang="en-US" sz="3600" b="1" dirty="0" smtClean="0">
                <a:solidFill>
                  <a:schemeClr val="bg1"/>
                </a:solidFill>
                <a:latin typeface="Arial" pitchFamily="34" charset="0"/>
                <a:cs typeface="Arial" pitchFamily="34" charset="0"/>
              </a:rPr>
            </a:br>
            <a:r>
              <a:rPr lang="en-US" sz="3600" b="1" dirty="0" smtClean="0">
                <a:solidFill>
                  <a:schemeClr val="bg1"/>
                </a:solidFill>
                <a:latin typeface="Arial" pitchFamily="34" charset="0"/>
                <a:cs typeface="Arial" pitchFamily="34" charset="0"/>
              </a:rPr>
              <a:t>      SYNDROME</a:t>
            </a:r>
            <a:endParaRPr lang="en-ZA" sz="3600" dirty="0">
              <a:solidFill>
                <a:schemeClr val="bg1"/>
              </a:solidFill>
              <a:latin typeface="Arial" pitchFamily="34" charset="0"/>
              <a:cs typeface="Arial" pitchFamily="34" charset="0"/>
            </a:endParaRPr>
          </a:p>
        </p:txBody>
      </p:sp>
      <p:sp>
        <p:nvSpPr>
          <p:cNvPr id="3" name="Content Placeholder 2"/>
          <p:cNvSpPr>
            <a:spLocks noGrp="1"/>
          </p:cNvSpPr>
          <p:nvPr>
            <p:ph idx="1"/>
          </p:nvPr>
        </p:nvSpPr>
        <p:spPr>
          <a:xfrm>
            <a:off x="304800" y="1143000"/>
            <a:ext cx="8229600" cy="4944041"/>
          </a:xfrm>
        </p:spPr>
        <p:txBody>
          <a:bodyPr>
            <a:normAutofit fontScale="85000" lnSpcReduction="20000"/>
          </a:bodyPr>
          <a:lstStyle/>
          <a:p>
            <a:r>
              <a:rPr lang="en-GB" sz="4400" u="sng" dirty="0">
                <a:cs typeface="Arial" pitchFamily="34" charset="0"/>
              </a:rPr>
              <a:t>Criteria for </a:t>
            </a:r>
            <a:r>
              <a:rPr lang="en-GB" sz="4400" u="sng" dirty="0" smtClean="0">
                <a:cs typeface="Arial" pitchFamily="34" charset="0"/>
              </a:rPr>
              <a:t>STI therapy </a:t>
            </a:r>
            <a:r>
              <a:rPr lang="en-GB" sz="4400" u="sng" dirty="0">
                <a:cs typeface="Arial" pitchFamily="34" charset="0"/>
              </a:rPr>
              <a:t>in </a:t>
            </a:r>
            <a:r>
              <a:rPr lang="en-GB" sz="4400" u="sng" dirty="0" smtClean="0">
                <a:cs typeface="Arial" pitchFamily="34" charset="0"/>
              </a:rPr>
              <a:t>VDS cases: </a:t>
            </a:r>
            <a:r>
              <a:rPr lang="en-GB" sz="4400" i="1" dirty="0" smtClean="0">
                <a:solidFill>
                  <a:srgbClr val="9966FF"/>
                </a:solidFill>
                <a:cs typeface="Arial" pitchFamily="34" charset="0"/>
              </a:rPr>
              <a:t>amended</a:t>
            </a:r>
            <a:endParaRPr lang="en-ZA" sz="4400" i="1" dirty="0" smtClean="0">
              <a:solidFill>
                <a:srgbClr val="9966FF"/>
              </a:solidFill>
              <a:cs typeface="Arial" pitchFamily="34" charset="0"/>
            </a:endParaRPr>
          </a:p>
          <a:p>
            <a:pPr lvl="1"/>
            <a:r>
              <a:rPr lang="en-GB" sz="3300" dirty="0" smtClean="0">
                <a:cs typeface="Arial" pitchFamily="34" charset="0"/>
              </a:rPr>
              <a:t>Risk factor amended from sexual activity to age. </a:t>
            </a:r>
          </a:p>
          <a:p>
            <a:pPr lvl="2"/>
            <a:r>
              <a:rPr lang="en-GB" sz="2500" dirty="0" smtClean="0">
                <a:cs typeface="Arial" pitchFamily="34" charset="0"/>
              </a:rPr>
              <a:t>WHO reported: Younger age </a:t>
            </a:r>
            <a:r>
              <a:rPr lang="en-GB" sz="2500" b="1" i="1" dirty="0" smtClean="0">
                <a:solidFill>
                  <a:srgbClr val="00B050"/>
                </a:solidFill>
                <a:cs typeface="Arial" pitchFamily="34" charset="0"/>
              </a:rPr>
              <a:t>is</a:t>
            </a:r>
            <a:r>
              <a:rPr lang="en-GB" sz="2500" dirty="0" smtClean="0">
                <a:cs typeface="Arial" pitchFamily="34" charset="0"/>
              </a:rPr>
              <a:t> a greater risk factor for STI’s </a:t>
            </a:r>
          </a:p>
          <a:p>
            <a:pPr lvl="2"/>
            <a:r>
              <a:rPr lang="en-GB" sz="2500" dirty="0" smtClean="0">
                <a:cs typeface="Arial" pitchFamily="34" charset="0"/>
              </a:rPr>
              <a:t>Local data: U</a:t>
            </a:r>
            <a:r>
              <a:rPr lang="en-ZA" sz="2500" dirty="0" err="1" smtClean="0">
                <a:cs typeface="Arial" pitchFamily="34" charset="0"/>
              </a:rPr>
              <a:t>npublished</a:t>
            </a:r>
            <a:r>
              <a:rPr lang="en-ZA" sz="2500" dirty="0" smtClean="0">
                <a:cs typeface="Arial" pitchFamily="34" charset="0"/>
              </a:rPr>
              <a:t> age standardised prevalence data on chlamydia and gonorrhoea provided by NICD.</a:t>
            </a:r>
          </a:p>
          <a:p>
            <a:pPr lvl="2"/>
            <a:endParaRPr lang="en-ZA" sz="2900" dirty="0" smtClean="0">
              <a:cs typeface="Arial" pitchFamily="34" charset="0"/>
            </a:endParaRPr>
          </a:p>
          <a:p>
            <a:pPr>
              <a:buNone/>
            </a:pPr>
            <a:r>
              <a:rPr lang="en-GB" sz="3300" i="1" dirty="0" smtClean="0">
                <a:cs typeface="Arial" pitchFamily="34" charset="0"/>
              </a:rPr>
              <a:t>Rationale:</a:t>
            </a:r>
            <a:r>
              <a:rPr lang="en-GB" sz="3300" dirty="0" smtClean="0">
                <a:cs typeface="Arial" pitchFamily="34" charset="0"/>
              </a:rPr>
              <a:t> Surveillance data shows that STIs are predominant in the younger population and a </a:t>
            </a:r>
            <a:r>
              <a:rPr lang="en-GB" sz="3300" dirty="0" err="1" smtClean="0">
                <a:cs typeface="Arial" pitchFamily="34" charset="0"/>
              </a:rPr>
              <a:t>cutoff</a:t>
            </a:r>
            <a:r>
              <a:rPr lang="en-GB" sz="3300" dirty="0" smtClean="0">
                <a:cs typeface="Arial" pitchFamily="34" charset="0"/>
              </a:rPr>
              <a:t> of </a:t>
            </a:r>
            <a:r>
              <a:rPr lang="en-GB" sz="3300" b="1" dirty="0" smtClean="0">
                <a:solidFill>
                  <a:srgbClr val="FF0000"/>
                </a:solidFill>
                <a:cs typeface="Arial" pitchFamily="34" charset="0"/>
              </a:rPr>
              <a:t>35 years </a:t>
            </a:r>
            <a:r>
              <a:rPr lang="en-GB" sz="3300" dirty="0" smtClean="0">
                <a:cs typeface="Arial" pitchFamily="34" charset="0"/>
              </a:rPr>
              <a:t>was recommended for pragmatic purposes. </a:t>
            </a:r>
            <a:endParaRPr lang="en-ZA" sz="3300" dirty="0" smtClean="0">
              <a:cs typeface="Arial" pitchFamily="34" charset="0"/>
            </a:endParaRPr>
          </a:p>
          <a:p>
            <a:pPr>
              <a:buNone/>
            </a:pPr>
            <a:r>
              <a:rPr lang="en-GB" sz="4100" b="1" dirty="0" smtClean="0">
                <a:solidFill>
                  <a:srgbClr val="3366FF"/>
                </a:solidFill>
                <a:cs typeface="Arial" pitchFamily="34" charset="0"/>
              </a:rPr>
              <a:t>Level of Evidence: III Surveillance study</a:t>
            </a:r>
            <a:endParaRPr lang="en-ZA" sz="4100" dirty="0" smtClean="0">
              <a:solidFill>
                <a:srgbClr val="3366FF"/>
              </a:solidFill>
              <a:cs typeface="Arial" pitchFamily="34" charset="0"/>
            </a:endParaRPr>
          </a:p>
          <a:p>
            <a:pPr>
              <a:buNone/>
            </a:pPr>
            <a:endParaRPr lang="en-ZA" sz="1000" dirty="0" smtClean="0"/>
          </a:p>
          <a:p>
            <a:pPr>
              <a:buNone/>
            </a:pPr>
            <a:endParaRPr lang="en-ZA" sz="1400" dirty="0"/>
          </a:p>
          <a:p>
            <a:pPr>
              <a:buNone/>
            </a:pPr>
            <a:endParaRPr lang="en-ZA" sz="4000" dirty="0">
              <a:latin typeface="Arial" pitchFamily="34" charset="0"/>
              <a:cs typeface="Arial" pitchFamily="34" charset="0"/>
            </a:endParaRPr>
          </a:p>
          <a:p>
            <a:pPr>
              <a:buNone/>
            </a:pPr>
            <a:endParaRPr lang="en-ZA" sz="4000" dirty="0" smtClean="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16</a:t>
            </a:fld>
            <a:endParaRPr lang="en-ZA" sz="1000" dirty="0"/>
          </a:p>
        </p:txBody>
      </p:sp>
      <p:sp>
        <p:nvSpPr>
          <p:cNvPr id="8" name="TextBox 7"/>
          <p:cNvSpPr txBox="1"/>
          <p:nvPr/>
        </p:nvSpPr>
        <p:spPr>
          <a:xfrm>
            <a:off x="7086600"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9</a:t>
            </a:r>
            <a:endParaRPr lang="en-ZA" dirty="0">
              <a:solidFill>
                <a:srgbClr val="3366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353347"/>
          </a:xfrm>
        </p:spPr>
        <p:txBody>
          <a:bodyPr>
            <a:normAutofit/>
          </a:bodyPr>
          <a:lstStyle/>
          <a:p>
            <a:pPr>
              <a:lnSpc>
                <a:spcPct val="115000"/>
              </a:lnSpc>
              <a:spcAft>
                <a:spcPts val="0"/>
              </a:spcAft>
              <a:buNone/>
            </a:pPr>
            <a:r>
              <a:rPr lang="en-GB" sz="1800" spc="-20" dirty="0">
                <a:latin typeface="Arial" pitchFamily="34" charset="0"/>
                <a:ea typeface="Calibri"/>
                <a:cs typeface="Arial" pitchFamily="34" charset="0"/>
              </a:rPr>
              <a:t>Figure </a:t>
            </a:r>
            <a:r>
              <a:rPr lang="en-GB" sz="1800" spc="-20" dirty="0" smtClean="0">
                <a:latin typeface="Arial" pitchFamily="34" charset="0"/>
                <a:ea typeface="Calibri"/>
                <a:cs typeface="Arial" pitchFamily="34" charset="0"/>
              </a:rPr>
              <a:t>1a &amp; 1 b: </a:t>
            </a:r>
            <a:r>
              <a:rPr lang="en-GB" sz="1800" spc="-20" dirty="0">
                <a:latin typeface="Arial" pitchFamily="34" charset="0"/>
                <a:ea typeface="Calibri"/>
                <a:cs typeface="Arial" pitchFamily="34" charset="0"/>
              </a:rPr>
              <a:t>Prevalence of </a:t>
            </a:r>
            <a:r>
              <a:rPr lang="en-GB" sz="1800" i="1" spc="-20" dirty="0">
                <a:latin typeface="Arial" pitchFamily="34" charset="0"/>
                <a:ea typeface="Calibri"/>
                <a:cs typeface="Arial" pitchFamily="34" charset="0"/>
              </a:rPr>
              <a:t>Neisseria </a:t>
            </a:r>
            <a:r>
              <a:rPr lang="en-GB" sz="1800" i="1" spc="-20" dirty="0" err="1">
                <a:latin typeface="Arial" pitchFamily="34" charset="0"/>
                <a:ea typeface="Calibri"/>
                <a:cs typeface="Arial" pitchFamily="34" charset="0"/>
              </a:rPr>
              <a:t>gonorrhoeae</a:t>
            </a:r>
            <a:r>
              <a:rPr lang="en-GB" sz="1800" spc="-20" dirty="0">
                <a:latin typeface="Arial" pitchFamily="34" charset="0"/>
                <a:ea typeface="Calibri"/>
                <a:cs typeface="Arial" pitchFamily="34" charset="0"/>
              </a:rPr>
              <a:t>, </a:t>
            </a:r>
            <a:r>
              <a:rPr lang="en-GB" sz="1800" i="1" spc="-20" dirty="0">
                <a:latin typeface="Arial" pitchFamily="34" charset="0"/>
                <a:ea typeface="Calibri"/>
                <a:cs typeface="Arial" pitchFamily="34" charset="0"/>
              </a:rPr>
              <a:t>Chlamydia trachomatis, </a:t>
            </a:r>
            <a:r>
              <a:rPr lang="en-GB" sz="1800" i="1" spc="-20" dirty="0" err="1">
                <a:latin typeface="Arial" pitchFamily="34" charset="0"/>
                <a:ea typeface="Calibri"/>
                <a:cs typeface="Arial" pitchFamily="34" charset="0"/>
              </a:rPr>
              <a:t>Trichomoniais</a:t>
            </a:r>
            <a:r>
              <a:rPr lang="en-GB" sz="1800" i="1" spc="-20" dirty="0">
                <a:latin typeface="Arial" pitchFamily="34" charset="0"/>
                <a:ea typeface="Calibri"/>
                <a:cs typeface="Arial" pitchFamily="34" charset="0"/>
              </a:rPr>
              <a:t> </a:t>
            </a:r>
            <a:r>
              <a:rPr lang="en-GB" sz="1800" i="1" spc="-20" dirty="0" err="1">
                <a:latin typeface="Arial" pitchFamily="34" charset="0"/>
                <a:ea typeface="Calibri"/>
                <a:cs typeface="Arial" pitchFamily="34" charset="0"/>
              </a:rPr>
              <a:t>vaginalis</a:t>
            </a:r>
            <a:r>
              <a:rPr lang="en-GB" sz="1800" i="1" spc="-20" dirty="0">
                <a:latin typeface="Arial" pitchFamily="34" charset="0"/>
                <a:ea typeface="Calibri"/>
                <a:cs typeface="Arial" pitchFamily="34" charset="0"/>
              </a:rPr>
              <a:t> and Mycoplasma </a:t>
            </a:r>
            <a:r>
              <a:rPr lang="en-GB" sz="1800" i="1" spc="-20" dirty="0" err="1">
                <a:latin typeface="Arial" pitchFamily="34" charset="0"/>
                <a:ea typeface="Calibri"/>
                <a:cs typeface="Arial" pitchFamily="34" charset="0"/>
              </a:rPr>
              <a:t>genitalium</a:t>
            </a:r>
            <a:r>
              <a:rPr lang="en-GB" sz="1800" i="1" spc="-20" dirty="0">
                <a:latin typeface="Arial" pitchFamily="34" charset="0"/>
                <a:ea typeface="Calibri"/>
                <a:cs typeface="Arial" pitchFamily="34" charset="0"/>
              </a:rPr>
              <a:t> </a:t>
            </a:r>
            <a:r>
              <a:rPr lang="en-GB" sz="1800" spc="-20" dirty="0">
                <a:latin typeface="Arial" pitchFamily="34" charset="0"/>
                <a:ea typeface="Calibri"/>
                <a:cs typeface="Arial" pitchFamily="34" charset="0"/>
              </a:rPr>
              <a:t>by age group for men (n=1,218) and women (n=1,232) with genital discharges - combined survey data from six annual surveys undertaken from January to April each year in Alexandra Health Centre, 2007-2012.</a:t>
            </a:r>
            <a:endParaRPr lang="en-ZA" sz="1800" dirty="0">
              <a:latin typeface="Arial" pitchFamily="34" charset="0"/>
              <a:ea typeface="Calibri"/>
              <a:cs typeface="Arial" pitchFamily="34" charset="0"/>
            </a:endParaRPr>
          </a:p>
          <a:p>
            <a:pPr algn="just">
              <a:lnSpc>
                <a:spcPct val="115000"/>
              </a:lnSpc>
              <a:buNone/>
            </a:pPr>
            <a:r>
              <a:rPr lang="en-GB" sz="2800" b="1" spc="-20" dirty="0" smtClean="0">
                <a:ea typeface="Calibri"/>
                <a:cs typeface="Calibri"/>
              </a:rPr>
              <a:t>	MEN				WOMEN</a:t>
            </a:r>
          </a:p>
          <a:p>
            <a:pPr algn="just">
              <a:lnSpc>
                <a:spcPct val="115000"/>
              </a:lnSpc>
              <a:spcAft>
                <a:spcPts val="0"/>
              </a:spcAft>
            </a:pPr>
            <a:endParaRPr lang="en-ZA" sz="4400" dirty="0">
              <a:ea typeface="Calibri"/>
              <a:cs typeface="Times New Roman"/>
            </a:endParaRPr>
          </a:p>
          <a:p>
            <a:pPr>
              <a:buNone/>
            </a:pPr>
            <a:endParaRPr lang="en-ZA" dirty="0" smtClean="0"/>
          </a:p>
          <a:p>
            <a:pPr lvl="2">
              <a:buNone/>
            </a:pPr>
            <a:endParaRPr lang="en-ZA" dirty="0"/>
          </a:p>
          <a:p>
            <a:pPr lvl="2"/>
            <a:endParaRPr lang="en-ZA" dirty="0" smtClean="0"/>
          </a:p>
          <a:p>
            <a:pPr lvl="2">
              <a:buNone/>
            </a:pPr>
            <a:endParaRPr lang="en-ZA" dirty="0" smtClean="0"/>
          </a:p>
          <a:p>
            <a:pPr lvl="2">
              <a:buNone/>
            </a:pPr>
            <a:endParaRPr lang="en-ZA" dirty="0" smtClean="0"/>
          </a:p>
        </p:txBody>
      </p:sp>
      <p:pic>
        <p:nvPicPr>
          <p:cNvPr id="4" name="Picture 3"/>
          <p:cNvPicPr/>
          <p:nvPr/>
        </p:nvPicPr>
        <p:blipFill>
          <a:blip r:embed="rId2" cstate="print"/>
          <a:srcRect/>
          <a:stretch>
            <a:fillRect/>
          </a:stretch>
        </p:blipFill>
        <p:spPr bwMode="auto">
          <a:xfrm>
            <a:off x="914400" y="3429000"/>
            <a:ext cx="2657468" cy="2643206"/>
          </a:xfrm>
          <a:prstGeom prst="rect">
            <a:avLst/>
          </a:prstGeom>
          <a:noFill/>
        </p:spPr>
      </p:pic>
      <p:pic>
        <p:nvPicPr>
          <p:cNvPr id="5" name="Picture 4"/>
          <p:cNvPicPr/>
          <p:nvPr/>
        </p:nvPicPr>
        <p:blipFill>
          <a:blip r:embed="rId3" cstate="print"/>
          <a:srcRect/>
          <a:stretch>
            <a:fillRect/>
          </a:stretch>
        </p:blipFill>
        <p:spPr bwMode="auto">
          <a:xfrm>
            <a:off x="5072066" y="3571876"/>
            <a:ext cx="2714644" cy="2500330"/>
          </a:xfrm>
          <a:prstGeom prst="rect">
            <a:avLst/>
          </a:prstGeom>
          <a:noFill/>
        </p:spPr>
      </p:pic>
      <p:sp>
        <p:nvSpPr>
          <p:cNvPr id="7" name="Footer Placeholder 6"/>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8" name="Slide Number Placeholder 7"/>
          <p:cNvSpPr>
            <a:spLocks noGrp="1"/>
          </p:cNvSpPr>
          <p:nvPr>
            <p:ph type="sldNum" sz="quarter" idx="12"/>
          </p:nvPr>
        </p:nvSpPr>
        <p:spPr/>
        <p:txBody>
          <a:bodyPr/>
          <a:lstStyle/>
          <a:p>
            <a:pPr algn="ctr"/>
            <a:fld id="{42FB03B2-953D-4068-99A6-8707FB8FE3E1}" type="slidenum">
              <a:rPr lang="en-ZA" sz="1000" smtClean="0"/>
              <a:pPr algn="ctr"/>
              <a:t>17</a:t>
            </a:fld>
            <a:endParaRPr lang="en-ZA" sz="1000" dirty="0"/>
          </a:p>
        </p:txBody>
      </p:sp>
      <p:sp>
        <p:nvSpPr>
          <p:cNvPr id="12" name="Title 1"/>
          <p:cNvSpPr>
            <a:spLocks noGrp="1"/>
          </p:cNvSpPr>
          <p:nvPr>
            <p:ph type="title"/>
          </p:nvPr>
        </p:nvSpPr>
        <p:spPr>
          <a:xfrm>
            <a:off x="0" y="0"/>
            <a:ext cx="8991600" cy="1143000"/>
          </a:xfrm>
        </p:spPr>
        <p:txBody>
          <a:bodyPr>
            <a:normAutofit fontScale="90000"/>
          </a:bodyPr>
          <a:lstStyle/>
          <a:p>
            <a:pPr algn="l"/>
            <a:r>
              <a:rPr lang="en-US" sz="3600" b="1" dirty="0">
                <a:solidFill>
                  <a:schemeClr val="bg1"/>
                </a:solidFill>
                <a:latin typeface="Arial" pitchFamily="34" charset="0"/>
                <a:cs typeface="Arial" pitchFamily="34" charset="0"/>
              </a:rPr>
              <a:t>1.2 </a:t>
            </a:r>
            <a:r>
              <a:rPr lang="en-US" sz="3600" b="1" dirty="0" smtClean="0">
                <a:solidFill>
                  <a:schemeClr val="bg1"/>
                </a:solidFill>
                <a:latin typeface="Arial" pitchFamily="34" charset="0"/>
                <a:cs typeface="Arial" pitchFamily="34" charset="0"/>
              </a:rPr>
              <a:t>VAGINAL DISCHARGE </a:t>
            </a:r>
            <a:br>
              <a:rPr lang="en-US" sz="3600" b="1" dirty="0" smtClean="0">
                <a:solidFill>
                  <a:schemeClr val="bg1"/>
                </a:solidFill>
                <a:latin typeface="Arial" pitchFamily="34" charset="0"/>
                <a:cs typeface="Arial" pitchFamily="34" charset="0"/>
              </a:rPr>
            </a:br>
            <a:r>
              <a:rPr lang="en-US" sz="3600" b="1" dirty="0" smtClean="0">
                <a:solidFill>
                  <a:schemeClr val="bg1"/>
                </a:solidFill>
                <a:latin typeface="Arial" pitchFamily="34" charset="0"/>
                <a:cs typeface="Arial" pitchFamily="34" charset="0"/>
              </a:rPr>
              <a:t>      SYNDROME</a:t>
            </a:r>
            <a:endParaRPr lang="en-ZA" sz="3600" dirty="0">
              <a:solidFill>
                <a:schemeClr val="bg1"/>
              </a:solidFill>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763000" cy="4525963"/>
          </a:xfrm>
        </p:spPr>
        <p:txBody>
          <a:bodyPr>
            <a:normAutofit/>
          </a:bodyPr>
          <a:lstStyle/>
          <a:p>
            <a:r>
              <a:rPr lang="en-GB" sz="3000" u="sng" dirty="0" smtClean="0">
                <a:cs typeface="Arial" pitchFamily="34" charset="0"/>
              </a:rPr>
              <a:t>Criteria for STI therapy in VDS cases: </a:t>
            </a:r>
            <a:r>
              <a:rPr lang="en-GB" sz="3000" i="1" dirty="0" smtClean="0">
                <a:solidFill>
                  <a:srgbClr val="9966FF"/>
                </a:solidFill>
                <a:cs typeface="Arial" pitchFamily="34" charset="0"/>
              </a:rPr>
              <a:t>amended</a:t>
            </a:r>
            <a:endParaRPr lang="en-ZA" sz="3000" i="1" dirty="0" smtClean="0">
              <a:solidFill>
                <a:srgbClr val="9966FF"/>
              </a:solidFill>
              <a:cs typeface="Arial" pitchFamily="34" charset="0"/>
            </a:endParaRPr>
          </a:p>
          <a:p>
            <a:pPr lvl="1"/>
            <a:r>
              <a:rPr lang="en-GB" sz="2600" dirty="0" smtClean="0">
                <a:cs typeface="Arial" pitchFamily="34" charset="0"/>
              </a:rPr>
              <a:t>Additional criterion included: partner(s) with MUS.</a:t>
            </a:r>
            <a:endParaRPr lang="en-ZA" sz="2600" dirty="0" smtClean="0">
              <a:cs typeface="Arial" pitchFamily="34" charset="0"/>
            </a:endParaRPr>
          </a:p>
          <a:p>
            <a:pPr>
              <a:buNone/>
            </a:pPr>
            <a:endParaRPr lang="en-GB" sz="2600" i="1" dirty="0" smtClean="0">
              <a:cs typeface="Arial" pitchFamily="34" charset="0"/>
            </a:endParaRPr>
          </a:p>
          <a:p>
            <a:pPr>
              <a:buNone/>
            </a:pPr>
            <a:r>
              <a:rPr lang="en-GB" sz="2400" i="1" dirty="0" smtClean="0">
                <a:cs typeface="Arial" pitchFamily="34" charset="0"/>
              </a:rPr>
              <a:t>Rationale:</a:t>
            </a:r>
            <a:r>
              <a:rPr lang="en-GB" sz="2400" dirty="0" smtClean="0">
                <a:cs typeface="Arial" pitchFamily="34" charset="0"/>
              </a:rPr>
              <a:t> Although </a:t>
            </a:r>
            <a:r>
              <a:rPr lang="en-ZA" sz="2400" dirty="0" smtClean="0">
                <a:cs typeface="Arial" pitchFamily="34" charset="0"/>
              </a:rPr>
              <a:t>women may be monogamous, they are at risk of acquiring </a:t>
            </a:r>
            <a:r>
              <a:rPr lang="en-ZA" sz="2400" dirty="0" err="1" smtClean="0">
                <a:cs typeface="Arial" pitchFamily="34" charset="0"/>
              </a:rPr>
              <a:t>STIs</a:t>
            </a:r>
            <a:r>
              <a:rPr lang="en-ZA" sz="2400" dirty="0" smtClean="0">
                <a:cs typeface="Arial" pitchFamily="34" charset="0"/>
              </a:rPr>
              <a:t> if their partners have contracted </a:t>
            </a:r>
            <a:r>
              <a:rPr lang="en-ZA" sz="2400" dirty="0" err="1" smtClean="0">
                <a:cs typeface="Arial" pitchFamily="34" charset="0"/>
              </a:rPr>
              <a:t>STIs</a:t>
            </a:r>
            <a:r>
              <a:rPr lang="en-ZA" sz="2400" dirty="0" smtClean="0">
                <a:cs typeface="Arial" pitchFamily="34" charset="0"/>
              </a:rPr>
              <a:t> outside the marriage (i.e. men that present with MUS).</a:t>
            </a:r>
          </a:p>
          <a:p>
            <a:pPr>
              <a:buNone/>
            </a:pPr>
            <a:endParaRPr lang="en-GB" sz="3600" b="1" dirty="0" smtClean="0">
              <a:cs typeface="Arial" pitchFamily="34" charset="0"/>
            </a:endParaRPr>
          </a:p>
          <a:p>
            <a:pPr>
              <a:buNone/>
            </a:pPr>
            <a:r>
              <a:rPr lang="en-GB" sz="3600" b="1" dirty="0" smtClean="0">
                <a:solidFill>
                  <a:srgbClr val="3366FF"/>
                </a:solidFill>
                <a:cs typeface="Arial" pitchFamily="34" charset="0"/>
              </a:rPr>
              <a:t>Level of Evidence: III Expert opinion</a:t>
            </a:r>
            <a:endParaRPr lang="en-ZA" sz="3600" dirty="0" smtClean="0">
              <a:solidFill>
                <a:srgbClr val="3366FF"/>
              </a:solidFill>
              <a:cs typeface="Arial" pitchFamily="34" charset="0"/>
            </a:endParaRPr>
          </a:p>
          <a:p>
            <a:pPr marL="0" indent="0">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18</a:t>
            </a:fld>
            <a:endParaRPr lang="en-ZA" sz="1000" dirty="0"/>
          </a:p>
        </p:txBody>
      </p:sp>
      <p:sp>
        <p:nvSpPr>
          <p:cNvPr id="8" name="Title 1"/>
          <p:cNvSpPr>
            <a:spLocks noGrp="1"/>
          </p:cNvSpPr>
          <p:nvPr>
            <p:ph type="title"/>
          </p:nvPr>
        </p:nvSpPr>
        <p:spPr>
          <a:xfrm>
            <a:off x="0" y="0"/>
            <a:ext cx="8991600" cy="1143000"/>
          </a:xfrm>
        </p:spPr>
        <p:txBody>
          <a:bodyPr>
            <a:normAutofit fontScale="90000"/>
          </a:bodyPr>
          <a:lstStyle/>
          <a:p>
            <a:pPr algn="l"/>
            <a:r>
              <a:rPr lang="en-US" sz="3600" b="1" dirty="0">
                <a:solidFill>
                  <a:schemeClr val="bg1"/>
                </a:solidFill>
                <a:latin typeface="Arial" pitchFamily="34" charset="0"/>
                <a:cs typeface="Arial" pitchFamily="34" charset="0"/>
              </a:rPr>
              <a:t>1.2 </a:t>
            </a:r>
            <a:r>
              <a:rPr lang="en-US" sz="3600" b="1" dirty="0" smtClean="0">
                <a:solidFill>
                  <a:schemeClr val="bg1"/>
                </a:solidFill>
                <a:latin typeface="Arial" pitchFamily="34" charset="0"/>
                <a:cs typeface="Arial" pitchFamily="34" charset="0"/>
              </a:rPr>
              <a:t>VAGINAL DISCHARGE </a:t>
            </a:r>
            <a:br>
              <a:rPr lang="en-US" sz="3600" b="1" dirty="0" smtClean="0">
                <a:solidFill>
                  <a:schemeClr val="bg1"/>
                </a:solidFill>
                <a:latin typeface="Arial" pitchFamily="34" charset="0"/>
                <a:cs typeface="Arial" pitchFamily="34" charset="0"/>
              </a:rPr>
            </a:br>
            <a:r>
              <a:rPr lang="en-US" sz="3600" b="1" dirty="0" smtClean="0">
                <a:solidFill>
                  <a:schemeClr val="bg1"/>
                </a:solidFill>
                <a:latin typeface="Arial" pitchFamily="34" charset="0"/>
                <a:cs typeface="Arial" pitchFamily="34" charset="0"/>
              </a:rPr>
              <a:t>      SYNDROME</a:t>
            </a:r>
            <a:endParaRPr lang="en-ZA" sz="3600" dirty="0">
              <a:solidFill>
                <a:schemeClr val="bg1"/>
              </a:solidFill>
              <a:latin typeface="Arial" pitchFamily="34" charset="0"/>
              <a:cs typeface="Arial" pitchFamily="34" charset="0"/>
            </a:endParaRPr>
          </a:p>
        </p:txBody>
      </p:sp>
    </p:spTree>
    <p:extLst>
      <p:ext uri="{BB962C8B-B14F-4D97-AF65-F5344CB8AC3E}">
        <p14:creationId xmlns="" xmlns:p14="http://schemas.microsoft.com/office/powerpoint/2010/main" val="115033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915400" cy="5424510"/>
          </a:xfrm>
        </p:spPr>
        <p:txBody>
          <a:bodyPr>
            <a:normAutofit fontScale="47500" lnSpcReduction="20000"/>
          </a:bodyPr>
          <a:lstStyle/>
          <a:p>
            <a:pPr lvl="0"/>
            <a:r>
              <a:rPr lang="en-GB" sz="5100" u="sng" dirty="0" smtClean="0"/>
              <a:t>Metronidazole, oral: </a:t>
            </a:r>
            <a:r>
              <a:rPr lang="en-GB" sz="5100" i="1" dirty="0" smtClean="0">
                <a:solidFill>
                  <a:srgbClr val="9966FF"/>
                </a:solidFill>
              </a:rPr>
              <a:t>amended</a:t>
            </a:r>
          </a:p>
          <a:p>
            <a:pPr lvl="1"/>
            <a:r>
              <a:rPr lang="en-GB" sz="4500" dirty="0" smtClean="0"/>
              <a:t>Prolonged therapy of 7 days, if no response with single dose of 2 g.</a:t>
            </a:r>
            <a:endParaRPr lang="en-GB" sz="4500" i="1" dirty="0" smtClean="0"/>
          </a:p>
          <a:p>
            <a:pPr lvl="1"/>
            <a:r>
              <a:rPr lang="en-GB" sz="4500" dirty="0" smtClean="0"/>
              <a:t>Increased failures with single dose metronidazole for </a:t>
            </a:r>
            <a:r>
              <a:rPr lang="en-GB" sz="4500" i="1" dirty="0" smtClean="0"/>
              <a:t>T. </a:t>
            </a:r>
            <a:r>
              <a:rPr lang="en-GB" sz="4500" i="1" dirty="0" err="1" smtClean="0"/>
              <a:t>vaginalis</a:t>
            </a:r>
            <a:r>
              <a:rPr lang="en-GB" sz="4500" i="1" dirty="0" smtClean="0"/>
              <a:t> </a:t>
            </a:r>
            <a:r>
              <a:rPr lang="en-GB" sz="4500" dirty="0" smtClean="0"/>
              <a:t>treatment in the context of HIV co-infection. </a:t>
            </a:r>
            <a:endParaRPr lang="en-ZA" sz="4500" dirty="0" smtClean="0"/>
          </a:p>
          <a:p>
            <a:pPr lvl="2"/>
            <a:r>
              <a:rPr lang="en-ZA" sz="3800" i="1" dirty="0" smtClean="0"/>
              <a:t>Kissinger et al (2010):</a:t>
            </a:r>
            <a:r>
              <a:rPr lang="en-ZA" sz="3800" dirty="0" smtClean="0"/>
              <a:t> RCT (n=270) of HIV positive women with culture confirmed </a:t>
            </a:r>
            <a:r>
              <a:rPr lang="en-ZA" sz="3800" i="1" dirty="0" smtClean="0"/>
              <a:t>T. </a:t>
            </a:r>
            <a:r>
              <a:rPr lang="en-ZA" sz="3800" i="1" dirty="0" err="1" smtClean="0"/>
              <a:t>vaginalis</a:t>
            </a:r>
            <a:r>
              <a:rPr lang="en-ZA" sz="3800" dirty="0" smtClean="0"/>
              <a:t> showed that metronidazole, 500 mg twice a day  for 7 days more effective than metronidazole 2 g single dose among HIV infected women.</a:t>
            </a:r>
          </a:p>
          <a:p>
            <a:pPr lvl="2"/>
            <a:r>
              <a:rPr lang="en-ZA" sz="3800" i="1" dirty="0" smtClean="0"/>
              <a:t>Results:</a:t>
            </a:r>
            <a:r>
              <a:rPr lang="en-ZA" sz="3800" dirty="0" smtClean="0"/>
              <a:t> At 3 months 11.0% (8/ 73) of women treated with 7 day course </a:t>
            </a:r>
            <a:r>
              <a:rPr lang="en-ZA" sz="3800" i="1" dirty="0" smtClean="0"/>
              <a:t>vs</a:t>
            </a:r>
            <a:r>
              <a:rPr lang="en-ZA" sz="3800" dirty="0" smtClean="0"/>
              <a:t> 24.1% (19/79) receiving a 2 g single dose of metronidazole had repeat </a:t>
            </a:r>
            <a:r>
              <a:rPr lang="en-ZA" sz="3800" i="1" dirty="0" smtClean="0"/>
              <a:t>T. vaginalis</a:t>
            </a:r>
            <a:r>
              <a:rPr lang="en-ZA" sz="3800" dirty="0" smtClean="0"/>
              <a:t> infection rates  (RR : 0.46, 95% CI 0.21 to 0.98; p = 0.03).  </a:t>
            </a:r>
          </a:p>
          <a:p>
            <a:pPr>
              <a:buNone/>
            </a:pPr>
            <a:endParaRPr lang="en-ZA" sz="2000" dirty="0" smtClean="0"/>
          </a:p>
          <a:p>
            <a:pPr>
              <a:buNone/>
            </a:pPr>
            <a:r>
              <a:rPr lang="en-ZA" sz="4500" i="1" dirty="0" smtClean="0"/>
              <a:t>Rationale: </a:t>
            </a:r>
            <a:r>
              <a:rPr lang="en-ZA" sz="4500" dirty="0" smtClean="0"/>
              <a:t>Limited data shows that longer course of metronidazole provides better response to treat bacterial vaginosis.</a:t>
            </a:r>
          </a:p>
          <a:p>
            <a:pPr>
              <a:buNone/>
            </a:pPr>
            <a:r>
              <a:rPr lang="en-ZA" sz="9000" b="1" dirty="0" smtClean="0">
                <a:solidFill>
                  <a:srgbClr val="3366FF"/>
                </a:solidFill>
              </a:rPr>
              <a:t>Level of Evidence: II RCT</a:t>
            </a:r>
          </a:p>
          <a:p>
            <a:pPr>
              <a:buNone/>
            </a:pPr>
            <a:r>
              <a:rPr lang="en-GB" sz="4500" dirty="0" smtClean="0"/>
              <a:t>If prolonged metronidazole therapy is unsuccessful in treating vaginal discharge patients are to be referred.</a:t>
            </a:r>
            <a:endParaRPr lang="en-ZA" sz="4500" dirty="0" smtClean="0"/>
          </a:p>
          <a:p>
            <a:pPr>
              <a:buNone/>
            </a:pPr>
            <a:endParaRPr lang="en-ZA" sz="2000" dirty="0" smtClean="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19</a:t>
            </a:fld>
            <a:endParaRPr lang="en-ZA" sz="1000" dirty="0"/>
          </a:p>
        </p:txBody>
      </p:sp>
      <p:sp>
        <p:nvSpPr>
          <p:cNvPr id="8" name="Title 1"/>
          <p:cNvSpPr>
            <a:spLocks noGrp="1"/>
          </p:cNvSpPr>
          <p:nvPr>
            <p:ph type="title"/>
          </p:nvPr>
        </p:nvSpPr>
        <p:spPr>
          <a:xfrm>
            <a:off x="0" y="0"/>
            <a:ext cx="8991600" cy="1143000"/>
          </a:xfrm>
        </p:spPr>
        <p:txBody>
          <a:bodyPr>
            <a:normAutofit fontScale="90000"/>
          </a:bodyPr>
          <a:lstStyle/>
          <a:p>
            <a:pPr algn="l"/>
            <a:r>
              <a:rPr lang="en-US" sz="3600" b="1" dirty="0">
                <a:solidFill>
                  <a:schemeClr val="bg1"/>
                </a:solidFill>
                <a:latin typeface="Arial" pitchFamily="34" charset="0"/>
                <a:cs typeface="Arial" pitchFamily="34" charset="0"/>
              </a:rPr>
              <a:t>1.2 </a:t>
            </a:r>
            <a:r>
              <a:rPr lang="en-US" sz="3600" b="1" dirty="0" smtClean="0">
                <a:solidFill>
                  <a:schemeClr val="bg1"/>
                </a:solidFill>
                <a:latin typeface="Arial" pitchFamily="34" charset="0"/>
                <a:cs typeface="Arial" pitchFamily="34" charset="0"/>
              </a:rPr>
              <a:t>VAGINAL DISCHARGE </a:t>
            </a:r>
            <a:br>
              <a:rPr lang="en-US" sz="3600" b="1" dirty="0" smtClean="0">
                <a:solidFill>
                  <a:schemeClr val="bg1"/>
                </a:solidFill>
                <a:latin typeface="Arial" pitchFamily="34" charset="0"/>
                <a:cs typeface="Arial" pitchFamily="34" charset="0"/>
              </a:rPr>
            </a:br>
            <a:r>
              <a:rPr lang="en-US" sz="3600" b="1" dirty="0" smtClean="0">
                <a:solidFill>
                  <a:schemeClr val="bg1"/>
                </a:solidFill>
                <a:latin typeface="Arial" pitchFamily="34" charset="0"/>
                <a:cs typeface="Arial" pitchFamily="34" charset="0"/>
              </a:rPr>
              <a:t>       SYNDROME</a:t>
            </a:r>
            <a:endParaRPr lang="en-ZA" sz="3600" dirty="0">
              <a:solidFill>
                <a:schemeClr val="bg1"/>
              </a:solidFill>
              <a:latin typeface="Arial" pitchFamily="34" charset="0"/>
              <a:cs typeface="Arial" pitchFamily="34" charset="0"/>
            </a:endParaRPr>
          </a:p>
        </p:txBody>
      </p:sp>
      <p:sp>
        <p:nvSpPr>
          <p:cNvPr id="7" name="TextBox 6"/>
          <p:cNvSpPr txBox="1"/>
          <p:nvPr/>
        </p:nvSpPr>
        <p:spPr>
          <a:xfrm>
            <a:off x="7086600"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10</a:t>
            </a:r>
            <a:endParaRPr lang="en-ZA" dirty="0">
              <a:solidFill>
                <a:srgbClr val="3366FF"/>
              </a:solidFill>
            </a:endParaRPr>
          </a:p>
        </p:txBody>
      </p:sp>
    </p:spTree>
    <p:extLst>
      <p:ext uri="{BB962C8B-B14F-4D97-AF65-F5344CB8AC3E}">
        <p14:creationId xmlns="" xmlns:p14="http://schemas.microsoft.com/office/powerpoint/2010/main" val="2290608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lgn="ctr"/>
            <a:r>
              <a:rPr lang="en-ZA" sz="1200" dirty="0" smtClean="0"/>
              <a:t>PRIMARY </a:t>
            </a:r>
            <a:r>
              <a:rPr lang="en-ZA" sz="1000" dirty="0" smtClean="0"/>
              <a:t>HEALTHCARE</a:t>
            </a:r>
            <a:r>
              <a:rPr lang="en-ZA" sz="1200" dirty="0" smtClean="0"/>
              <a:t> 2014 IMPLEMENTATION SLIDES: STI</a:t>
            </a:r>
            <a:endParaRPr lang="en-ZA" sz="12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a:t>
            </a:fld>
            <a:endParaRPr lang="en-ZA" sz="1000" dirty="0"/>
          </a:p>
        </p:txBody>
      </p:sp>
      <p:sp>
        <p:nvSpPr>
          <p:cNvPr id="7" name="Rectangle 2"/>
          <p:cNvSpPr txBox="1">
            <a:spLocks noChangeArrowheads="1"/>
          </p:cNvSpPr>
          <p:nvPr/>
        </p:nvSpPr>
        <p:spPr>
          <a:xfrm>
            <a:off x="500034" y="152400"/>
            <a:ext cx="7315200" cy="838200"/>
          </a:xfrm>
          <a:prstGeom prst="rect">
            <a:avLst/>
          </a:prstGeom>
        </p:spPr>
        <p:txBody>
          <a:bodyPr tIns="45720" rIns="91440" bIns="45720" anchor="b">
            <a:normAutofit/>
          </a:bodyPr>
          <a:lstStyle/>
          <a:p>
            <a:pPr algn="ctr" defTabSz="457200">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800" b="1" dirty="0" smtClean="0">
                <a:solidFill>
                  <a:schemeClr val="bg1"/>
                </a:solidFill>
              </a:rPr>
              <a:t>CEFTRIAXONE</a:t>
            </a:r>
            <a:endParaRPr lang="en-GB" sz="4800" b="1" dirty="0" smtClean="0">
              <a:solidFill>
                <a:schemeClr val="bg1"/>
              </a:solidFill>
              <a:latin typeface="Arial" pitchFamily="34" charset="0"/>
              <a:cs typeface="Arial" pitchFamily="34" charset="0"/>
            </a:endParaRPr>
          </a:p>
        </p:txBody>
      </p:sp>
      <p:sp>
        <p:nvSpPr>
          <p:cNvPr id="8" name="Content Placeholder 2"/>
          <p:cNvSpPr txBox="1">
            <a:spLocks/>
          </p:cNvSpPr>
          <p:nvPr/>
        </p:nvSpPr>
        <p:spPr>
          <a:xfrm>
            <a:off x="304800" y="1143001"/>
            <a:ext cx="8229600" cy="4648200"/>
          </a:xfrm>
          <a:prstGeom prst="rect">
            <a:avLst/>
          </a:prstGeom>
        </p:spPr>
        <p:txBody>
          <a:bodyPr>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ZA" sz="3200" b="0" i="0" u="sng" strike="noStrike" kern="1200" cap="none" spc="0" normalizeH="0" baseline="0" noProof="0" dirty="0" err="1" smtClean="0">
                <a:ln>
                  <a:noFill/>
                </a:ln>
                <a:solidFill>
                  <a:schemeClr val="tx1"/>
                </a:solidFill>
                <a:effectLst/>
                <a:uLnTx/>
                <a:uFillTx/>
                <a:latin typeface="+mn-lt"/>
                <a:ea typeface="+mn-ea"/>
                <a:cs typeface="+mn-cs"/>
              </a:rPr>
              <a:t>Cefixime</a:t>
            </a:r>
            <a:r>
              <a:rPr kumimoji="0" lang="en-ZA" sz="3200" b="0" i="0" u="sng" strike="noStrike" kern="1200" cap="none" spc="0" normalizeH="0" baseline="0" noProof="0" dirty="0" smtClean="0">
                <a:ln>
                  <a:noFill/>
                </a:ln>
                <a:solidFill>
                  <a:schemeClr val="tx1"/>
                </a:solidFill>
                <a:effectLst/>
                <a:uLnTx/>
                <a:uFillTx/>
                <a:latin typeface="+mn-lt"/>
                <a:ea typeface="+mn-ea"/>
                <a:cs typeface="+mn-cs"/>
              </a:rPr>
              <a:t>, oral: </a:t>
            </a:r>
            <a:r>
              <a:rPr kumimoji="0" lang="en-ZA" sz="3200" b="0" i="1" u="none" strike="noStrike" kern="1200" cap="none" spc="0" normalizeH="0" baseline="0" noProof="0" dirty="0" smtClean="0">
                <a:ln>
                  <a:noFill/>
                </a:ln>
                <a:solidFill>
                  <a:srgbClr val="FF0000"/>
                </a:solidFill>
                <a:effectLst/>
                <a:uLnTx/>
                <a:uFillTx/>
                <a:latin typeface="+mn-lt"/>
                <a:ea typeface="+mn-ea"/>
                <a:cs typeface="+mn-cs"/>
              </a:rPr>
              <a:t>deleted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ZA" sz="3200" b="0" i="0" u="sng" strike="noStrike" kern="1200" cap="none" spc="0" normalizeH="0" baseline="0" noProof="0" dirty="0" smtClean="0">
                <a:ln>
                  <a:noFill/>
                </a:ln>
                <a:solidFill>
                  <a:schemeClr val="tx1"/>
                </a:solidFill>
                <a:effectLst/>
                <a:uLnTx/>
                <a:uFillTx/>
                <a:latin typeface="+mn-lt"/>
                <a:ea typeface="+mn-ea"/>
                <a:cs typeface="+mn-cs"/>
              </a:rPr>
              <a:t>Ceftriaxone 250 mg IM: </a:t>
            </a:r>
            <a:r>
              <a:rPr kumimoji="0" lang="en-ZA" sz="3200" b="0" i="1" u="none" strike="noStrike" kern="1200" cap="none" spc="0" normalizeH="0" baseline="0" noProof="0" dirty="0" smtClean="0">
                <a:ln>
                  <a:noFill/>
                </a:ln>
                <a:solidFill>
                  <a:srgbClr val="00B050"/>
                </a:solidFill>
                <a:effectLst/>
                <a:uLnTx/>
                <a:uFillTx/>
                <a:latin typeface="+mn-lt"/>
                <a:ea typeface="+mn-ea"/>
                <a:cs typeface="+mn-cs"/>
              </a:rPr>
              <a:t>added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ZA" sz="3200" b="0" i="0" u="sng" strike="noStrike" kern="1200" cap="none" spc="0" normalizeH="0" baseline="0" noProof="0" dirty="0" smtClean="0">
                <a:ln>
                  <a:noFill/>
                </a:ln>
                <a:solidFill>
                  <a:schemeClr val="tx1"/>
                </a:solidFill>
                <a:effectLst/>
                <a:uLnTx/>
                <a:uFillTx/>
                <a:latin typeface="+mn-lt"/>
                <a:ea typeface="+mn-ea"/>
                <a:cs typeface="+mn-cs"/>
              </a:rPr>
              <a:t>Ceftriaxone 1g IM: </a:t>
            </a:r>
            <a:r>
              <a:rPr kumimoji="0" lang="en-ZA" sz="3200" b="0" i="1" u="none" strike="noStrike" kern="1200" cap="none" spc="0" normalizeH="0" baseline="0" noProof="0" dirty="0" smtClean="0">
                <a:ln>
                  <a:noFill/>
                </a:ln>
                <a:solidFill>
                  <a:srgbClr val="00B050"/>
                </a:solidFill>
                <a:effectLst/>
                <a:uLnTx/>
                <a:uFillTx/>
                <a:latin typeface="+mn-lt"/>
                <a:ea typeface="+mn-ea"/>
                <a:cs typeface="+mn-cs"/>
              </a:rPr>
              <a:t>added to treat MUS Rx failures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2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200" b="1" i="0" u="none" strike="noStrike" kern="1200" cap="none" spc="0" normalizeH="0" baseline="0" noProof="0" dirty="0" smtClean="0">
                <a:ln>
                  <a:noFill/>
                </a:ln>
                <a:solidFill>
                  <a:schemeClr val="tx1"/>
                </a:solidFill>
                <a:effectLst/>
                <a:uLnTx/>
                <a:uFillTx/>
                <a:latin typeface="+mn-lt"/>
                <a:ea typeface="+mn-ea"/>
                <a:cs typeface="+mn-cs"/>
              </a:rPr>
              <a:t>Emergence of multi-drug and extensively-drug resistant gonorrhoea</a:t>
            </a:r>
            <a:endParaRPr kumimoji="0" lang="en-ZA" sz="2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Calibri" pitchFamily="34" charset="0"/>
              <a:buChar char="―"/>
              <a:tabLst/>
              <a:defRPr/>
            </a:pPr>
            <a:r>
              <a:rPr kumimoji="0" lang="en-GB" sz="2000" b="0" i="1" u="none" strike="noStrike" kern="1200" cap="none" spc="0" normalizeH="0" baseline="0" noProof="0" dirty="0" smtClean="0">
                <a:ln>
                  <a:noFill/>
                </a:ln>
                <a:solidFill>
                  <a:schemeClr val="tx1"/>
                </a:solidFill>
                <a:effectLst/>
                <a:uLnTx/>
                <a:uFillTx/>
                <a:latin typeface="+mn-lt"/>
                <a:ea typeface="+mn-ea"/>
                <a:cs typeface="+mn-cs"/>
              </a:rPr>
              <a:t>Previous STI recommendation</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 </a:t>
            </a:r>
            <a:r>
              <a:rPr kumimoji="0" lang="en-GB" sz="2000" b="0" i="0" u="none" strike="noStrike" kern="1200" cap="none" spc="0" normalizeH="0" baseline="0" noProof="0" dirty="0" err="1" smtClean="0">
                <a:ln>
                  <a:noFill/>
                </a:ln>
                <a:solidFill>
                  <a:schemeClr val="tx1"/>
                </a:solidFill>
                <a:effectLst/>
                <a:uLnTx/>
                <a:uFillTx/>
                <a:latin typeface="+mn-lt"/>
                <a:ea typeface="+mn-ea"/>
                <a:cs typeface="+mn-cs"/>
              </a:rPr>
              <a:t>Cefixime</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 (3</a:t>
            </a:r>
            <a:r>
              <a:rPr kumimoji="0" lang="en-GB" sz="2000" b="0" i="0" u="none" strike="noStrike" kern="1200" cap="none" spc="0" normalizeH="0" baseline="30000" noProof="0" dirty="0" smtClean="0">
                <a:ln>
                  <a:noFill/>
                </a:ln>
                <a:solidFill>
                  <a:schemeClr val="tx1"/>
                </a:solidFill>
                <a:effectLst/>
                <a:uLnTx/>
                <a:uFillTx/>
                <a:latin typeface="+mn-lt"/>
                <a:ea typeface="+mn-ea"/>
                <a:cs typeface="+mn-cs"/>
              </a:rPr>
              <a:t>rd</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 generation cephalosporin; ESC) to treat </a:t>
            </a:r>
            <a:r>
              <a:rPr kumimoji="0" lang="en-GB" sz="2000" b="0" i="1" u="none" strike="noStrike" kern="1200" cap="none" spc="0" normalizeH="0" baseline="0" noProof="0" dirty="0" smtClean="0">
                <a:ln>
                  <a:noFill/>
                </a:ln>
                <a:solidFill>
                  <a:schemeClr val="tx1"/>
                </a:solidFill>
                <a:effectLst/>
                <a:uLnTx/>
                <a:uFillTx/>
                <a:latin typeface="+mn-lt"/>
                <a:ea typeface="+mn-ea"/>
                <a:cs typeface="+mn-cs"/>
              </a:rPr>
              <a:t>N. </a:t>
            </a:r>
            <a:r>
              <a:rPr kumimoji="0" lang="en-GB" sz="2000" b="0" i="1" u="none" strike="noStrike" kern="1200" cap="none" spc="0" normalizeH="0" baseline="0" noProof="0" dirty="0" err="1" smtClean="0">
                <a:ln>
                  <a:noFill/>
                </a:ln>
                <a:solidFill>
                  <a:schemeClr val="tx1"/>
                </a:solidFill>
                <a:effectLst/>
                <a:uLnTx/>
                <a:uFillTx/>
                <a:latin typeface="+mn-lt"/>
                <a:ea typeface="+mn-ea"/>
                <a:cs typeface="+mn-cs"/>
              </a:rPr>
              <a:t>gonorrhoeae</a:t>
            </a:r>
            <a:r>
              <a:rPr kumimoji="0" lang="en-GB" sz="2000" b="0" i="1" u="none" strike="noStrike" kern="1200" cap="none" spc="0" normalizeH="0" baseline="0" noProof="0" dirty="0" smtClean="0">
                <a:ln>
                  <a:noFill/>
                </a:ln>
                <a:solidFill>
                  <a:schemeClr val="tx1"/>
                </a:solidFill>
                <a:effectLst/>
                <a:uLnTx/>
                <a:uFillTx/>
                <a:latin typeface="+mn-lt"/>
                <a:ea typeface="+mn-ea"/>
                <a:cs typeface="+mn-cs"/>
              </a:rPr>
              <a:t> </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due to widespread resistance to </a:t>
            </a:r>
            <a:r>
              <a:rPr kumimoji="0" lang="en-GB" sz="2000" b="0" i="0" u="none" strike="noStrike" kern="1200" cap="none" spc="0" normalizeH="0" baseline="0" noProof="0" dirty="0" err="1" smtClean="0">
                <a:ln>
                  <a:noFill/>
                </a:ln>
                <a:solidFill>
                  <a:schemeClr val="tx1"/>
                </a:solidFill>
                <a:effectLst/>
                <a:uLnTx/>
                <a:uFillTx/>
                <a:latin typeface="+mn-lt"/>
                <a:ea typeface="+mn-ea"/>
                <a:cs typeface="+mn-cs"/>
              </a:rPr>
              <a:t>fluoroquinolones</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a:t>
            </a:r>
            <a:endParaRPr kumimoji="0" lang="en-ZA"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Calibri" pitchFamily="34" charset="0"/>
              <a:buChar char="―"/>
              <a:tabLst/>
              <a:defRPr/>
            </a:pPr>
            <a:r>
              <a:rPr kumimoji="0" lang="en-GB" sz="2000" b="0" i="0" u="none" strike="noStrike" kern="1200" cap="none" spc="0" normalizeH="0" baseline="0" noProof="0" dirty="0" smtClean="0">
                <a:ln>
                  <a:noFill/>
                </a:ln>
                <a:solidFill>
                  <a:schemeClr val="tx1"/>
                </a:solidFill>
                <a:effectLst/>
                <a:uLnTx/>
                <a:uFillTx/>
                <a:latin typeface="+mn-lt"/>
                <a:ea typeface="+mn-ea"/>
                <a:cs typeface="+mn-cs"/>
              </a:rPr>
              <a:t>2001: Japan reported </a:t>
            </a:r>
            <a:r>
              <a:rPr kumimoji="0" lang="en-GB" sz="2000" b="0" i="1" u="none" strike="noStrike" kern="1200" cap="none" spc="0" normalizeH="0" baseline="0" noProof="0" dirty="0" err="1" smtClean="0">
                <a:ln>
                  <a:noFill/>
                </a:ln>
                <a:solidFill>
                  <a:schemeClr val="tx1"/>
                </a:solidFill>
                <a:effectLst/>
                <a:uLnTx/>
                <a:uFillTx/>
                <a:latin typeface="+mn-lt"/>
                <a:ea typeface="+mn-ea"/>
                <a:cs typeface="+mn-cs"/>
              </a:rPr>
              <a:t>cefixime</a:t>
            </a:r>
            <a:r>
              <a:rPr kumimoji="0" lang="en-GB" sz="2000" b="0" i="1" u="none" strike="noStrike" kern="1200" cap="none" spc="0" normalizeH="0" baseline="0" noProof="0" dirty="0" smtClean="0">
                <a:ln>
                  <a:noFill/>
                </a:ln>
                <a:solidFill>
                  <a:schemeClr val="tx1"/>
                </a:solidFill>
                <a:effectLst/>
                <a:uLnTx/>
                <a:uFillTx/>
                <a:latin typeface="+mn-lt"/>
                <a:ea typeface="+mn-ea"/>
                <a:cs typeface="+mn-cs"/>
              </a:rPr>
              <a:t> treatment failures</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 susceptible to ceftriaxone.</a:t>
            </a:r>
          </a:p>
          <a:p>
            <a:pPr marL="342900" marR="0" lvl="0" indent="-342900" algn="l" defTabSz="914400" rtl="0" eaLnBrk="1" fontAlgn="auto" latinLnBrk="0" hangingPunct="1">
              <a:lnSpc>
                <a:spcPct val="100000"/>
              </a:lnSpc>
              <a:spcBef>
                <a:spcPct val="20000"/>
              </a:spcBef>
              <a:spcAft>
                <a:spcPts val="0"/>
              </a:spcAft>
              <a:buClrTx/>
              <a:buSzTx/>
              <a:buFont typeface="Calibri" pitchFamily="34" charset="0"/>
              <a:buChar char="―"/>
              <a:tabLst/>
              <a:defRPr/>
            </a:pPr>
            <a:r>
              <a:rPr kumimoji="0" lang="en-GB" sz="2000" b="0" i="0" u="none" strike="noStrike" kern="1200" cap="none" spc="0" normalizeH="0" baseline="0" noProof="0" dirty="0" smtClean="0">
                <a:ln>
                  <a:noFill/>
                </a:ln>
                <a:solidFill>
                  <a:schemeClr val="tx1"/>
                </a:solidFill>
                <a:effectLst/>
                <a:uLnTx/>
                <a:uFillTx/>
                <a:latin typeface="+mn-lt"/>
                <a:ea typeface="+mn-ea"/>
                <a:cs typeface="+mn-cs"/>
              </a:rPr>
              <a:t>NICD: received reports of 4 </a:t>
            </a:r>
            <a:r>
              <a:rPr kumimoji="0" lang="en-GB" sz="2000" b="0" i="0" u="none" strike="noStrike" kern="1200" cap="none" spc="0" normalizeH="0" baseline="0" noProof="0" dirty="0" err="1" smtClean="0">
                <a:ln>
                  <a:noFill/>
                </a:ln>
                <a:solidFill>
                  <a:schemeClr val="tx1"/>
                </a:solidFill>
                <a:effectLst/>
                <a:uLnTx/>
                <a:uFillTx/>
                <a:latin typeface="+mn-lt"/>
                <a:ea typeface="+mn-ea"/>
                <a:cs typeface="+mn-cs"/>
              </a:rPr>
              <a:t>cefixime</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-resistant gonococci isolates from MSM from Johannesburg (n=3) &amp; Cape Town (n=1). Isolates appear to be part of a successful international clone, associated with </a:t>
            </a:r>
            <a:r>
              <a:rPr kumimoji="0" lang="en-GB" sz="2000" b="0" i="0" u="none" strike="noStrike" kern="1200" cap="none" spc="0" normalizeH="0" baseline="0" noProof="0" dirty="0" err="1" smtClean="0">
                <a:ln>
                  <a:noFill/>
                </a:ln>
                <a:solidFill>
                  <a:schemeClr val="tx1"/>
                </a:solidFill>
                <a:effectLst/>
                <a:uLnTx/>
                <a:uFillTx/>
                <a:latin typeface="+mn-lt"/>
                <a:ea typeface="+mn-ea"/>
                <a:cs typeface="+mn-cs"/>
              </a:rPr>
              <a:t>cefixime</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 treatment failures in Asia, Europe and North America.</a:t>
            </a:r>
            <a:endParaRPr kumimoji="0" lang="en-ZA"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Calibri" pitchFamily="34" charset="0"/>
              <a:buChar char="―"/>
              <a:tabLst/>
              <a:defRPr/>
            </a:pPr>
            <a:r>
              <a:rPr kumimoji="0" lang="en-GB" sz="2000" b="0" i="0" u="none" strike="noStrike" kern="1200" cap="none" spc="0" normalizeH="0" baseline="0" noProof="0" dirty="0" smtClean="0">
                <a:ln>
                  <a:noFill/>
                </a:ln>
                <a:solidFill>
                  <a:schemeClr val="tx1"/>
                </a:solidFill>
                <a:effectLst/>
                <a:uLnTx/>
                <a:uFillTx/>
                <a:latin typeface="+mn-lt"/>
                <a:ea typeface="+mn-ea"/>
                <a:cs typeface="+mn-cs"/>
              </a:rPr>
              <a:t>Antimicrobial resistant gonorrhoea emerges in high-risk groups (i.e. MSM &amp; commercial sex workers) before bridging into the general population.</a:t>
            </a:r>
            <a:endParaRPr kumimoji="0" lang="en-ZA"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Calibri" pitchFamily="34" charset="0"/>
              <a:buChar char="―"/>
              <a:tabLst/>
              <a:defRPr/>
            </a:pPr>
            <a:endParaRPr kumimoji="0" lang="en-ZA" sz="20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3200" b="0" i="1" u="none" strike="noStrike" kern="1200" cap="none" spc="0" normalizeH="0" baseline="0" noProof="0" dirty="0">
              <a:ln>
                <a:noFill/>
              </a:ln>
              <a:solidFill>
                <a:srgbClr val="00B050"/>
              </a:solidFill>
              <a:effectLst/>
              <a:uLnTx/>
              <a:uFillTx/>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4800600"/>
          </a:xfrm>
        </p:spPr>
        <p:txBody>
          <a:bodyPr>
            <a:normAutofit fontScale="70000" lnSpcReduction="20000"/>
          </a:bodyPr>
          <a:lstStyle/>
          <a:p>
            <a:pPr>
              <a:buNone/>
            </a:pPr>
            <a:r>
              <a:rPr lang="en-ZA" sz="4000" b="1" dirty="0" smtClean="0"/>
              <a:t>IN PREGNANCY/ BREASTFEEDING</a:t>
            </a:r>
          </a:p>
          <a:p>
            <a:r>
              <a:rPr lang="en-ZA" u="sng" dirty="0" smtClean="0"/>
              <a:t>Amoxicillin, oral:</a:t>
            </a:r>
            <a:r>
              <a:rPr lang="en-ZA" dirty="0" smtClean="0"/>
              <a:t> </a:t>
            </a:r>
            <a:r>
              <a:rPr lang="en-ZA" i="1" dirty="0" smtClean="0">
                <a:solidFill>
                  <a:srgbClr val="FF0000"/>
                </a:solidFill>
              </a:rPr>
              <a:t>deleted</a:t>
            </a:r>
          </a:p>
          <a:p>
            <a:r>
              <a:rPr lang="en-ZA" u="sng" dirty="0" smtClean="0"/>
              <a:t>Azithromycin 1 g, oral, as a single dose: </a:t>
            </a:r>
            <a:r>
              <a:rPr lang="en-ZA" i="1" dirty="0" smtClean="0">
                <a:solidFill>
                  <a:srgbClr val="00B050"/>
                </a:solidFill>
              </a:rPr>
              <a:t>added</a:t>
            </a:r>
          </a:p>
          <a:p>
            <a:pPr lvl="1"/>
            <a:r>
              <a:rPr lang="en-ZA" dirty="0" smtClean="0"/>
              <a:t>Allows same medicine regimen for all women with VDS (removes risk of medico-legal issues arising from prescribing of doxycycline to pregnant &amp; breast-feeding women).</a:t>
            </a:r>
          </a:p>
          <a:p>
            <a:pPr lvl="1"/>
            <a:r>
              <a:rPr lang="en-ZA" dirty="0" smtClean="0"/>
              <a:t>Single dose improves compliance &amp; allows directly observed therapy by nurse.</a:t>
            </a:r>
          </a:p>
          <a:p>
            <a:pPr lvl="1"/>
            <a:r>
              <a:rPr lang="en-ZA" dirty="0" smtClean="0">
                <a:ea typeface="Calibri"/>
                <a:cs typeface="Calibri"/>
              </a:rPr>
              <a:t>A meta-analysis of 8 RCTs (6 compared azithromycin with erythromycin and 2 compared with amoxicillin) showed that single dose azithromycin was better tolerated than erythromycin and was at least as effective as both comparators.</a:t>
            </a:r>
            <a:endParaRPr lang="en-ZA" dirty="0" smtClean="0"/>
          </a:p>
          <a:p>
            <a:pPr lvl="1"/>
            <a:r>
              <a:rPr lang="en-GB" dirty="0" smtClean="0"/>
              <a:t>Clinical activity again </a:t>
            </a:r>
            <a:r>
              <a:rPr lang="en-GB" i="1" dirty="0" smtClean="0"/>
              <a:t>M. genitalium </a:t>
            </a:r>
            <a:r>
              <a:rPr lang="en-GB" dirty="0" smtClean="0"/>
              <a:t>unlike amoxicillin.</a:t>
            </a:r>
          </a:p>
          <a:p>
            <a:pPr lvl="1">
              <a:buNone/>
            </a:pPr>
            <a:r>
              <a:rPr lang="en-ZA" sz="1900" b="1" dirty="0" smtClean="0">
                <a:solidFill>
                  <a:prstClr val="black"/>
                </a:solidFill>
              </a:rPr>
              <a:t> </a:t>
            </a:r>
            <a:r>
              <a:rPr lang="en-ZA" sz="5700" b="1" dirty="0" smtClean="0">
                <a:solidFill>
                  <a:srgbClr val="3366FF"/>
                </a:solidFill>
              </a:rPr>
              <a:t>Level of Evidence: I Meta analysis</a:t>
            </a:r>
            <a:endParaRPr lang="en-ZA" sz="5700" dirty="0" smtClean="0">
              <a:solidFill>
                <a:srgbClr val="3366FF"/>
              </a:solidFill>
            </a:endParaRPr>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20</a:t>
            </a:fld>
            <a:endParaRPr lang="en-ZA" sz="1000" dirty="0"/>
          </a:p>
        </p:txBody>
      </p:sp>
      <p:sp>
        <p:nvSpPr>
          <p:cNvPr id="8" name="Title 1"/>
          <p:cNvSpPr>
            <a:spLocks noGrp="1"/>
          </p:cNvSpPr>
          <p:nvPr>
            <p:ph type="title"/>
          </p:nvPr>
        </p:nvSpPr>
        <p:spPr>
          <a:xfrm>
            <a:off x="0" y="0"/>
            <a:ext cx="8991600" cy="1143000"/>
          </a:xfrm>
        </p:spPr>
        <p:txBody>
          <a:bodyPr>
            <a:normAutofit fontScale="90000"/>
          </a:bodyPr>
          <a:lstStyle/>
          <a:p>
            <a:pPr algn="l"/>
            <a:r>
              <a:rPr lang="en-US" sz="3600" b="1" dirty="0">
                <a:solidFill>
                  <a:schemeClr val="bg1"/>
                </a:solidFill>
                <a:latin typeface="Arial" pitchFamily="34" charset="0"/>
                <a:cs typeface="Arial" pitchFamily="34" charset="0"/>
              </a:rPr>
              <a:t>1.2 </a:t>
            </a:r>
            <a:r>
              <a:rPr lang="en-US" sz="3600" b="1" dirty="0" smtClean="0">
                <a:solidFill>
                  <a:schemeClr val="bg1"/>
                </a:solidFill>
                <a:latin typeface="Arial" pitchFamily="34" charset="0"/>
                <a:cs typeface="Arial" pitchFamily="34" charset="0"/>
              </a:rPr>
              <a:t>VAGINAL DISCHARGE </a:t>
            </a:r>
            <a:br>
              <a:rPr lang="en-US" sz="3600" b="1" dirty="0" smtClean="0">
                <a:solidFill>
                  <a:schemeClr val="bg1"/>
                </a:solidFill>
                <a:latin typeface="Arial" pitchFamily="34" charset="0"/>
                <a:cs typeface="Arial" pitchFamily="34" charset="0"/>
              </a:rPr>
            </a:br>
            <a:r>
              <a:rPr lang="en-US" sz="3600" b="1" dirty="0" smtClean="0">
                <a:solidFill>
                  <a:schemeClr val="bg1"/>
                </a:solidFill>
                <a:latin typeface="Arial" pitchFamily="34" charset="0"/>
                <a:cs typeface="Arial" pitchFamily="34" charset="0"/>
              </a:rPr>
              <a:t>      SYNDROME</a:t>
            </a:r>
            <a:endParaRPr lang="en-ZA" sz="3600" dirty="0">
              <a:solidFill>
                <a:schemeClr val="bg1"/>
              </a:solidFill>
              <a:latin typeface="Arial" pitchFamily="34" charset="0"/>
              <a:cs typeface="Arial" pitchFamily="34" charset="0"/>
            </a:endParaRPr>
          </a:p>
        </p:txBody>
      </p:sp>
      <p:sp>
        <p:nvSpPr>
          <p:cNvPr id="7" name="TextBox 6"/>
          <p:cNvSpPr txBox="1"/>
          <p:nvPr/>
        </p:nvSpPr>
        <p:spPr>
          <a:xfrm>
            <a:off x="7086600"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11</a:t>
            </a:r>
            <a:endParaRPr lang="en-ZA" dirty="0">
              <a:solidFill>
                <a:srgbClr val="3366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lstStyle/>
          <a:p>
            <a:pPr algn="l"/>
            <a:r>
              <a:rPr lang="en-ZA" sz="4000" b="1" dirty="0" smtClean="0">
                <a:solidFill>
                  <a:schemeClr val="bg1"/>
                </a:solidFill>
              </a:rPr>
              <a:t>12.2  LOWER ABDOMINAL PAIN</a:t>
            </a:r>
            <a:endParaRPr lang="en-ZA" sz="4000" b="1" dirty="0">
              <a:solidFill>
                <a:schemeClr val="bg1"/>
              </a:solidFill>
            </a:endParaRPr>
          </a:p>
        </p:txBody>
      </p:sp>
      <p:sp>
        <p:nvSpPr>
          <p:cNvPr id="3" name="Content Placeholder 2"/>
          <p:cNvSpPr>
            <a:spLocks noGrp="1"/>
          </p:cNvSpPr>
          <p:nvPr>
            <p:ph idx="1"/>
          </p:nvPr>
        </p:nvSpPr>
        <p:spPr>
          <a:xfrm>
            <a:off x="304800" y="1143000"/>
            <a:ext cx="8382000" cy="4983163"/>
          </a:xfrm>
        </p:spPr>
        <p:txBody>
          <a:bodyPr>
            <a:normAutofit/>
          </a:bodyPr>
          <a:lstStyle/>
          <a:p>
            <a:r>
              <a:rPr lang="en-ZA" u="sng" dirty="0"/>
              <a:t>Ceftriaxone IV, 1 g: </a:t>
            </a:r>
            <a:r>
              <a:rPr lang="en-ZA" i="1" dirty="0">
                <a:solidFill>
                  <a:srgbClr val="00B050"/>
                </a:solidFill>
              </a:rPr>
              <a:t>caution added</a:t>
            </a:r>
          </a:p>
          <a:p>
            <a:pPr lvl="1"/>
            <a:r>
              <a:rPr lang="en-ZA" dirty="0" smtClean="0"/>
              <a:t>Caution: intravenous </a:t>
            </a:r>
            <a:r>
              <a:rPr lang="en-ZA" dirty="0"/>
              <a:t>ceftriaxone </a:t>
            </a:r>
            <a:r>
              <a:rPr lang="en-ZA" dirty="0" smtClean="0"/>
              <a:t>for severely ill patients awaiting referral, should </a:t>
            </a:r>
            <a:r>
              <a:rPr lang="en-ZA" dirty="0"/>
              <a:t>not be diluted with lidocaine 1</a:t>
            </a:r>
            <a:r>
              <a:rPr lang="en-ZA" dirty="0" smtClean="0"/>
              <a:t>%.</a:t>
            </a:r>
          </a:p>
          <a:p>
            <a:pPr lvl="1">
              <a:buNone/>
            </a:pPr>
            <a:endParaRPr lang="en-ZA" sz="1200" dirty="0"/>
          </a:p>
          <a:p>
            <a:r>
              <a:rPr lang="en-GB" u="sng" dirty="0"/>
              <a:t>Ibuprofen:</a:t>
            </a:r>
            <a:r>
              <a:rPr lang="en-GB" dirty="0"/>
              <a:t> </a:t>
            </a:r>
            <a:r>
              <a:rPr lang="en-GB" i="1" dirty="0">
                <a:solidFill>
                  <a:srgbClr val="00B050"/>
                </a:solidFill>
              </a:rPr>
              <a:t>added</a:t>
            </a:r>
            <a:endParaRPr lang="en-ZA" dirty="0">
              <a:solidFill>
                <a:srgbClr val="00B050"/>
              </a:solidFill>
            </a:endParaRPr>
          </a:p>
          <a:p>
            <a:pPr lvl="1"/>
            <a:r>
              <a:rPr lang="en-GB" dirty="0"/>
              <a:t> </a:t>
            </a:r>
            <a:r>
              <a:rPr lang="en-GB" dirty="0" smtClean="0"/>
              <a:t>Anti-inflammatory therapy recommended </a:t>
            </a:r>
            <a:r>
              <a:rPr lang="en-GB" dirty="0"/>
              <a:t>for pain. </a:t>
            </a:r>
            <a:endParaRPr lang="en-ZA" dirty="0"/>
          </a:p>
          <a:p>
            <a:pPr marL="0" indent="0">
              <a:buNone/>
            </a:pPr>
            <a:r>
              <a:rPr lang="en-GB" sz="4000" b="1" dirty="0">
                <a:solidFill>
                  <a:srgbClr val="3366FF"/>
                </a:solidFill>
              </a:rPr>
              <a:t>Level of </a:t>
            </a:r>
            <a:r>
              <a:rPr lang="en-GB" sz="4000" b="1" dirty="0" smtClean="0">
                <a:solidFill>
                  <a:srgbClr val="3366FF"/>
                </a:solidFill>
              </a:rPr>
              <a:t>Evidence</a:t>
            </a:r>
            <a:r>
              <a:rPr lang="en-GB" sz="4000" b="1" dirty="0">
                <a:solidFill>
                  <a:srgbClr val="3366FF"/>
                </a:solidFill>
              </a:rPr>
              <a:t>: III Expert opinion</a:t>
            </a:r>
            <a:endParaRPr lang="en-ZA" sz="4000" dirty="0">
              <a:solidFill>
                <a:srgbClr val="3366FF"/>
              </a:solidFill>
            </a:endParaRPr>
          </a:p>
          <a:p>
            <a:pPr marL="0" indent="0">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21</a:t>
            </a:fld>
            <a:endParaRPr lang="en-ZA" sz="1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24744"/>
            <a:ext cx="8686800" cy="5112568"/>
          </a:xfrm>
        </p:spPr>
        <p:txBody>
          <a:bodyPr>
            <a:normAutofit/>
          </a:bodyPr>
          <a:lstStyle/>
          <a:p>
            <a:r>
              <a:rPr lang="en-ZA" u="sng" dirty="0" smtClean="0"/>
              <a:t>Metronidazole, oral: </a:t>
            </a:r>
            <a:r>
              <a:rPr lang="en-ZA" i="1" dirty="0" smtClean="0">
                <a:solidFill>
                  <a:srgbClr val="9966FF"/>
                </a:solidFill>
              </a:rPr>
              <a:t>amended</a:t>
            </a:r>
            <a:endParaRPr lang="en-ZA" i="1" dirty="0">
              <a:solidFill>
                <a:srgbClr val="9966FF"/>
              </a:solidFill>
            </a:endParaRPr>
          </a:p>
          <a:p>
            <a:pPr lvl="1"/>
            <a:r>
              <a:rPr lang="en-ZA" sz="2400" dirty="0" smtClean="0"/>
              <a:t>Provided </a:t>
            </a:r>
            <a:r>
              <a:rPr lang="en-ZA" sz="2400" dirty="0"/>
              <a:t>as 7 days therapy; referral if no </a:t>
            </a:r>
            <a:r>
              <a:rPr lang="en-ZA" sz="2400" dirty="0" smtClean="0"/>
              <a:t>response.</a:t>
            </a:r>
          </a:p>
          <a:p>
            <a:pPr lvl="1"/>
            <a:r>
              <a:rPr lang="en-ZA" sz="2400" dirty="0" smtClean="0"/>
              <a:t>If </a:t>
            </a:r>
            <a:r>
              <a:rPr lang="en-GB" sz="2400" dirty="0"/>
              <a:t>pain </a:t>
            </a:r>
            <a:r>
              <a:rPr lang="en-GB" sz="2400" dirty="0" smtClean="0"/>
              <a:t>48-72 </a:t>
            </a:r>
            <a:r>
              <a:rPr lang="en-GB" sz="2400" dirty="0"/>
              <a:t>hours, </a:t>
            </a:r>
            <a:r>
              <a:rPr lang="en-GB" sz="2400" dirty="0" smtClean="0"/>
              <a:t>refer </a:t>
            </a:r>
            <a:r>
              <a:rPr lang="en-GB" sz="2400" dirty="0"/>
              <a:t>for gynaecological assessment</a:t>
            </a:r>
            <a:r>
              <a:rPr lang="en-GB" sz="2400" dirty="0" smtClean="0"/>
              <a:t>.</a:t>
            </a:r>
            <a:endParaRPr lang="en-ZA" sz="2400" i="1" dirty="0" smtClean="0"/>
          </a:p>
          <a:p>
            <a:pPr marL="0" indent="0">
              <a:buNone/>
            </a:pPr>
            <a:r>
              <a:rPr lang="en-ZA" sz="2600" i="1" dirty="0"/>
              <a:t> </a:t>
            </a:r>
            <a:r>
              <a:rPr lang="en-ZA" sz="2600" i="1" dirty="0" smtClean="0"/>
              <a:t>   Rationale:</a:t>
            </a:r>
            <a:endParaRPr lang="en-ZA" sz="2600" dirty="0" smtClean="0"/>
          </a:p>
          <a:p>
            <a:pPr lvl="2"/>
            <a:r>
              <a:rPr lang="en-ZA" sz="2000" dirty="0" smtClean="0"/>
              <a:t>UK and CDC guidelines suggest medicine regimens for PID with or without metronidazole. Anaerobes are of relatively greater importance in patients with severe PID (managed as inpatients), than mild or moderate PID.</a:t>
            </a:r>
          </a:p>
          <a:p>
            <a:pPr lvl="2"/>
            <a:r>
              <a:rPr lang="en-ZA" sz="2000" dirty="0" smtClean="0"/>
              <a:t>Pragmatic approach: encourage patient adherence with a 7 day course of metronidazole.</a:t>
            </a:r>
          </a:p>
          <a:p>
            <a:pPr marL="0" indent="0">
              <a:buNone/>
            </a:pPr>
            <a:r>
              <a:rPr lang="en-ZA" sz="3800" b="1" dirty="0" smtClean="0">
                <a:solidFill>
                  <a:srgbClr val="3366FF"/>
                </a:solidFill>
              </a:rPr>
              <a:t>Level of Evidence: III Guidelines</a:t>
            </a:r>
            <a:endParaRPr lang="en-ZA" sz="3800" dirty="0" smtClean="0">
              <a:solidFill>
                <a:srgbClr val="3366FF"/>
              </a:solidFill>
            </a:endParaRPr>
          </a:p>
          <a:p>
            <a:pPr marL="0" indent="0">
              <a:buNone/>
            </a:pPr>
            <a:endParaRPr lang="en-ZA" sz="1000" dirty="0" smtClean="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22</a:t>
            </a:fld>
            <a:endParaRPr lang="en-ZA" sz="1000" dirty="0"/>
          </a:p>
        </p:txBody>
      </p:sp>
      <p:sp>
        <p:nvSpPr>
          <p:cNvPr id="8" name="Title 1"/>
          <p:cNvSpPr>
            <a:spLocks noGrp="1"/>
          </p:cNvSpPr>
          <p:nvPr>
            <p:ph type="title"/>
          </p:nvPr>
        </p:nvSpPr>
        <p:spPr>
          <a:xfrm>
            <a:off x="0" y="274638"/>
            <a:ext cx="8686800" cy="1143000"/>
          </a:xfrm>
        </p:spPr>
        <p:txBody>
          <a:bodyPr/>
          <a:lstStyle/>
          <a:p>
            <a:pPr algn="l"/>
            <a:r>
              <a:rPr lang="en-ZA" sz="4300" b="1" dirty="0" smtClean="0">
                <a:solidFill>
                  <a:schemeClr val="bg1"/>
                </a:solidFill>
              </a:rPr>
              <a:t>12.2  LOWER ABDOMINAL PAIN</a:t>
            </a:r>
            <a:endParaRPr lang="en-ZA" sz="4300" b="1" dirty="0">
              <a:solidFill>
                <a:schemeClr val="bg1"/>
              </a:solidFill>
            </a:endParaRPr>
          </a:p>
        </p:txBody>
      </p:sp>
      <p:sp>
        <p:nvSpPr>
          <p:cNvPr id="7" name="TextBox 6"/>
          <p:cNvSpPr txBox="1"/>
          <p:nvPr/>
        </p:nvSpPr>
        <p:spPr>
          <a:xfrm>
            <a:off x="7086600"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12</a:t>
            </a:r>
            <a:endParaRPr lang="en-ZA" dirty="0">
              <a:solidFill>
                <a:srgbClr val="3366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066800"/>
            <a:ext cx="8915400" cy="5242520"/>
          </a:xfrm>
        </p:spPr>
        <p:txBody>
          <a:bodyPr>
            <a:normAutofit fontScale="92500" lnSpcReduction="20000"/>
          </a:bodyPr>
          <a:lstStyle/>
          <a:p>
            <a:r>
              <a:rPr lang="en-ZA" u="sng" dirty="0" err="1" smtClean="0"/>
              <a:t>Doxycyline</a:t>
            </a:r>
            <a:r>
              <a:rPr lang="en-ZA" u="sng" dirty="0"/>
              <a:t> </a:t>
            </a:r>
            <a:r>
              <a:rPr lang="en-ZA" u="sng" dirty="0" smtClean="0"/>
              <a:t>100 mg, oral: </a:t>
            </a:r>
            <a:r>
              <a:rPr lang="en-ZA" i="1" dirty="0" smtClean="0">
                <a:solidFill>
                  <a:srgbClr val="FF0000"/>
                </a:solidFill>
              </a:rPr>
              <a:t>deleted</a:t>
            </a:r>
          </a:p>
          <a:p>
            <a:r>
              <a:rPr lang="en-ZA" u="sng" dirty="0" smtClean="0"/>
              <a:t>Azithromycin 1 g, oral: </a:t>
            </a:r>
            <a:r>
              <a:rPr lang="en-ZA" i="1" dirty="0" smtClean="0">
                <a:solidFill>
                  <a:srgbClr val="00B050"/>
                </a:solidFill>
              </a:rPr>
              <a:t>added</a:t>
            </a:r>
          </a:p>
          <a:p>
            <a:pPr lvl="1"/>
            <a:r>
              <a:rPr lang="en-ZA" sz="2400" dirty="0" err="1"/>
              <a:t>Savaris</a:t>
            </a:r>
            <a:r>
              <a:rPr lang="en-ZA" sz="2400" dirty="0"/>
              <a:t> </a:t>
            </a:r>
            <a:r>
              <a:rPr lang="en-ZA" sz="2400" i="1" dirty="0"/>
              <a:t>et al.</a:t>
            </a:r>
            <a:r>
              <a:rPr lang="en-ZA" sz="2400" dirty="0"/>
              <a:t>(2007) reported that </a:t>
            </a:r>
            <a:r>
              <a:rPr lang="en-ZA" sz="2400" i="1" dirty="0"/>
              <a:t>“ceftriaxone 250 mg, IM + azithromycin 1 g, oral, weekly for 2 weeks</a:t>
            </a:r>
            <a:r>
              <a:rPr lang="en-ZA" sz="2400" dirty="0"/>
              <a:t>” comparable to “</a:t>
            </a:r>
            <a:r>
              <a:rPr lang="en-ZA" sz="2400" i="1" dirty="0"/>
              <a:t>ceftriaxone 250 mg, IM + doxycycline 100 mg, oral, 12 hourly for 14 days</a:t>
            </a:r>
            <a:r>
              <a:rPr lang="en-ZA" sz="2400" dirty="0"/>
              <a:t>” for treating mild PID.</a:t>
            </a:r>
          </a:p>
          <a:p>
            <a:pPr lvl="2"/>
            <a:r>
              <a:rPr lang="en-ZA" dirty="0"/>
              <a:t>RCT (</a:t>
            </a:r>
            <a:r>
              <a:rPr lang="en-ZA" dirty="0" smtClean="0"/>
              <a:t>n=106): No </a:t>
            </a:r>
            <a:r>
              <a:rPr lang="en-ZA" dirty="0"/>
              <a:t>significant difference </a:t>
            </a:r>
            <a:r>
              <a:rPr lang="en-ZA" dirty="0" smtClean="0"/>
              <a:t>of </a:t>
            </a:r>
            <a:r>
              <a:rPr lang="en-ZA" dirty="0"/>
              <a:t>degree of pain </a:t>
            </a:r>
            <a:r>
              <a:rPr lang="en-ZA" dirty="0" smtClean="0"/>
              <a:t>in doxycycline </a:t>
            </a:r>
            <a:r>
              <a:rPr lang="en-ZA" i="1" dirty="0" smtClean="0"/>
              <a:t>vs. </a:t>
            </a:r>
            <a:r>
              <a:rPr lang="en-ZA" dirty="0" smtClean="0"/>
              <a:t>azithromycin groups.</a:t>
            </a:r>
            <a:endParaRPr lang="en-ZA" dirty="0"/>
          </a:p>
          <a:p>
            <a:pPr lvl="2"/>
            <a:r>
              <a:rPr lang="en-ZA" i="1" dirty="0"/>
              <a:t>Results:</a:t>
            </a:r>
            <a:endParaRPr lang="en-ZA" dirty="0"/>
          </a:p>
          <a:p>
            <a:pPr lvl="3"/>
            <a:r>
              <a:rPr lang="en-ZA" sz="2100" dirty="0"/>
              <a:t>Clinical </a:t>
            </a:r>
            <a:r>
              <a:rPr lang="en-ZA" sz="2100" dirty="0" smtClean="0"/>
              <a:t>cure: </a:t>
            </a:r>
            <a:r>
              <a:rPr lang="en-ZA" sz="2100" dirty="0"/>
              <a:t>98.2% (95% CI, 0.9 to 0.99) with </a:t>
            </a:r>
            <a:r>
              <a:rPr lang="en-ZA" sz="2100" dirty="0" smtClean="0"/>
              <a:t>azithromycin </a:t>
            </a:r>
            <a:r>
              <a:rPr lang="en-ZA" sz="2100" i="1" dirty="0" smtClean="0"/>
              <a:t>vs. </a:t>
            </a:r>
            <a:r>
              <a:rPr lang="en-ZA" sz="2100" dirty="0" smtClean="0"/>
              <a:t>85.7</a:t>
            </a:r>
            <a:r>
              <a:rPr lang="en-ZA" sz="2100" dirty="0"/>
              <a:t>% (95% CI, 0.72 to 0.93) with doxycycline (p=0.02). </a:t>
            </a:r>
          </a:p>
          <a:p>
            <a:pPr lvl="3"/>
            <a:r>
              <a:rPr lang="en-ZA" sz="2100" dirty="0" smtClean="0"/>
              <a:t>Modified ITT analysis</a:t>
            </a:r>
            <a:r>
              <a:rPr lang="en-ZA" sz="2100" dirty="0"/>
              <a:t>, clinical </a:t>
            </a:r>
            <a:r>
              <a:rPr lang="en-ZA" sz="2100" dirty="0" smtClean="0"/>
              <a:t>cure: 90.3</a:t>
            </a:r>
            <a:r>
              <a:rPr lang="en-ZA" sz="2100" dirty="0"/>
              <a:t>% (95% CI, 0.80 to 0.96) with </a:t>
            </a:r>
            <a:r>
              <a:rPr lang="en-ZA" sz="2100" dirty="0" smtClean="0"/>
              <a:t>azithromycin </a:t>
            </a:r>
            <a:r>
              <a:rPr lang="en-ZA" sz="2100" i="1" dirty="0" smtClean="0"/>
              <a:t>vs. </a:t>
            </a:r>
            <a:r>
              <a:rPr lang="en-ZA" sz="2100" dirty="0" smtClean="0"/>
              <a:t>72.4</a:t>
            </a:r>
            <a:r>
              <a:rPr lang="en-ZA" sz="2100" dirty="0"/>
              <a:t>% (95% CI, 0.58 to 0.82) with doxycycline (p=0.01)</a:t>
            </a:r>
          </a:p>
          <a:p>
            <a:pPr lvl="3"/>
            <a:r>
              <a:rPr lang="en-ZA" sz="2100" dirty="0"/>
              <a:t>RR=0.35, &amp;</a:t>
            </a:r>
            <a:r>
              <a:rPr lang="en-ZA" sz="2100" dirty="0" smtClean="0"/>
              <a:t> </a:t>
            </a:r>
            <a:r>
              <a:rPr lang="en-ZA" sz="2100" dirty="0"/>
              <a:t>NNT </a:t>
            </a:r>
            <a:r>
              <a:rPr lang="en-ZA" sz="2100" dirty="0" smtClean="0"/>
              <a:t>=6 for </a:t>
            </a:r>
            <a:r>
              <a:rPr lang="en-ZA" sz="2100" dirty="0"/>
              <a:t>benefit with azithromycin. </a:t>
            </a:r>
          </a:p>
          <a:p>
            <a:pPr marL="0" indent="0">
              <a:buNone/>
            </a:pPr>
            <a:r>
              <a:rPr lang="en-ZA" sz="4800" b="1" dirty="0">
                <a:solidFill>
                  <a:srgbClr val="3366FF"/>
                </a:solidFill>
              </a:rPr>
              <a:t>Level of </a:t>
            </a:r>
            <a:r>
              <a:rPr lang="en-ZA" sz="4800" b="1" dirty="0" smtClean="0">
                <a:solidFill>
                  <a:srgbClr val="3366FF"/>
                </a:solidFill>
              </a:rPr>
              <a:t>Evidence</a:t>
            </a:r>
            <a:r>
              <a:rPr lang="en-ZA" sz="4800" b="1" dirty="0">
                <a:solidFill>
                  <a:srgbClr val="3366FF"/>
                </a:solidFill>
              </a:rPr>
              <a:t>: </a:t>
            </a:r>
            <a:r>
              <a:rPr lang="en-ZA" sz="4800" b="1" dirty="0" smtClean="0">
                <a:solidFill>
                  <a:srgbClr val="3366FF"/>
                </a:solidFill>
              </a:rPr>
              <a:t>II RCT</a:t>
            </a:r>
            <a:endParaRPr lang="en-ZA" sz="4800" dirty="0">
              <a:solidFill>
                <a:srgbClr val="3366FF"/>
              </a:solidFill>
            </a:endParaRPr>
          </a:p>
        </p:txBody>
      </p:sp>
      <p:sp>
        <p:nvSpPr>
          <p:cNvPr id="5" name="Footer Placeholder 4"/>
          <p:cNvSpPr>
            <a:spLocks noGrp="1"/>
          </p:cNvSpPr>
          <p:nvPr>
            <p:ph type="ftr" sz="quarter" idx="11"/>
          </p:nvPr>
        </p:nvSpPr>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r"/>
            <a:fld id="{42FB03B2-953D-4068-99A6-8707FB8FE3E1}" type="slidenum">
              <a:rPr lang="en-ZA" sz="1200" smtClean="0"/>
              <a:pPr algn="r"/>
              <a:t>23</a:t>
            </a:fld>
            <a:endParaRPr lang="en-ZA" sz="1200"/>
          </a:p>
        </p:txBody>
      </p:sp>
      <p:sp>
        <p:nvSpPr>
          <p:cNvPr id="8" name="Title 1"/>
          <p:cNvSpPr>
            <a:spLocks noGrp="1"/>
          </p:cNvSpPr>
          <p:nvPr>
            <p:ph type="title"/>
          </p:nvPr>
        </p:nvSpPr>
        <p:spPr>
          <a:xfrm>
            <a:off x="0" y="274638"/>
            <a:ext cx="8686800" cy="1143000"/>
          </a:xfrm>
        </p:spPr>
        <p:txBody>
          <a:bodyPr/>
          <a:lstStyle/>
          <a:p>
            <a:pPr algn="l"/>
            <a:r>
              <a:rPr lang="en-ZA" sz="4300" b="1" dirty="0" smtClean="0">
                <a:solidFill>
                  <a:schemeClr val="bg1"/>
                </a:solidFill>
              </a:rPr>
              <a:t>12.2  LOWER ABDOMINAL PAIN</a:t>
            </a:r>
            <a:endParaRPr lang="en-ZA" sz="4300" b="1" dirty="0">
              <a:solidFill>
                <a:schemeClr val="bg1"/>
              </a:solidFill>
            </a:endParaRPr>
          </a:p>
        </p:txBody>
      </p:sp>
      <p:sp>
        <p:nvSpPr>
          <p:cNvPr id="7" name="TextBox 6"/>
          <p:cNvSpPr txBox="1"/>
          <p:nvPr/>
        </p:nvSpPr>
        <p:spPr>
          <a:xfrm>
            <a:off x="6973330"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13</a:t>
            </a:r>
            <a:endParaRPr lang="en-ZA" dirty="0">
              <a:solidFill>
                <a:srgbClr val="3366FF"/>
              </a:solidFill>
            </a:endParaRPr>
          </a:p>
        </p:txBody>
      </p:sp>
      <p:sp>
        <p:nvSpPr>
          <p:cNvPr id="9" name="Slide Number Placeholder 5"/>
          <p:cNvSpPr txBox="1">
            <a:spLocks/>
          </p:cNvSpPr>
          <p:nvPr/>
        </p:nvSpPr>
        <p:spPr>
          <a:xfrm>
            <a:off x="6705600" y="6508750"/>
            <a:ext cx="21336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2FB03B2-953D-4068-99A6-8707FB8FE3E1}" type="slidenum">
              <a:rPr kumimoji="0" lang="en-ZA" sz="1000" b="0" i="0" u="none" strike="noStrike" kern="1200" cap="none" spc="0" normalizeH="0" baseline="0" noProof="0" smtClean="0">
                <a:ln>
                  <a:noFill/>
                </a:ln>
                <a:solidFill>
                  <a:schemeClr val="tx1"/>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ZA" sz="10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 xmlns:p14="http://schemas.microsoft.com/office/powerpoint/2010/main" val="2565981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305800" cy="5059363"/>
          </a:xfrm>
        </p:spPr>
        <p:txBody>
          <a:bodyPr>
            <a:normAutofit/>
          </a:bodyPr>
          <a:lstStyle/>
          <a:p>
            <a:r>
              <a:rPr lang="en-ZA" dirty="0"/>
              <a:t>Single dose of azithromycin 1g for LAP syndrome:</a:t>
            </a:r>
          </a:p>
          <a:p>
            <a:pPr lvl="2"/>
            <a:r>
              <a:rPr lang="en-ZA" dirty="0"/>
              <a:t>Single dose adequate for eradication of Chlamydia trachomatis in other STI syndromes.</a:t>
            </a:r>
          </a:p>
          <a:p>
            <a:pPr lvl="2"/>
            <a:r>
              <a:rPr lang="en-ZA" dirty="0"/>
              <a:t>Pharmacokinetic data: therapeutic azithromycin concentrations sustained in tissue and neutrophils for at least 10 days after single dose.</a:t>
            </a:r>
          </a:p>
          <a:p>
            <a:pPr marL="0" indent="0">
              <a:buNone/>
            </a:pPr>
            <a:r>
              <a:rPr lang="en-ZA" sz="3600" b="1" dirty="0">
                <a:solidFill>
                  <a:srgbClr val="3366FF"/>
                </a:solidFill>
              </a:rPr>
              <a:t>Level of </a:t>
            </a:r>
            <a:r>
              <a:rPr lang="en-ZA" sz="3600" b="1" dirty="0" smtClean="0">
                <a:solidFill>
                  <a:srgbClr val="3366FF"/>
                </a:solidFill>
              </a:rPr>
              <a:t>Evidence</a:t>
            </a:r>
            <a:r>
              <a:rPr lang="en-ZA" sz="3600" b="1" dirty="0">
                <a:solidFill>
                  <a:srgbClr val="3366FF"/>
                </a:solidFill>
              </a:rPr>
              <a:t>: </a:t>
            </a:r>
            <a:r>
              <a:rPr lang="en-ZA" sz="3600" b="1" dirty="0" smtClean="0">
                <a:solidFill>
                  <a:srgbClr val="3366FF"/>
                </a:solidFill>
              </a:rPr>
              <a:t>III </a:t>
            </a:r>
            <a:r>
              <a:rPr lang="en-ZA" sz="3600" b="1" dirty="0">
                <a:solidFill>
                  <a:srgbClr val="3366FF"/>
                </a:solidFill>
              </a:rPr>
              <a:t>Expert opinion &amp; Pharmacokinetic </a:t>
            </a:r>
            <a:r>
              <a:rPr lang="en-ZA" sz="3600" b="1" dirty="0" smtClean="0">
                <a:solidFill>
                  <a:srgbClr val="3366FF"/>
                </a:solidFill>
              </a:rPr>
              <a:t>studies</a:t>
            </a:r>
            <a:r>
              <a:rPr lang="en-ZA" sz="3600" b="1" dirty="0">
                <a:solidFill>
                  <a:srgbClr val="3366FF"/>
                </a:solidFill>
              </a:rPr>
              <a:t>.</a:t>
            </a:r>
            <a:endParaRPr lang="en-ZA" sz="3600" dirty="0">
              <a:solidFill>
                <a:srgbClr val="3366FF"/>
              </a:solidFill>
            </a:endParaRPr>
          </a:p>
          <a:p>
            <a:pPr marL="0" indent="0">
              <a:buNone/>
            </a:pPr>
            <a:endParaRPr lang="en-ZA" sz="1100" dirty="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24</a:t>
            </a:fld>
            <a:endParaRPr lang="en-ZA" sz="1000" dirty="0"/>
          </a:p>
        </p:txBody>
      </p:sp>
      <p:sp>
        <p:nvSpPr>
          <p:cNvPr id="8" name="Title 1"/>
          <p:cNvSpPr>
            <a:spLocks noGrp="1"/>
          </p:cNvSpPr>
          <p:nvPr>
            <p:ph type="title"/>
          </p:nvPr>
        </p:nvSpPr>
        <p:spPr>
          <a:xfrm>
            <a:off x="0" y="274638"/>
            <a:ext cx="8686800" cy="1143000"/>
          </a:xfrm>
        </p:spPr>
        <p:txBody>
          <a:bodyPr/>
          <a:lstStyle/>
          <a:p>
            <a:pPr algn="l"/>
            <a:r>
              <a:rPr lang="en-ZA" sz="4300" b="1" dirty="0" smtClean="0">
                <a:solidFill>
                  <a:schemeClr val="bg1"/>
                </a:solidFill>
              </a:rPr>
              <a:t>12.2  LOWER ABDOMINAL PAIN</a:t>
            </a:r>
            <a:endParaRPr lang="en-ZA" sz="4300" b="1" dirty="0">
              <a:solidFill>
                <a:schemeClr val="bg1"/>
              </a:solidFill>
            </a:endParaRPr>
          </a:p>
        </p:txBody>
      </p:sp>
      <p:sp>
        <p:nvSpPr>
          <p:cNvPr id="7" name="TextBox 6"/>
          <p:cNvSpPr txBox="1"/>
          <p:nvPr/>
        </p:nvSpPr>
        <p:spPr>
          <a:xfrm>
            <a:off x="6934200" y="5375182"/>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14</a:t>
            </a:r>
            <a:endParaRPr lang="en-ZA" dirty="0">
              <a:solidFill>
                <a:srgbClr val="3366FF"/>
              </a:solidFill>
            </a:endParaRPr>
          </a:p>
        </p:txBody>
      </p:sp>
    </p:spTree>
    <p:extLst>
      <p:ext uri="{BB962C8B-B14F-4D97-AF65-F5344CB8AC3E}">
        <p14:creationId xmlns="" xmlns:p14="http://schemas.microsoft.com/office/powerpoint/2010/main" val="1395505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382000" cy="4525963"/>
          </a:xfrm>
        </p:spPr>
        <p:txBody>
          <a:bodyPr/>
          <a:lstStyle/>
          <a:p>
            <a:r>
              <a:rPr lang="en-ZA" dirty="0" smtClean="0"/>
              <a:t>Management of mild to moderate LAP:</a:t>
            </a:r>
          </a:p>
          <a:p>
            <a:pPr marL="0" indent="0">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200" smtClean="0"/>
              <a:pPr algn="ctr"/>
              <a:t>25</a:t>
            </a:fld>
            <a:endParaRPr lang="en-ZA" sz="1200"/>
          </a:p>
        </p:txBody>
      </p:sp>
      <p:graphicFrame>
        <p:nvGraphicFramePr>
          <p:cNvPr id="7" name="Table 6"/>
          <p:cNvGraphicFramePr>
            <a:graphicFrameLocks noGrp="1"/>
          </p:cNvGraphicFramePr>
          <p:nvPr>
            <p:extLst>
              <p:ext uri="{D42A27DB-BD31-4B8C-83A1-F6EECF244321}">
                <p14:modId xmlns="" xmlns:p14="http://schemas.microsoft.com/office/powerpoint/2010/main" val="3534324462"/>
              </p:ext>
            </p:extLst>
          </p:nvPr>
        </p:nvGraphicFramePr>
        <p:xfrm>
          <a:off x="1403648" y="1752600"/>
          <a:ext cx="6096000" cy="3840480"/>
        </p:xfrm>
        <a:graphic>
          <a:graphicData uri="http://schemas.openxmlformats.org/drawingml/2006/table">
            <a:tbl>
              <a:tblPr firstRow="1" bandRow="1">
                <a:tableStyleId>{5C22544A-7EE6-4342-B048-85BDC9FD1C3A}</a:tableStyleId>
              </a:tblPr>
              <a:tblGrid>
                <a:gridCol w="6096000"/>
              </a:tblGrid>
              <a:tr h="3600400">
                <a:tc>
                  <a:txBody>
                    <a:bodyPr/>
                    <a:lstStyle/>
                    <a:p>
                      <a:pPr marL="0" indent="0">
                        <a:buFont typeface="Wingdings" panose="05000000000000000000" pitchFamily="2" charset="2"/>
                        <a:buNone/>
                      </a:pPr>
                      <a:r>
                        <a:rPr lang="en-ZA" sz="2800" b="1" kern="1200" dirty="0" smtClean="0">
                          <a:solidFill>
                            <a:srgbClr val="FFFF00"/>
                          </a:solidFill>
                          <a:effectLst/>
                          <a:latin typeface="+mn-lt"/>
                          <a:ea typeface="+mn-ea"/>
                          <a:cs typeface="+mn-cs"/>
                        </a:rPr>
                        <a:t>Azithromycin 1 g, oral,</a:t>
                      </a:r>
                      <a:r>
                        <a:rPr lang="en-ZA" sz="2800" b="1" kern="1200" baseline="0" dirty="0" smtClean="0">
                          <a:solidFill>
                            <a:srgbClr val="FFFF00"/>
                          </a:solidFill>
                          <a:effectLst/>
                          <a:latin typeface="+mn-lt"/>
                          <a:ea typeface="+mn-ea"/>
                          <a:cs typeface="+mn-cs"/>
                        </a:rPr>
                        <a:t> </a:t>
                      </a:r>
                      <a:r>
                        <a:rPr lang="en-ZA" sz="2800" b="1" kern="1200" dirty="0" smtClean="0">
                          <a:solidFill>
                            <a:srgbClr val="FFFF00"/>
                          </a:solidFill>
                          <a:effectLst/>
                          <a:latin typeface="+mn-lt"/>
                          <a:ea typeface="+mn-ea"/>
                          <a:cs typeface="+mn-cs"/>
                        </a:rPr>
                        <a:t>single dose </a:t>
                      </a:r>
                    </a:p>
                    <a:p>
                      <a:r>
                        <a:rPr lang="en-ZA" sz="1800" b="1" i="1" kern="1200" baseline="0" dirty="0" smtClean="0">
                          <a:solidFill>
                            <a:schemeClr val="lt1"/>
                          </a:solidFill>
                          <a:effectLst/>
                          <a:latin typeface="+mn-lt"/>
                          <a:ea typeface="+mn-ea"/>
                          <a:cs typeface="+mn-cs"/>
                        </a:rPr>
                        <a:t>                                               </a:t>
                      </a:r>
                      <a:r>
                        <a:rPr lang="en-ZA" sz="1800" b="1" i="1" kern="1200" dirty="0" smtClean="0">
                          <a:solidFill>
                            <a:schemeClr val="lt1"/>
                          </a:solidFill>
                          <a:effectLst/>
                          <a:latin typeface="+mn-lt"/>
                          <a:ea typeface="+mn-ea"/>
                          <a:cs typeface="+mn-cs"/>
                        </a:rPr>
                        <a:t>Chlamydia trachomatis </a:t>
                      </a:r>
                    </a:p>
                    <a:p>
                      <a:r>
                        <a:rPr lang="en-ZA" sz="1800" b="1" i="1" kern="1200" dirty="0" smtClean="0">
                          <a:solidFill>
                            <a:schemeClr val="bg1"/>
                          </a:solidFill>
                          <a:effectLst/>
                          <a:latin typeface="+mn-lt"/>
                          <a:ea typeface="+mn-ea"/>
                          <a:cs typeface="+mn-cs"/>
                        </a:rPr>
                        <a:t>                                               &amp;</a:t>
                      </a:r>
                      <a:r>
                        <a:rPr lang="en-ZA" sz="1800" b="1" i="1" kern="1200" baseline="0" dirty="0" smtClean="0">
                          <a:solidFill>
                            <a:schemeClr val="bg1"/>
                          </a:solidFill>
                          <a:effectLst/>
                          <a:latin typeface="+mn-lt"/>
                          <a:ea typeface="+mn-ea"/>
                          <a:cs typeface="+mn-cs"/>
                        </a:rPr>
                        <a:t> M. </a:t>
                      </a:r>
                      <a:r>
                        <a:rPr lang="en-ZA" sz="1800" b="1" i="1" kern="1200" baseline="0" dirty="0" err="1" smtClean="0">
                          <a:solidFill>
                            <a:schemeClr val="bg1"/>
                          </a:solidFill>
                          <a:effectLst/>
                          <a:latin typeface="+mn-lt"/>
                          <a:ea typeface="+mn-ea"/>
                          <a:cs typeface="+mn-cs"/>
                        </a:rPr>
                        <a:t>genitalium</a:t>
                      </a:r>
                      <a:endParaRPr lang="en-ZA" sz="2800" b="1" kern="1200" dirty="0" smtClean="0">
                        <a:solidFill>
                          <a:schemeClr val="bg1"/>
                        </a:solidFill>
                        <a:effectLst/>
                        <a:latin typeface="+mn-lt"/>
                        <a:ea typeface="+mn-ea"/>
                        <a:cs typeface="+mn-cs"/>
                      </a:endParaRPr>
                    </a:p>
                    <a:p>
                      <a:r>
                        <a:rPr lang="en-ZA" sz="2800" b="1" kern="1200" dirty="0" smtClean="0">
                          <a:solidFill>
                            <a:srgbClr val="FFC000"/>
                          </a:solidFill>
                          <a:effectLst/>
                          <a:latin typeface="+mn-lt"/>
                          <a:ea typeface="+mn-ea"/>
                          <a:cs typeface="+mn-cs"/>
                        </a:rPr>
                        <a:t>   </a:t>
                      </a:r>
                      <a:r>
                        <a:rPr lang="en-ZA" sz="2800" b="1" kern="1200" dirty="0" smtClean="0">
                          <a:solidFill>
                            <a:srgbClr val="FF0000"/>
                          </a:solidFill>
                          <a:effectLst/>
                          <a:latin typeface="+mn-lt"/>
                          <a:ea typeface="+mn-ea"/>
                          <a:cs typeface="+mn-cs"/>
                        </a:rPr>
                        <a:t> </a:t>
                      </a:r>
                      <a:r>
                        <a:rPr lang="en-ZA" sz="4000" b="1" kern="1200" dirty="0" smtClean="0">
                          <a:solidFill>
                            <a:srgbClr val="FF0000"/>
                          </a:solidFill>
                          <a:effectLst/>
                          <a:latin typeface="+mn-lt"/>
                          <a:ea typeface="+mn-ea"/>
                          <a:cs typeface="+mn-cs"/>
                        </a:rPr>
                        <a:t>AND</a:t>
                      </a:r>
                      <a:r>
                        <a:rPr lang="en-ZA" sz="2800" b="1" kern="1200" dirty="0" smtClean="0">
                          <a:solidFill>
                            <a:srgbClr val="FF0000"/>
                          </a:solidFill>
                          <a:effectLst/>
                          <a:latin typeface="+mn-lt"/>
                          <a:ea typeface="+mn-ea"/>
                          <a:cs typeface="+mn-cs"/>
                        </a:rPr>
                        <a:t> </a:t>
                      </a:r>
                      <a:endParaRPr lang="en-ZA" sz="1800" b="1" kern="1200" dirty="0" smtClean="0">
                        <a:solidFill>
                          <a:srgbClr val="FF0000"/>
                        </a:solidFill>
                        <a:effectLst/>
                        <a:latin typeface="+mn-lt"/>
                        <a:ea typeface="+mn-ea"/>
                        <a:cs typeface="+mn-cs"/>
                      </a:endParaRPr>
                    </a:p>
                    <a:p>
                      <a:pPr marL="0" indent="0">
                        <a:buFont typeface="Wingdings" panose="05000000000000000000" pitchFamily="2" charset="2"/>
                        <a:buNone/>
                      </a:pPr>
                      <a:r>
                        <a:rPr lang="en-ZA" sz="2800" b="1" kern="1200" dirty="0" smtClean="0">
                          <a:solidFill>
                            <a:srgbClr val="FFFF00"/>
                          </a:solidFill>
                          <a:effectLst/>
                          <a:latin typeface="+mn-lt"/>
                          <a:ea typeface="+mn-ea"/>
                          <a:cs typeface="+mn-cs"/>
                        </a:rPr>
                        <a:t>Ceftriaxone 250mg, IM</a:t>
                      </a:r>
                    </a:p>
                    <a:p>
                      <a:r>
                        <a:rPr lang="en-ZA" sz="1800" b="1" i="1" kern="1200" baseline="0" dirty="0" smtClean="0">
                          <a:solidFill>
                            <a:schemeClr val="lt1"/>
                          </a:solidFill>
                          <a:effectLst/>
                          <a:latin typeface="+mn-lt"/>
                          <a:ea typeface="+mn-ea"/>
                          <a:cs typeface="+mn-cs"/>
                        </a:rPr>
                        <a:t>                                                 </a:t>
                      </a:r>
                      <a:r>
                        <a:rPr lang="en-ZA" sz="1800" b="1" i="1" kern="1200" dirty="0" smtClean="0">
                          <a:solidFill>
                            <a:schemeClr val="lt1"/>
                          </a:solidFill>
                          <a:effectLst/>
                          <a:latin typeface="+mn-lt"/>
                          <a:ea typeface="+mn-ea"/>
                          <a:cs typeface="+mn-cs"/>
                        </a:rPr>
                        <a:t>N. </a:t>
                      </a:r>
                      <a:r>
                        <a:rPr lang="en-ZA" sz="1800" b="1" i="1" kern="1200" dirty="0" err="1" smtClean="0">
                          <a:solidFill>
                            <a:schemeClr val="lt1"/>
                          </a:solidFill>
                          <a:effectLst/>
                          <a:latin typeface="+mn-lt"/>
                          <a:ea typeface="+mn-ea"/>
                          <a:cs typeface="+mn-cs"/>
                        </a:rPr>
                        <a:t>gonorrhoeae</a:t>
                      </a:r>
                      <a:r>
                        <a:rPr lang="en-ZA" sz="1800" b="1" kern="1200" dirty="0" smtClean="0">
                          <a:solidFill>
                            <a:schemeClr val="lt1"/>
                          </a:solidFill>
                          <a:effectLst/>
                          <a:latin typeface="+mn-lt"/>
                          <a:ea typeface="+mn-ea"/>
                          <a:cs typeface="+mn-cs"/>
                        </a:rPr>
                        <a:t> &amp; Gram negatives                 </a:t>
                      </a:r>
                    </a:p>
                    <a:p>
                      <a:r>
                        <a:rPr lang="en-ZA" sz="1800" b="1" kern="1200" dirty="0" smtClean="0">
                          <a:solidFill>
                            <a:schemeClr val="lt1"/>
                          </a:solidFill>
                          <a:effectLst/>
                          <a:latin typeface="+mn-lt"/>
                          <a:ea typeface="+mn-ea"/>
                          <a:cs typeface="+mn-cs"/>
                        </a:rPr>
                        <a:t>       </a:t>
                      </a:r>
                      <a:r>
                        <a:rPr kumimoji="0" lang="en-ZA" sz="4000" b="1" i="0" u="none" strike="noStrike" kern="1200" cap="none" spc="0" normalizeH="0" baseline="0" noProof="0" dirty="0" smtClean="0">
                          <a:ln>
                            <a:noFill/>
                          </a:ln>
                          <a:solidFill>
                            <a:srgbClr val="FF0000"/>
                          </a:solidFill>
                          <a:effectLst/>
                          <a:uLnTx/>
                          <a:uFillTx/>
                          <a:latin typeface="+mn-lt"/>
                          <a:ea typeface="+mn-ea"/>
                          <a:cs typeface="+mn-cs"/>
                        </a:rPr>
                        <a:t>AND</a:t>
                      </a:r>
                      <a:r>
                        <a:rPr kumimoji="0" lang="en-ZA" sz="2800" b="1" i="0" u="none" strike="noStrike" kern="1200" cap="none" spc="0" normalizeH="0" baseline="0" noProof="0" dirty="0" smtClean="0">
                          <a:ln>
                            <a:noFill/>
                          </a:ln>
                          <a:solidFill>
                            <a:srgbClr val="FF0000"/>
                          </a:solidFill>
                          <a:effectLst/>
                          <a:uLnTx/>
                          <a:uFillTx/>
                          <a:latin typeface="+mn-lt"/>
                          <a:ea typeface="+mn-ea"/>
                          <a:cs typeface="+mn-cs"/>
                        </a:rPr>
                        <a:t> </a:t>
                      </a:r>
                      <a:r>
                        <a:rPr lang="en-ZA" sz="1800" b="1" kern="1200" dirty="0" smtClean="0">
                          <a:solidFill>
                            <a:schemeClr val="lt1"/>
                          </a:solidFill>
                          <a:effectLst/>
                          <a:latin typeface="+mn-lt"/>
                          <a:ea typeface="+mn-ea"/>
                          <a:cs typeface="+mn-cs"/>
                        </a:rPr>
                        <a:t>                                       </a:t>
                      </a:r>
                    </a:p>
                    <a:p>
                      <a:pPr marL="0" indent="0">
                        <a:buFont typeface="Arial" panose="020B0604020202020204" pitchFamily="34" charset="0"/>
                        <a:buNone/>
                      </a:pPr>
                      <a:r>
                        <a:rPr lang="en-ZA" sz="2800" b="1" kern="1200" dirty="0" smtClean="0">
                          <a:solidFill>
                            <a:srgbClr val="FFFF00"/>
                          </a:solidFill>
                          <a:effectLst/>
                          <a:latin typeface="+mn-lt"/>
                          <a:ea typeface="+mn-ea"/>
                          <a:cs typeface="+mn-cs"/>
                        </a:rPr>
                        <a:t>Metronidazole 400mg, oral 12 </a:t>
                      </a:r>
                      <a:r>
                        <a:rPr lang="en-ZA" sz="2800" b="1" kern="1200" dirty="0" err="1" smtClean="0">
                          <a:solidFill>
                            <a:srgbClr val="FFFF00"/>
                          </a:solidFill>
                          <a:effectLst/>
                          <a:latin typeface="+mn-lt"/>
                          <a:ea typeface="+mn-ea"/>
                          <a:cs typeface="+mn-cs"/>
                        </a:rPr>
                        <a:t>hrly</a:t>
                      </a:r>
                      <a:r>
                        <a:rPr lang="en-ZA" sz="2800" b="1" kern="1200" dirty="0" smtClean="0">
                          <a:solidFill>
                            <a:srgbClr val="FFFF00"/>
                          </a:solidFill>
                          <a:effectLst/>
                          <a:latin typeface="+mn-lt"/>
                          <a:ea typeface="+mn-ea"/>
                          <a:cs typeface="+mn-cs"/>
                        </a:rPr>
                        <a:t> x</a:t>
                      </a:r>
                      <a:r>
                        <a:rPr lang="en-ZA" sz="2800" b="1" kern="1200" baseline="0" dirty="0" smtClean="0">
                          <a:solidFill>
                            <a:srgbClr val="FFFF00"/>
                          </a:solidFill>
                          <a:effectLst/>
                          <a:latin typeface="+mn-lt"/>
                          <a:ea typeface="+mn-ea"/>
                          <a:cs typeface="+mn-cs"/>
                        </a:rPr>
                        <a:t> </a:t>
                      </a:r>
                      <a:r>
                        <a:rPr lang="en-ZA" sz="2800" b="1" kern="1200" dirty="0" smtClean="0">
                          <a:solidFill>
                            <a:srgbClr val="FFFF00"/>
                          </a:solidFill>
                          <a:effectLst/>
                          <a:latin typeface="+mn-lt"/>
                          <a:ea typeface="+mn-ea"/>
                          <a:cs typeface="+mn-cs"/>
                        </a:rPr>
                        <a:t>7 days </a:t>
                      </a:r>
                      <a:r>
                        <a:rPr lang="en-ZA" sz="2800" b="1" kern="1200" baseline="0" dirty="0" smtClean="0">
                          <a:solidFill>
                            <a:srgbClr val="FFFF00"/>
                          </a:solidFill>
                          <a:effectLst/>
                          <a:latin typeface="+mn-lt"/>
                          <a:ea typeface="+mn-ea"/>
                          <a:cs typeface="+mn-cs"/>
                        </a:rPr>
                        <a:t>                      </a:t>
                      </a:r>
                      <a:r>
                        <a:rPr lang="en-ZA" sz="1800" b="1" kern="1200" dirty="0" smtClean="0">
                          <a:solidFill>
                            <a:schemeClr val="lt1"/>
                          </a:solidFill>
                          <a:effectLst/>
                          <a:latin typeface="+mn-lt"/>
                          <a:ea typeface="+mn-ea"/>
                          <a:cs typeface="+mn-cs"/>
                        </a:rPr>
                        <a:t>Anaerobes &amp; bacterial </a:t>
                      </a:r>
                      <a:r>
                        <a:rPr lang="en-ZA" sz="1800" b="1" kern="1200" dirty="0" err="1" smtClean="0">
                          <a:solidFill>
                            <a:schemeClr val="lt1"/>
                          </a:solidFill>
                          <a:effectLst/>
                          <a:latin typeface="+mn-lt"/>
                          <a:ea typeface="+mn-ea"/>
                          <a:cs typeface="+mn-cs"/>
                        </a:rPr>
                        <a:t>vaginosis</a:t>
                      </a:r>
                      <a:r>
                        <a:rPr lang="en-ZA" sz="1800" b="1" kern="1200" dirty="0" smtClean="0">
                          <a:solidFill>
                            <a:schemeClr val="lt1"/>
                          </a:solidFill>
                          <a:effectLst/>
                          <a:latin typeface="+mn-lt"/>
                          <a:ea typeface="+mn-ea"/>
                          <a:cs typeface="+mn-cs"/>
                        </a:rPr>
                        <a:t>.</a:t>
                      </a:r>
                    </a:p>
                  </a:txBody>
                  <a:tcPr>
                    <a:solidFill>
                      <a:srgbClr val="3366FF"/>
                    </a:solidFill>
                  </a:tcPr>
                </a:tc>
              </a:tr>
            </a:tbl>
          </a:graphicData>
        </a:graphic>
      </p:graphicFrame>
      <p:sp>
        <p:nvSpPr>
          <p:cNvPr id="10" name="Right Arrow 9"/>
          <p:cNvSpPr/>
          <p:nvPr/>
        </p:nvSpPr>
        <p:spPr>
          <a:xfrm>
            <a:off x="2771800" y="2286000"/>
            <a:ext cx="1080120" cy="385608"/>
          </a:xfrm>
          <a:prstGeom prst="rightArrow">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sz="900" dirty="0" smtClean="0">
                <a:solidFill>
                  <a:schemeClr val="tx1"/>
                </a:solidFill>
              </a:rPr>
              <a:t>eradicates</a:t>
            </a:r>
            <a:endParaRPr lang="en-ZA" sz="900" dirty="0">
              <a:solidFill>
                <a:schemeClr val="tx1"/>
              </a:solidFill>
            </a:endParaRPr>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772412" y="5105400"/>
            <a:ext cx="110966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742257" y="3657600"/>
            <a:ext cx="1109663" cy="4445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2" name="Title 1"/>
          <p:cNvSpPr>
            <a:spLocks noGrp="1"/>
          </p:cNvSpPr>
          <p:nvPr>
            <p:ph type="title"/>
          </p:nvPr>
        </p:nvSpPr>
        <p:spPr>
          <a:xfrm>
            <a:off x="0" y="274638"/>
            <a:ext cx="8686800" cy="1143000"/>
          </a:xfrm>
        </p:spPr>
        <p:txBody>
          <a:bodyPr/>
          <a:lstStyle/>
          <a:p>
            <a:pPr algn="l"/>
            <a:r>
              <a:rPr lang="en-ZA" sz="4300" b="1" dirty="0" smtClean="0">
                <a:solidFill>
                  <a:schemeClr val="bg1"/>
                </a:solidFill>
              </a:rPr>
              <a:t>12.2  LOWER ABDOMINAL PAIN</a:t>
            </a:r>
            <a:endParaRPr lang="en-ZA" sz="4300" b="1" dirty="0">
              <a:solidFill>
                <a:schemeClr val="bg1"/>
              </a:solidFill>
            </a:endParaRPr>
          </a:p>
        </p:txBody>
      </p:sp>
    </p:spTree>
    <p:extLst>
      <p:ext uri="{BB962C8B-B14F-4D97-AF65-F5344CB8AC3E}">
        <p14:creationId xmlns="" xmlns:p14="http://schemas.microsoft.com/office/powerpoint/2010/main" val="14303453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857364"/>
          </a:xfrm>
        </p:spPr>
        <p:txBody>
          <a:bodyPr>
            <a:normAutofit/>
          </a:bodyPr>
          <a:lstStyle/>
          <a:p>
            <a:pPr algn="l"/>
            <a:r>
              <a:rPr lang="en-ZA" sz="4000" b="1" dirty="0" smtClean="0">
                <a:solidFill>
                  <a:schemeClr val="bg1"/>
                </a:solidFill>
              </a:rPr>
              <a:t>12.3 MALE URETHRITIS SYNDROME</a:t>
            </a:r>
            <a:r>
              <a:rPr lang="en-ZA" b="1" dirty="0" smtClean="0">
                <a:solidFill>
                  <a:schemeClr val="bg1"/>
                </a:solidFill>
              </a:rPr>
              <a:t/>
            </a:r>
            <a:br>
              <a:rPr lang="en-ZA" b="1" dirty="0" smtClean="0">
                <a:solidFill>
                  <a:schemeClr val="bg1"/>
                </a:solidFill>
              </a:rPr>
            </a:br>
            <a:endParaRPr lang="en-ZA" dirty="0">
              <a:solidFill>
                <a:schemeClr val="bg1"/>
              </a:solidFill>
            </a:endParaRPr>
          </a:p>
        </p:txBody>
      </p:sp>
      <p:sp>
        <p:nvSpPr>
          <p:cNvPr id="3" name="Content Placeholder 2"/>
          <p:cNvSpPr>
            <a:spLocks noGrp="1"/>
          </p:cNvSpPr>
          <p:nvPr>
            <p:ph idx="1"/>
          </p:nvPr>
        </p:nvSpPr>
        <p:spPr>
          <a:xfrm>
            <a:off x="0" y="1071546"/>
            <a:ext cx="9067800" cy="5286412"/>
          </a:xfrm>
        </p:spPr>
        <p:txBody>
          <a:bodyPr>
            <a:normAutofit fontScale="77500" lnSpcReduction="20000"/>
          </a:bodyPr>
          <a:lstStyle/>
          <a:p>
            <a:pPr marL="0" indent="0">
              <a:buNone/>
            </a:pPr>
            <a:r>
              <a:rPr lang="en-GB" sz="3800" b="1" i="1" dirty="0"/>
              <a:t>Resistant </a:t>
            </a:r>
            <a:r>
              <a:rPr lang="en-GB" sz="3800" b="1" i="1" dirty="0" smtClean="0"/>
              <a:t>gonorrhoea (MDR-Ng)</a:t>
            </a:r>
            <a:r>
              <a:rPr lang="en-GB" sz="3800" b="1" dirty="0" smtClean="0"/>
              <a:t>: </a:t>
            </a:r>
            <a:endParaRPr lang="en-ZA" sz="3800" dirty="0"/>
          </a:p>
          <a:p>
            <a:r>
              <a:rPr lang="en-GB" sz="3800" u="sng" dirty="0"/>
              <a:t>Ceftriaxone, IM, 1g:</a:t>
            </a:r>
            <a:r>
              <a:rPr lang="en-GB" sz="3800" dirty="0"/>
              <a:t> </a:t>
            </a:r>
            <a:r>
              <a:rPr lang="en-GB" sz="3800" i="1" dirty="0">
                <a:solidFill>
                  <a:srgbClr val="00B050"/>
                </a:solidFill>
              </a:rPr>
              <a:t>added</a:t>
            </a:r>
            <a:endParaRPr lang="en-ZA" sz="3800" dirty="0">
              <a:solidFill>
                <a:srgbClr val="00B050"/>
              </a:solidFill>
            </a:endParaRPr>
          </a:p>
          <a:p>
            <a:r>
              <a:rPr lang="en-GB" sz="3800" u="sng" dirty="0" smtClean="0"/>
              <a:t>Azithromycin</a:t>
            </a:r>
            <a:r>
              <a:rPr lang="en-GB" sz="3800" u="sng" dirty="0"/>
              <a:t>, oral, 2g:</a:t>
            </a:r>
            <a:r>
              <a:rPr lang="en-GB" sz="3800" dirty="0"/>
              <a:t> </a:t>
            </a:r>
            <a:r>
              <a:rPr lang="en-GB" sz="3800" i="1" dirty="0" smtClean="0">
                <a:solidFill>
                  <a:srgbClr val="00B050"/>
                </a:solidFill>
              </a:rPr>
              <a:t>added</a:t>
            </a:r>
          </a:p>
          <a:p>
            <a:pPr lvl="1"/>
            <a:r>
              <a:rPr lang="en-US" dirty="0" smtClean="0"/>
              <a:t>Provincial surveillance data: </a:t>
            </a:r>
            <a:r>
              <a:rPr lang="en-US" i="1" dirty="0" smtClean="0"/>
              <a:t>N</a:t>
            </a:r>
            <a:r>
              <a:rPr lang="en-US" i="1" dirty="0"/>
              <a:t>. </a:t>
            </a:r>
            <a:r>
              <a:rPr lang="en-US" i="1" dirty="0" err="1"/>
              <a:t>gonorrhoeae</a:t>
            </a:r>
            <a:r>
              <a:rPr lang="en-US" dirty="0"/>
              <a:t> is the main causative agent of </a:t>
            </a:r>
            <a:r>
              <a:rPr lang="en-US" dirty="0" smtClean="0"/>
              <a:t>MUS; </a:t>
            </a:r>
            <a:r>
              <a:rPr lang="en-US" dirty="0"/>
              <a:t>unlike Europe or America where </a:t>
            </a:r>
            <a:r>
              <a:rPr lang="en-US" i="1" dirty="0"/>
              <a:t>Chlamydia </a:t>
            </a:r>
            <a:r>
              <a:rPr lang="en-US" dirty="0"/>
              <a:t>is the main concern. </a:t>
            </a:r>
            <a:endParaRPr lang="en-US" dirty="0" smtClean="0"/>
          </a:p>
          <a:p>
            <a:pPr lvl="1"/>
            <a:r>
              <a:rPr lang="en-ZA" dirty="0"/>
              <a:t>MDR-NG and </a:t>
            </a:r>
            <a:r>
              <a:rPr lang="en-ZA" dirty="0" smtClean="0"/>
              <a:t>XDR-NG </a:t>
            </a:r>
            <a:r>
              <a:rPr lang="en-ZA" i="1" dirty="0"/>
              <a:t>N. </a:t>
            </a:r>
            <a:r>
              <a:rPr lang="en-ZA" i="1" dirty="0" err="1" smtClean="0"/>
              <a:t>gonorrhoeae</a:t>
            </a:r>
            <a:r>
              <a:rPr lang="en-ZA" i="1" dirty="0"/>
              <a:t> </a:t>
            </a:r>
            <a:r>
              <a:rPr lang="en-ZA" dirty="0" smtClean="0"/>
              <a:t>has</a:t>
            </a:r>
            <a:r>
              <a:rPr lang="en-ZA" i="1" dirty="0" smtClean="0"/>
              <a:t> </a:t>
            </a:r>
            <a:r>
              <a:rPr lang="en-ZA" dirty="0" smtClean="0"/>
              <a:t>now </a:t>
            </a:r>
            <a:r>
              <a:rPr lang="en-ZA" dirty="0"/>
              <a:t>been </a:t>
            </a:r>
            <a:r>
              <a:rPr lang="en-ZA" dirty="0" smtClean="0"/>
              <a:t>described locally.</a:t>
            </a:r>
          </a:p>
          <a:p>
            <a:pPr lvl="1"/>
            <a:r>
              <a:rPr lang="en-US" dirty="0"/>
              <a:t>The </a:t>
            </a:r>
            <a:r>
              <a:rPr lang="en-ZA" dirty="0"/>
              <a:t>WHO, Global Action Plan to control the spread and impact of antimicrobial resistance in </a:t>
            </a:r>
            <a:r>
              <a:rPr lang="en-ZA" i="1" dirty="0"/>
              <a:t>N </a:t>
            </a:r>
            <a:r>
              <a:rPr lang="en-ZA" i="1" dirty="0" err="1"/>
              <a:t>gonorrhoeae</a:t>
            </a:r>
            <a:r>
              <a:rPr lang="en-ZA" i="1" dirty="0"/>
              <a:t> </a:t>
            </a:r>
            <a:r>
              <a:rPr lang="en-ZA" dirty="0"/>
              <a:t>includes management of cephalosporin treatment failure.   WHO recommends MDR-Ng include high dose ceftriaxone </a:t>
            </a:r>
            <a:r>
              <a:rPr lang="en-ZA" dirty="0" smtClean="0"/>
              <a:t>IM 500 </a:t>
            </a:r>
            <a:r>
              <a:rPr lang="en-ZA" dirty="0"/>
              <a:t>mg to 1g, with 2 g azithromycin + gentamicin 240 mg </a:t>
            </a:r>
            <a:r>
              <a:rPr lang="en-ZA" dirty="0" smtClean="0"/>
              <a:t>IM </a:t>
            </a:r>
            <a:r>
              <a:rPr lang="en-ZA" dirty="0"/>
              <a:t>for resistant </a:t>
            </a:r>
            <a:r>
              <a:rPr lang="en-ZA" i="1" dirty="0"/>
              <a:t>N. </a:t>
            </a:r>
            <a:r>
              <a:rPr lang="en-ZA" i="1" dirty="0" err="1"/>
              <a:t>gonorrhoeae</a:t>
            </a:r>
            <a:r>
              <a:rPr lang="en-ZA" dirty="0"/>
              <a:t> cases. </a:t>
            </a:r>
          </a:p>
          <a:p>
            <a:pPr marL="0" indent="0">
              <a:buNone/>
            </a:pPr>
            <a:endParaRPr lang="en-US" sz="800" dirty="0"/>
          </a:p>
          <a:p>
            <a:pPr marL="0" indent="0">
              <a:buNone/>
            </a:pPr>
            <a:r>
              <a:rPr lang="en-ZA" sz="5700" b="1" dirty="0">
                <a:solidFill>
                  <a:srgbClr val="3366FF"/>
                </a:solidFill>
              </a:rPr>
              <a:t>Level of </a:t>
            </a:r>
            <a:r>
              <a:rPr lang="en-ZA" sz="5700" b="1" dirty="0" smtClean="0">
                <a:solidFill>
                  <a:srgbClr val="3366FF"/>
                </a:solidFill>
              </a:rPr>
              <a:t>Evidence</a:t>
            </a:r>
            <a:r>
              <a:rPr lang="en-ZA" sz="5700" b="1" dirty="0">
                <a:solidFill>
                  <a:srgbClr val="3366FF"/>
                </a:solidFill>
              </a:rPr>
              <a:t>: III </a:t>
            </a:r>
            <a:r>
              <a:rPr lang="en-ZA" sz="5700" b="1" dirty="0" smtClean="0">
                <a:solidFill>
                  <a:srgbClr val="3366FF"/>
                </a:solidFill>
              </a:rPr>
              <a:t>Guidelines</a:t>
            </a:r>
            <a:endParaRPr lang="en-US" sz="5700" b="1" dirty="0">
              <a:solidFill>
                <a:srgbClr val="3366FF"/>
              </a:solidFill>
            </a:endParaRPr>
          </a:p>
          <a:p>
            <a:pPr marL="0" indent="0">
              <a:buNone/>
            </a:pPr>
            <a:r>
              <a:rPr lang="en-US" sz="1800" dirty="0"/>
              <a:t>AZITHROMYCIN </a:t>
            </a:r>
          </a:p>
          <a:p>
            <a:pPr marL="0" indent="0">
              <a:buNone/>
            </a:pPr>
            <a:endParaRPr lang="en-US" sz="1800" dirty="0" smtClean="0"/>
          </a:p>
        </p:txBody>
      </p:sp>
      <p:sp>
        <p:nvSpPr>
          <p:cNvPr id="5" name="Footer Placeholder 4"/>
          <p:cNvSpPr>
            <a:spLocks noGrp="1"/>
          </p:cNvSpPr>
          <p:nvPr>
            <p:ph type="ftr" sz="quarter" idx="11"/>
          </p:nvPr>
        </p:nvSpPr>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26</a:t>
            </a:fld>
            <a:endParaRPr lang="en-ZA" sz="1000" dirty="0"/>
          </a:p>
        </p:txBody>
      </p:sp>
      <p:sp>
        <p:nvSpPr>
          <p:cNvPr id="8" name="TextBox 7"/>
          <p:cNvSpPr txBox="1"/>
          <p:nvPr/>
        </p:nvSpPr>
        <p:spPr>
          <a:xfrm>
            <a:off x="6934200" y="573215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15</a:t>
            </a:r>
            <a:endParaRPr lang="en-ZA" dirty="0">
              <a:solidFill>
                <a:srgbClr val="3366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17621"/>
            <a:ext cx="9144000" cy="4983179"/>
          </a:xfrm>
        </p:spPr>
        <p:txBody>
          <a:bodyPr>
            <a:normAutofit fontScale="77500" lnSpcReduction="20000"/>
          </a:bodyPr>
          <a:lstStyle/>
          <a:p>
            <a:pPr marL="0" lvl="0" indent="0">
              <a:buNone/>
            </a:pPr>
            <a:r>
              <a:rPr lang="en-GB" sz="4000" b="1" i="1" dirty="0" smtClean="0">
                <a:solidFill>
                  <a:prstClr val="black"/>
                </a:solidFill>
              </a:rPr>
              <a:t>Cephalosporin resistant </a:t>
            </a:r>
            <a:r>
              <a:rPr lang="en-GB" sz="4000" b="1" i="1" dirty="0">
                <a:solidFill>
                  <a:prstClr val="black"/>
                </a:solidFill>
              </a:rPr>
              <a:t>gonorrhoea </a:t>
            </a:r>
            <a:r>
              <a:rPr lang="en-GB" sz="4000" b="1" i="1" dirty="0" smtClean="0">
                <a:solidFill>
                  <a:prstClr val="black"/>
                </a:solidFill>
              </a:rPr>
              <a:t>(MDR-Ng</a:t>
            </a:r>
            <a:r>
              <a:rPr lang="en-GB" sz="4000" b="1" i="1" dirty="0">
                <a:solidFill>
                  <a:prstClr val="black"/>
                </a:solidFill>
              </a:rPr>
              <a:t>)</a:t>
            </a:r>
            <a:r>
              <a:rPr lang="en-GB" sz="4000" b="1" dirty="0">
                <a:solidFill>
                  <a:prstClr val="black"/>
                </a:solidFill>
              </a:rPr>
              <a:t>: </a:t>
            </a:r>
            <a:endParaRPr lang="en-GB" sz="4000" b="1" dirty="0" smtClean="0">
              <a:solidFill>
                <a:prstClr val="black"/>
              </a:solidFill>
            </a:endParaRPr>
          </a:p>
          <a:p>
            <a:pPr lvl="0"/>
            <a:r>
              <a:rPr lang="en-GB" sz="4000" u="sng" dirty="0" smtClean="0">
                <a:solidFill>
                  <a:prstClr val="black"/>
                </a:solidFill>
              </a:rPr>
              <a:t>Gentamicin, </a:t>
            </a:r>
            <a:r>
              <a:rPr lang="en-GB" sz="4000" u="sng" dirty="0">
                <a:solidFill>
                  <a:prstClr val="black"/>
                </a:solidFill>
              </a:rPr>
              <a:t>IM, </a:t>
            </a:r>
            <a:r>
              <a:rPr lang="en-GB" sz="4000" u="sng" dirty="0" smtClean="0">
                <a:solidFill>
                  <a:prstClr val="black"/>
                </a:solidFill>
              </a:rPr>
              <a:t>240 mg</a:t>
            </a:r>
            <a:r>
              <a:rPr lang="en-GB" sz="4000" u="sng" dirty="0">
                <a:solidFill>
                  <a:prstClr val="black"/>
                </a:solidFill>
              </a:rPr>
              <a:t>:</a:t>
            </a:r>
            <a:r>
              <a:rPr lang="en-GB" sz="4000" dirty="0">
                <a:solidFill>
                  <a:prstClr val="black"/>
                </a:solidFill>
              </a:rPr>
              <a:t> </a:t>
            </a:r>
            <a:r>
              <a:rPr lang="en-GB" sz="4000" i="1" dirty="0" smtClean="0">
                <a:solidFill>
                  <a:srgbClr val="00B050"/>
                </a:solidFill>
              </a:rPr>
              <a:t>added</a:t>
            </a:r>
            <a:endParaRPr lang="en-GB" sz="4000" b="1" dirty="0" smtClean="0">
              <a:solidFill>
                <a:prstClr val="black"/>
              </a:solidFill>
            </a:endParaRPr>
          </a:p>
          <a:p>
            <a:pPr lvl="1"/>
            <a:r>
              <a:rPr lang="en-ZA" sz="2400" dirty="0" smtClean="0"/>
              <a:t>PHC STG provides </a:t>
            </a:r>
            <a:r>
              <a:rPr lang="en-ZA" sz="2400" dirty="0"/>
              <a:t>guidance on </a:t>
            </a:r>
            <a:r>
              <a:rPr lang="en-ZA" sz="2400" dirty="0" smtClean="0"/>
              <a:t>ceftriaxone treatment  failure MDR-Ng</a:t>
            </a:r>
            <a:r>
              <a:rPr lang="en-ZA" sz="2400" dirty="0"/>
              <a:t>, </a:t>
            </a:r>
            <a:r>
              <a:rPr lang="en-ZA" sz="2400" dirty="0" smtClean="0"/>
              <a:t>managed </a:t>
            </a:r>
            <a:r>
              <a:rPr lang="en-ZA" sz="2400" dirty="0"/>
              <a:t>at secondary </a:t>
            </a:r>
            <a:r>
              <a:rPr lang="en-ZA" sz="2400" dirty="0" smtClean="0"/>
              <a:t>level; until </a:t>
            </a:r>
            <a:r>
              <a:rPr lang="en-ZA" sz="2400" dirty="0"/>
              <a:t>such time that this section can be transferred to the Adult Hospital level book. </a:t>
            </a:r>
            <a:endParaRPr lang="en-ZA" sz="2400" dirty="0" smtClean="0"/>
          </a:p>
          <a:p>
            <a:pPr lvl="1"/>
            <a:r>
              <a:rPr lang="en-US" sz="2400" dirty="0" smtClean="0"/>
              <a:t>Malawi </a:t>
            </a:r>
            <a:r>
              <a:rPr lang="en-US" sz="2400" dirty="0"/>
              <a:t>recommends gentamicin and no resistance has been reported for the period 1993-2007. However, data regarding clinical follow up and safety (nephrotoxicity and ototoxicity) </a:t>
            </a:r>
            <a:r>
              <a:rPr lang="en-US" sz="2400" dirty="0" smtClean="0"/>
              <a:t>lacking</a:t>
            </a:r>
            <a:r>
              <a:rPr lang="en-US" sz="2400" dirty="0"/>
              <a:t>. </a:t>
            </a:r>
            <a:endParaRPr lang="en-ZA" sz="2400" dirty="0"/>
          </a:p>
          <a:p>
            <a:pPr lvl="1"/>
            <a:r>
              <a:rPr lang="en-US" sz="2400" dirty="0"/>
              <a:t>Local gentamicin susceptibility testing </a:t>
            </a:r>
            <a:r>
              <a:rPr lang="en-US" sz="2400" dirty="0" smtClean="0"/>
              <a:t>relatively </a:t>
            </a:r>
            <a:r>
              <a:rPr lang="en-US" sz="2400" dirty="0"/>
              <a:t>high (77.6%) with MIC ≤ 4 mg/L.</a:t>
            </a:r>
            <a:endParaRPr lang="en-ZA" sz="2400" dirty="0"/>
          </a:p>
          <a:p>
            <a:pPr lvl="1"/>
            <a:endParaRPr lang="en-ZA" sz="2400" dirty="0"/>
          </a:p>
          <a:p>
            <a:pPr marL="0" indent="0">
              <a:buNone/>
            </a:pPr>
            <a:r>
              <a:rPr lang="en-ZA" sz="2800" i="1" dirty="0"/>
              <a:t>Rationale:</a:t>
            </a:r>
            <a:r>
              <a:rPr lang="en-ZA" sz="2800" dirty="0"/>
              <a:t> </a:t>
            </a:r>
            <a:r>
              <a:rPr lang="en-ZA" sz="2800" dirty="0" smtClean="0"/>
              <a:t>MDR-Ng </a:t>
            </a:r>
            <a:r>
              <a:rPr lang="en-ZA" sz="2800" dirty="0"/>
              <a:t>has been described in South Africa </a:t>
            </a:r>
            <a:r>
              <a:rPr lang="en-ZA" sz="2800" dirty="0" smtClean="0"/>
              <a:t>among MSM and </a:t>
            </a:r>
            <a:r>
              <a:rPr lang="en-ZA" sz="2800" dirty="0"/>
              <a:t>bridging to the </a:t>
            </a:r>
            <a:r>
              <a:rPr lang="en-US" sz="2800" dirty="0"/>
              <a:t>heterosexual group likely to occur </a:t>
            </a:r>
            <a:r>
              <a:rPr lang="en-US" sz="2800" dirty="0" smtClean="0"/>
              <a:t>shortly.</a:t>
            </a:r>
            <a:endParaRPr lang="en-ZA" sz="2800" dirty="0"/>
          </a:p>
          <a:p>
            <a:pPr marL="0" indent="0">
              <a:buNone/>
            </a:pPr>
            <a:r>
              <a:rPr lang="en-ZA" sz="5100" b="1" dirty="0">
                <a:solidFill>
                  <a:srgbClr val="3366FF"/>
                </a:solidFill>
              </a:rPr>
              <a:t>Level of </a:t>
            </a:r>
            <a:r>
              <a:rPr lang="en-ZA" sz="5100" b="1" dirty="0" smtClean="0">
                <a:solidFill>
                  <a:srgbClr val="3366FF"/>
                </a:solidFill>
              </a:rPr>
              <a:t>Evidence</a:t>
            </a:r>
            <a:r>
              <a:rPr lang="en-ZA" sz="5100" b="1" dirty="0">
                <a:solidFill>
                  <a:srgbClr val="3366FF"/>
                </a:solidFill>
              </a:rPr>
              <a:t>: </a:t>
            </a:r>
            <a:r>
              <a:rPr lang="en-ZA" sz="5100" b="1" dirty="0" smtClean="0">
                <a:solidFill>
                  <a:srgbClr val="3366FF"/>
                </a:solidFill>
              </a:rPr>
              <a:t>III </a:t>
            </a:r>
            <a:r>
              <a:rPr lang="en-ZA" sz="5100" b="1" dirty="0">
                <a:solidFill>
                  <a:srgbClr val="3366FF"/>
                </a:solidFill>
              </a:rPr>
              <a:t>Susceptibility </a:t>
            </a:r>
            <a:r>
              <a:rPr lang="en-ZA" sz="5100" b="1" dirty="0" smtClean="0">
                <a:solidFill>
                  <a:srgbClr val="3366FF"/>
                </a:solidFill>
              </a:rPr>
              <a:t>study</a:t>
            </a:r>
            <a:endParaRPr lang="en-ZA" sz="5100" dirty="0">
              <a:solidFill>
                <a:srgbClr val="3366FF"/>
              </a:solidFill>
            </a:endParaRPr>
          </a:p>
        </p:txBody>
      </p:sp>
      <p:sp>
        <p:nvSpPr>
          <p:cNvPr id="5" name="Footer Placeholder 4"/>
          <p:cNvSpPr>
            <a:spLocks noGrp="1"/>
          </p:cNvSpPr>
          <p:nvPr>
            <p:ph type="ftr" sz="quarter" idx="11"/>
          </p:nvPr>
        </p:nvSpPr>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200" smtClean="0"/>
              <a:pPr algn="ctr"/>
              <a:t>27</a:t>
            </a:fld>
            <a:endParaRPr lang="en-ZA" sz="1200" dirty="0"/>
          </a:p>
        </p:txBody>
      </p:sp>
      <p:sp>
        <p:nvSpPr>
          <p:cNvPr id="8" name="Title 1"/>
          <p:cNvSpPr>
            <a:spLocks noGrp="1"/>
          </p:cNvSpPr>
          <p:nvPr>
            <p:ph type="title"/>
          </p:nvPr>
        </p:nvSpPr>
        <p:spPr>
          <a:xfrm>
            <a:off x="0" y="0"/>
            <a:ext cx="8686800" cy="1857364"/>
          </a:xfrm>
        </p:spPr>
        <p:txBody>
          <a:bodyPr>
            <a:normAutofit/>
          </a:bodyPr>
          <a:lstStyle/>
          <a:p>
            <a:pPr algn="l"/>
            <a:r>
              <a:rPr lang="en-ZA" sz="4000" b="1" dirty="0" smtClean="0">
                <a:solidFill>
                  <a:schemeClr val="bg1"/>
                </a:solidFill>
              </a:rPr>
              <a:t>12.3 MALE URETHRITIS SYNDROME</a:t>
            </a:r>
            <a:r>
              <a:rPr lang="en-ZA" b="1" dirty="0" smtClean="0">
                <a:solidFill>
                  <a:schemeClr val="bg1"/>
                </a:solidFill>
              </a:rPr>
              <a:t/>
            </a:r>
            <a:br>
              <a:rPr lang="en-ZA" b="1" dirty="0" smtClean="0">
                <a:solidFill>
                  <a:schemeClr val="bg1"/>
                </a:solidFill>
              </a:rPr>
            </a:br>
            <a:endParaRPr lang="en-ZA" dirty="0">
              <a:solidFill>
                <a:schemeClr val="bg1"/>
              </a:solidFill>
            </a:endParaRPr>
          </a:p>
        </p:txBody>
      </p:sp>
      <p:sp>
        <p:nvSpPr>
          <p:cNvPr id="7" name="TextBox 6"/>
          <p:cNvSpPr txBox="1"/>
          <p:nvPr/>
        </p:nvSpPr>
        <p:spPr>
          <a:xfrm>
            <a:off x="6934200" y="573215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16</a:t>
            </a:r>
            <a:endParaRPr lang="en-ZA" dirty="0">
              <a:solidFill>
                <a:srgbClr val="3366FF"/>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ZA" b="1" dirty="0">
                <a:solidFill>
                  <a:schemeClr val="bg1"/>
                </a:solidFill>
              </a:rPr>
              <a:t>12.4 SCROTAL </a:t>
            </a:r>
            <a:r>
              <a:rPr lang="en-ZA" b="1" dirty="0" smtClean="0">
                <a:solidFill>
                  <a:schemeClr val="bg1"/>
                </a:solidFill>
              </a:rPr>
              <a:t>SWELLING</a:t>
            </a:r>
            <a:endParaRPr lang="en-ZA" b="1" dirty="0">
              <a:solidFill>
                <a:schemeClr val="bg1"/>
              </a:solidFill>
            </a:endParaRPr>
          </a:p>
        </p:txBody>
      </p:sp>
      <p:sp>
        <p:nvSpPr>
          <p:cNvPr id="3" name="Content Placeholder 2"/>
          <p:cNvSpPr>
            <a:spLocks noGrp="1"/>
          </p:cNvSpPr>
          <p:nvPr>
            <p:ph idx="1"/>
          </p:nvPr>
        </p:nvSpPr>
        <p:spPr>
          <a:xfrm>
            <a:off x="381000" y="1219200"/>
            <a:ext cx="8305800" cy="4906963"/>
          </a:xfrm>
        </p:spPr>
        <p:txBody>
          <a:bodyPr/>
          <a:lstStyle/>
          <a:p>
            <a:pPr lvl="0"/>
            <a:r>
              <a:rPr lang="en-GB" u="sng" dirty="0">
                <a:solidFill>
                  <a:prstClr val="black"/>
                </a:solidFill>
              </a:rPr>
              <a:t>Ibuprofen:</a:t>
            </a:r>
            <a:r>
              <a:rPr lang="en-GB" dirty="0">
                <a:solidFill>
                  <a:prstClr val="black"/>
                </a:solidFill>
              </a:rPr>
              <a:t> </a:t>
            </a:r>
            <a:r>
              <a:rPr lang="en-GB" i="1" dirty="0">
                <a:solidFill>
                  <a:srgbClr val="00B050"/>
                </a:solidFill>
              </a:rPr>
              <a:t>added</a:t>
            </a:r>
            <a:endParaRPr lang="en-ZA" dirty="0">
              <a:solidFill>
                <a:srgbClr val="00B050"/>
              </a:solidFill>
            </a:endParaRPr>
          </a:p>
          <a:p>
            <a:pPr lvl="1"/>
            <a:r>
              <a:rPr lang="en-GB" dirty="0">
                <a:solidFill>
                  <a:prstClr val="black"/>
                </a:solidFill>
              </a:rPr>
              <a:t> Anti-inflammatory therapy recommended for pain. </a:t>
            </a:r>
            <a:endParaRPr lang="en-ZA" dirty="0">
              <a:solidFill>
                <a:prstClr val="black"/>
              </a:solidFill>
            </a:endParaRPr>
          </a:p>
          <a:p>
            <a:pPr marL="0" lvl="0" indent="0">
              <a:buNone/>
            </a:pPr>
            <a:endParaRPr lang="en-GB" sz="4000" b="1" dirty="0" smtClean="0">
              <a:solidFill>
                <a:srgbClr val="3366FF"/>
              </a:solidFill>
            </a:endParaRPr>
          </a:p>
          <a:p>
            <a:pPr marL="0" lvl="0" indent="0">
              <a:buNone/>
            </a:pPr>
            <a:r>
              <a:rPr lang="en-GB" sz="4000" b="1" dirty="0" smtClean="0">
                <a:solidFill>
                  <a:srgbClr val="3366FF"/>
                </a:solidFill>
              </a:rPr>
              <a:t>Level </a:t>
            </a:r>
            <a:r>
              <a:rPr lang="en-GB" sz="4000" b="1" dirty="0">
                <a:solidFill>
                  <a:srgbClr val="3366FF"/>
                </a:solidFill>
              </a:rPr>
              <a:t>of </a:t>
            </a:r>
            <a:r>
              <a:rPr lang="en-GB" sz="4000" b="1" dirty="0" smtClean="0">
                <a:solidFill>
                  <a:srgbClr val="3366FF"/>
                </a:solidFill>
              </a:rPr>
              <a:t>Evidence</a:t>
            </a:r>
            <a:r>
              <a:rPr lang="en-GB" sz="4000" b="1" dirty="0">
                <a:solidFill>
                  <a:srgbClr val="3366FF"/>
                </a:solidFill>
              </a:rPr>
              <a:t>: III Expert opinion</a:t>
            </a:r>
            <a:endParaRPr lang="en-ZA" sz="4000" dirty="0">
              <a:solidFill>
                <a:srgbClr val="3366FF"/>
              </a:solidFill>
            </a:endParaRPr>
          </a:p>
          <a:p>
            <a:pPr marL="0" indent="0">
              <a:buNone/>
            </a:pPr>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28</a:t>
            </a:fld>
            <a:endParaRPr lang="en-ZA" sz="1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1066800"/>
            <a:ext cx="8858312" cy="5059363"/>
          </a:xfrm>
        </p:spPr>
        <p:txBody>
          <a:bodyPr>
            <a:normAutofit fontScale="92500"/>
          </a:bodyPr>
          <a:lstStyle/>
          <a:p>
            <a:pPr lvl="0"/>
            <a:r>
              <a:rPr lang="en-GB" sz="2800" u="sng" dirty="0">
                <a:solidFill>
                  <a:prstClr val="black"/>
                </a:solidFill>
              </a:rPr>
              <a:t>Doxycycline 100 mg, oral 12 hourly x 7 days: </a:t>
            </a:r>
            <a:r>
              <a:rPr lang="en-GB" sz="2800" i="1" dirty="0">
                <a:solidFill>
                  <a:srgbClr val="FF0000"/>
                </a:solidFill>
              </a:rPr>
              <a:t>deleted</a:t>
            </a:r>
          </a:p>
          <a:p>
            <a:pPr lvl="0"/>
            <a:r>
              <a:rPr lang="en-GB" sz="2800" u="sng" dirty="0">
                <a:solidFill>
                  <a:prstClr val="black"/>
                </a:solidFill>
              </a:rPr>
              <a:t>Azithromycin 1 g, oral: </a:t>
            </a:r>
            <a:r>
              <a:rPr lang="en-GB" sz="2800" i="1" dirty="0">
                <a:solidFill>
                  <a:srgbClr val="00B050"/>
                </a:solidFill>
              </a:rPr>
              <a:t>added</a:t>
            </a:r>
          </a:p>
          <a:p>
            <a:pPr lvl="1"/>
            <a:r>
              <a:rPr lang="en-ZA" sz="2400" dirty="0" smtClean="0"/>
              <a:t>Common causative pathogens are </a:t>
            </a:r>
            <a:r>
              <a:rPr lang="en-US" sz="2400" i="1" dirty="0"/>
              <a:t>N. </a:t>
            </a:r>
            <a:r>
              <a:rPr lang="en-US" sz="2400" i="1" dirty="0" smtClean="0"/>
              <a:t>gonorrhoeae &amp; C. trachomatis.</a:t>
            </a:r>
          </a:p>
          <a:p>
            <a:pPr lvl="1"/>
            <a:r>
              <a:rPr lang="en-US" sz="2400" dirty="0" smtClean="0"/>
              <a:t>No RCTs supporting use of azithromycin in SSW</a:t>
            </a:r>
          </a:p>
          <a:p>
            <a:pPr lvl="1"/>
            <a:r>
              <a:rPr lang="en-GB" sz="2400" dirty="0" smtClean="0"/>
              <a:t>Both doxycycline and macrolides have anti-inflammatory properties.</a:t>
            </a:r>
          </a:p>
          <a:p>
            <a:pPr lvl="1"/>
            <a:r>
              <a:rPr lang="en-GB" sz="2400" dirty="0" err="1" smtClean="0"/>
              <a:t>Azithromycin’s</a:t>
            </a:r>
            <a:r>
              <a:rPr lang="en-GB" sz="2400" dirty="0" smtClean="0"/>
              <a:t> penetration to provide adequate </a:t>
            </a:r>
            <a:r>
              <a:rPr lang="en-ZA" sz="2400" dirty="0" smtClean="0"/>
              <a:t>epididymis</a:t>
            </a:r>
            <a:r>
              <a:rPr lang="en-GB" sz="2400" dirty="0" smtClean="0"/>
              <a:t> tissue concentration was better than that of doxycycline. </a:t>
            </a:r>
            <a:endParaRPr lang="en-US" sz="2400" dirty="0" smtClean="0"/>
          </a:p>
          <a:p>
            <a:pPr lvl="1"/>
            <a:r>
              <a:rPr lang="en-ZA" sz="2400" dirty="0" smtClean="0"/>
              <a:t>Azithromycin 1 g, oral + Ceftriaxone 250 mg, IM = adequate </a:t>
            </a:r>
            <a:r>
              <a:rPr lang="en-ZA" sz="2400" dirty="0"/>
              <a:t>for eradication </a:t>
            </a:r>
            <a:r>
              <a:rPr lang="en-US" sz="2400" i="1" dirty="0"/>
              <a:t>N. </a:t>
            </a:r>
            <a:r>
              <a:rPr lang="en-US" sz="2400" i="1" dirty="0" smtClean="0"/>
              <a:t>gonorrhoeae, C. trachomatis</a:t>
            </a:r>
            <a:r>
              <a:rPr lang="en-US" sz="2400" dirty="0" smtClean="0"/>
              <a:t> &amp; other gram negatives </a:t>
            </a:r>
            <a:r>
              <a:rPr lang="en-ZA" sz="2400" dirty="0" smtClean="0"/>
              <a:t>in </a:t>
            </a:r>
            <a:r>
              <a:rPr lang="en-ZA" sz="2400" dirty="0"/>
              <a:t>other STI syndromes</a:t>
            </a:r>
            <a:r>
              <a:rPr lang="en-ZA" sz="2400" dirty="0" smtClean="0"/>
              <a:t>.</a:t>
            </a:r>
            <a:endParaRPr lang="en-US" sz="2400" dirty="0" smtClean="0"/>
          </a:p>
          <a:p>
            <a:pPr marL="457200" lvl="1" indent="0">
              <a:buNone/>
            </a:pPr>
            <a:r>
              <a:rPr lang="en-ZA" sz="4300" b="1" dirty="0">
                <a:solidFill>
                  <a:srgbClr val="3366FF"/>
                </a:solidFill>
              </a:rPr>
              <a:t>Level of </a:t>
            </a:r>
            <a:r>
              <a:rPr lang="en-ZA" sz="4300" b="1" dirty="0" smtClean="0">
                <a:solidFill>
                  <a:srgbClr val="3366FF"/>
                </a:solidFill>
              </a:rPr>
              <a:t>Evidence</a:t>
            </a:r>
            <a:r>
              <a:rPr lang="en-ZA" sz="4300" b="1" dirty="0">
                <a:solidFill>
                  <a:srgbClr val="3366FF"/>
                </a:solidFill>
              </a:rPr>
              <a:t>: III Expert opinion</a:t>
            </a:r>
            <a:endParaRPr lang="en-ZA" sz="4300" dirty="0">
              <a:solidFill>
                <a:srgbClr val="3366FF"/>
              </a:solidFill>
            </a:endParaRPr>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29</a:t>
            </a:fld>
            <a:endParaRPr lang="en-ZA" sz="1000" dirty="0"/>
          </a:p>
        </p:txBody>
      </p:sp>
      <p:sp>
        <p:nvSpPr>
          <p:cNvPr id="8" name="Title 1"/>
          <p:cNvSpPr>
            <a:spLocks noGrp="1"/>
          </p:cNvSpPr>
          <p:nvPr>
            <p:ph type="title"/>
          </p:nvPr>
        </p:nvSpPr>
        <p:spPr>
          <a:xfrm>
            <a:off x="457200" y="274638"/>
            <a:ext cx="8229600" cy="1143000"/>
          </a:xfrm>
        </p:spPr>
        <p:txBody>
          <a:bodyPr/>
          <a:lstStyle/>
          <a:p>
            <a:pPr algn="l"/>
            <a:r>
              <a:rPr lang="en-ZA" b="1" dirty="0">
                <a:solidFill>
                  <a:schemeClr val="bg1"/>
                </a:solidFill>
              </a:rPr>
              <a:t>12.4 SCROTAL </a:t>
            </a:r>
            <a:r>
              <a:rPr lang="en-ZA" b="1" dirty="0" smtClean="0">
                <a:solidFill>
                  <a:schemeClr val="bg1"/>
                </a:solidFill>
              </a:rPr>
              <a:t>SWELLING</a:t>
            </a:r>
            <a:endParaRPr lang="en-ZA"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a:t>
            </a:fld>
            <a:endParaRPr lang="en-ZA" sz="1000" dirty="0"/>
          </a:p>
        </p:txBody>
      </p:sp>
      <p:sp>
        <p:nvSpPr>
          <p:cNvPr id="9" name="Rectangle 2"/>
          <p:cNvSpPr txBox="1">
            <a:spLocks noChangeArrowheads="1"/>
          </p:cNvSpPr>
          <p:nvPr/>
        </p:nvSpPr>
        <p:spPr>
          <a:xfrm>
            <a:off x="500034" y="152400"/>
            <a:ext cx="7315200" cy="838200"/>
          </a:xfrm>
          <a:prstGeom prst="rect">
            <a:avLst/>
          </a:prstGeom>
        </p:spPr>
        <p:txBody>
          <a:bodyPr tIns="45720" rIns="91440" bIns="45720" anchor="b">
            <a:normAutofit/>
          </a:bodyPr>
          <a:lstStyle/>
          <a:p>
            <a:pPr algn="ctr" defTabSz="457200">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800" b="1" dirty="0" smtClean="0">
                <a:solidFill>
                  <a:schemeClr val="bg1"/>
                </a:solidFill>
              </a:rPr>
              <a:t>CEFTRIAXONE</a:t>
            </a:r>
            <a:endParaRPr lang="en-GB" sz="4800" b="1" dirty="0" smtClean="0">
              <a:solidFill>
                <a:schemeClr val="bg1"/>
              </a:solidFill>
              <a:latin typeface="Arial" pitchFamily="34" charset="0"/>
              <a:cs typeface="Arial" pitchFamily="34" charset="0"/>
            </a:endParaRPr>
          </a:p>
        </p:txBody>
      </p:sp>
      <p:sp>
        <p:nvSpPr>
          <p:cNvPr id="10" name="Content Placeholder 2"/>
          <p:cNvSpPr txBox="1">
            <a:spLocks/>
          </p:cNvSpPr>
          <p:nvPr/>
        </p:nvSpPr>
        <p:spPr>
          <a:xfrm>
            <a:off x="0" y="1071546"/>
            <a:ext cx="9144000" cy="5024454"/>
          </a:xfrm>
          <a:prstGeom prst="rect">
            <a:avLst/>
          </a:prstGeom>
        </p:spPr>
        <p:txBody>
          <a:bodyPr>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ZA" sz="4400" b="0" i="0" u="sng" strike="noStrike" kern="1200" cap="none" spc="0" normalizeH="0" baseline="0" noProof="0" dirty="0" smtClean="0">
                <a:ln>
                  <a:noFill/>
                </a:ln>
                <a:solidFill>
                  <a:schemeClr val="tx1"/>
                </a:solidFill>
                <a:effectLst/>
                <a:uLnTx/>
                <a:uFillTx/>
                <a:latin typeface="+mn-lt"/>
                <a:ea typeface="+mn-ea"/>
                <a:cs typeface="+mn-cs"/>
              </a:rPr>
              <a:t>Additional benefits: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ZA" sz="3600" b="0" i="0" u="none" strike="noStrike" kern="1200" cap="none" spc="0" normalizeH="0" baseline="0" noProof="0" dirty="0" err="1" smtClean="0">
                <a:ln>
                  <a:noFill/>
                </a:ln>
                <a:solidFill>
                  <a:schemeClr val="tx1"/>
                </a:solidFill>
                <a:effectLst/>
                <a:uLnTx/>
                <a:uFillTx/>
                <a:latin typeface="+mn-lt"/>
                <a:ea typeface="+mn-ea"/>
                <a:cs typeface="+mn-cs"/>
              </a:rPr>
              <a:t>Pharmokinetic</a:t>
            </a:r>
            <a:r>
              <a:rPr kumimoji="0" lang="en-ZA" sz="3600" b="0" i="0" u="none" strike="noStrike" kern="1200" cap="none" spc="0" normalizeH="0" baseline="0" noProof="0" dirty="0" smtClean="0">
                <a:ln>
                  <a:noFill/>
                </a:ln>
                <a:solidFill>
                  <a:schemeClr val="tx1"/>
                </a:solidFill>
                <a:effectLst/>
                <a:uLnTx/>
                <a:uFillTx/>
                <a:latin typeface="+mn-lt"/>
                <a:ea typeface="+mn-ea"/>
                <a:cs typeface="+mn-cs"/>
              </a:rPr>
              <a:t> data:</a:t>
            </a:r>
          </a:p>
          <a:p>
            <a:pPr marL="1143000" marR="0" lvl="2" indent="-228600" algn="l" defTabSz="914400" rtl="0" eaLnBrk="1" fontAlgn="auto" latinLnBrk="0" hangingPunct="1">
              <a:lnSpc>
                <a:spcPct val="115000"/>
              </a:lnSpc>
              <a:spcBef>
                <a:spcPct val="20000"/>
              </a:spcBef>
              <a:spcAft>
                <a:spcPts val="0"/>
              </a:spcAft>
              <a:buClrTx/>
              <a:buSzTx/>
              <a:buFont typeface="Arial" pitchFamily="34" charset="0"/>
              <a:buChar char="•"/>
              <a:tabLst/>
              <a:defRPr/>
            </a:pPr>
            <a:r>
              <a:rPr kumimoji="0" lang="en-GB" sz="2600" b="0" i="0" u="none" strike="noStrike" kern="1200" cap="none" spc="0" normalizeH="0" baseline="0" noProof="0" dirty="0" smtClean="0">
                <a:ln>
                  <a:noFill/>
                </a:ln>
                <a:solidFill>
                  <a:schemeClr val="tx1"/>
                </a:solidFill>
                <a:effectLst/>
                <a:uLnTx/>
                <a:uFillTx/>
                <a:latin typeface="+mn-lt"/>
                <a:ea typeface="Calibri"/>
                <a:cs typeface="+mn-cs"/>
              </a:rPr>
              <a:t>Ceftriaxone has a more favourable pharmacokinetic/ </a:t>
            </a:r>
            <a:r>
              <a:rPr kumimoji="0" lang="en-GB" sz="2600" b="0" i="0" u="none" strike="noStrike" kern="1200" cap="none" spc="0" normalizeH="0" baseline="0" noProof="0" dirty="0" err="1" smtClean="0">
                <a:ln>
                  <a:noFill/>
                </a:ln>
                <a:solidFill>
                  <a:schemeClr val="tx1"/>
                </a:solidFill>
                <a:effectLst/>
                <a:uLnTx/>
                <a:uFillTx/>
                <a:latin typeface="+mn-lt"/>
                <a:ea typeface="Calibri"/>
                <a:cs typeface="+mn-cs"/>
              </a:rPr>
              <a:t>pharmacodynamics</a:t>
            </a:r>
            <a:r>
              <a:rPr kumimoji="0" lang="en-GB" sz="2600" b="0" i="0" u="none" strike="noStrike" kern="1200" cap="none" spc="0" normalizeH="0" baseline="0" noProof="0" dirty="0" smtClean="0">
                <a:ln>
                  <a:noFill/>
                </a:ln>
                <a:solidFill>
                  <a:schemeClr val="tx1"/>
                </a:solidFill>
                <a:effectLst/>
                <a:uLnTx/>
                <a:uFillTx/>
                <a:latin typeface="+mn-lt"/>
                <a:ea typeface="Calibri"/>
                <a:cs typeface="+mn-cs"/>
              </a:rPr>
              <a:t>  (PK/PD) profile </a:t>
            </a:r>
            <a:r>
              <a:rPr kumimoji="0" lang="en-GB" sz="2600" b="0" i="1" u="none" strike="noStrike" kern="1200" cap="none" spc="0" normalizeH="0" baseline="0" noProof="0" dirty="0" smtClean="0">
                <a:ln>
                  <a:noFill/>
                </a:ln>
                <a:solidFill>
                  <a:schemeClr val="tx1"/>
                </a:solidFill>
                <a:effectLst/>
                <a:uLnTx/>
                <a:uFillTx/>
                <a:latin typeface="+mn-lt"/>
                <a:ea typeface="Calibri"/>
                <a:cs typeface="+mn-cs"/>
              </a:rPr>
              <a:t>vs. </a:t>
            </a:r>
            <a:r>
              <a:rPr kumimoji="0" lang="en-GB" sz="2600" b="0" i="0" u="none" strike="noStrike" kern="1200" cap="none" spc="0" normalizeH="0" baseline="0" noProof="0" dirty="0" err="1" smtClean="0">
                <a:ln>
                  <a:noFill/>
                </a:ln>
                <a:solidFill>
                  <a:schemeClr val="tx1"/>
                </a:solidFill>
                <a:effectLst/>
                <a:uLnTx/>
                <a:uFillTx/>
                <a:latin typeface="+mn-lt"/>
                <a:ea typeface="Calibri"/>
                <a:cs typeface="+mn-cs"/>
              </a:rPr>
              <a:t>cefixime</a:t>
            </a:r>
            <a:r>
              <a:rPr kumimoji="0" lang="en-GB" sz="2600" b="0" i="0" u="none" strike="noStrike" kern="1200" cap="none" spc="0" normalizeH="0" baseline="0" noProof="0" dirty="0" smtClean="0">
                <a:ln>
                  <a:noFill/>
                </a:ln>
                <a:solidFill>
                  <a:schemeClr val="tx1"/>
                </a:solidFill>
                <a:effectLst/>
                <a:uLnTx/>
                <a:uFillTx/>
                <a:latin typeface="+mn-lt"/>
                <a:ea typeface="Calibri"/>
                <a:cs typeface="+mn-cs"/>
              </a:rPr>
              <a:t>, which should reduce the risk of the emergence of resistance.</a:t>
            </a:r>
            <a:endParaRPr kumimoji="0" lang="en-ZA" sz="2600" b="0" i="0" u="none" strike="noStrike" kern="1200" cap="none" spc="0" normalizeH="0" baseline="0" noProof="0" dirty="0" smtClean="0">
              <a:ln>
                <a:noFill/>
              </a:ln>
              <a:solidFill>
                <a:schemeClr val="tx1"/>
              </a:solidFill>
              <a:effectLst/>
              <a:uLnTx/>
              <a:uFillTx/>
              <a:latin typeface="Times New Roman"/>
              <a:ea typeface="Calibri"/>
              <a:cs typeface="+mn-cs"/>
            </a:endParaRPr>
          </a:p>
          <a:p>
            <a:pPr marL="742950" marR="0" lvl="1" indent="-285750" algn="l" defTabSz="914400" rtl="0" eaLnBrk="1" fontAlgn="auto" latinLnBrk="0" hangingPunct="1">
              <a:lnSpc>
                <a:spcPct val="115000"/>
              </a:lnSpc>
              <a:spcBef>
                <a:spcPct val="20000"/>
              </a:spcBef>
              <a:spcAft>
                <a:spcPts val="0"/>
              </a:spcAft>
              <a:buClrTx/>
              <a:buSzTx/>
              <a:buFont typeface="Arial" pitchFamily="34" charset="0"/>
              <a:buChar char="–"/>
              <a:tabLst/>
              <a:defRPr/>
            </a:pPr>
            <a:r>
              <a:rPr kumimoji="0" lang="en-GB" sz="3600" b="0" i="0" u="none" strike="noStrike" kern="1200" cap="none" spc="0" normalizeH="0" baseline="0" noProof="0" dirty="0" smtClean="0">
                <a:ln>
                  <a:noFill/>
                </a:ln>
                <a:solidFill>
                  <a:schemeClr val="tx1"/>
                </a:solidFill>
                <a:effectLst/>
                <a:uLnTx/>
                <a:uFillTx/>
                <a:latin typeface="+mn-lt"/>
                <a:ea typeface="Calibri"/>
                <a:cs typeface="+mn-cs"/>
              </a:rPr>
              <a:t>Cost of treatment course:</a:t>
            </a:r>
            <a:endParaRPr kumimoji="0" lang="en-ZA" sz="3600" b="0" i="0" u="none" strike="noStrike" kern="1200" cap="none" spc="0" normalizeH="0" baseline="0" noProof="0" dirty="0" smtClean="0">
              <a:ln>
                <a:noFill/>
              </a:ln>
              <a:solidFill>
                <a:schemeClr val="tx1"/>
              </a:solidFill>
              <a:effectLst/>
              <a:uLnTx/>
              <a:uFillTx/>
              <a:latin typeface="Times New Roman"/>
              <a:ea typeface="Calibri"/>
              <a:cs typeface="+mn-cs"/>
            </a:endParaRPr>
          </a:p>
          <a:p>
            <a:pPr marL="1143000" marR="0" lvl="2" indent="-228600" algn="l" defTabSz="914400" rtl="0" eaLnBrk="1" fontAlgn="auto" latinLnBrk="0" hangingPunct="1">
              <a:lnSpc>
                <a:spcPct val="115000"/>
              </a:lnSpc>
              <a:spcBef>
                <a:spcPct val="20000"/>
              </a:spcBef>
              <a:spcAft>
                <a:spcPts val="0"/>
              </a:spcAft>
              <a:buClrTx/>
              <a:buSzTx/>
              <a:buFont typeface="Arial" pitchFamily="34" charset="0"/>
              <a:buChar char="•"/>
              <a:tabLst/>
              <a:defRPr/>
            </a:pPr>
            <a:r>
              <a:rPr kumimoji="0" lang="en-GB" sz="2600" b="0" i="0" u="none" strike="noStrike" kern="1200" cap="none" spc="0" normalizeH="0" baseline="0" noProof="0" dirty="0" err="1" smtClean="0">
                <a:ln>
                  <a:noFill/>
                </a:ln>
                <a:solidFill>
                  <a:schemeClr val="tx1"/>
                </a:solidFill>
                <a:effectLst/>
                <a:uLnTx/>
                <a:uFillTx/>
                <a:latin typeface="+mn-lt"/>
                <a:ea typeface="Calibri"/>
                <a:cs typeface="+mn-cs"/>
              </a:rPr>
              <a:t>Cefixime</a:t>
            </a:r>
            <a:r>
              <a:rPr kumimoji="0" lang="en-GB" sz="2600" b="0" i="0" u="none" strike="noStrike" kern="1200" cap="none" spc="0" normalizeH="0" baseline="0" noProof="0" dirty="0" smtClean="0">
                <a:ln>
                  <a:noFill/>
                </a:ln>
                <a:solidFill>
                  <a:schemeClr val="tx1"/>
                </a:solidFill>
                <a:effectLst/>
                <a:uLnTx/>
                <a:uFillTx/>
                <a:latin typeface="+mn-lt"/>
                <a:ea typeface="Calibri"/>
                <a:cs typeface="+mn-cs"/>
              </a:rPr>
              <a:t> 400 mg costs R22.15 </a:t>
            </a:r>
            <a:r>
              <a:rPr kumimoji="0" lang="en-GB" sz="2600" b="0" i="1" u="none" strike="noStrike" kern="1200" cap="none" spc="0" normalizeH="0" baseline="0" noProof="0" dirty="0" smtClean="0">
                <a:ln>
                  <a:noFill/>
                </a:ln>
                <a:solidFill>
                  <a:schemeClr val="tx1"/>
                </a:solidFill>
                <a:effectLst/>
                <a:uLnTx/>
                <a:uFillTx/>
                <a:latin typeface="+mn-lt"/>
                <a:ea typeface="Calibri"/>
                <a:cs typeface="+mn-cs"/>
              </a:rPr>
              <a:t>vs</a:t>
            </a:r>
            <a:r>
              <a:rPr kumimoji="0" lang="en-GB" sz="2600" b="0" i="0" u="none" strike="noStrike" kern="1200" cap="none" spc="0" normalizeH="0" baseline="0" noProof="0" dirty="0" smtClean="0">
                <a:ln>
                  <a:noFill/>
                </a:ln>
                <a:solidFill>
                  <a:schemeClr val="tx1"/>
                </a:solidFill>
                <a:effectLst/>
                <a:uLnTx/>
                <a:uFillTx/>
                <a:latin typeface="+mn-lt"/>
                <a:ea typeface="Calibri"/>
                <a:cs typeface="+mn-cs"/>
              </a:rPr>
              <a:t>. ceftriaxone 250 mg + </a:t>
            </a:r>
            <a:r>
              <a:rPr kumimoji="0" lang="en-GB" sz="2600" b="0" i="0" u="none" strike="noStrike" kern="1200" cap="none" spc="0" normalizeH="0" baseline="0" noProof="0" dirty="0" err="1" smtClean="0">
                <a:ln>
                  <a:noFill/>
                </a:ln>
                <a:solidFill>
                  <a:schemeClr val="tx1"/>
                </a:solidFill>
                <a:effectLst/>
                <a:uLnTx/>
                <a:uFillTx/>
                <a:latin typeface="+mn-lt"/>
                <a:ea typeface="Calibri"/>
                <a:cs typeface="+mn-cs"/>
              </a:rPr>
              <a:t>lidocaine</a:t>
            </a:r>
            <a:r>
              <a:rPr kumimoji="0" lang="en-GB" sz="2600" b="0" i="0" u="none" strike="noStrike" kern="1200" cap="none" spc="0" normalizeH="0" baseline="0" noProof="0" dirty="0" smtClean="0">
                <a:ln>
                  <a:noFill/>
                </a:ln>
                <a:solidFill>
                  <a:schemeClr val="tx1"/>
                </a:solidFill>
                <a:effectLst/>
                <a:uLnTx/>
                <a:uFillTx/>
                <a:latin typeface="+mn-lt"/>
                <a:ea typeface="Calibri"/>
                <a:cs typeface="+mn-cs"/>
              </a:rPr>
              <a:t> 1% + needle + syringe costs R3.37.</a:t>
            </a:r>
          </a:p>
          <a:p>
            <a:pPr marL="742950" marR="0" lvl="1" indent="-285750" algn="l" defTabSz="914400" rtl="0" eaLnBrk="1" fontAlgn="auto" latinLnBrk="0" hangingPunct="1">
              <a:lnSpc>
                <a:spcPct val="115000"/>
              </a:lnSpc>
              <a:spcBef>
                <a:spcPct val="20000"/>
              </a:spcBef>
              <a:spcAft>
                <a:spcPts val="0"/>
              </a:spcAft>
              <a:buClrTx/>
              <a:buSzTx/>
              <a:buFont typeface="Arial" pitchFamily="34" charset="0"/>
              <a:buChar char="–"/>
              <a:tabLst/>
              <a:defRPr/>
            </a:pPr>
            <a:r>
              <a:rPr kumimoji="0" lang="en-GB" sz="3600" b="0" i="0" u="none" strike="noStrike" kern="1200" cap="none" spc="0" normalizeH="0" baseline="0" noProof="0" dirty="0" smtClean="0">
                <a:ln>
                  <a:noFill/>
                </a:ln>
                <a:solidFill>
                  <a:schemeClr val="tx1"/>
                </a:solidFill>
                <a:effectLst/>
                <a:uLnTx/>
                <a:uFillTx/>
                <a:latin typeface="+mn-lt"/>
                <a:ea typeface="Calibri"/>
                <a:cs typeface="+mn-cs"/>
              </a:rPr>
              <a:t>Availability: </a:t>
            </a:r>
          </a:p>
          <a:p>
            <a:pPr marL="1143000" marR="0" lvl="2" indent="-228600" algn="l" defTabSz="914400" rtl="0" eaLnBrk="1" fontAlgn="auto" latinLnBrk="0" hangingPunct="1">
              <a:lnSpc>
                <a:spcPct val="115000"/>
              </a:lnSpc>
              <a:spcBef>
                <a:spcPct val="20000"/>
              </a:spcBef>
              <a:spcAft>
                <a:spcPts val="0"/>
              </a:spcAft>
              <a:buClrTx/>
              <a:buSzTx/>
              <a:buFont typeface="Arial" pitchFamily="34" charset="0"/>
              <a:buChar char="•"/>
              <a:tabLst/>
              <a:defRPr/>
            </a:pPr>
            <a:r>
              <a:rPr kumimoji="0" lang="en-GB" sz="2600" b="0" i="0" u="none" strike="noStrike" kern="1200" cap="none" spc="0" normalizeH="0" baseline="0" noProof="0" dirty="0" smtClean="0">
                <a:ln>
                  <a:noFill/>
                </a:ln>
                <a:solidFill>
                  <a:schemeClr val="tx1"/>
                </a:solidFill>
                <a:effectLst/>
                <a:uLnTx/>
                <a:uFillTx/>
                <a:latin typeface="+mn-lt"/>
                <a:ea typeface="Calibri"/>
                <a:cs typeface="+mn-cs"/>
              </a:rPr>
              <a:t>Sporadic availability of </a:t>
            </a:r>
            <a:r>
              <a:rPr kumimoji="0" lang="en-GB" sz="2600" b="0" i="0" u="none" strike="noStrike" kern="1200" cap="none" spc="0" normalizeH="0" baseline="0" noProof="0" dirty="0" err="1" smtClean="0">
                <a:ln>
                  <a:noFill/>
                </a:ln>
                <a:solidFill>
                  <a:schemeClr val="tx1"/>
                </a:solidFill>
                <a:effectLst/>
                <a:uLnTx/>
                <a:uFillTx/>
                <a:latin typeface="+mn-lt"/>
                <a:ea typeface="Calibri"/>
                <a:cs typeface="+mn-cs"/>
              </a:rPr>
              <a:t>cefixime</a:t>
            </a:r>
            <a:r>
              <a:rPr kumimoji="0" lang="en-GB" sz="2600" b="0" i="0" u="none" strike="noStrike" kern="1200" cap="none" spc="0" normalizeH="0" baseline="0" noProof="0" dirty="0" smtClean="0">
                <a:ln>
                  <a:noFill/>
                </a:ln>
                <a:solidFill>
                  <a:schemeClr val="tx1"/>
                </a:solidFill>
                <a:effectLst/>
                <a:uLnTx/>
                <a:uFillTx/>
                <a:latin typeface="+mn-lt"/>
                <a:ea typeface="Calibri"/>
                <a:cs typeface="+mn-cs"/>
              </a:rPr>
              <a:t> - though transient, as currently being addressed by the manufacturer.</a:t>
            </a:r>
            <a:endParaRPr kumimoji="0" lang="en-ZA" sz="2600" b="0" i="0" u="none" strike="noStrike" kern="1200" cap="none" spc="0" normalizeH="0" baseline="0" noProof="0" dirty="0" smtClean="0">
              <a:ln>
                <a:noFill/>
              </a:ln>
              <a:solidFill>
                <a:schemeClr val="tx1"/>
              </a:solidFill>
              <a:effectLst/>
              <a:uLnTx/>
              <a:uFillTx/>
              <a:latin typeface="Times New Roman"/>
              <a:ea typeface="Calibri"/>
              <a:cs typeface="+mn-cs"/>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900" b="1" i="0" u="none" strike="noStrike" kern="1200" cap="none" spc="0" normalizeH="0" baseline="0" noProof="0" dirty="0" smtClean="0">
                <a:ln>
                  <a:noFill/>
                </a:ln>
                <a:solidFill>
                  <a:srgbClr val="3366FF"/>
                </a:solidFill>
                <a:effectLst/>
                <a:uLnTx/>
                <a:uFillTx/>
                <a:latin typeface="Arial" pitchFamily="34" charset="0"/>
                <a:ea typeface="+mn-ea"/>
                <a:cs typeface="Arial" pitchFamily="34" charset="0"/>
              </a:rPr>
              <a:t>Level of Evidence: III Guidelines, Pharmacokinetic &amp; </a:t>
            </a:r>
            <a:r>
              <a:rPr kumimoji="0" lang="en-GB" sz="2900" b="1" i="1" u="none" strike="noStrike" kern="1200" cap="none" spc="0" normalizeH="0" baseline="0" noProof="0" dirty="0" smtClean="0">
                <a:ln>
                  <a:noFill/>
                </a:ln>
                <a:solidFill>
                  <a:srgbClr val="3366FF"/>
                </a:solidFill>
                <a:effectLst/>
                <a:uLnTx/>
                <a:uFillTx/>
                <a:latin typeface="Arial" pitchFamily="34" charset="0"/>
                <a:ea typeface="+mn-ea"/>
                <a:cs typeface="Arial" pitchFamily="34" charset="0"/>
              </a:rPr>
              <a:t>in vitro </a:t>
            </a:r>
            <a:r>
              <a:rPr kumimoji="0" lang="en-GB" sz="2900" b="1" i="0" u="none" strike="noStrike" kern="1200" cap="none" spc="0" normalizeH="0" baseline="0" noProof="0" dirty="0" smtClean="0">
                <a:ln>
                  <a:noFill/>
                </a:ln>
                <a:solidFill>
                  <a:srgbClr val="3366FF"/>
                </a:solidFill>
                <a:effectLst/>
                <a:uLnTx/>
                <a:uFillTx/>
                <a:latin typeface="Arial" pitchFamily="34" charset="0"/>
                <a:ea typeface="+mn-ea"/>
                <a:cs typeface="Arial" pitchFamily="34" charset="0"/>
              </a:rPr>
              <a:t>studies, Expert opinion</a:t>
            </a:r>
            <a:endParaRPr kumimoji="0" lang="en-ZA" sz="2900" b="0" i="0" u="none" strike="noStrike" kern="1200" cap="none" spc="0" normalizeH="0" baseline="0" noProof="0" dirty="0" smtClean="0">
              <a:ln>
                <a:noFill/>
              </a:ln>
              <a:solidFill>
                <a:srgbClr val="3366FF"/>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TextBox 6"/>
          <p:cNvSpPr txBox="1"/>
          <p:nvPr/>
        </p:nvSpPr>
        <p:spPr>
          <a:xfrm>
            <a:off x="7172325"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295400"/>
          </a:xfrm>
        </p:spPr>
        <p:txBody>
          <a:bodyPr>
            <a:normAutofit/>
          </a:bodyPr>
          <a:lstStyle/>
          <a:p>
            <a:pPr algn="l"/>
            <a:r>
              <a:rPr lang="en-ZA" sz="3600" b="1" dirty="0">
                <a:solidFill>
                  <a:schemeClr val="bg1"/>
                </a:solidFill>
              </a:rPr>
              <a:t>12.5 GENITAL ULCER </a:t>
            </a:r>
            <a:r>
              <a:rPr lang="en-ZA" sz="3600" b="1" dirty="0" smtClean="0">
                <a:solidFill>
                  <a:schemeClr val="bg1"/>
                </a:solidFill>
              </a:rPr>
              <a:t>SYNDROME</a:t>
            </a:r>
            <a:endParaRPr lang="en-ZA" sz="3600" b="1" dirty="0">
              <a:solidFill>
                <a:schemeClr val="bg1"/>
              </a:solidFill>
            </a:endParaRPr>
          </a:p>
        </p:txBody>
      </p:sp>
      <p:sp>
        <p:nvSpPr>
          <p:cNvPr id="3" name="Content Placeholder 2"/>
          <p:cNvSpPr>
            <a:spLocks noGrp="1"/>
          </p:cNvSpPr>
          <p:nvPr>
            <p:ph idx="1"/>
          </p:nvPr>
        </p:nvSpPr>
        <p:spPr>
          <a:xfrm>
            <a:off x="0" y="1219200"/>
            <a:ext cx="9144000" cy="4525963"/>
          </a:xfrm>
        </p:spPr>
        <p:txBody>
          <a:bodyPr>
            <a:normAutofit fontScale="92500" lnSpcReduction="20000"/>
          </a:bodyPr>
          <a:lstStyle/>
          <a:p>
            <a:r>
              <a:rPr lang="en-ZA" u="sng" dirty="0" err="1"/>
              <a:t>Aciclovir</a:t>
            </a:r>
            <a:r>
              <a:rPr lang="en-ZA" u="sng" dirty="0"/>
              <a:t>: </a:t>
            </a:r>
            <a:r>
              <a:rPr lang="en-ZA" i="1" dirty="0">
                <a:solidFill>
                  <a:srgbClr val="7030A0"/>
                </a:solidFill>
              </a:rPr>
              <a:t>criteria for treatment amended</a:t>
            </a:r>
          </a:p>
          <a:p>
            <a:pPr lvl="1"/>
            <a:r>
              <a:rPr lang="en-ZA" dirty="0" smtClean="0"/>
              <a:t>Not recommended for HIV uninfected patients, </a:t>
            </a:r>
            <a:r>
              <a:rPr lang="en-ZA" dirty="0"/>
              <a:t>as there would be no benefit. </a:t>
            </a:r>
            <a:endParaRPr lang="en-ZA" dirty="0" smtClean="0"/>
          </a:p>
          <a:p>
            <a:pPr lvl="1"/>
            <a:r>
              <a:rPr lang="en-ZA" dirty="0" smtClean="0"/>
              <a:t>The </a:t>
            </a:r>
            <a:r>
              <a:rPr lang="en-ZA" dirty="0"/>
              <a:t>criteria of sexual activity </a:t>
            </a:r>
            <a:r>
              <a:rPr lang="en-ZA" dirty="0" smtClean="0"/>
              <a:t>retained, to </a:t>
            </a:r>
            <a:r>
              <a:rPr lang="en-ZA" dirty="0"/>
              <a:t>ensure GUS cases are treated for </a:t>
            </a:r>
            <a:r>
              <a:rPr lang="en-ZA" dirty="0" smtClean="0"/>
              <a:t>syphilis.</a:t>
            </a:r>
          </a:p>
          <a:p>
            <a:pPr lvl="1"/>
            <a:r>
              <a:rPr lang="en-ZA" dirty="0" smtClean="0"/>
              <a:t>Not recommended for treatment of every GUS case:</a:t>
            </a:r>
          </a:p>
          <a:p>
            <a:pPr lvl="2"/>
            <a:r>
              <a:rPr lang="en-ZA" sz="2200" dirty="0" smtClean="0"/>
              <a:t>If the clinical presentation of GUS is herpes, treat with aciclovir. </a:t>
            </a:r>
          </a:p>
          <a:p>
            <a:pPr lvl="2"/>
            <a:r>
              <a:rPr lang="en-ZA" sz="2200" dirty="0" smtClean="0"/>
              <a:t>If certain risk factors &amp; distinct syphilis clinical features are present treat empirically with benzathine benzylpenicillin for syphilis.</a:t>
            </a:r>
          </a:p>
          <a:p>
            <a:pPr marL="0" indent="0">
              <a:buNone/>
            </a:pPr>
            <a:endParaRPr lang="en-ZA" sz="600" i="1" dirty="0" smtClean="0"/>
          </a:p>
          <a:p>
            <a:pPr marL="0" indent="0">
              <a:buNone/>
            </a:pPr>
            <a:r>
              <a:rPr lang="en-ZA" sz="2400" i="1" dirty="0" smtClean="0"/>
              <a:t>Rationale: </a:t>
            </a:r>
            <a:r>
              <a:rPr lang="en-ZA" sz="2400" dirty="0" smtClean="0"/>
              <a:t>Minimise over treatment &amp; unnecessary antibiotic therapy.</a:t>
            </a:r>
            <a:endParaRPr lang="en-ZA" dirty="0" smtClean="0"/>
          </a:p>
          <a:p>
            <a:pPr>
              <a:buNone/>
            </a:pPr>
            <a:r>
              <a:rPr lang="en-ZA" sz="4800" b="1" dirty="0" smtClean="0">
                <a:solidFill>
                  <a:srgbClr val="3366FF"/>
                </a:solidFill>
              </a:rPr>
              <a:t>Level of Evidence: III Expert opinion</a:t>
            </a:r>
            <a:endParaRPr lang="en-ZA" sz="4800" dirty="0" smtClean="0">
              <a:solidFill>
                <a:srgbClr val="3366FF"/>
              </a:solidFill>
            </a:endParaRPr>
          </a:p>
          <a:p>
            <a:pPr lvl="1">
              <a:buNone/>
            </a:pPr>
            <a:endParaRPr lang="en-ZA" dirty="0"/>
          </a:p>
          <a:p>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30</a:t>
            </a:fld>
            <a:endParaRPr lang="en-ZA" sz="1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181600"/>
          </a:xfrm>
        </p:spPr>
        <p:txBody>
          <a:bodyPr>
            <a:normAutofit fontScale="55000" lnSpcReduction="20000"/>
          </a:bodyPr>
          <a:lstStyle/>
          <a:p>
            <a:pPr>
              <a:buNone/>
            </a:pPr>
            <a:r>
              <a:rPr lang="en-ZA" sz="3800" b="1" i="1" dirty="0" smtClean="0"/>
              <a:t>CHANCROID</a:t>
            </a:r>
          </a:p>
          <a:p>
            <a:r>
              <a:rPr lang="en-ZA" sz="4200" u="sng" dirty="0" smtClean="0"/>
              <a:t>Erythromycin</a:t>
            </a:r>
            <a:r>
              <a:rPr lang="en-ZA" sz="4200" dirty="0"/>
              <a:t>: </a:t>
            </a:r>
            <a:r>
              <a:rPr lang="en-ZA" sz="4200" i="1" dirty="0">
                <a:solidFill>
                  <a:srgbClr val="FF0000"/>
                </a:solidFill>
              </a:rPr>
              <a:t>deleted</a:t>
            </a:r>
          </a:p>
          <a:p>
            <a:r>
              <a:rPr lang="en-ZA" sz="4200" u="sng" dirty="0"/>
              <a:t>Ciprofloxacin</a:t>
            </a:r>
            <a:r>
              <a:rPr lang="en-ZA" sz="4200" dirty="0"/>
              <a:t>: </a:t>
            </a:r>
            <a:r>
              <a:rPr lang="en-ZA" sz="4200" i="1" dirty="0" smtClean="0">
                <a:solidFill>
                  <a:srgbClr val="FF0000"/>
                </a:solidFill>
              </a:rPr>
              <a:t>deleted</a:t>
            </a:r>
          </a:p>
          <a:p>
            <a:r>
              <a:rPr lang="en-ZA" sz="4200" u="sng" dirty="0" smtClean="0"/>
              <a:t>Azithromycin</a:t>
            </a:r>
            <a:r>
              <a:rPr lang="en-ZA" sz="4200" dirty="0" smtClean="0"/>
              <a:t>: </a:t>
            </a:r>
            <a:r>
              <a:rPr lang="en-ZA" sz="4200" i="1" dirty="0" smtClean="0">
                <a:solidFill>
                  <a:srgbClr val="00B050"/>
                </a:solidFill>
              </a:rPr>
              <a:t>added as a second line agent</a:t>
            </a:r>
          </a:p>
          <a:p>
            <a:pPr lvl="1"/>
            <a:r>
              <a:rPr lang="en-ZA" dirty="0" smtClean="0"/>
              <a:t>Surveillance data for Johannesburg (2007 – 2012) indicated low prevalence &amp; no incidence of </a:t>
            </a:r>
            <a:r>
              <a:rPr lang="en-ZA" i="1" dirty="0" smtClean="0"/>
              <a:t>H. ducreyi </a:t>
            </a:r>
            <a:r>
              <a:rPr lang="en-ZA" dirty="0" smtClean="0"/>
              <a:t>in last 3 years.</a:t>
            </a:r>
          </a:p>
          <a:p>
            <a:pPr lvl="1"/>
            <a:r>
              <a:rPr lang="en-ZA" dirty="0" smtClean="0"/>
              <a:t>No cases of </a:t>
            </a:r>
            <a:r>
              <a:rPr lang="en-ZA" i="1" dirty="0" smtClean="0"/>
              <a:t>K. granulomatis </a:t>
            </a:r>
            <a:r>
              <a:rPr lang="en-ZA" dirty="0" smtClean="0"/>
              <a:t>were reported across the country (excluding </a:t>
            </a:r>
            <a:r>
              <a:rPr lang="en-ZA" dirty="0" err="1" smtClean="0"/>
              <a:t>KwaZulu</a:t>
            </a:r>
            <a:r>
              <a:rPr lang="en-ZA" dirty="0" smtClean="0"/>
              <a:t>-Natal) in last 6 years.  </a:t>
            </a:r>
          </a:p>
          <a:p>
            <a:pPr lvl="1"/>
            <a:r>
              <a:rPr lang="en-ZA" dirty="0" smtClean="0"/>
              <a:t>Study (</a:t>
            </a:r>
            <a:r>
              <a:rPr lang="en-US" dirty="0" smtClean="0">
                <a:solidFill>
                  <a:prstClr val="black"/>
                </a:solidFill>
              </a:rPr>
              <a:t>Lewis D </a:t>
            </a:r>
            <a:r>
              <a:rPr lang="en-US" i="1" dirty="0" smtClean="0">
                <a:solidFill>
                  <a:prstClr val="black"/>
                </a:solidFill>
              </a:rPr>
              <a:t>et al</a:t>
            </a:r>
            <a:r>
              <a:rPr lang="en-US" dirty="0" smtClean="0">
                <a:solidFill>
                  <a:prstClr val="black"/>
                </a:solidFill>
              </a:rPr>
              <a:t>., 2012) </a:t>
            </a:r>
            <a:r>
              <a:rPr lang="en-ZA" dirty="0" smtClean="0"/>
              <a:t>of the prevalence of urethral pathogens in GUS patients with MUS symptoms, where patients were asymptomatic with no urethral discharge or dysuria (n=409): </a:t>
            </a:r>
          </a:p>
          <a:p>
            <a:pPr lvl="2"/>
            <a:r>
              <a:rPr lang="en-ZA" dirty="0" smtClean="0"/>
              <a:t>25% had urethral pathogens warranting the retention of erythromycin for management of GUS.  </a:t>
            </a:r>
          </a:p>
          <a:p>
            <a:pPr lvl="2"/>
            <a:r>
              <a:rPr lang="en-ZA" dirty="0" smtClean="0"/>
              <a:t>Isolates detected included </a:t>
            </a:r>
            <a:r>
              <a:rPr lang="en-ZA" i="1" dirty="0" smtClean="0"/>
              <a:t>C. trachomatis </a:t>
            </a:r>
            <a:r>
              <a:rPr lang="en-ZA" dirty="0" smtClean="0"/>
              <a:t>(10%), </a:t>
            </a:r>
            <a:r>
              <a:rPr lang="en-ZA" i="1" dirty="0" smtClean="0"/>
              <a:t>T. vaginalis </a:t>
            </a:r>
            <a:r>
              <a:rPr lang="en-ZA" dirty="0" smtClean="0"/>
              <a:t>(8%) and </a:t>
            </a:r>
            <a:r>
              <a:rPr lang="en-ZA" i="1" dirty="0" smtClean="0"/>
              <a:t>M. genitalium </a:t>
            </a:r>
            <a:r>
              <a:rPr lang="en-ZA" dirty="0" smtClean="0"/>
              <a:t>(10%). </a:t>
            </a:r>
          </a:p>
          <a:p>
            <a:pPr lvl="2"/>
            <a:r>
              <a:rPr lang="en-ZA" dirty="0" smtClean="0"/>
              <a:t>Prevalence data indicate that GUS diseases requiring treatment were </a:t>
            </a:r>
            <a:r>
              <a:rPr lang="en-ZA" i="1" dirty="0" smtClean="0"/>
              <a:t>Herpes simplex type 1 &amp; 2 </a:t>
            </a:r>
            <a:r>
              <a:rPr lang="en-ZA" dirty="0" smtClean="0"/>
              <a:t>and syphilis. </a:t>
            </a:r>
          </a:p>
          <a:p>
            <a:pPr lvl="1"/>
            <a:r>
              <a:rPr lang="en-GB" dirty="0" smtClean="0"/>
              <a:t>A small number of patients may require treatment if chancroid is present.</a:t>
            </a:r>
          </a:p>
          <a:p>
            <a:pPr lvl="2"/>
            <a:r>
              <a:rPr lang="en-GB" dirty="0" smtClean="0"/>
              <a:t>Compliance with single dose </a:t>
            </a:r>
            <a:r>
              <a:rPr lang="en-GB" dirty="0" err="1" smtClean="0"/>
              <a:t>azithromycin</a:t>
            </a:r>
            <a:r>
              <a:rPr lang="en-GB" dirty="0" smtClean="0"/>
              <a:t> greater than 6-hourly regimen for erythromycin.  </a:t>
            </a:r>
          </a:p>
          <a:p>
            <a:pPr lvl="2"/>
            <a:r>
              <a:rPr lang="en-GB" dirty="0" smtClean="0"/>
              <a:t>WHO, CDC, UK (BASHH) and the European region guidelines recommends single dose </a:t>
            </a:r>
            <a:r>
              <a:rPr lang="en-GB" dirty="0" err="1" smtClean="0"/>
              <a:t>azithromycin</a:t>
            </a:r>
            <a:r>
              <a:rPr lang="en-GB" dirty="0" smtClean="0"/>
              <a:t> as 1</a:t>
            </a:r>
            <a:r>
              <a:rPr lang="en-GB" baseline="30000" dirty="0" smtClean="0"/>
              <a:t>st</a:t>
            </a:r>
            <a:r>
              <a:rPr lang="en-GB" dirty="0" smtClean="0"/>
              <a:t> line treatment for chancroid.</a:t>
            </a:r>
            <a:endParaRPr lang="en-ZA" i="1" dirty="0" smtClean="0">
              <a:solidFill>
                <a:srgbClr val="FF0000"/>
              </a:solidFill>
            </a:endParaRPr>
          </a:p>
          <a:p>
            <a:pPr marL="0" indent="0">
              <a:buNone/>
            </a:pPr>
            <a:endParaRPr lang="en-ZA" sz="1000" i="1" dirty="0" smtClean="0"/>
          </a:p>
          <a:p>
            <a:pPr marL="0" indent="0">
              <a:buNone/>
            </a:pPr>
            <a:r>
              <a:rPr lang="en-ZA" sz="2900" i="1" dirty="0" smtClean="0"/>
              <a:t>Rationale</a:t>
            </a:r>
            <a:r>
              <a:rPr lang="en-ZA" sz="2900" i="1" dirty="0"/>
              <a:t>:</a:t>
            </a:r>
            <a:r>
              <a:rPr lang="en-ZA" sz="2900" dirty="0"/>
              <a:t> </a:t>
            </a:r>
            <a:r>
              <a:rPr lang="en-ZA" sz="2900" dirty="0" smtClean="0"/>
              <a:t>Chancroid &amp; LGV are rare. In the small number of patients requiring chancroid treatment, replacing erythromycin with azithromycin improves patient adherence &amp; provides better tolerance.</a:t>
            </a:r>
          </a:p>
          <a:p>
            <a:pPr marL="0" indent="0">
              <a:buNone/>
            </a:pPr>
            <a:r>
              <a:rPr lang="en-ZA" sz="4400" b="1" dirty="0" smtClean="0">
                <a:solidFill>
                  <a:srgbClr val="3366FF"/>
                </a:solidFill>
              </a:rPr>
              <a:t>Level </a:t>
            </a:r>
            <a:r>
              <a:rPr lang="en-ZA" sz="4400" b="1" dirty="0">
                <a:solidFill>
                  <a:srgbClr val="3366FF"/>
                </a:solidFill>
              </a:rPr>
              <a:t>of </a:t>
            </a:r>
            <a:r>
              <a:rPr lang="en-ZA" sz="4400" b="1" dirty="0" smtClean="0">
                <a:solidFill>
                  <a:srgbClr val="3366FF"/>
                </a:solidFill>
              </a:rPr>
              <a:t>Evidence</a:t>
            </a:r>
            <a:r>
              <a:rPr lang="en-ZA" sz="4400" b="1" dirty="0">
                <a:solidFill>
                  <a:srgbClr val="3366FF"/>
                </a:solidFill>
              </a:rPr>
              <a:t>: III </a:t>
            </a:r>
            <a:r>
              <a:rPr lang="en-ZA" sz="4400" b="1" dirty="0" smtClean="0">
                <a:solidFill>
                  <a:srgbClr val="3366FF"/>
                </a:solidFill>
              </a:rPr>
              <a:t>Guidelines, Prevalence studies, Expert opinion</a:t>
            </a:r>
            <a:endParaRPr lang="en-ZA" sz="4400" b="1" dirty="0">
              <a:solidFill>
                <a:srgbClr val="3366FF"/>
              </a:solidFill>
            </a:endParaRPr>
          </a:p>
        </p:txBody>
      </p:sp>
      <p:sp>
        <p:nvSpPr>
          <p:cNvPr id="5"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31</a:t>
            </a:fld>
            <a:endParaRPr lang="en-ZA" sz="1000" dirty="0"/>
          </a:p>
        </p:txBody>
      </p:sp>
      <p:sp>
        <p:nvSpPr>
          <p:cNvPr id="8" name="Title 1"/>
          <p:cNvSpPr>
            <a:spLocks noGrp="1"/>
          </p:cNvSpPr>
          <p:nvPr>
            <p:ph type="title"/>
          </p:nvPr>
        </p:nvSpPr>
        <p:spPr>
          <a:xfrm>
            <a:off x="0" y="0"/>
            <a:ext cx="8686800" cy="1295400"/>
          </a:xfrm>
        </p:spPr>
        <p:txBody>
          <a:bodyPr>
            <a:normAutofit/>
          </a:bodyPr>
          <a:lstStyle/>
          <a:p>
            <a:pPr algn="l"/>
            <a:r>
              <a:rPr lang="en-ZA" sz="3600" b="1" dirty="0">
                <a:solidFill>
                  <a:schemeClr val="bg1"/>
                </a:solidFill>
              </a:rPr>
              <a:t>12.5 GENITAL ULCER </a:t>
            </a:r>
            <a:r>
              <a:rPr lang="en-ZA" sz="3600" b="1" dirty="0" smtClean="0">
                <a:solidFill>
                  <a:schemeClr val="bg1"/>
                </a:solidFill>
              </a:rPr>
              <a:t>SYNDROME</a:t>
            </a:r>
            <a:endParaRPr lang="en-ZA" sz="3600" b="1" dirty="0">
              <a:solidFill>
                <a:schemeClr val="bg1"/>
              </a:solidFill>
            </a:endParaRPr>
          </a:p>
        </p:txBody>
      </p:sp>
      <p:sp>
        <p:nvSpPr>
          <p:cNvPr id="7" name="TextBox 6"/>
          <p:cNvSpPr txBox="1"/>
          <p:nvPr/>
        </p:nvSpPr>
        <p:spPr>
          <a:xfrm>
            <a:off x="6934200" y="5890717"/>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17</a:t>
            </a:r>
            <a:endParaRPr lang="en-ZA" dirty="0">
              <a:solidFill>
                <a:srgbClr val="3366FF"/>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458200" cy="4983163"/>
          </a:xfrm>
        </p:spPr>
        <p:txBody>
          <a:bodyPr>
            <a:normAutofit/>
          </a:bodyPr>
          <a:lstStyle/>
          <a:p>
            <a:r>
              <a:rPr lang="en-GB" u="sng" dirty="0" smtClean="0"/>
              <a:t>RPR tests: </a:t>
            </a:r>
            <a:r>
              <a:rPr lang="en-GB" i="1" dirty="0" smtClean="0">
                <a:solidFill>
                  <a:srgbClr val="9966FF"/>
                </a:solidFill>
              </a:rPr>
              <a:t>amended</a:t>
            </a:r>
          </a:p>
          <a:p>
            <a:pPr lvl="1"/>
            <a:r>
              <a:rPr lang="en-GB" dirty="0" smtClean="0"/>
              <a:t>Baseline and follow-up RPR done only for GUS cases treated with doxycycline.</a:t>
            </a:r>
            <a:endParaRPr lang="en-ZA" dirty="0" smtClean="0"/>
          </a:p>
          <a:p>
            <a:pPr lvl="3"/>
            <a:r>
              <a:rPr lang="en-GB" dirty="0" smtClean="0"/>
              <a:t>High cure rate with penicillin. Thus, only doxycycline-treated cases would require follow-up for test-of-cure.</a:t>
            </a:r>
            <a:endParaRPr lang="en-ZA" dirty="0" smtClean="0"/>
          </a:p>
          <a:p>
            <a:pPr lvl="3"/>
            <a:r>
              <a:rPr lang="en-GB" dirty="0" err="1" smtClean="0"/>
              <a:t>RPRs</a:t>
            </a:r>
            <a:r>
              <a:rPr lang="en-GB" dirty="0" smtClean="0"/>
              <a:t> required in this clinical setting would be low: ± 70% of primary syphilis would be +</a:t>
            </a:r>
            <a:r>
              <a:rPr lang="en-GB" dirty="0" err="1" smtClean="0"/>
              <a:t>ve</a:t>
            </a:r>
            <a:r>
              <a:rPr lang="en-GB" dirty="0" smtClean="0"/>
              <a:t> on RPR &amp; ± 1% of these patients would have penicillin allergy, requiring doxycycline. </a:t>
            </a:r>
            <a:endParaRPr lang="en-ZA" dirty="0" smtClean="0"/>
          </a:p>
          <a:p>
            <a:pPr>
              <a:buNone/>
            </a:pPr>
            <a:r>
              <a:rPr lang="en-ZA" sz="4400" b="1" dirty="0" smtClean="0">
                <a:solidFill>
                  <a:srgbClr val="3366FF"/>
                </a:solidFill>
              </a:rPr>
              <a:t>Level of Evidence: III Expert opinion</a:t>
            </a:r>
            <a:endParaRPr lang="en-ZA" sz="4400" dirty="0" smtClean="0">
              <a:solidFill>
                <a:srgbClr val="3366FF"/>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32</a:t>
            </a:fld>
            <a:endParaRPr lang="en-ZA" sz="1000" dirty="0"/>
          </a:p>
        </p:txBody>
      </p:sp>
      <p:sp>
        <p:nvSpPr>
          <p:cNvPr id="8" name="Title 1"/>
          <p:cNvSpPr>
            <a:spLocks noGrp="1"/>
          </p:cNvSpPr>
          <p:nvPr>
            <p:ph type="title"/>
          </p:nvPr>
        </p:nvSpPr>
        <p:spPr>
          <a:xfrm>
            <a:off x="0" y="0"/>
            <a:ext cx="8686800" cy="1295400"/>
          </a:xfrm>
        </p:spPr>
        <p:txBody>
          <a:bodyPr>
            <a:normAutofit/>
          </a:bodyPr>
          <a:lstStyle/>
          <a:p>
            <a:pPr algn="l"/>
            <a:r>
              <a:rPr lang="en-ZA" sz="3600" b="1" dirty="0">
                <a:solidFill>
                  <a:schemeClr val="bg1"/>
                </a:solidFill>
              </a:rPr>
              <a:t>12.5 GENITAL ULCER </a:t>
            </a:r>
            <a:r>
              <a:rPr lang="en-ZA" sz="3600" b="1" dirty="0" smtClean="0">
                <a:solidFill>
                  <a:schemeClr val="bg1"/>
                </a:solidFill>
              </a:rPr>
              <a:t>SYNDROME</a:t>
            </a:r>
            <a:endParaRPr lang="en-ZA" sz="3600" b="1" dirty="0">
              <a:solidFill>
                <a:schemeClr val="bg1"/>
              </a:solidFill>
            </a:endParaRPr>
          </a:p>
        </p:txBody>
      </p:sp>
      <p:sp>
        <p:nvSpPr>
          <p:cNvPr id="7"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4906963"/>
          </a:xfrm>
        </p:spPr>
        <p:txBody>
          <a:bodyPr>
            <a:normAutofit/>
          </a:bodyPr>
          <a:lstStyle/>
          <a:p>
            <a:r>
              <a:rPr lang="en-ZA" u="sng" dirty="0" smtClean="0"/>
              <a:t>Penicillin allergic pregnant women/ breastfeeding</a:t>
            </a:r>
            <a:r>
              <a:rPr lang="en-ZA" dirty="0" smtClean="0"/>
              <a:t>: </a:t>
            </a:r>
            <a:r>
              <a:rPr lang="en-ZA" i="1" dirty="0" smtClean="0">
                <a:solidFill>
                  <a:srgbClr val="9966FF"/>
                </a:solidFill>
              </a:rPr>
              <a:t>management amended</a:t>
            </a:r>
          </a:p>
          <a:p>
            <a:pPr lvl="1"/>
            <a:r>
              <a:rPr lang="en-ZA" dirty="0" smtClean="0"/>
              <a:t>These patients are referred for confirmation on new syphilis infection and possible desensitisation.</a:t>
            </a:r>
          </a:p>
          <a:p>
            <a:pPr marL="0" indent="0">
              <a:buNone/>
            </a:pPr>
            <a:r>
              <a:rPr lang="en-ZA" sz="2400" i="1" dirty="0" smtClean="0"/>
              <a:t>Rationale:</a:t>
            </a:r>
            <a:r>
              <a:rPr lang="en-ZA" sz="2400" dirty="0" smtClean="0"/>
              <a:t> Alignment with the Adult Hospital level STGs, 2012.</a:t>
            </a:r>
          </a:p>
          <a:p>
            <a:pPr marL="0" indent="0">
              <a:buNone/>
            </a:pPr>
            <a:r>
              <a:rPr lang="en-ZA" sz="4800" b="1" dirty="0" smtClean="0">
                <a:solidFill>
                  <a:srgbClr val="3366FF"/>
                </a:solidFill>
              </a:rPr>
              <a:t>Level of Evidence: III Guidelines</a:t>
            </a:r>
            <a:endParaRPr lang="en-ZA" sz="4800" dirty="0" smtClean="0">
              <a:solidFill>
                <a:srgbClr val="3366FF"/>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33</a:t>
            </a:fld>
            <a:endParaRPr lang="en-ZA" sz="1000" dirty="0"/>
          </a:p>
        </p:txBody>
      </p:sp>
      <p:sp>
        <p:nvSpPr>
          <p:cNvPr id="8" name="Title 1"/>
          <p:cNvSpPr>
            <a:spLocks noGrp="1"/>
          </p:cNvSpPr>
          <p:nvPr>
            <p:ph type="title"/>
          </p:nvPr>
        </p:nvSpPr>
        <p:spPr>
          <a:xfrm>
            <a:off x="0" y="0"/>
            <a:ext cx="8686800" cy="1295400"/>
          </a:xfrm>
        </p:spPr>
        <p:txBody>
          <a:bodyPr>
            <a:normAutofit/>
          </a:bodyPr>
          <a:lstStyle/>
          <a:p>
            <a:pPr algn="l"/>
            <a:r>
              <a:rPr lang="en-ZA" sz="3600" b="1" dirty="0">
                <a:solidFill>
                  <a:schemeClr val="bg1"/>
                </a:solidFill>
              </a:rPr>
              <a:t>12.5 GENITAL ULCER </a:t>
            </a:r>
            <a:r>
              <a:rPr lang="en-ZA" sz="3600" b="1" dirty="0" smtClean="0">
                <a:solidFill>
                  <a:schemeClr val="bg1"/>
                </a:solidFill>
              </a:rPr>
              <a:t>SYNDROME</a:t>
            </a:r>
            <a:endParaRPr lang="en-ZA" sz="3600" b="1" dirty="0">
              <a:solidFill>
                <a:schemeClr val="bg1"/>
              </a:solidFill>
            </a:endParaRPr>
          </a:p>
        </p:txBody>
      </p:sp>
      <p:sp>
        <p:nvSpPr>
          <p:cNvPr id="7"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extLst>
      <p:ext uri="{BB962C8B-B14F-4D97-AF65-F5344CB8AC3E}">
        <p14:creationId xmlns="" xmlns:p14="http://schemas.microsoft.com/office/powerpoint/2010/main" val="29781911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219200"/>
            <a:ext cx="8915400" cy="4953000"/>
          </a:xfrm>
        </p:spPr>
        <p:txBody>
          <a:bodyPr>
            <a:normAutofit/>
          </a:bodyPr>
          <a:lstStyle/>
          <a:p>
            <a:r>
              <a:rPr lang="en-ZA" u="sng" dirty="0" smtClean="0"/>
              <a:t>Lidocaine 1%: </a:t>
            </a:r>
            <a:r>
              <a:rPr lang="en-ZA" i="1" dirty="0" smtClean="0">
                <a:solidFill>
                  <a:srgbClr val="00B050"/>
                </a:solidFill>
              </a:rPr>
              <a:t>added</a:t>
            </a:r>
          </a:p>
          <a:p>
            <a:pPr lvl="1"/>
            <a:r>
              <a:rPr lang="en-GB" sz="2400" dirty="0" err="1" smtClean="0"/>
              <a:t>Diluent</a:t>
            </a:r>
            <a:r>
              <a:rPr lang="en-GB" sz="2400" dirty="0" smtClean="0"/>
              <a:t> for benzathine benzylpenicillin to reduce pain on administration of IM injection. </a:t>
            </a:r>
          </a:p>
          <a:p>
            <a:pPr lvl="1"/>
            <a:r>
              <a:rPr lang="en-GB" sz="2400" dirty="0" smtClean="0"/>
              <a:t>Aligned with the PHC Rheumatic fever STG and the UK 2008 STI guidelines.</a:t>
            </a:r>
            <a:endParaRPr lang="en-ZA" sz="2400" b="1" dirty="0" smtClean="0">
              <a:solidFill>
                <a:prstClr val="black"/>
              </a:solidFill>
            </a:endParaRPr>
          </a:p>
          <a:p>
            <a:pPr>
              <a:buNone/>
            </a:pPr>
            <a:r>
              <a:rPr lang="en-ZA" sz="4800" b="1" dirty="0" smtClean="0">
                <a:solidFill>
                  <a:srgbClr val="3366FF"/>
                </a:solidFill>
              </a:rPr>
              <a:t>Level of Evidence: III Guidelines</a:t>
            </a:r>
            <a:endParaRPr lang="en-ZA" sz="4800" dirty="0" smtClean="0">
              <a:solidFill>
                <a:srgbClr val="3366FF"/>
              </a:solidFill>
            </a:endParaRPr>
          </a:p>
          <a:p>
            <a:pPr>
              <a:buNone/>
            </a:pPr>
            <a:endParaRPr lang="en-ZA" dirty="0"/>
          </a:p>
        </p:txBody>
      </p:sp>
      <p:sp>
        <p:nvSpPr>
          <p:cNvPr id="5" name="Footer Placeholder 4"/>
          <p:cNvSpPr>
            <a:spLocks noGrp="1"/>
          </p:cNvSpPr>
          <p:nvPr>
            <p:ph type="ftr" sz="quarter" idx="11"/>
          </p:nvPr>
        </p:nvSpPr>
        <p:spPr/>
        <p:txBody>
          <a:bodyPr/>
          <a:lstStyle/>
          <a:p>
            <a:pPr algn="ctr"/>
            <a:r>
              <a:rPr lang="en-ZA" sz="1200" dirty="0" smtClean="0"/>
              <a:t>PRIMARY HEALTHCARE 2014 IMPLEMENTATION SLIDES: STI</a:t>
            </a:r>
            <a:endParaRPr lang="en-ZA" sz="12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200" smtClean="0"/>
              <a:pPr algn="ctr"/>
              <a:t>34</a:t>
            </a:fld>
            <a:endParaRPr lang="en-ZA" sz="1200" dirty="0"/>
          </a:p>
        </p:txBody>
      </p:sp>
      <p:sp>
        <p:nvSpPr>
          <p:cNvPr id="8" name="Title 1"/>
          <p:cNvSpPr>
            <a:spLocks noGrp="1"/>
          </p:cNvSpPr>
          <p:nvPr>
            <p:ph type="title"/>
          </p:nvPr>
        </p:nvSpPr>
        <p:spPr>
          <a:xfrm>
            <a:off x="0" y="0"/>
            <a:ext cx="8686800" cy="1295400"/>
          </a:xfrm>
        </p:spPr>
        <p:txBody>
          <a:bodyPr>
            <a:normAutofit/>
          </a:bodyPr>
          <a:lstStyle/>
          <a:p>
            <a:pPr algn="l"/>
            <a:r>
              <a:rPr lang="en-ZA" sz="3600" b="1" dirty="0">
                <a:solidFill>
                  <a:schemeClr val="bg1"/>
                </a:solidFill>
              </a:rPr>
              <a:t>12.5 GENITAL ULCER </a:t>
            </a:r>
            <a:r>
              <a:rPr lang="en-ZA" sz="3600" b="1" dirty="0" smtClean="0">
                <a:solidFill>
                  <a:schemeClr val="bg1"/>
                </a:solidFill>
              </a:rPr>
              <a:t>SYNDROME</a:t>
            </a:r>
            <a:endParaRPr lang="en-ZA" sz="3600" b="1" dirty="0">
              <a:solidFill>
                <a:schemeClr val="bg1"/>
              </a:solidFill>
            </a:endParaRPr>
          </a:p>
        </p:txBody>
      </p:sp>
      <p:sp>
        <p:nvSpPr>
          <p:cNvPr id="7" name="TextBox 6"/>
          <p:cNvSpPr txBox="1"/>
          <p:nvPr/>
        </p:nvSpPr>
        <p:spPr>
          <a:xfrm>
            <a:off x="6934200" y="5410200"/>
            <a:ext cx="914400" cy="369332"/>
          </a:xfrm>
          <a:prstGeom prst="rect">
            <a:avLst/>
          </a:prstGeom>
          <a:noFill/>
          <a:ln w="3175">
            <a:solidFill>
              <a:schemeClr val="tx1"/>
            </a:solidFill>
          </a:ln>
        </p:spPr>
        <p:txBody>
          <a:bodyPr wrap="square" rtlCol="0">
            <a:spAutoFit/>
          </a:bodyPr>
          <a:lstStyle/>
          <a:p>
            <a:pPr algn="ctr"/>
            <a:r>
              <a:rPr lang="en-ZA">
                <a:solidFill>
                  <a:srgbClr val="3366FF"/>
                </a:solidFill>
              </a:rPr>
              <a:t>Ref </a:t>
            </a:r>
            <a:r>
              <a:rPr lang="en-ZA" smtClean="0">
                <a:solidFill>
                  <a:srgbClr val="3366FF"/>
                </a:solidFill>
              </a:rPr>
              <a:t>18</a:t>
            </a:r>
            <a:endParaRPr lang="en-ZA" dirty="0">
              <a:solidFill>
                <a:srgbClr val="3366F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ZA" b="1" dirty="0">
                <a:solidFill>
                  <a:schemeClr val="bg1"/>
                </a:solidFill>
              </a:rPr>
              <a:t>12.6 </a:t>
            </a:r>
            <a:r>
              <a:rPr lang="en-ZA" b="1" dirty="0" smtClean="0">
                <a:solidFill>
                  <a:schemeClr val="bg1"/>
                </a:solidFill>
              </a:rPr>
              <a:t>BUBO</a:t>
            </a:r>
            <a:endParaRPr lang="en-ZA" dirty="0">
              <a:solidFill>
                <a:schemeClr val="bg1"/>
              </a:solidFill>
            </a:endParaRPr>
          </a:p>
        </p:txBody>
      </p:sp>
      <p:sp>
        <p:nvSpPr>
          <p:cNvPr id="3" name="Content Placeholder 2"/>
          <p:cNvSpPr>
            <a:spLocks noGrp="1"/>
          </p:cNvSpPr>
          <p:nvPr>
            <p:ph idx="1"/>
          </p:nvPr>
        </p:nvSpPr>
        <p:spPr>
          <a:xfrm>
            <a:off x="0" y="1066800"/>
            <a:ext cx="9144000" cy="5059363"/>
          </a:xfrm>
        </p:spPr>
        <p:txBody>
          <a:bodyPr>
            <a:normAutofit fontScale="70000" lnSpcReduction="20000"/>
          </a:bodyPr>
          <a:lstStyle/>
          <a:p>
            <a:r>
              <a:rPr lang="en-GB" sz="3800" u="sng" dirty="0" smtClean="0"/>
              <a:t>Doxycycline</a:t>
            </a:r>
            <a:r>
              <a:rPr lang="en-GB" sz="3800" dirty="0" smtClean="0"/>
              <a:t>:</a:t>
            </a:r>
            <a:r>
              <a:rPr lang="en-GB" sz="3800" i="1" dirty="0" smtClean="0">
                <a:solidFill>
                  <a:srgbClr val="FF0000"/>
                </a:solidFill>
              </a:rPr>
              <a:t> deleted</a:t>
            </a:r>
          </a:p>
          <a:p>
            <a:r>
              <a:rPr lang="en-GB" sz="3800" u="sng" dirty="0" smtClean="0"/>
              <a:t>Ciprofloxacin</a:t>
            </a:r>
            <a:r>
              <a:rPr lang="en-GB" sz="3800" dirty="0" smtClean="0"/>
              <a:t>: </a:t>
            </a:r>
            <a:r>
              <a:rPr lang="en-GB" sz="3800" i="1" dirty="0" smtClean="0">
                <a:solidFill>
                  <a:srgbClr val="FF0000"/>
                </a:solidFill>
              </a:rPr>
              <a:t>deleted</a:t>
            </a:r>
          </a:p>
          <a:p>
            <a:r>
              <a:rPr lang="en-GB" sz="3800" u="sng" dirty="0" smtClean="0"/>
              <a:t>Azithromycin</a:t>
            </a:r>
            <a:r>
              <a:rPr lang="en-GB" sz="3800" dirty="0" smtClean="0"/>
              <a:t>: </a:t>
            </a:r>
            <a:r>
              <a:rPr lang="en-GB" sz="3800" i="1" dirty="0" smtClean="0">
                <a:solidFill>
                  <a:srgbClr val="00B050"/>
                </a:solidFill>
              </a:rPr>
              <a:t>added</a:t>
            </a:r>
          </a:p>
          <a:p>
            <a:pPr lvl="1"/>
            <a:r>
              <a:rPr lang="en-US" dirty="0" smtClean="0"/>
              <a:t>CDC Guidelines (2010) recommends azithromycin, oral, 1 g weekly x 3 weeks. </a:t>
            </a:r>
            <a:r>
              <a:rPr lang="en-ZA" dirty="0" smtClean="0"/>
              <a:t>However, clinical data are lacking; azithromycin is probably effective based on its chlamydial antimicrobial activity. </a:t>
            </a:r>
          </a:p>
          <a:p>
            <a:pPr lvl="1"/>
            <a:r>
              <a:rPr lang="en-ZA" dirty="0" smtClean="0"/>
              <a:t>Two</a:t>
            </a:r>
            <a:r>
              <a:rPr lang="en-US" dirty="0" smtClean="0"/>
              <a:t> doses considered sufficient as therapeutic azithromycin concentrations sustained in tissue &amp; </a:t>
            </a:r>
            <a:r>
              <a:rPr lang="en-US" dirty="0" err="1" smtClean="0"/>
              <a:t>neutrophils</a:t>
            </a:r>
            <a:r>
              <a:rPr lang="en-US" dirty="0" smtClean="0"/>
              <a:t> for at least 10 days after single 1 g dose azithromycin therapy.</a:t>
            </a:r>
            <a:endParaRPr lang="en-ZA" dirty="0" smtClean="0"/>
          </a:p>
          <a:p>
            <a:pPr lvl="1"/>
            <a:r>
              <a:rPr lang="en-GB" dirty="0" smtClean="0"/>
              <a:t>Referral to higher level of care if no improvement is seen within 14 days.</a:t>
            </a:r>
            <a:endParaRPr lang="en-ZA" dirty="0" smtClean="0"/>
          </a:p>
          <a:p>
            <a:pPr>
              <a:buNone/>
            </a:pPr>
            <a:r>
              <a:rPr lang="en-US" i="1" dirty="0" smtClean="0"/>
              <a:t>Rationale: </a:t>
            </a:r>
            <a:r>
              <a:rPr lang="en-US" dirty="0" smtClean="0"/>
              <a:t>A</a:t>
            </a:r>
            <a:r>
              <a:rPr lang="en-ZA" dirty="0" err="1" smtClean="0"/>
              <a:t>zithromycin</a:t>
            </a:r>
            <a:r>
              <a:rPr lang="en-ZA" dirty="0" smtClean="0"/>
              <a:t> better tolerated than erythromycin resulting in better patient adherence </a:t>
            </a:r>
            <a:r>
              <a:rPr lang="en-GB" dirty="0" smtClean="0"/>
              <a:t>&amp; allows directly observed therapy by nurse.</a:t>
            </a:r>
            <a:endParaRPr lang="en-ZA" dirty="0" smtClean="0"/>
          </a:p>
          <a:p>
            <a:pPr>
              <a:buNone/>
            </a:pPr>
            <a:endParaRPr lang="en-US" sz="4600" b="1" dirty="0" smtClean="0">
              <a:solidFill>
                <a:srgbClr val="3366FF"/>
              </a:solidFill>
            </a:endParaRPr>
          </a:p>
          <a:p>
            <a:pPr>
              <a:buNone/>
            </a:pPr>
            <a:r>
              <a:rPr lang="en-US" sz="4600" b="1" dirty="0" smtClean="0">
                <a:solidFill>
                  <a:srgbClr val="3366FF"/>
                </a:solidFill>
              </a:rPr>
              <a:t>Level of Evidence: III Guidelines, Expert opinion</a:t>
            </a:r>
            <a:endParaRPr lang="en-ZA" sz="4600" dirty="0" smtClean="0">
              <a:solidFill>
                <a:srgbClr val="3366FF"/>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35</a:t>
            </a:fld>
            <a:endParaRPr lang="en-ZA" sz="1000" dirty="0"/>
          </a:p>
        </p:txBody>
      </p:sp>
      <p:sp>
        <p:nvSpPr>
          <p:cNvPr id="7" name="TextBox 6"/>
          <p:cNvSpPr txBox="1"/>
          <p:nvPr/>
        </p:nvSpPr>
        <p:spPr>
          <a:xfrm>
            <a:off x="7086600" y="5835134"/>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19</a:t>
            </a:r>
            <a:endParaRPr lang="en-ZA" dirty="0">
              <a:solidFill>
                <a:srgbClr val="3366FF"/>
              </a:solidFill>
            </a:endParaRPr>
          </a:p>
        </p:txBody>
      </p:sp>
      <p:sp>
        <p:nvSpPr>
          <p:cNvPr id="8"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extLst>
      <p:ext uri="{BB962C8B-B14F-4D97-AF65-F5344CB8AC3E}">
        <p14:creationId xmlns="" xmlns:p14="http://schemas.microsoft.com/office/powerpoint/2010/main" val="2487238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43000"/>
          </a:xfrm>
        </p:spPr>
        <p:txBody>
          <a:bodyPr>
            <a:noAutofit/>
          </a:bodyPr>
          <a:lstStyle/>
          <a:p>
            <a:pPr algn="l"/>
            <a:r>
              <a:rPr lang="en-ZA" sz="3600" b="1" dirty="0">
                <a:solidFill>
                  <a:schemeClr val="bg1"/>
                </a:solidFill>
              </a:rPr>
              <a:t>12.7  </a:t>
            </a:r>
            <a:r>
              <a:rPr lang="en-ZA" sz="3600" b="1" dirty="0" smtClean="0">
                <a:solidFill>
                  <a:schemeClr val="bg1"/>
                </a:solidFill>
              </a:rPr>
              <a:t>BALANITIS/BALANOPOSTHITIS</a:t>
            </a:r>
            <a:endParaRPr lang="en-ZA" sz="3600" dirty="0">
              <a:solidFill>
                <a:schemeClr val="bg1"/>
              </a:solidFill>
            </a:endParaRPr>
          </a:p>
        </p:txBody>
      </p:sp>
      <p:sp>
        <p:nvSpPr>
          <p:cNvPr id="3" name="Content Placeholder 2"/>
          <p:cNvSpPr>
            <a:spLocks noGrp="1"/>
          </p:cNvSpPr>
          <p:nvPr>
            <p:ph idx="1"/>
          </p:nvPr>
        </p:nvSpPr>
        <p:spPr>
          <a:xfrm>
            <a:off x="0" y="1143000"/>
            <a:ext cx="9144000" cy="4983163"/>
          </a:xfrm>
        </p:spPr>
        <p:txBody>
          <a:bodyPr>
            <a:normAutofit fontScale="92500" lnSpcReduction="20000"/>
          </a:bodyPr>
          <a:lstStyle/>
          <a:p>
            <a:r>
              <a:rPr lang="en-GB" u="sng" dirty="0" smtClean="0"/>
              <a:t>Benzathine benzylpenicillin: </a:t>
            </a:r>
            <a:r>
              <a:rPr lang="en-GB" i="1" dirty="0" smtClean="0">
                <a:solidFill>
                  <a:srgbClr val="00B050"/>
                </a:solidFill>
              </a:rPr>
              <a:t>added if discharge present</a:t>
            </a:r>
          </a:p>
          <a:p>
            <a:r>
              <a:rPr lang="en-GB" u="sng" dirty="0" err="1" smtClean="0"/>
              <a:t>Lidocaine</a:t>
            </a:r>
            <a:r>
              <a:rPr lang="en-GB" u="sng" dirty="0" smtClean="0"/>
              <a:t> 1%</a:t>
            </a:r>
            <a:r>
              <a:rPr lang="en-GB" dirty="0" smtClean="0"/>
              <a:t>: </a:t>
            </a:r>
            <a:r>
              <a:rPr lang="en-GB" i="1" dirty="0" smtClean="0">
                <a:solidFill>
                  <a:srgbClr val="00B050"/>
                </a:solidFill>
              </a:rPr>
              <a:t>added</a:t>
            </a:r>
          </a:p>
          <a:p>
            <a:r>
              <a:rPr lang="en-GB" u="sng" dirty="0" smtClean="0"/>
              <a:t>Doxycycline</a:t>
            </a:r>
            <a:r>
              <a:rPr lang="en-GB" dirty="0" smtClean="0"/>
              <a:t>: </a:t>
            </a:r>
            <a:r>
              <a:rPr lang="en-GB" i="1" dirty="0" smtClean="0">
                <a:solidFill>
                  <a:srgbClr val="00B050"/>
                </a:solidFill>
              </a:rPr>
              <a:t>added</a:t>
            </a:r>
          </a:p>
          <a:p>
            <a:pPr lvl="1"/>
            <a:r>
              <a:rPr lang="en-GB" dirty="0" smtClean="0"/>
              <a:t>Presentation of uncircumcised males of watery purulent discharge under the prepuce (</a:t>
            </a:r>
            <a:r>
              <a:rPr lang="en-ZA" dirty="0" smtClean="0"/>
              <a:t>spirochaetosis)</a:t>
            </a:r>
            <a:r>
              <a:rPr lang="en-GB" dirty="0" smtClean="0"/>
              <a:t> is common at primary level &amp;</a:t>
            </a:r>
            <a:r>
              <a:rPr lang="en-ZA" dirty="0" smtClean="0"/>
              <a:t>frequently misdiagnosed. </a:t>
            </a:r>
          </a:p>
          <a:p>
            <a:pPr lvl="1"/>
            <a:r>
              <a:rPr lang="en-ZA" dirty="0" smtClean="0"/>
              <a:t>MUS algorithm would probably treat most of the non syphilitic spirochaetes. </a:t>
            </a:r>
          </a:p>
          <a:p>
            <a:pPr lvl="1"/>
            <a:r>
              <a:rPr lang="en-ZA" dirty="0" smtClean="0"/>
              <a:t>Management of syphilitic balanitis aligned with GUS algorithm (treatment for syphilis).</a:t>
            </a:r>
          </a:p>
          <a:p>
            <a:pPr lvl="1">
              <a:buNone/>
            </a:pPr>
            <a:endParaRPr lang="en-ZA" sz="1400" dirty="0" smtClean="0"/>
          </a:p>
          <a:p>
            <a:pPr>
              <a:buNone/>
            </a:pPr>
            <a:r>
              <a:rPr lang="en-ZA" sz="4800" b="1" dirty="0" smtClean="0">
                <a:solidFill>
                  <a:srgbClr val="3366FF"/>
                </a:solidFill>
              </a:rPr>
              <a:t>Level of Evidence: III Expert opinion</a:t>
            </a:r>
            <a:endParaRPr lang="en-ZA" sz="4800" dirty="0" smtClean="0">
              <a:solidFill>
                <a:srgbClr val="3366FF"/>
              </a:solidFill>
            </a:endParaRPr>
          </a:p>
          <a:p>
            <a:pPr lvl="1">
              <a:buNone/>
            </a:pPr>
            <a:endParaRPr lang="en-ZA" dirty="0" smtClean="0"/>
          </a:p>
          <a:p>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36</a:t>
            </a:fld>
            <a:endParaRPr lang="en-ZA" sz="1000" dirty="0"/>
          </a:p>
        </p:txBody>
      </p:sp>
    </p:spTree>
    <p:extLst>
      <p:ext uri="{BB962C8B-B14F-4D97-AF65-F5344CB8AC3E}">
        <p14:creationId xmlns="" xmlns:p14="http://schemas.microsoft.com/office/powerpoint/2010/main" val="3422384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143000"/>
          </a:xfrm>
        </p:spPr>
        <p:txBody>
          <a:bodyPr>
            <a:noAutofit/>
          </a:bodyPr>
          <a:lstStyle/>
          <a:p>
            <a:pPr algn="l"/>
            <a:r>
              <a:rPr lang="en-ZA" sz="3600" b="1" dirty="0">
                <a:solidFill>
                  <a:schemeClr val="bg1"/>
                </a:solidFill>
              </a:rPr>
              <a:t>12.7 SYPHILIS SEROLOGY </a:t>
            </a:r>
            <a:r>
              <a:rPr lang="en-ZA" sz="3600" b="1" dirty="0" smtClean="0">
                <a:solidFill>
                  <a:schemeClr val="bg1"/>
                </a:solidFill>
              </a:rPr>
              <a:t>AND </a:t>
            </a:r>
            <a:br>
              <a:rPr lang="en-ZA" sz="3600" b="1" dirty="0" smtClean="0">
                <a:solidFill>
                  <a:schemeClr val="bg1"/>
                </a:solidFill>
              </a:rPr>
            </a:br>
            <a:r>
              <a:rPr lang="en-ZA" sz="3600" b="1" dirty="0" smtClean="0">
                <a:solidFill>
                  <a:schemeClr val="bg1"/>
                </a:solidFill>
              </a:rPr>
              <a:t>        TREATMENT</a:t>
            </a:r>
            <a:endParaRPr lang="en-ZA" sz="3600" b="1" dirty="0">
              <a:solidFill>
                <a:schemeClr val="bg1"/>
              </a:solidFill>
            </a:endParaRPr>
          </a:p>
        </p:txBody>
      </p:sp>
      <p:sp>
        <p:nvSpPr>
          <p:cNvPr id="3" name="Content Placeholder 2"/>
          <p:cNvSpPr>
            <a:spLocks noGrp="1"/>
          </p:cNvSpPr>
          <p:nvPr>
            <p:ph idx="1"/>
          </p:nvPr>
        </p:nvSpPr>
        <p:spPr>
          <a:xfrm>
            <a:off x="381000" y="1295400"/>
            <a:ext cx="8305800" cy="4830763"/>
          </a:xfrm>
        </p:spPr>
        <p:txBody>
          <a:bodyPr/>
          <a:lstStyle/>
          <a:p>
            <a:pPr>
              <a:buNone/>
            </a:pPr>
            <a:r>
              <a:rPr lang="en-GB" i="1" u="sng" dirty="0" smtClean="0"/>
              <a:t>Syphilis serology</a:t>
            </a:r>
            <a:endParaRPr lang="en-ZA" dirty="0" smtClean="0"/>
          </a:p>
          <a:p>
            <a:r>
              <a:rPr lang="en-GB" dirty="0" smtClean="0"/>
              <a:t>The following text was amended:</a:t>
            </a:r>
            <a:endParaRPr lang="en-ZA" dirty="0" smtClean="0"/>
          </a:p>
          <a:p>
            <a:pPr lvl="1"/>
            <a:r>
              <a:rPr lang="en-ZA" dirty="0" smtClean="0"/>
              <a:t>Screening can also be done the other way around starting with a specific treponemal test followed by an RPR </a:t>
            </a:r>
            <a:r>
              <a:rPr lang="en-ZA" u="sng" dirty="0" smtClean="0"/>
              <a:t>in patients who have a positive specific treponemal test. This is sometimes referred to as the “reverse algorithm”.</a:t>
            </a:r>
            <a:endParaRPr lang="en-ZA" dirty="0" smtClean="0"/>
          </a:p>
          <a:p>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37</a:t>
            </a:fld>
            <a:endParaRPr lang="en-ZA" sz="1000" dirty="0"/>
          </a:p>
        </p:txBody>
      </p:sp>
    </p:spTree>
    <p:extLst>
      <p:ext uri="{BB962C8B-B14F-4D97-AF65-F5344CB8AC3E}">
        <p14:creationId xmlns="" xmlns:p14="http://schemas.microsoft.com/office/powerpoint/2010/main" val="25477997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059363"/>
          </a:xfrm>
        </p:spPr>
        <p:txBody>
          <a:bodyPr>
            <a:normAutofit fontScale="92500" lnSpcReduction="10000"/>
          </a:bodyPr>
          <a:lstStyle/>
          <a:p>
            <a:pPr>
              <a:buNone/>
            </a:pPr>
            <a:r>
              <a:rPr lang="en-GB" u="sng" dirty="0" smtClean="0"/>
              <a:t>Late and early syphilis:</a:t>
            </a:r>
          </a:p>
          <a:p>
            <a:pPr>
              <a:buNone/>
            </a:pPr>
            <a:r>
              <a:rPr lang="en-GB" i="1" dirty="0" smtClean="0"/>
              <a:t>Screening for re-infection of syphilis:</a:t>
            </a:r>
            <a:endParaRPr lang="en-ZA" dirty="0" smtClean="0"/>
          </a:p>
          <a:p>
            <a:r>
              <a:rPr lang="en-GB" u="sng" dirty="0" smtClean="0"/>
              <a:t>RPR tests: </a:t>
            </a:r>
            <a:r>
              <a:rPr lang="en-GB" i="1" dirty="0" smtClean="0">
                <a:solidFill>
                  <a:srgbClr val="9966FF"/>
                </a:solidFill>
              </a:rPr>
              <a:t>amended</a:t>
            </a:r>
          </a:p>
          <a:p>
            <a:pPr lvl="2"/>
            <a:r>
              <a:rPr lang="en-GB" dirty="0" smtClean="0"/>
              <a:t>High cure rate with penicillin. Thus, only doxycycline-treated cases would require follow-up for test-of-cure.</a:t>
            </a:r>
          </a:p>
          <a:p>
            <a:pPr lvl="2"/>
            <a:r>
              <a:rPr lang="en-GB" dirty="0" err="1" smtClean="0"/>
              <a:t>Treponemal</a:t>
            </a:r>
            <a:r>
              <a:rPr lang="en-GB" dirty="0" smtClean="0"/>
              <a:t> rapid tests diagnose syphilis, but do not differentiate between current or previously treated syphilis. A follow up RPR laboratory test would be required. </a:t>
            </a:r>
            <a:endParaRPr lang="en-ZA" dirty="0" smtClean="0"/>
          </a:p>
          <a:p>
            <a:pPr lvl="2"/>
            <a:r>
              <a:rPr lang="en-GB" dirty="0" smtClean="0"/>
              <a:t>Follow up </a:t>
            </a:r>
            <a:r>
              <a:rPr lang="en-GB" dirty="0" err="1" smtClean="0"/>
              <a:t>RPRs</a:t>
            </a:r>
            <a:r>
              <a:rPr lang="en-GB" dirty="0" smtClean="0"/>
              <a:t> amended from </a:t>
            </a:r>
            <a:r>
              <a:rPr lang="en-GB" i="1" dirty="0" smtClean="0"/>
              <a:t>“3 months”</a:t>
            </a:r>
            <a:r>
              <a:rPr lang="en-GB" dirty="0" smtClean="0"/>
              <a:t> to “</a:t>
            </a:r>
            <a:r>
              <a:rPr lang="en-GB" i="1" dirty="0" smtClean="0"/>
              <a:t>6 months”</a:t>
            </a:r>
            <a:r>
              <a:rPr lang="en-GB" dirty="0" smtClean="0"/>
              <a:t> in both pregnant and non-pregnant women, aligned with the CDC STI Guidelines, 2010.</a:t>
            </a:r>
            <a:endParaRPr lang="en-ZA" dirty="0" smtClean="0"/>
          </a:p>
          <a:p>
            <a:pPr algn="ctr">
              <a:buNone/>
            </a:pPr>
            <a:r>
              <a:rPr lang="en-ZA" sz="4800" b="1" dirty="0" smtClean="0">
                <a:solidFill>
                  <a:srgbClr val="3366FF"/>
                </a:solidFill>
              </a:rPr>
              <a:t>Level of Evidence: III Expert opinion</a:t>
            </a:r>
            <a:endParaRPr lang="en-ZA" sz="4800" dirty="0" smtClean="0">
              <a:solidFill>
                <a:srgbClr val="3366FF"/>
              </a:solidFill>
            </a:endParaRPr>
          </a:p>
        </p:txBody>
      </p:sp>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38</a:t>
            </a:fld>
            <a:endParaRPr lang="en-ZA" sz="1000" dirty="0"/>
          </a:p>
        </p:txBody>
      </p:sp>
      <p:sp>
        <p:nvSpPr>
          <p:cNvPr id="8" name="Title 1"/>
          <p:cNvSpPr>
            <a:spLocks noGrp="1"/>
          </p:cNvSpPr>
          <p:nvPr>
            <p:ph type="title"/>
          </p:nvPr>
        </p:nvSpPr>
        <p:spPr>
          <a:xfrm>
            <a:off x="0" y="0"/>
            <a:ext cx="8686800" cy="1143000"/>
          </a:xfrm>
        </p:spPr>
        <p:txBody>
          <a:bodyPr>
            <a:noAutofit/>
          </a:bodyPr>
          <a:lstStyle/>
          <a:p>
            <a:pPr algn="l"/>
            <a:r>
              <a:rPr lang="en-ZA" sz="3600" b="1" dirty="0">
                <a:solidFill>
                  <a:schemeClr val="bg1"/>
                </a:solidFill>
              </a:rPr>
              <a:t>12.7 SYPHILIS SEROLOGY </a:t>
            </a:r>
            <a:r>
              <a:rPr lang="en-ZA" sz="3600" b="1" dirty="0" smtClean="0">
                <a:solidFill>
                  <a:schemeClr val="bg1"/>
                </a:solidFill>
              </a:rPr>
              <a:t>AND </a:t>
            </a:r>
            <a:br>
              <a:rPr lang="en-ZA" sz="3600" b="1" dirty="0" smtClean="0">
                <a:solidFill>
                  <a:schemeClr val="bg1"/>
                </a:solidFill>
              </a:rPr>
            </a:br>
            <a:r>
              <a:rPr lang="en-ZA" sz="3600" b="1" dirty="0" smtClean="0">
                <a:solidFill>
                  <a:schemeClr val="bg1"/>
                </a:solidFill>
              </a:rPr>
              <a:t>         TREATMENT</a:t>
            </a:r>
            <a:endParaRPr lang="en-ZA" sz="3600" b="1" dirty="0">
              <a:solidFill>
                <a:schemeClr val="bg1"/>
              </a:solidFill>
            </a:endParaRPr>
          </a:p>
        </p:txBody>
      </p:sp>
    </p:spTree>
    <p:extLst>
      <p:ext uri="{BB962C8B-B14F-4D97-AF65-F5344CB8AC3E}">
        <p14:creationId xmlns="" xmlns:p14="http://schemas.microsoft.com/office/powerpoint/2010/main" val="22502181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458200" cy="4983163"/>
          </a:xfrm>
        </p:spPr>
        <p:txBody>
          <a:bodyPr>
            <a:normAutofit/>
          </a:bodyPr>
          <a:lstStyle/>
          <a:p>
            <a:r>
              <a:rPr lang="en-GB" u="sng" dirty="0" smtClean="0"/>
              <a:t>Benzathine benzylpenicillin:</a:t>
            </a:r>
            <a:r>
              <a:rPr lang="en-GB" i="1" dirty="0" smtClean="0"/>
              <a:t> </a:t>
            </a:r>
            <a:r>
              <a:rPr lang="en-GB" i="1" dirty="0" smtClean="0">
                <a:solidFill>
                  <a:schemeClr val="accent6">
                    <a:lumMod val="75000"/>
                  </a:schemeClr>
                </a:solidFill>
              </a:rPr>
              <a:t>duration of therapy not amended</a:t>
            </a:r>
            <a:endParaRPr lang="en-ZA" dirty="0" smtClean="0">
              <a:solidFill>
                <a:schemeClr val="accent6">
                  <a:lumMod val="75000"/>
                </a:schemeClr>
              </a:solidFill>
            </a:endParaRPr>
          </a:p>
          <a:p>
            <a:pPr lvl="1"/>
            <a:r>
              <a:rPr lang="en-GB" dirty="0" smtClean="0"/>
              <a:t>Three weeks benzathine benzylpenicillin not considered appropriate as standardised therapy for all syphilis cases (whether latent, primary, secondary or tertiary). Excess treatment with additional doses of benzathine benzylpenicillin was considered unnecessary and unethical.</a:t>
            </a:r>
            <a:endParaRPr lang="en-ZA" dirty="0" smtClean="0"/>
          </a:p>
          <a:p>
            <a:pPr>
              <a:buNone/>
            </a:pPr>
            <a:r>
              <a:rPr lang="en-GB" sz="4400" b="1" dirty="0" smtClean="0">
                <a:solidFill>
                  <a:srgbClr val="3366FF"/>
                </a:solidFill>
              </a:rPr>
              <a:t>Level of Evidence: III Expert opinion</a:t>
            </a:r>
            <a:endParaRPr lang="en-ZA" sz="4400" dirty="0" smtClean="0">
              <a:solidFill>
                <a:srgbClr val="3366FF"/>
              </a:solidFill>
            </a:endParaRPr>
          </a:p>
          <a:p>
            <a:endParaRPr lang="en-ZA" dirty="0"/>
          </a:p>
        </p:txBody>
      </p:sp>
      <p:sp>
        <p:nvSpPr>
          <p:cNvPr id="5" name="Footer Placeholder 4"/>
          <p:cNvSpPr>
            <a:spLocks noGrp="1"/>
          </p:cNvSpPr>
          <p:nvPr>
            <p:ph type="ftr" sz="quarter" idx="11"/>
          </p:nvPr>
        </p:nvSpPr>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39</a:t>
            </a:fld>
            <a:endParaRPr lang="en-ZA" sz="1000" dirty="0"/>
          </a:p>
        </p:txBody>
      </p:sp>
      <p:sp>
        <p:nvSpPr>
          <p:cNvPr id="8" name="Title 1"/>
          <p:cNvSpPr>
            <a:spLocks noGrp="1"/>
          </p:cNvSpPr>
          <p:nvPr>
            <p:ph type="title"/>
          </p:nvPr>
        </p:nvSpPr>
        <p:spPr>
          <a:xfrm>
            <a:off x="0" y="0"/>
            <a:ext cx="8686800" cy="1143000"/>
          </a:xfrm>
        </p:spPr>
        <p:txBody>
          <a:bodyPr>
            <a:noAutofit/>
          </a:bodyPr>
          <a:lstStyle/>
          <a:p>
            <a:pPr algn="l"/>
            <a:r>
              <a:rPr lang="en-ZA" sz="3600" b="1" dirty="0">
                <a:solidFill>
                  <a:schemeClr val="bg1"/>
                </a:solidFill>
              </a:rPr>
              <a:t>12.7 SYPHILIS SEROLOGY </a:t>
            </a:r>
            <a:r>
              <a:rPr lang="en-ZA" sz="3600" b="1" dirty="0" smtClean="0">
                <a:solidFill>
                  <a:schemeClr val="bg1"/>
                </a:solidFill>
              </a:rPr>
              <a:t>AND </a:t>
            </a:r>
            <a:br>
              <a:rPr lang="en-ZA" sz="3600" b="1" dirty="0" smtClean="0">
                <a:solidFill>
                  <a:schemeClr val="bg1"/>
                </a:solidFill>
              </a:rPr>
            </a:br>
            <a:r>
              <a:rPr lang="en-ZA" sz="3600" b="1" dirty="0" smtClean="0">
                <a:solidFill>
                  <a:schemeClr val="bg1"/>
                </a:solidFill>
              </a:rPr>
              <a:t>         TREATMENT</a:t>
            </a:r>
            <a:endParaRPr lang="en-ZA" sz="3600" b="1" dirty="0">
              <a:solidFill>
                <a:schemeClr val="bg1"/>
              </a:solidFill>
            </a:endParaRPr>
          </a:p>
        </p:txBody>
      </p:sp>
    </p:spTree>
    <p:extLst>
      <p:ext uri="{BB962C8B-B14F-4D97-AF65-F5344CB8AC3E}">
        <p14:creationId xmlns="" xmlns:p14="http://schemas.microsoft.com/office/powerpoint/2010/main" val="101851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a:t>
            </a:fld>
            <a:endParaRPr lang="en-ZA" sz="1000" dirty="0"/>
          </a:p>
        </p:txBody>
      </p:sp>
      <p:sp>
        <p:nvSpPr>
          <p:cNvPr id="7" name="Rectangle 2"/>
          <p:cNvSpPr txBox="1">
            <a:spLocks noChangeArrowheads="1"/>
          </p:cNvSpPr>
          <p:nvPr/>
        </p:nvSpPr>
        <p:spPr>
          <a:xfrm>
            <a:off x="500034" y="152400"/>
            <a:ext cx="7315200" cy="838200"/>
          </a:xfrm>
          <a:prstGeom prst="rect">
            <a:avLst/>
          </a:prstGeom>
        </p:spPr>
        <p:txBody>
          <a:bodyPr tIns="45720" rIns="91440" bIns="45720" anchor="b">
            <a:normAutofit/>
          </a:bodyPr>
          <a:lstStyle/>
          <a:p>
            <a:pPr algn="ctr" defTabSz="457200">
              <a:spcBef>
                <a:spcPct val="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800" b="1" dirty="0" smtClean="0">
                <a:solidFill>
                  <a:schemeClr val="bg1"/>
                </a:solidFill>
              </a:rPr>
              <a:t>CEFTRIAXONE</a:t>
            </a:r>
            <a:endParaRPr lang="en-GB" sz="4800" b="1" dirty="0" smtClean="0">
              <a:solidFill>
                <a:schemeClr val="bg1"/>
              </a:solidFill>
              <a:latin typeface="Arial" pitchFamily="34" charset="0"/>
              <a:cs typeface="Arial" pitchFamily="34" charset="0"/>
            </a:endParaRPr>
          </a:p>
        </p:txBody>
      </p:sp>
      <p:sp>
        <p:nvSpPr>
          <p:cNvPr id="8" name="Content Placeholder 2"/>
          <p:cNvSpPr txBox="1">
            <a:spLocks/>
          </p:cNvSpPr>
          <p:nvPr/>
        </p:nvSpPr>
        <p:spPr>
          <a:xfrm>
            <a:off x="304800" y="1143000"/>
            <a:ext cx="8229600" cy="4768865"/>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400" b="1" i="0" u="none" strike="noStrike" kern="1200" cap="none" spc="0" normalizeH="0" baseline="0" noProof="0" dirty="0" smtClean="0">
                <a:ln>
                  <a:noFill/>
                </a:ln>
                <a:solidFill>
                  <a:schemeClr val="tx1"/>
                </a:solidFill>
                <a:effectLst/>
                <a:uLnTx/>
                <a:uFillTx/>
                <a:latin typeface="+mn-lt"/>
                <a:ea typeface="+mn-ea"/>
                <a:cs typeface="+mn-cs"/>
              </a:rPr>
              <a:t>Current recommendations for dual drug  therapy to avoid further escalation in ESC (extended spectrum cephalosporin) - resistant gonorrhoea)</a:t>
            </a:r>
            <a:endParaRPr kumimoji="0" lang="en-ZA"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400" b="1" i="1" u="none" strike="noStrike" kern="1200" cap="none" spc="0" normalizeH="0" baseline="0" noProof="0" dirty="0" smtClean="0">
                <a:ln>
                  <a:noFill/>
                </a:ln>
                <a:solidFill>
                  <a:schemeClr val="tx1"/>
                </a:solidFill>
                <a:effectLst/>
                <a:uLnTx/>
                <a:uFillTx/>
                <a:latin typeface="+mn-lt"/>
                <a:ea typeface="+mn-ea"/>
                <a:cs typeface="+mn-cs"/>
              </a:rPr>
              <a:t>USA: </a:t>
            </a:r>
            <a:r>
              <a:rPr kumimoji="0" lang="en-GB" sz="2400" b="0" i="0" u="none" strike="noStrike" kern="1200" cap="none" spc="0" normalizeH="0" baseline="0" noProof="0" dirty="0" smtClean="0">
                <a:ln>
                  <a:noFill/>
                </a:ln>
                <a:solidFill>
                  <a:schemeClr val="tx1"/>
                </a:solidFill>
                <a:effectLst/>
                <a:uLnTx/>
                <a:uFillTx/>
                <a:latin typeface="+mn-lt"/>
                <a:ea typeface="+mn-ea"/>
                <a:cs typeface="+mn-cs"/>
              </a:rPr>
              <a:t>CDC; </a:t>
            </a:r>
            <a:r>
              <a:rPr kumimoji="0" lang="en-GB" sz="2400" b="1" i="1" u="none" strike="noStrike" kern="1200" cap="none" spc="0" normalizeH="0" baseline="0" noProof="0" dirty="0" smtClean="0">
                <a:ln>
                  <a:noFill/>
                </a:ln>
                <a:solidFill>
                  <a:schemeClr val="tx1"/>
                </a:solidFill>
                <a:effectLst/>
                <a:uLnTx/>
                <a:uFillTx/>
                <a:latin typeface="+mn-lt"/>
                <a:ea typeface="+mn-ea"/>
                <a:cs typeface="+mn-cs"/>
              </a:rPr>
              <a:t>UK: </a:t>
            </a:r>
            <a:r>
              <a:rPr kumimoji="0" lang="en-GB" sz="2400" b="0" i="0" u="none" strike="noStrike" kern="1200" cap="none" spc="0" normalizeH="0" baseline="0" noProof="0" dirty="0" smtClean="0">
                <a:ln>
                  <a:noFill/>
                </a:ln>
                <a:solidFill>
                  <a:schemeClr val="tx1"/>
                </a:solidFill>
                <a:effectLst/>
                <a:uLnTx/>
                <a:uFillTx/>
                <a:latin typeface="+mn-lt"/>
                <a:ea typeface="+mn-ea"/>
                <a:cs typeface="+mn-cs"/>
              </a:rPr>
              <a:t>British Association for Sexual health and HIV (BASHH) and Public Health England’s </a:t>
            </a:r>
            <a:r>
              <a:rPr kumimoji="0" lang="en-GB" sz="2400" b="0" i="0" u="none" strike="noStrike" kern="1200" cap="none" spc="0" normalizeH="0" baseline="0" noProof="0" dirty="0" err="1" smtClean="0">
                <a:ln>
                  <a:noFill/>
                </a:ln>
                <a:solidFill>
                  <a:schemeClr val="tx1"/>
                </a:solidFill>
                <a:effectLst/>
                <a:uLnTx/>
                <a:uFillTx/>
                <a:latin typeface="+mn-lt"/>
                <a:ea typeface="+mn-ea"/>
                <a:cs typeface="+mn-cs"/>
              </a:rPr>
              <a:t>Gonococcal</a:t>
            </a:r>
            <a:r>
              <a:rPr kumimoji="0" lang="en-GB" sz="2400" b="0" i="0" u="none" strike="noStrike" kern="1200" cap="none" spc="0" normalizeH="0" baseline="0" noProof="0" dirty="0" smtClean="0">
                <a:ln>
                  <a:noFill/>
                </a:ln>
                <a:solidFill>
                  <a:schemeClr val="tx1"/>
                </a:solidFill>
                <a:effectLst/>
                <a:uLnTx/>
                <a:uFillTx/>
                <a:latin typeface="+mn-lt"/>
                <a:ea typeface="+mn-ea"/>
                <a:cs typeface="+mn-cs"/>
              </a:rPr>
              <a:t> Resistance to Antimicrobials Surveillance Programme (GRASP) Action Plan for England and Wales recommend dual therapy (ESC + </a:t>
            </a:r>
            <a:r>
              <a:rPr kumimoji="0" lang="en-GB" sz="2400" b="0" i="0" u="none" strike="noStrike" kern="1200" cap="none" spc="0" normalizeH="0" baseline="0" noProof="0" dirty="0" err="1" smtClean="0">
                <a:ln>
                  <a:noFill/>
                </a:ln>
                <a:solidFill>
                  <a:schemeClr val="tx1"/>
                </a:solidFill>
                <a:effectLst/>
                <a:uLnTx/>
                <a:uFillTx/>
                <a:latin typeface="+mn-lt"/>
                <a:ea typeface="+mn-ea"/>
                <a:cs typeface="+mn-cs"/>
              </a:rPr>
              <a:t>macrolide</a:t>
            </a:r>
            <a:r>
              <a:rPr kumimoji="0" lang="en-GB" sz="2400" b="0" i="0" u="none" strike="noStrike" kern="1200" cap="none" spc="0" normalizeH="0" baseline="0" noProof="0" dirty="0" smtClean="0">
                <a:ln>
                  <a:noFill/>
                </a:ln>
                <a:solidFill>
                  <a:schemeClr val="tx1"/>
                </a:solidFill>
                <a:effectLst/>
                <a:uLnTx/>
                <a:uFillTx/>
                <a:latin typeface="+mn-lt"/>
                <a:ea typeface="+mn-ea"/>
                <a:cs typeface="+mn-cs"/>
              </a:rPr>
              <a:t>) as first-line therapy for gonorrhoea. </a:t>
            </a:r>
            <a:endParaRPr kumimoji="0" lang="en-ZA" sz="24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9" name="Table 8"/>
          <p:cNvGraphicFramePr>
            <a:graphicFrameLocks noGrp="1"/>
          </p:cNvGraphicFramePr>
          <p:nvPr>
            <p:extLst>
              <p:ext uri="{D42A27DB-BD31-4B8C-83A1-F6EECF244321}">
                <p14:modId xmlns="" xmlns:p14="http://schemas.microsoft.com/office/powerpoint/2010/main" val="365483492"/>
              </p:ext>
            </p:extLst>
          </p:nvPr>
        </p:nvGraphicFramePr>
        <p:xfrm>
          <a:off x="2667000" y="4267200"/>
          <a:ext cx="3886200" cy="1295400"/>
        </p:xfrm>
        <a:graphic>
          <a:graphicData uri="http://schemas.openxmlformats.org/drawingml/2006/table">
            <a:tbl>
              <a:tblPr firstRow="1" bandRow="1">
                <a:tableStyleId>{5C22544A-7EE6-4342-B048-85BDC9FD1C3A}</a:tableStyleId>
              </a:tblPr>
              <a:tblGrid>
                <a:gridCol w="3886200"/>
              </a:tblGrid>
              <a:tr h="1295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smtClean="0"/>
                        <a:t>Ceftriaxone, IM</a:t>
                      </a:r>
                    </a:p>
                    <a:p>
                      <a:pPr marL="0" marR="0" indent="0" algn="ctr" defTabSz="914400" rtl="0" eaLnBrk="1" fontAlgn="auto" latinLnBrk="0" hangingPunct="1">
                        <a:lnSpc>
                          <a:spcPct val="100000"/>
                        </a:lnSpc>
                        <a:spcBef>
                          <a:spcPts val="0"/>
                        </a:spcBef>
                        <a:spcAft>
                          <a:spcPts val="0"/>
                        </a:spcAft>
                        <a:buClrTx/>
                        <a:buSzTx/>
                        <a:buFontTx/>
                        <a:buNone/>
                        <a:tabLst/>
                        <a:defRPr/>
                      </a:pPr>
                      <a:r>
                        <a:rPr lang="en-GB" sz="2400" b="1" dirty="0" smtClean="0">
                          <a:solidFill>
                            <a:srgbClr val="FF0000"/>
                          </a:solidFill>
                        </a:rPr>
                        <a:t> PLUS</a:t>
                      </a:r>
                      <a:r>
                        <a:rPr lang="en-GB" sz="240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lang="en-GB" sz="2400" dirty="0" smtClean="0"/>
                        <a:t>Azithromycin 1g, oral</a:t>
                      </a:r>
                      <a:endParaRPr lang="en-ZA" sz="2400" dirty="0" smtClean="0"/>
                    </a:p>
                  </a:txBody>
                  <a:tcPr>
                    <a:solidFill>
                      <a:srgbClr val="3366FF"/>
                    </a:solidFill>
                  </a:tcPr>
                </a:tc>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9144000" cy="4830763"/>
          </a:xfrm>
        </p:spPr>
        <p:txBody>
          <a:bodyPr>
            <a:normAutofit/>
          </a:bodyPr>
          <a:lstStyle/>
          <a:p>
            <a:r>
              <a:rPr lang="en-ZA" u="sng" dirty="0" smtClean="0"/>
              <a:t>Lidocaine 1%: </a:t>
            </a:r>
            <a:r>
              <a:rPr lang="en-ZA" i="1" dirty="0" smtClean="0">
                <a:solidFill>
                  <a:srgbClr val="00B050"/>
                </a:solidFill>
              </a:rPr>
              <a:t>added</a:t>
            </a:r>
          </a:p>
          <a:p>
            <a:pPr lvl="1"/>
            <a:r>
              <a:rPr lang="en-GB" dirty="0" err="1" smtClean="0"/>
              <a:t>Diluent</a:t>
            </a:r>
            <a:r>
              <a:rPr lang="en-GB" dirty="0" smtClean="0"/>
              <a:t> for benzathine benzylpenicillin to reduce pain on administration of IM injection. </a:t>
            </a:r>
          </a:p>
          <a:p>
            <a:pPr lvl="1"/>
            <a:r>
              <a:rPr lang="en-GB" dirty="0" smtClean="0"/>
              <a:t>Aligned with the PHC Rheumatic fever STG and the UK 2008 STI guidelines.</a:t>
            </a:r>
            <a:endParaRPr lang="en-ZA" b="1" dirty="0" smtClean="0">
              <a:solidFill>
                <a:prstClr val="black"/>
              </a:solidFill>
            </a:endParaRPr>
          </a:p>
          <a:p>
            <a:pPr>
              <a:buNone/>
            </a:pPr>
            <a:endParaRPr lang="en-ZA" sz="4800" b="1" dirty="0" smtClean="0">
              <a:solidFill>
                <a:srgbClr val="3366FF"/>
              </a:solidFill>
            </a:endParaRPr>
          </a:p>
          <a:p>
            <a:pPr>
              <a:buNone/>
            </a:pPr>
            <a:r>
              <a:rPr lang="en-ZA" sz="4800" b="1" dirty="0" smtClean="0">
                <a:solidFill>
                  <a:srgbClr val="3366FF"/>
                </a:solidFill>
              </a:rPr>
              <a:t>Level of Evidence: III Guidelines</a:t>
            </a:r>
            <a:endParaRPr lang="en-ZA" sz="4800" dirty="0" smtClean="0">
              <a:solidFill>
                <a:srgbClr val="3366FF"/>
              </a:solidFill>
            </a:endParaRPr>
          </a:p>
        </p:txBody>
      </p:sp>
      <p:sp>
        <p:nvSpPr>
          <p:cNvPr id="5" name="Footer Placeholder 4"/>
          <p:cNvSpPr>
            <a:spLocks noGrp="1"/>
          </p:cNvSpPr>
          <p:nvPr>
            <p:ph type="ftr" sz="quarter" idx="11"/>
          </p:nvPr>
        </p:nvSpPr>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40</a:t>
            </a:fld>
            <a:endParaRPr lang="en-ZA" sz="1000" dirty="0"/>
          </a:p>
        </p:txBody>
      </p:sp>
      <p:sp>
        <p:nvSpPr>
          <p:cNvPr id="8" name="Title 1"/>
          <p:cNvSpPr>
            <a:spLocks noGrp="1"/>
          </p:cNvSpPr>
          <p:nvPr>
            <p:ph type="title"/>
          </p:nvPr>
        </p:nvSpPr>
        <p:spPr>
          <a:xfrm>
            <a:off x="0" y="0"/>
            <a:ext cx="8686800" cy="1143000"/>
          </a:xfrm>
        </p:spPr>
        <p:txBody>
          <a:bodyPr>
            <a:noAutofit/>
          </a:bodyPr>
          <a:lstStyle/>
          <a:p>
            <a:pPr algn="l"/>
            <a:r>
              <a:rPr lang="en-ZA" sz="3600" b="1" dirty="0">
                <a:solidFill>
                  <a:schemeClr val="bg1"/>
                </a:solidFill>
              </a:rPr>
              <a:t>12.7 SYPHILIS SEROLOGY </a:t>
            </a:r>
            <a:r>
              <a:rPr lang="en-ZA" sz="3600" b="1" dirty="0" smtClean="0">
                <a:solidFill>
                  <a:schemeClr val="bg1"/>
                </a:solidFill>
              </a:rPr>
              <a:t>AND </a:t>
            </a:r>
            <a:br>
              <a:rPr lang="en-ZA" sz="3600" b="1" dirty="0" smtClean="0">
                <a:solidFill>
                  <a:schemeClr val="bg1"/>
                </a:solidFill>
              </a:rPr>
            </a:br>
            <a:r>
              <a:rPr lang="en-ZA" sz="3600" b="1" dirty="0" smtClean="0">
                <a:solidFill>
                  <a:schemeClr val="bg1"/>
                </a:solidFill>
              </a:rPr>
              <a:t>         TREATMENT</a:t>
            </a:r>
            <a:endParaRPr lang="en-ZA" sz="3600" b="1" dirty="0">
              <a:solidFill>
                <a:schemeClr val="bg1"/>
              </a:solidFill>
            </a:endParaRPr>
          </a:p>
        </p:txBody>
      </p:sp>
      <p:sp>
        <p:nvSpPr>
          <p:cNvPr id="7" name="TextBox 6"/>
          <p:cNvSpPr txBox="1"/>
          <p:nvPr/>
        </p:nvSpPr>
        <p:spPr>
          <a:xfrm>
            <a:off x="6934200" y="5594866"/>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20</a:t>
            </a:r>
            <a:endParaRPr lang="en-ZA" dirty="0">
              <a:solidFill>
                <a:srgbClr val="3366FF"/>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417638"/>
          </a:xfrm>
        </p:spPr>
        <p:txBody>
          <a:bodyPr>
            <a:normAutofit/>
          </a:bodyPr>
          <a:lstStyle/>
          <a:p>
            <a:pPr algn="l"/>
            <a:r>
              <a:rPr lang="en-ZA" sz="3600" b="1" dirty="0">
                <a:solidFill>
                  <a:schemeClr val="bg1"/>
                </a:solidFill>
              </a:rPr>
              <a:t>12.9	</a:t>
            </a:r>
            <a:r>
              <a:rPr lang="en-ZA" sz="3600" b="1" dirty="0" smtClean="0">
                <a:solidFill>
                  <a:schemeClr val="bg1"/>
                </a:solidFill>
              </a:rPr>
              <a:t> TREATMENT </a:t>
            </a:r>
            <a:r>
              <a:rPr lang="en-ZA" sz="3600" b="1" dirty="0">
                <a:solidFill>
                  <a:schemeClr val="bg1"/>
                </a:solidFill>
              </a:rPr>
              <a:t>OF MORE THAN </a:t>
            </a:r>
            <a:r>
              <a:rPr lang="en-ZA" sz="3600" b="1" dirty="0" smtClean="0">
                <a:solidFill>
                  <a:schemeClr val="bg1"/>
                </a:solidFill>
              </a:rPr>
              <a:t/>
            </a:r>
            <a:br>
              <a:rPr lang="en-ZA" sz="3600" b="1" dirty="0" smtClean="0">
                <a:solidFill>
                  <a:schemeClr val="bg1"/>
                </a:solidFill>
              </a:rPr>
            </a:br>
            <a:r>
              <a:rPr lang="en-ZA" sz="3600" b="1" dirty="0" smtClean="0">
                <a:solidFill>
                  <a:schemeClr val="bg1"/>
                </a:solidFill>
              </a:rPr>
              <a:t>	ONE </a:t>
            </a:r>
            <a:r>
              <a:rPr lang="en-ZA" sz="3600" b="1" dirty="0">
                <a:solidFill>
                  <a:schemeClr val="bg1"/>
                </a:solidFill>
              </a:rPr>
              <a:t>STI SYNDROME</a:t>
            </a:r>
          </a:p>
        </p:txBody>
      </p:sp>
      <p:sp>
        <p:nvSpPr>
          <p:cNvPr id="3" name="Content Placeholder 2"/>
          <p:cNvSpPr>
            <a:spLocks noGrp="1"/>
          </p:cNvSpPr>
          <p:nvPr>
            <p:ph idx="1"/>
          </p:nvPr>
        </p:nvSpPr>
        <p:spPr>
          <a:xfrm>
            <a:off x="0" y="1219200"/>
            <a:ext cx="9144000" cy="4906963"/>
          </a:xfrm>
        </p:spPr>
        <p:txBody>
          <a:bodyPr>
            <a:normAutofit fontScale="92500" lnSpcReduction="10000"/>
          </a:bodyPr>
          <a:lstStyle/>
          <a:p>
            <a:r>
              <a:rPr lang="en-GB" u="sng" dirty="0" smtClean="0"/>
              <a:t>Benzathine benzylpenicillin: </a:t>
            </a:r>
            <a:r>
              <a:rPr lang="en-GB" i="1" dirty="0" smtClean="0">
                <a:solidFill>
                  <a:srgbClr val="FF0000"/>
                </a:solidFill>
              </a:rPr>
              <a:t>deleted for treatment of “</a:t>
            </a:r>
            <a:r>
              <a:rPr lang="en-ZA" i="1" dirty="0" smtClean="0">
                <a:solidFill>
                  <a:srgbClr val="FF0000"/>
                </a:solidFill>
              </a:rPr>
              <a:t>MUS+GUS”, “VDS+GUS”, “LAP+GUS”, “SSW+GUS”.</a:t>
            </a:r>
            <a:endParaRPr lang="en-ZA" i="1" dirty="0">
              <a:solidFill>
                <a:srgbClr val="FF0000"/>
              </a:solidFill>
            </a:endParaRPr>
          </a:p>
          <a:p>
            <a:pPr marL="0" indent="0">
              <a:buNone/>
            </a:pPr>
            <a:endParaRPr lang="en-GB" dirty="0" smtClean="0"/>
          </a:p>
          <a:p>
            <a:pPr lvl="1"/>
            <a:r>
              <a:rPr lang="en-GB" dirty="0" smtClean="0"/>
              <a:t>Combination </a:t>
            </a:r>
            <a:r>
              <a:rPr lang="en-GB" dirty="0"/>
              <a:t>of ceftriaxone 250 mg IM </a:t>
            </a:r>
            <a:r>
              <a:rPr lang="en-GB" dirty="0" smtClean="0"/>
              <a:t>+ </a:t>
            </a:r>
            <a:r>
              <a:rPr lang="en-GB" dirty="0" err="1"/>
              <a:t>azithromycin</a:t>
            </a:r>
            <a:r>
              <a:rPr lang="en-GB" dirty="0"/>
              <a:t> 1g oral would be sufficient to treat any primary </a:t>
            </a:r>
            <a:r>
              <a:rPr lang="en-GB" dirty="0" smtClean="0"/>
              <a:t>syphilis.</a:t>
            </a:r>
          </a:p>
          <a:p>
            <a:pPr lvl="1"/>
            <a:r>
              <a:rPr lang="en-GB" dirty="0" smtClean="0"/>
              <a:t>Syphilis </a:t>
            </a:r>
            <a:r>
              <a:rPr lang="en-GB" dirty="0"/>
              <a:t>is now rare as a cause of genital ulceration (&lt; 5%). </a:t>
            </a:r>
            <a:endParaRPr lang="en-GB" dirty="0" smtClean="0"/>
          </a:p>
          <a:p>
            <a:pPr lvl="1"/>
            <a:r>
              <a:rPr lang="en-GB" dirty="0" smtClean="0"/>
              <a:t>Azithromycin and ceftriaxone may cover </a:t>
            </a:r>
            <a:r>
              <a:rPr lang="en-GB" dirty="0"/>
              <a:t>both incubating </a:t>
            </a:r>
            <a:r>
              <a:rPr lang="en-GB" dirty="0" smtClean="0"/>
              <a:t>syphilis and gonorrhoea.</a:t>
            </a:r>
            <a:endParaRPr lang="en-GB" i="1" dirty="0"/>
          </a:p>
          <a:p>
            <a:pPr marL="0" indent="0">
              <a:buNone/>
            </a:pPr>
            <a:r>
              <a:rPr lang="en-GB" sz="4400" b="1" dirty="0" smtClean="0">
                <a:solidFill>
                  <a:srgbClr val="3366FF"/>
                </a:solidFill>
              </a:rPr>
              <a:t>Level </a:t>
            </a:r>
            <a:r>
              <a:rPr lang="en-GB" sz="4400" b="1" dirty="0">
                <a:solidFill>
                  <a:srgbClr val="3366FF"/>
                </a:solidFill>
              </a:rPr>
              <a:t>of Evidence: </a:t>
            </a:r>
            <a:r>
              <a:rPr lang="en-GB" sz="4400" b="1" dirty="0" smtClean="0">
                <a:solidFill>
                  <a:srgbClr val="3366FF"/>
                </a:solidFill>
              </a:rPr>
              <a:t>II, III RCT (low quality), Guidelines, Expert opinion</a:t>
            </a:r>
          </a:p>
          <a:p>
            <a:pPr marL="0" indent="0">
              <a:buNone/>
            </a:pPr>
            <a:endParaRPr lang="en-ZA" sz="4400" dirty="0">
              <a:solidFill>
                <a:srgbClr val="3366FF"/>
              </a:solidFill>
            </a:endParaRPr>
          </a:p>
          <a:p>
            <a:endParaRPr lang="en-ZA" dirty="0"/>
          </a:p>
        </p:txBody>
      </p:sp>
      <p:sp>
        <p:nvSpPr>
          <p:cNvPr id="5" name="Footer Placeholder 4"/>
          <p:cNvSpPr>
            <a:spLocks noGrp="1"/>
          </p:cNvSpPr>
          <p:nvPr>
            <p:ph type="ftr" sz="quarter" idx="11"/>
          </p:nvPr>
        </p:nvSpPr>
        <p:spPr/>
        <p:txBody>
          <a:bodyPr/>
          <a:lstStyle/>
          <a:p>
            <a:pPr algn="ctr"/>
            <a:r>
              <a:rPr lang="en-ZA" sz="1200" dirty="0" smtClean="0"/>
              <a:t>PRIMARY HEALTHCARE 2014 IMPLEMENTATION SLIDES: STI</a:t>
            </a:r>
            <a:endParaRPr lang="en-ZA" sz="12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200" smtClean="0"/>
              <a:pPr algn="ctr"/>
              <a:t>41</a:t>
            </a:fld>
            <a:endParaRPr lang="en-ZA" sz="1200" dirty="0"/>
          </a:p>
        </p:txBody>
      </p:sp>
      <p:sp>
        <p:nvSpPr>
          <p:cNvPr id="7" name="TextBox 6"/>
          <p:cNvSpPr txBox="1"/>
          <p:nvPr/>
        </p:nvSpPr>
        <p:spPr>
          <a:xfrm>
            <a:off x="6934200" y="5580450"/>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21</a:t>
            </a:r>
            <a:endParaRPr lang="en-ZA" dirty="0">
              <a:solidFill>
                <a:srgbClr val="3366FF"/>
              </a:solidFill>
            </a:endParaRPr>
          </a:p>
        </p:txBody>
      </p:sp>
    </p:spTree>
    <p:extLst>
      <p:ext uri="{BB962C8B-B14F-4D97-AF65-F5344CB8AC3E}">
        <p14:creationId xmlns="" xmlns:p14="http://schemas.microsoft.com/office/powerpoint/2010/main" val="7041733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Autofit/>
          </a:bodyPr>
          <a:lstStyle/>
          <a:p>
            <a:pPr algn="l"/>
            <a:r>
              <a:rPr lang="en-ZA" sz="3600" b="1" dirty="0" smtClean="0">
                <a:solidFill>
                  <a:schemeClr val="bg1"/>
                </a:solidFill>
              </a:rPr>
              <a:t>12.11 GENITAL WARTS (GW</a:t>
            </a:r>
            <a:r>
              <a:rPr lang="en-GB" sz="3600" b="1" dirty="0" smtClean="0">
                <a:solidFill>
                  <a:schemeClr val="bg1"/>
                </a:solidFill>
              </a:rPr>
              <a:t>):  			  CONDYLOMATA ACCUMINATA</a:t>
            </a:r>
            <a:endParaRPr lang="en-ZA" sz="3600" dirty="0">
              <a:solidFill>
                <a:schemeClr val="bg1"/>
              </a:solidFill>
            </a:endParaRPr>
          </a:p>
        </p:txBody>
      </p:sp>
      <p:sp>
        <p:nvSpPr>
          <p:cNvPr id="3" name="Content Placeholder 2"/>
          <p:cNvSpPr>
            <a:spLocks noGrp="1"/>
          </p:cNvSpPr>
          <p:nvPr>
            <p:ph idx="1"/>
          </p:nvPr>
        </p:nvSpPr>
        <p:spPr>
          <a:xfrm>
            <a:off x="0" y="1295400"/>
            <a:ext cx="9144000" cy="4830763"/>
          </a:xfrm>
        </p:spPr>
        <p:txBody>
          <a:bodyPr>
            <a:normAutofit/>
          </a:bodyPr>
          <a:lstStyle/>
          <a:p>
            <a:r>
              <a:rPr lang="en-GB" u="sng" dirty="0" err="1" smtClean="0"/>
              <a:t>Trichloracetic</a:t>
            </a:r>
            <a:r>
              <a:rPr lang="en-GB" u="sng" dirty="0" smtClean="0"/>
              <a:t> acid (TCA)</a:t>
            </a:r>
            <a:r>
              <a:rPr lang="en-GB" dirty="0" smtClean="0"/>
              <a:t>: </a:t>
            </a:r>
            <a:r>
              <a:rPr lang="en-GB" i="1" dirty="0" smtClean="0">
                <a:solidFill>
                  <a:schemeClr val="accent6">
                    <a:lumMod val="75000"/>
                  </a:schemeClr>
                </a:solidFill>
              </a:rPr>
              <a:t>not added</a:t>
            </a:r>
            <a:endParaRPr lang="en-ZA" dirty="0" smtClean="0">
              <a:solidFill>
                <a:schemeClr val="accent6">
                  <a:lumMod val="75000"/>
                </a:schemeClr>
              </a:solidFill>
            </a:endParaRPr>
          </a:p>
          <a:p>
            <a:r>
              <a:rPr lang="en-GB" u="sng" dirty="0" smtClean="0"/>
              <a:t>Podophyllin: </a:t>
            </a:r>
            <a:r>
              <a:rPr lang="en-GB" i="1" dirty="0" smtClean="0">
                <a:solidFill>
                  <a:srgbClr val="FF0000"/>
                </a:solidFill>
              </a:rPr>
              <a:t>deleted</a:t>
            </a:r>
            <a:endParaRPr lang="en-ZA" dirty="0" smtClean="0">
              <a:solidFill>
                <a:srgbClr val="FF0000"/>
              </a:solidFill>
            </a:endParaRPr>
          </a:p>
          <a:p>
            <a:pPr>
              <a:buNone/>
            </a:pPr>
            <a:r>
              <a:rPr lang="en-GB" dirty="0" smtClean="0"/>
              <a:t> </a:t>
            </a:r>
            <a:endParaRPr lang="en-ZA" sz="1600" dirty="0" smtClean="0"/>
          </a:p>
          <a:p>
            <a:pPr lvl="1"/>
            <a:r>
              <a:rPr lang="en-GB" sz="2400" dirty="0" smtClean="0"/>
              <a:t>Tiny amounts of </a:t>
            </a:r>
            <a:r>
              <a:rPr lang="en-GB" sz="2400" dirty="0" err="1" smtClean="0"/>
              <a:t>trichloracetic</a:t>
            </a:r>
            <a:r>
              <a:rPr lang="en-GB" sz="2400" dirty="0" smtClean="0"/>
              <a:t> acid (TCA) would need to be applied, as it is a corrosive acid. TCA </a:t>
            </a:r>
            <a:r>
              <a:rPr lang="en-ZA" sz="2400" dirty="0" smtClean="0"/>
              <a:t>can lead to severe skin burns &amp; ulcers, if not done applied properly by healthcare worker. </a:t>
            </a:r>
          </a:p>
          <a:p>
            <a:pPr lvl="1"/>
            <a:r>
              <a:rPr lang="en-GB" sz="2400" dirty="0" smtClean="0"/>
              <a:t>Podophyllin is unavailable as the source plant, </a:t>
            </a:r>
            <a:r>
              <a:rPr lang="en-GB" sz="2400" i="1" dirty="0" err="1" smtClean="0"/>
              <a:t>Podophyllum</a:t>
            </a:r>
            <a:r>
              <a:rPr lang="en-GB" sz="2400" i="1" dirty="0" smtClean="0"/>
              <a:t> </a:t>
            </a:r>
            <a:r>
              <a:rPr lang="en-GB" sz="2400" i="1" dirty="0" err="1" smtClean="0"/>
              <a:t>hexandrum</a:t>
            </a:r>
            <a:r>
              <a:rPr lang="en-GB" sz="2400" dirty="0" smtClean="0"/>
              <a:t> is endangered.</a:t>
            </a:r>
            <a:endParaRPr lang="en-ZA" sz="2400" dirty="0" smtClean="0"/>
          </a:p>
          <a:p>
            <a:endParaRPr lang="en-ZA"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42</a:t>
            </a:fld>
            <a:endParaRPr lang="en-ZA" sz="1000" dirty="0"/>
          </a:p>
        </p:txBody>
      </p:sp>
      <p:sp>
        <p:nvSpPr>
          <p:cNvPr id="8"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ZA" b="1" dirty="0" smtClean="0">
                <a:solidFill>
                  <a:schemeClr val="bg1"/>
                </a:solidFill>
              </a:rPr>
              <a:t>CASE STUDY (1)</a:t>
            </a:r>
            <a:endParaRPr lang="en-ZA" b="1" dirty="0">
              <a:solidFill>
                <a:schemeClr val="bg1"/>
              </a:solidFill>
            </a:endParaRPr>
          </a:p>
        </p:txBody>
      </p:sp>
      <p:sp>
        <p:nvSpPr>
          <p:cNvPr id="3" name="Content Placeholder 2"/>
          <p:cNvSpPr>
            <a:spLocks noGrp="1"/>
          </p:cNvSpPr>
          <p:nvPr>
            <p:ph idx="1"/>
          </p:nvPr>
        </p:nvSpPr>
        <p:spPr>
          <a:xfrm>
            <a:off x="152400" y="1219200"/>
            <a:ext cx="8915400" cy="4525963"/>
          </a:xfrm>
        </p:spPr>
        <p:txBody>
          <a:bodyPr>
            <a:normAutofit/>
          </a:bodyPr>
          <a:lstStyle/>
          <a:p>
            <a:pPr marL="0" indent="0">
              <a:buNone/>
            </a:pPr>
            <a:r>
              <a:rPr lang="en-ZA" sz="2400" dirty="0" smtClean="0"/>
              <a:t>A 21 year old, sexually active , female patient, complains of a painful sore in the genital area. </a:t>
            </a:r>
          </a:p>
          <a:p>
            <a:pPr marL="0" indent="0">
              <a:buNone/>
            </a:pPr>
            <a:r>
              <a:rPr lang="en-ZA" sz="2400" dirty="0" smtClean="0"/>
              <a:t>Examination of the patient, confirms genital ulcers are present. </a:t>
            </a:r>
          </a:p>
          <a:p>
            <a:pPr marL="0" indent="0">
              <a:buNone/>
            </a:pPr>
            <a:r>
              <a:rPr lang="en-ZA" sz="2400" dirty="0" smtClean="0"/>
              <a:t>Buboes are not present.  </a:t>
            </a:r>
          </a:p>
          <a:p>
            <a:pPr marL="0" indent="0">
              <a:buNone/>
            </a:pPr>
            <a:r>
              <a:rPr lang="en-ZA" sz="2400" dirty="0" smtClean="0"/>
              <a:t>A stat prescription of Benzathine Benzylpenicillin 2.4MU IM is ordered for the patient. </a:t>
            </a:r>
          </a:p>
          <a:p>
            <a:pPr marL="0" indent="0">
              <a:buNone/>
            </a:pPr>
            <a:r>
              <a:rPr lang="en-ZA" sz="2400" dirty="0" smtClean="0"/>
              <a:t>The Patient is not allergic to penicillin.</a:t>
            </a:r>
          </a:p>
          <a:p>
            <a:pPr marL="0" indent="0">
              <a:buNone/>
            </a:pPr>
            <a:endParaRPr lang="en-ZA" dirty="0"/>
          </a:p>
          <a:p>
            <a:pPr marL="0" indent="0">
              <a:buNone/>
            </a:pPr>
            <a:r>
              <a:rPr lang="en-ZA" sz="2800" dirty="0" smtClean="0"/>
              <a:t>List additional treatment actions that should be taken? </a:t>
            </a:r>
            <a:endParaRPr lang="en-ZA" sz="2800" dirty="0"/>
          </a:p>
        </p:txBody>
      </p:sp>
      <p:sp>
        <p:nvSpPr>
          <p:cNvPr id="4"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5"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43</a:t>
            </a:fld>
            <a:endParaRPr lang="en-ZA" sz="1000" dirty="0"/>
          </a:p>
        </p:txBody>
      </p:sp>
    </p:spTree>
    <p:extLst>
      <p:ext uri="{BB962C8B-B14F-4D97-AF65-F5344CB8AC3E}">
        <p14:creationId xmlns:p14="http://schemas.microsoft.com/office/powerpoint/2010/main" xmlns="" val="5566710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rmAutofit/>
          </a:bodyPr>
          <a:lstStyle/>
          <a:p>
            <a:pPr algn="l"/>
            <a:r>
              <a:rPr lang="en-ZA" b="1" dirty="0" smtClean="0">
                <a:solidFill>
                  <a:schemeClr val="bg1"/>
                </a:solidFill>
              </a:rPr>
              <a:t>CASE STUDY (1): SOLUTION</a:t>
            </a:r>
            <a:endParaRPr lang="en-ZA" b="1" dirty="0">
              <a:solidFill>
                <a:schemeClr val="bg1"/>
              </a:solidFill>
            </a:endParaRPr>
          </a:p>
        </p:txBody>
      </p:sp>
      <p:sp>
        <p:nvSpPr>
          <p:cNvPr id="3" name="Content Placeholder 2"/>
          <p:cNvSpPr>
            <a:spLocks noGrp="1"/>
          </p:cNvSpPr>
          <p:nvPr>
            <p:ph idx="1"/>
          </p:nvPr>
        </p:nvSpPr>
        <p:spPr>
          <a:xfrm>
            <a:off x="0" y="1143001"/>
            <a:ext cx="9144000" cy="4953000"/>
          </a:xfrm>
        </p:spPr>
        <p:txBody>
          <a:bodyPr>
            <a:normAutofit/>
          </a:bodyPr>
          <a:lstStyle/>
          <a:p>
            <a:r>
              <a:rPr lang="en-US" sz="2000" dirty="0" smtClean="0"/>
              <a:t>Treat according to </a:t>
            </a:r>
            <a:r>
              <a:rPr lang="en-US" sz="2000" b="1" dirty="0" smtClean="0">
                <a:solidFill>
                  <a:srgbClr val="FF0000"/>
                </a:solidFill>
              </a:rPr>
              <a:t>genital ulcer syndrome (GUS) </a:t>
            </a:r>
            <a:r>
              <a:rPr lang="en-US" sz="2000" dirty="0" smtClean="0"/>
              <a:t>flow chart.</a:t>
            </a:r>
          </a:p>
          <a:p>
            <a:r>
              <a:rPr lang="en-ZA" sz="2000" dirty="0" smtClean="0"/>
              <a:t>Determine HIV status.</a:t>
            </a:r>
          </a:p>
          <a:p>
            <a:r>
              <a:rPr lang="en-ZA" sz="2000" dirty="0" smtClean="0"/>
              <a:t>If HIV-infected, or HIV status unknown: add oral </a:t>
            </a:r>
            <a:r>
              <a:rPr lang="en-ZA" sz="2000" dirty="0" err="1" smtClean="0"/>
              <a:t>Aciclovir</a:t>
            </a:r>
            <a:r>
              <a:rPr lang="en-ZA" sz="2000" dirty="0" smtClean="0"/>
              <a:t> 400mg 8 hourly for 7 days to the prescription.</a:t>
            </a:r>
          </a:p>
          <a:p>
            <a:r>
              <a:rPr lang="en-ZA" sz="2000" dirty="0" smtClean="0"/>
              <a:t>If HIV status unknown, encourage HIV testing. </a:t>
            </a:r>
          </a:p>
          <a:p>
            <a:r>
              <a:rPr lang="en-ZA" sz="2000" dirty="0" smtClean="0"/>
              <a:t>Patient indicated that the “sores” are painful  - provide pain relief.</a:t>
            </a:r>
          </a:p>
          <a:p>
            <a:r>
              <a:rPr lang="en-ZA" sz="2000" dirty="0" smtClean="0"/>
              <a:t>Dissolve Benzathine Benzylpenicillin 2.4MU </a:t>
            </a:r>
            <a:r>
              <a:rPr lang="en-ZA" sz="2000" b="1" dirty="0" smtClean="0">
                <a:solidFill>
                  <a:srgbClr val="FF0000"/>
                </a:solidFill>
              </a:rPr>
              <a:t>IM</a:t>
            </a:r>
            <a:r>
              <a:rPr lang="en-ZA" sz="2000" dirty="0" smtClean="0"/>
              <a:t> in 6 mL of </a:t>
            </a:r>
            <a:r>
              <a:rPr lang="en-ZA" sz="2000" dirty="0" err="1" smtClean="0"/>
              <a:t>Lidocaine</a:t>
            </a:r>
            <a:r>
              <a:rPr lang="en-ZA" sz="2000" dirty="0" smtClean="0"/>
              <a:t> 1% before administration to reduce pain of injection </a:t>
            </a:r>
            <a:r>
              <a:rPr lang="en-ZA" sz="2000" b="1" i="1" dirty="0" smtClean="0"/>
              <a:t> </a:t>
            </a:r>
            <a:r>
              <a:rPr lang="en-ZA" sz="2000" b="1" i="1" dirty="0" smtClean="0">
                <a:solidFill>
                  <a:srgbClr val="FF0000"/>
                </a:solidFill>
              </a:rPr>
              <a:t>(</a:t>
            </a:r>
            <a:r>
              <a:rPr lang="en-ZA" sz="2000" b="1" i="1" dirty="0" err="1" smtClean="0">
                <a:solidFill>
                  <a:srgbClr val="FF0000"/>
                </a:solidFill>
              </a:rPr>
              <a:t>Lidocaine</a:t>
            </a:r>
            <a:r>
              <a:rPr lang="en-ZA" sz="2000" b="1" i="1" dirty="0" smtClean="0">
                <a:solidFill>
                  <a:srgbClr val="FF0000"/>
                </a:solidFill>
              </a:rPr>
              <a:t> 1% as a </a:t>
            </a:r>
            <a:r>
              <a:rPr lang="en-ZA" sz="2000" b="1" i="1" dirty="0" err="1" smtClean="0">
                <a:solidFill>
                  <a:srgbClr val="FF0000"/>
                </a:solidFill>
              </a:rPr>
              <a:t>diluent</a:t>
            </a:r>
            <a:r>
              <a:rPr lang="en-ZA" sz="2000" b="1" i="1" dirty="0" smtClean="0">
                <a:solidFill>
                  <a:srgbClr val="FF0000"/>
                </a:solidFill>
              </a:rPr>
              <a:t> is a new recommendation).</a:t>
            </a:r>
          </a:p>
          <a:p>
            <a:r>
              <a:rPr lang="en-ZA" sz="2000" dirty="0" smtClean="0"/>
              <a:t>Review case in 1 week. </a:t>
            </a:r>
          </a:p>
          <a:p>
            <a:r>
              <a:rPr lang="en-ZA" sz="2000" dirty="0" smtClean="0"/>
              <a:t>If no improvement in a week, give oral Azithromycin 1 g stat as a single dose. If still no improvement, refer patient in 48 hours.</a:t>
            </a:r>
            <a:endParaRPr lang="en-ZA" sz="2000" dirty="0"/>
          </a:p>
        </p:txBody>
      </p:sp>
      <p:sp>
        <p:nvSpPr>
          <p:cNvPr id="4"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
        <p:nvSpPr>
          <p:cNvPr id="5"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pPr algn="ctr"/>
              <a:t>44</a:t>
            </a:fld>
            <a:endParaRPr lang="en-ZA" sz="1000" dirty="0"/>
          </a:p>
        </p:txBody>
      </p:sp>
    </p:spTree>
    <p:extLst>
      <p:ext uri="{BB962C8B-B14F-4D97-AF65-F5344CB8AC3E}">
        <p14:creationId xmlns:p14="http://schemas.microsoft.com/office/powerpoint/2010/main" xmlns="" val="42853285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763000" cy="4983163"/>
          </a:xfrm>
        </p:spPr>
        <p:txBody>
          <a:bodyPr/>
          <a:lstStyle/>
          <a:p>
            <a:pPr marL="0" indent="0">
              <a:buNone/>
            </a:pPr>
            <a:r>
              <a:rPr lang="en-ZA" sz="2000" dirty="0" smtClean="0"/>
              <a:t>28 year old female HIV-infected, pre-HAART, latest CD4 count 723 cells/mm</a:t>
            </a:r>
            <a:r>
              <a:rPr lang="en-ZA" sz="2000" baseline="30000" dirty="0" smtClean="0"/>
              <a:t>3</a:t>
            </a:r>
            <a:r>
              <a:rPr lang="en-ZA" sz="2000" dirty="0" smtClean="0"/>
              <a:t>. Patient is single and currently lives with her child (4 years old). </a:t>
            </a:r>
          </a:p>
          <a:p>
            <a:pPr marL="0" indent="0">
              <a:buNone/>
            </a:pPr>
            <a:r>
              <a:rPr lang="en-ZA" sz="2000" dirty="0" smtClean="0"/>
              <a:t>She presents to the clinic with 6 day history of abnormal vaginal discharge and burning on  micturition.  There is no history of abdominal pain and no PV bleeding.    </a:t>
            </a:r>
          </a:p>
          <a:p>
            <a:pPr marL="0" indent="0">
              <a:buNone/>
            </a:pPr>
            <a:r>
              <a:rPr lang="en-ZA" sz="2000" dirty="0" smtClean="0"/>
              <a:t>Her boyfriend was treated by his private doctor for penile discharge 2 weeks ago. </a:t>
            </a:r>
          </a:p>
          <a:p>
            <a:pPr marL="0" indent="0">
              <a:buNone/>
            </a:pPr>
            <a:r>
              <a:rPr lang="en-ZA" sz="2000" dirty="0" smtClean="0"/>
              <a:t>Physical examination is unremarkable except for foul smelling discharge.</a:t>
            </a:r>
          </a:p>
          <a:p>
            <a:pPr marL="0" indent="0">
              <a:buNone/>
            </a:pPr>
            <a:r>
              <a:rPr lang="en-ZA" sz="2000" dirty="0" smtClean="0"/>
              <a:t>Cervical excitation is negative.</a:t>
            </a:r>
          </a:p>
          <a:p>
            <a:pPr marL="0" indent="0">
              <a:buNone/>
            </a:pPr>
            <a:endParaRPr lang="en-ZA" sz="500" dirty="0"/>
          </a:p>
          <a:p>
            <a:pPr marL="0" indent="0">
              <a:buNone/>
            </a:pPr>
            <a:r>
              <a:rPr lang="en-ZA" sz="2000" b="1" dirty="0" smtClean="0"/>
              <a:t>What medication would you prescribe for her? </a:t>
            </a:r>
          </a:p>
          <a:p>
            <a:pPr marL="514350" indent="-514350">
              <a:buFont typeface="+mj-lt"/>
              <a:buAutoNum type="alphaUcPeriod"/>
            </a:pPr>
            <a:r>
              <a:rPr lang="en-ZA" sz="1600" dirty="0" err="1" smtClean="0"/>
              <a:t>Cefixime</a:t>
            </a:r>
            <a:r>
              <a:rPr lang="en-ZA" sz="1600" dirty="0" smtClean="0"/>
              <a:t> 400mg oral stat + </a:t>
            </a:r>
            <a:r>
              <a:rPr lang="en-ZA" sz="1600" dirty="0" err="1" smtClean="0"/>
              <a:t>Metronidazole</a:t>
            </a:r>
            <a:r>
              <a:rPr lang="en-ZA" sz="1600" dirty="0" smtClean="0"/>
              <a:t> 400mg oral </a:t>
            </a:r>
            <a:r>
              <a:rPr lang="en-ZA" sz="1600" dirty="0" err="1" smtClean="0"/>
              <a:t>tds</a:t>
            </a:r>
            <a:r>
              <a:rPr lang="en-ZA" sz="1600" dirty="0" smtClean="0"/>
              <a:t> + </a:t>
            </a:r>
            <a:r>
              <a:rPr lang="en-ZA" sz="1600" dirty="0" err="1" smtClean="0"/>
              <a:t>Doxycyline</a:t>
            </a:r>
            <a:r>
              <a:rPr lang="en-ZA" sz="1600" dirty="0" smtClean="0"/>
              <a:t> 100mg oral </a:t>
            </a:r>
            <a:r>
              <a:rPr lang="en-ZA" sz="1600" dirty="0" err="1" smtClean="0"/>
              <a:t>bd</a:t>
            </a:r>
            <a:r>
              <a:rPr lang="en-ZA" sz="1600" dirty="0" smtClean="0"/>
              <a:t> x 7 days</a:t>
            </a:r>
          </a:p>
          <a:p>
            <a:pPr marL="514350" indent="-514350">
              <a:buFont typeface="+mj-lt"/>
              <a:buAutoNum type="alphaUcPeriod"/>
            </a:pPr>
            <a:r>
              <a:rPr lang="en-ZA" sz="1600" dirty="0" err="1" smtClean="0"/>
              <a:t>Cefixime</a:t>
            </a:r>
            <a:r>
              <a:rPr lang="en-ZA" sz="1600" dirty="0" smtClean="0"/>
              <a:t> 400mg oral stat + </a:t>
            </a:r>
            <a:r>
              <a:rPr lang="en-ZA" sz="1600" dirty="0" err="1" smtClean="0"/>
              <a:t>Metronidazole</a:t>
            </a:r>
            <a:r>
              <a:rPr lang="en-ZA" sz="1600" dirty="0" smtClean="0"/>
              <a:t> 2g oral, stat + </a:t>
            </a:r>
            <a:r>
              <a:rPr lang="en-ZA" sz="1600" dirty="0" err="1" smtClean="0"/>
              <a:t>Doxycycline</a:t>
            </a:r>
            <a:r>
              <a:rPr lang="en-ZA" sz="1600" dirty="0" smtClean="0"/>
              <a:t> 100mg oral </a:t>
            </a:r>
            <a:r>
              <a:rPr lang="en-ZA" sz="1600" dirty="0" err="1" smtClean="0"/>
              <a:t>bd</a:t>
            </a:r>
            <a:r>
              <a:rPr lang="en-ZA" sz="1600" dirty="0" smtClean="0"/>
              <a:t> x 7 days</a:t>
            </a:r>
          </a:p>
          <a:p>
            <a:pPr marL="514350" indent="-514350">
              <a:buFont typeface="+mj-lt"/>
              <a:buAutoNum type="alphaUcPeriod"/>
            </a:pPr>
            <a:r>
              <a:rPr lang="en-ZA" sz="1600" dirty="0" smtClean="0"/>
              <a:t>Ceftriaxone 250 mg IM stat + </a:t>
            </a:r>
            <a:r>
              <a:rPr lang="en-ZA" sz="1600" dirty="0" err="1" smtClean="0"/>
              <a:t>Metronidazole</a:t>
            </a:r>
            <a:r>
              <a:rPr lang="en-ZA" sz="1600" dirty="0" smtClean="0"/>
              <a:t> 2g, oral stat + Azithromycin1g oral stat</a:t>
            </a:r>
          </a:p>
          <a:p>
            <a:pPr marL="514350" indent="-514350">
              <a:buFont typeface="+mj-lt"/>
              <a:buAutoNum type="alphaUcPeriod"/>
            </a:pPr>
            <a:r>
              <a:rPr lang="en-ZA" sz="1600" dirty="0" err="1" smtClean="0"/>
              <a:t>Ceftiaxone</a:t>
            </a:r>
            <a:r>
              <a:rPr lang="en-ZA" sz="1600" dirty="0" smtClean="0"/>
              <a:t> 250mg IM stat + </a:t>
            </a:r>
            <a:r>
              <a:rPr lang="en-ZA" sz="1600" dirty="0" err="1" smtClean="0"/>
              <a:t>Metronidazole</a:t>
            </a:r>
            <a:r>
              <a:rPr lang="en-ZA" sz="1600" dirty="0" smtClean="0"/>
              <a:t> 2g, oral stat + </a:t>
            </a:r>
            <a:r>
              <a:rPr lang="en-ZA" sz="1600" dirty="0" err="1" smtClean="0"/>
              <a:t>Doxycycline</a:t>
            </a:r>
            <a:r>
              <a:rPr lang="en-ZA" sz="1600" dirty="0" smtClean="0"/>
              <a:t> 100mg oral </a:t>
            </a:r>
            <a:r>
              <a:rPr lang="en-ZA" sz="1600" dirty="0" err="1" smtClean="0"/>
              <a:t>bd</a:t>
            </a:r>
            <a:r>
              <a:rPr lang="en-ZA" sz="1600" dirty="0" smtClean="0"/>
              <a:t> x 7 days</a:t>
            </a:r>
          </a:p>
          <a:p>
            <a:pPr marL="0" indent="0">
              <a:buNone/>
            </a:pPr>
            <a:r>
              <a:rPr lang="en-ZA" sz="1200" dirty="0" smtClean="0"/>
              <a:t>( stat = immediately; </a:t>
            </a:r>
            <a:r>
              <a:rPr lang="en-ZA" sz="1200" dirty="0" err="1" smtClean="0"/>
              <a:t>tds</a:t>
            </a:r>
            <a:r>
              <a:rPr lang="en-ZA" sz="1200" dirty="0" smtClean="0"/>
              <a:t>= 8 hourly (three times a day); </a:t>
            </a:r>
            <a:r>
              <a:rPr lang="en-ZA" sz="1200" dirty="0" err="1" smtClean="0"/>
              <a:t>bd</a:t>
            </a:r>
            <a:r>
              <a:rPr lang="en-ZA" sz="1200" dirty="0" smtClean="0"/>
              <a:t>= 12 hourly (twice a day)).</a:t>
            </a:r>
            <a:endParaRPr lang="en-ZA" sz="12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solidFill>
                  <a:prstClr val="black"/>
                </a:solidFill>
              </a:rPr>
              <a:pPr algn="ctr"/>
              <a:t>45</a:t>
            </a:fld>
            <a:endParaRPr lang="en-ZA" sz="1000" dirty="0">
              <a:solidFill>
                <a:prstClr val="black"/>
              </a:solidFill>
            </a:endParaRPr>
          </a:p>
        </p:txBody>
      </p:sp>
      <p:sp>
        <p:nvSpPr>
          <p:cNvPr id="8" name="Title 1"/>
          <p:cNvSpPr>
            <a:spLocks noGrp="1"/>
          </p:cNvSpPr>
          <p:nvPr>
            <p:ph type="title"/>
          </p:nvPr>
        </p:nvSpPr>
        <p:spPr>
          <a:xfrm>
            <a:off x="0" y="0"/>
            <a:ext cx="8229600" cy="1143000"/>
          </a:xfrm>
        </p:spPr>
        <p:txBody>
          <a:bodyPr>
            <a:normAutofit/>
          </a:bodyPr>
          <a:lstStyle/>
          <a:p>
            <a:pPr algn="l"/>
            <a:r>
              <a:rPr lang="en-ZA" b="1" dirty="0" smtClean="0">
                <a:solidFill>
                  <a:schemeClr val="bg1"/>
                </a:solidFill>
              </a:rPr>
              <a:t>CASE STUDY (2)</a:t>
            </a:r>
            <a:endParaRPr lang="en-ZA" b="1" dirty="0">
              <a:solidFill>
                <a:schemeClr val="bg1"/>
              </a:solidFill>
            </a:endParaRPr>
          </a:p>
        </p:txBody>
      </p:sp>
      <p:sp>
        <p:nvSpPr>
          <p:cNvPr id="9"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extLst>
      <p:ext uri="{BB962C8B-B14F-4D97-AF65-F5344CB8AC3E}">
        <p14:creationId xmlns:p14="http://schemas.microsoft.com/office/powerpoint/2010/main" xmlns="" val="9449378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686800" cy="4830763"/>
          </a:xfrm>
        </p:spPr>
        <p:txBody>
          <a:bodyPr/>
          <a:lstStyle/>
          <a:p>
            <a:pPr marL="514350" indent="-514350">
              <a:buFont typeface="+mj-lt"/>
              <a:buAutoNum type="alphaUcPeriod"/>
            </a:pPr>
            <a:r>
              <a:rPr lang="en-ZA" sz="2000" dirty="0" err="1" smtClean="0"/>
              <a:t>Cefixime</a:t>
            </a:r>
            <a:r>
              <a:rPr lang="en-ZA" sz="2000" dirty="0"/>
              <a:t> </a:t>
            </a:r>
            <a:r>
              <a:rPr lang="en-ZA" sz="2000" dirty="0" smtClean="0"/>
              <a:t>400mg oral stat + Metronidazole 400mg oral </a:t>
            </a:r>
            <a:r>
              <a:rPr lang="en-ZA" sz="2000" dirty="0" err="1" smtClean="0"/>
              <a:t>tds</a:t>
            </a:r>
            <a:r>
              <a:rPr lang="en-ZA" sz="2000" dirty="0" smtClean="0"/>
              <a:t> + </a:t>
            </a:r>
            <a:r>
              <a:rPr lang="en-ZA" sz="2000" dirty="0" err="1" smtClean="0"/>
              <a:t>Doxycyline</a:t>
            </a:r>
            <a:r>
              <a:rPr lang="en-ZA" sz="2000" dirty="0"/>
              <a:t> </a:t>
            </a:r>
            <a:r>
              <a:rPr lang="en-ZA" sz="2000" dirty="0" smtClean="0"/>
              <a:t>100mg oral </a:t>
            </a:r>
            <a:r>
              <a:rPr lang="en-ZA" sz="2000" dirty="0" err="1" smtClean="0"/>
              <a:t>bd</a:t>
            </a:r>
            <a:r>
              <a:rPr lang="en-ZA" sz="2000" dirty="0" smtClean="0"/>
              <a:t> x 7 days</a:t>
            </a:r>
          </a:p>
          <a:p>
            <a:pPr marL="514350" indent="-514350">
              <a:buFont typeface="+mj-lt"/>
              <a:buAutoNum type="alphaUcPeriod"/>
            </a:pPr>
            <a:r>
              <a:rPr lang="en-ZA" sz="2000" dirty="0" err="1" smtClean="0"/>
              <a:t>Cefixime</a:t>
            </a:r>
            <a:r>
              <a:rPr lang="en-ZA" sz="2000" dirty="0" smtClean="0"/>
              <a:t> 400mg oral stat + Metronidazole 2g oral stat + Doxycycline 100mg oral </a:t>
            </a:r>
            <a:r>
              <a:rPr lang="en-ZA" sz="2000" dirty="0" err="1" smtClean="0"/>
              <a:t>bd</a:t>
            </a:r>
            <a:r>
              <a:rPr lang="en-ZA" sz="2000" dirty="0" smtClean="0"/>
              <a:t> x 7 days</a:t>
            </a:r>
          </a:p>
          <a:p>
            <a:pPr marL="514350" indent="-514350">
              <a:buFont typeface="+mj-lt"/>
              <a:buAutoNum type="alphaUcPeriod"/>
            </a:pPr>
            <a:r>
              <a:rPr lang="en-ZA" sz="2000" b="1" dirty="0" smtClean="0"/>
              <a:t>Ceftriaxone 250mg IM stat + Metronidazole 2g oral stat + Azithromycin1g oral stat</a:t>
            </a:r>
          </a:p>
          <a:p>
            <a:pPr marL="514350" indent="-514350">
              <a:buFont typeface="+mj-lt"/>
              <a:buAutoNum type="alphaUcPeriod"/>
            </a:pPr>
            <a:r>
              <a:rPr lang="en-ZA" sz="2000" dirty="0" err="1" smtClean="0"/>
              <a:t>Ceftiaxone</a:t>
            </a:r>
            <a:r>
              <a:rPr lang="en-ZA" sz="2000" dirty="0" smtClean="0"/>
              <a:t> 250mg IM stat + Metronidazole 2g oral stat + Doxycycline 100mg oral </a:t>
            </a:r>
            <a:r>
              <a:rPr lang="en-ZA" sz="2000" dirty="0" err="1" smtClean="0"/>
              <a:t>bd</a:t>
            </a:r>
            <a:r>
              <a:rPr lang="en-ZA" sz="2000" dirty="0" smtClean="0"/>
              <a:t> x 7 days</a:t>
            </a:r>
          </a:p>
          <a:p>
            <a:pPr marL="0" indent="0">
              <a:buNone/>
            </a:pPr>
            <a:endParaRPr lang="en-ZA" sz="2000" dirty="0"/>
          </a:p>
          <a:p>
            <a:pPr marL="0" indent="0">
              <a:buNone/>
            </a:pPr>
            <a:r>
              <a:rPr lang="en-ZA" sz="1600" i="1" dirty="0" smtClean="0"/>
              <a:t>Note: </a:t>
            </a:r>
            <a:r>
              <a:rPr lang="en-ZA" sz="1600" dirty="0" smtClean="0"/>
              <a:t>Patient (&lt; 35 years of age) is showing signs and symptoms of vaginal discharge syndrome (vaginal discharge, and burning).   </a:t>
            </a:r>
          </a:p>
          <a:p>
            <a:pPr marL="0" indent="0">
              <a:buNone/>
            </a:pPr>
            <a:r>
              <a:rPr lang="en-ZA" sz="1600" dirty="0" smtClean="0"/>
              <a:t>Male partner had male urethritis syndrome.  </a:t>
            </a:r>
          </a:p>
          <a:p>
            <a:pPr marL="0" indent="0">
              <a:buNone/>
            </a:pPr>
            <a:r>
              <a:rPr lang="en-ZA" sz="1600" dirty="0" smtClean="0"/>
              <a:t>Differential diagnosis and examination should also give consideration to vaginal candidiasis. </a:t>
            </a:r>
          </a:p>
          <a:p>
            <a:pPr marL="0" indent="0">
              <a:buNone/>
            </a:pPr>
            <a:r>
              <a:rPr lang="en-ZA" sz="1600" dirty="0" smtClean="0"/>
              <a:t>Treat according to </a:t>
            </a:r>
            <a:r>
              <a:rPr lang="en-ZA" sz="1600" b="1" dirty="0" smtClean="0">
                <a:solidFill>
                  <a:srgbClr val="FF0000"/>
                </a:solidFill>
              </a:rPr>
              <a:t>vaginal discharge syndrome (VDS) flow chart.</a:t>
            </a:r>
            <a:endParaRPr lang="en-ZA" sz="1600" dirty="0" smtClean="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solidFill>
                  <a:prstClr val="black"/>
                </a:solidFill>
              </a:rPr>
              <a:pPr algn="ctr"/>
              <a:t>46</a:t>
            </a:fld>
            <a:endParaRPr lang="en-ZA" sz="1000" dirty="0">
              <a:solidFill>
                <a:prstClr val="black"/>
              </a:solidFill>
            </a:endParaRPr>
          </a:p>
        </p:txBody>
      </p:sp>
      <p:sp>
        <p:nvSpPr>
          <p:cNvPr id="8" name="Title 1"/>
          <p:cNvSpPr>
            <a:spLocks noGrp="1"/>
          </p:cNvSpPr>
          <p:nvPr>
            <p:ph type="title"/>
          </p:nvPr>
        </p:nvSpPr>
        <p:spPr>
          <a:xfrm>
            <a:off x="0" y="0"/>
            <a:ext cx="8229600" cy="1143000"/>
          </a:xfrm>
        </p:spPr>
        <p:txBody>
          <a:bodyPr>
            <a:normAutofit/>
          </a:bodyPr>
          <a:lstStyle/>
          <a:p>
            <a:pPr algn="l"/>
            <a:r>
              <a:rPr lang="en-ZA" b="1" dirty="0" smtClean="0">
                <a:solidFill>
                  <a:schemeClr val="bg1"/>
                </a:solidFill>
              </a:rPr>
              <a:t>CASE STUDY (2): SOLUTION</a:t>
            </a:r>
            <a:endParaRPr lang="en-ZA" b="1" dirty="0">
              <a:solidFill>
                <a:schemeClr val="bg1"/>
              </a:solidFill>
            </a:endParaRPr>
          </a:p>
        </p:txBody>
      </p:sp>
      <p:sp>
        <p:nvSpPr>
          <p:cNvPr id="9"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extLst>
      <p:ext uri="{BB962C8B-B14F-4D97-AF65-F5344CB8AC3E}">
        <p14:creationId xmlns:p14="http://schemas.microsoft.com/office/powerpoint/2010/main" xmlns="" val="22776698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839200" cy="4648200"/>
          </a:xfrm>
        </p:spPr>
        <p:txBody>
          <a:bodyPr/>
          <a:lstStyle/>
          <a:p>
            <a:pPr marL="0" indent="0">
              <a:buNone/>
            </a:pPr>
            <a:r>
              <a:rPr lang="en-ZA" sz="2000" dirty="0" smtClean="0"/>
              <a:t>32 year old female patient; HIV status unknown &amp; currently breastfeeding. </a:t>
            </a:r>
          </a:p>
          <a:p>
            <a:pPr marL="0" indent="0">
              <a:buNone/>
            </a:pPr>
            <a:r>
              <a:rPr lang="en-ZA" sz="2000" dirty="0" smtClean="0"/>
              <a:t>She is not married but lives with a partner of unknown HIV status.  </a:t>
            </a:r>
          </a:p>
          <a:p>
            <a:pPr marL="0" indent="0">
              <a:buNone/>
            </a:pPr>
            <a:r>
              <a:rPr lang="en-ZA" sz="2000" dirty="0" smtClean="0"/>
              <a:t>She presents with a 5 day history of:</a:t>
            </a:r>
          </a:p>
          <a:p>
            <a:pPr lvl="1"/>
            <a:r>
              <a:rPr lang="en-ZA" sz="1600" dirty="0" smtClean="0"/>
              <a:t>Vaginal discharge and lower abdominal pain.</a:t>
            </a:r>
          </a:p>
          <a:p>
            <a:pPr lvl="1"/>
            <a:r>
              <a:rPr lang="en-ZA" sz="1600" dirty="0" smtClean="0"/>
              <a:t>Clinically stable, no signs of appendicitis.</a:t>
            </a:r>
          </a:p>
          <a:p>
            <a:pPr lvl="1"/>
            <a:r>
              <a:rPr lang="en-ZA" sz="1600" dirty="0" smtClean="0"/>
              <a:t>Abdomen is soft with </a:t>
            </a:r>
            <a:r>
              <a:rPr lang="en-ZA" sz="1600" dirty="0" err="1" smtClean="0"/>
              <a:t>suprapubic</a:t>
            </a:r>
            <a:r>
              <a:rPr lang="en-ZA" sz="1600" dirty="0" smtClean="0"/>
              <a:t> tenderness.</a:t>
            </a:r>
          </a:p>
          <a:p>
            <a:pPr lvl="1"/>
            <a:r>
              <a:rPr lang="en-ZA" sz="1600" dirty="0" smtClean="0"/>
              <a:t>Cervical excitation tenderness.</a:t>
            </a:r>
          </a:p>
          <a:p>
            <a:pPr marL="457200" lvl="1" indent="0">
              <a:buNone/>
            </a:pPr>
            <a:r>
              <a:rPr lang="en-ZA" sz="1800" dirty="0" smtClean="0"/>
              <a:t>The rest of the examination is unremarkable.</a:t>
            </a:r>
          </a:p>
          <a:p>
            <a:pPr marL="0" indent="0">
              <a:buNone/>
            </a:pPr>
            <a:endParaRPr lang="en-ZA" sz="1800" b="1" dirty="0" smtClean="0"/>
          </a:p>
          <a:p>
            <a:pPr marL="0" indent="0">
              <a:buNone/>
            </a:pPr>
            <a:r>
              <a:rPr lang="en-ZA" sz="1800" b="1" dirty="0" smtClean="0"/>
              <a:t>What medication would you prescribe for her? </a:t>
            </a:r>
          </a:p>
          <a:p>
            <a:pPr marL="514350" indent="-514350">
              <a:buFont typeface="+mj-lt"/>
              <a:buAutoNum type="alphaUcPeriod"/>
            </a:pPr>
            <a:r>
              <a:rPr lang="en-ZA" sz="1600" dirty="0" smtClean="0"/>
              <a:t>Ciprofloxacin 500mg oral stat + </a:t>
            </a:r>
            <a:r>
              <a:rPr lang="en-ZA" sz="1600" dirty="0" err="1" smtClean="0"/>
              <a:t>Metronidazole</a:t>
            </a:r>
            <a:r>
              <a:rPr lang="en-ZA" sz="1600" dirty="0" smtClean="0"/>
              <a:t> 2g oral stat + </a:t>
            </a:r>
            <a:r>
              <a:rPr lang="en-ZA" sz="1600" dirty="0" err="1" smtClean="0"/>
              <a:t>Doxycyline</a:t>
            </a:r>
            <a:r>
              <a:rPr lang="en-ZA" sz="1600" dirty="0" smtClean="0"/>
              <a:t> 100mg oral </a:t>
            </a:r>
            <a:r>
              <a:rPr lang="en-ZA" sz="1600" dirty="0" err="1" smtClean="0"/>
              <a:t>bd</a:t>
            </a:r>
            <a:r>
              <a:rPr lang="en-ZA" sz="1600" dirty="0" smtClean="0"/>
              <a:t> x 14 days</a:t>
            </a:r>
          </a:p>
          <a:p>
            <a:pPr marL="514350" indent="-514350">
              <a:buFont typeface="+mj-lt"/>
              <a:buAutoNum type="alphaUcPeriod"/>
            </a:pPr>
            <a:r>
              <a:rPr lang="en-ZA" sz="1600" dirty="0" err="1" smtClean="0"/>
              <a:t>Cefixime</a:t>
            </a:r>
            <a:r>
              <a:rPr lang="en-ZA" sz="1600" dirty="0" smtClean="0"/>
              <a:t> 400mg oral stat + </a:t>
            </a:r>
            <a:r>
              <a:rPr lang="en-ZA" sz="1600" dirty="0" err="1" smtClean="0"/>
              <a:t>Metronidazole</a:t>
            </a:r>
            <a:r>
              <a:rPr lang="en-ZA" sz="1600" dirty="0" smtClean="0"/>
              <a:t> 2g oral stat + </a:t>
            </a:r>
            <a:r>
              <a:rPr lang="en-ZA" sz="1600" dirty="0" err="1" smtClean="0"/>
              <a:t>Doxycyline</a:t>
            </a:r>
            <a:r>
              <a:rPr lang="en-ZA" sz="1600" dirty="0" smtClean="0"/>
              <a:t> 100mg oral </a:t>
            </a:r>
            <a:r>
              <a:rPr lang="en-ZA" sz="1600" dirty="0" err="1" smtClean="0"/>
              <a:t>bd</a:t>
            </a:r>
            <a:r>
              <a:rPr lang="en-ZA" sz="1600" dirty="0" smtClean="0"/>
              <a:t> x 14 days</a:t>
            </a:r>
          </a:p>
          <a:p>
            <a:pPr marL="514350" indent="-514350">
              <a:buFont typeface="+mj-lt"/>
              <a:buAutoNum type="alphaUcPeriod"/>
            </a:pPr>
            <a:r>
              <a:rPr lang="en-ZA" sz="1600" dirty="0" smtClean="0"/>
              <a:t>Ceftriaxone 250mg IM stat + </a:t>
            </a:r>
            <a:r>
              <a:rPr lang="en-ZA" sz="1600" dirty="0" err="1" smtClean="0"/>
              <a:t>Metronidazole</a:t>
            </a:r>
            <a:r>
              <a:rPr lang="en-ZA" sz="1600" dirty="0" smtClean="0"/>
              <a:t> 400mg  oral </a:t>
            </a:r>
            <a:r>
              <a:rPr lang="en-ZA" sz="1600" dirty="0" err="1" smtClean="0"/>
              <a:t>tds</a:t>
            </a:r>
            <a:r>
              <a:rPr lang="en-ZA" sz="1600" dirty="0" smtClean="0"/>
              <a:t> + </a:t>
            </a:r>
            <a:r>
              <a:rPr lang="en-ZA" sz="1600" dirty="0" err="1" smtClean="0"/>
              <a:t>Doxycycline</a:t>
            </a:r>
            <a:r>
              <a:rPr lang="en-ZA" sz="1600" dirty="0" smtClean="0"/>
              <a:t> 100mg oral </a:t>
            </a:r>
            <a:r>
              <a:rPr lang="en-ZA" sz="1600" dirty="0" err="1" smtClean="0"/>
              <a:t>bd</a:t>
            </a:r>
            <a:r>
              <a:rPr lang="en-ZA" sz="1600" dirty="0" smtClean="0"/>
              <a:t> x 14 days</a:t>
            </a:r>
          </a:p>
          <a:p>
            <a:pPr marL="514350" indent="-514350">
              <a:buFont typeface="+mj-lt"/>
              <a:buAutoNum type="alphaUcPeriod"/>
            </a:pPr>
            <a:r>
              <a:rPr lang="en-ZA" sz="1600" dirty="0" smtClean="0"/>
              <a:t>Ceftriaxone 250mg IM stat + Azithromycin 1g oral stat + </a:t>
            </a:r>
            <a:r>
              <a:rPr lang="en-ZA" sz="1600" dirty="0" err="1" smtClean="0"/>
              <a:t>Metronidazoe</a:t>
            </a:r>
            <a:r>
              <a:rPr lang="en-ZA" sz="1600" dirty="0" smtClean="0"/>
              <a:t> 400mg oral </a:t>
            </a:r>
            <a:r>
              <a:rPr lang="en-ZA" sz="1600" dirty="0" err="1" smtClean="0"/>
              <a:t>bd</a:t>
            </a:r>
            <a:r>
              <a:rPr lang="en-ZA" sz="1600" dirty="0" smtClean="0"/>
              <a:t>  x 7 days</a:t>
            </a:r>
          </a:p>
          <a:p>
            <a:pPr marL="514350" indent="-514350">
              <a:buNone/>
            </a:pPr>
            <a:r>
              <a:rPr lang="en-ZA" sz="1200" dirty="0" smtClean="0"/>
              <a:t>( stat = immediately; </a:t>
            </a:r>
            <a:r>
              <a:rPr lang="en-ZA" sz="1200" dirty="0" err="1" smtClean="0"/>
              <a:t>tds</a:t>
            </a:r>
            <a:r>
              <a:rPr lang="en-ZA" sz="1200" dirty="0" smtClean="0"/>
              <a:t>= 8 hourly (three times a day); </a:t>
            </a:r>
            <a:r>
              <a:rPr lang="en-ZA" sz="1200" dirty="0" err="1" smtClean="0"/>
              <a:t>bd</a:t>
            </a:r>
            <a:r>
              <a:rPr lang="en-ZA" sz="1200" dirty="0" smtClean="0"/>
              <a:t>= 12 hourly (twice a day)).</a:t>
            </a:r>
          </a:p>
          <a:p>
            <a:pPr marL="514350" indent="-514350">
              <a:buNone/>
            </a:pPr>
            <a:endParaRPr lang="en-ZA" sz="1600" dirty="0" smtClean="0"/>
          </a:p>
          <a:p>
            <a:pPr marL="0" indent="0">
              <a:buNone/>
            </a:pPr>
            <a:endParaRPr lang="en-ZA" sz="1800" b="1" dirty="0" smtClean="0"/>
          </a:p>
        </p:txBody>
      </p:sp>
      <p:sp>
        <p:nvSpPr>
          <p:cNvPr id="5" name="Footer Placeholder 4"/>
          <p:cNvSpPr>
            <a:spLocks noGrp="1"/>
          </p:cNvSpPr>
          <p:nvPr>
            <p:ph type="ftr" sz="quarter" idx="11"/>
          </p:nvPr>
        </p:nvSpPr>
        <p:spPr/>
        <p:txBody>
          <a:bodyPr/>
          <a:lstStyle/>
          <a:p>
            <a:pPr algn="ctr"/>
            <a:r>
              <a:rPr lang="en-ZA" sz="1000" dirty="0" smtClean="0">
                <a:solidFill>
                  <a:prstClr val="black"/>
                </a:solidFill>
              </a:rPr>
              <a:t>PRIMARY HEALTHCARE 2014 </a:t>
            </a:r>
          </a:p>
          <a:p>
            <a:pPr algn="ctr"/>
            <a:r>
              <a:rPr lang="en-ZA" sz="1000" dirty="0" smtClean="0">
                <a:solidFill>
                  <a:prstClr val="black"/>
                </a:solidFill>
              </a:rPr>
              <a:t>IMPLEMENTATION SLIDES: STI</a:t>
            </a:r>
            <a:endParaRPr lang="en-ZA" sz="1000" dirty="0">
              <a:solidFill>
                <a:prstClr val="black"/>
              </a:solidFill>
            </a:endParaRPr>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solidFill>
                  <a:prstClr val="black"/>
                </a:solidFill>
              </a:rPr>
              <a:pPr algn="ctr"/>
              <a:t>47</a:t>
            </a:fld>
            <a:endParaRPr lang="en-ZA" sz="1000" dirty="0">
              <a:solidFill>
                <a:prstClr val="black"/>
              </a:solidFill>
            </a:endParaRPr>
          </a:p>
        </p:txBody>
      </p:sp>
      <p:sp>
        <p:nvSpPr>
          <p:cNvPr id="8" name="Title 1"/>
          <p:cNvSpPr>
            <a:spLocks noGrp="1"/>
          </p:cNvSpPr>
          <p:nvPr>
            <p:ph type="title"/>
          </p:nvPr>
        </p:nvSpPr>
        <p:spPr>
          <a:xfrm>
            <a:off x="0" y="0"/>
            <a:ext cx="8229600" cy="1143000"/>
          </a:xfrm>
        </p:spPr>
        <p:txBody>
          <a:bodyPr>
            <a:normAutofit/>
          </a:bodyPr>
          <a:lstStyle/>
          <a:p>
            <a:pPr algn="l"/>
            <a:r>
              <a:rPr lang="en-ZA" b="1" dirty="0" smtClean="0">
                <a:solidFill>
                  <a:schemeClr val="bg1"/>
                </a:solidFill>
              </a:rPr>
              <a:t>CASE STUDY (3)</a:t>
            </a:r>
            <a:endParaRPr lang="en-ZA" b="1" dirty="0">
              <a:solidFill>
                <a:schemeClr val="bg1"/>
              </a:solidFill>
            </a:endParaRPr>
          </a:p>
        </p:txBody>
      </p:sp>
    </p:spTree>
    <p:extLst>
      <p:ext uri="{BB962C8B-B14F-4D97-AF65-F5344CB8AC3E}">
        <p14:creationId xmlns:p14="http://schemas.microsoft.com/office/powerpoint/2010/main" xmlns="" val="39330007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19200"/>
            <a:ext cx="8686800" cy="4906963"/>
          </a:xfrm>
        </p:spPr>
        <p:txBody>
          <a:bodyPr/>
          <a:lstStyle/>
          <a:p>
            <a:pPr marL="514350" indent="-514350">
              <a:buFont typeface="+mj-lt"/>
              <a:buAutoNum type="alphaUcPeriod"/>
            </a:pPr>
            <a:r>
              <a:rPr lang="en-ZA" sz="2000" dirty="0"/>
              <a:t>Ciprofloxacin 500mg oral stat + Metronidazole 2g oral stat + </a:t>
            </a:r>
            <a:r>
              <a:rPr lang="en-ZA" sz="2000" dirty="0" err="1"/>
              <a:t>Doxycyline</a:t>
            </a:r>
            <a:r>
              <a:rPr lang="en-ZA" sz="2000" dirty="0"/>
              <a:t> 100mg oral </a:t>
            </a:r>
            <a:r>
              <a:rPr lang="en-ZA" sz="2000" dirty="0" err="1"/>
              <a:t>bd</a:t>
            </a:r>
            <a:endParaRPr lang="en-ZA" sz="2000" dirty="0"/>
          </a:p>
          <a:p>
            <a:pPr marL="514350" indent="-514350">
              <a:buFont typeface="+mj-lt"/>
              <a:buAutoNum type="alphaUcPeriod"/>
            </a:pPr>
            <a:r>
              <a:rPr lang="en-ZA" sz="2000" dirty="0" err="1"/>
              <a:t>Cefixime</a:t>
            </a:r>
            <a:r>
              <a:rPr lang="en-ZA" sz="2000" dirty="0"/>
              <a:t> 400mg oral stat + Metronidazole 2g oral stat + </a:t>
            </a:r>
            <a:r>
              <a:rPr lang="en-ZA" sz="2000" dirty="0" err="1"/>
              <a:t>Doxycyline</a:t>
            </a:r>
            <a:r>
              <a:rPr lang="en-ZA" sz="2000" dirty="0"/>
              <a:t> 100mg oral </a:t>
            </a:r>
            <a:r>
              <a:rPr lang="en-ZA" sz="2000" dirty="0" err="1"/>
              <a:t>bd</a:t>
            </a:r>
            <a:endParaRPr lang="en-ZA" sz="2000" dirty="0"/>
          </a:p>
          <a:p>
            <a:pPr marL="514350" indent="-514350">
              <a:buFont typeface="+mj-lt"/>
              <a:buAutoNum type="alphaUcPeriod"/>
            </a:pPr>
            <a:r>
              <a:rPr lang="en-ZA" sz="2000" dirty="0"/>
              <a:t>Ceftriaxone 250mg IM stat + Metronidazole 400mg  oral </a:t>
            </a:r>
            <a:r>
              <a:rPr lang="en-ZA" sz="2000" dirty="0" err="1"/>
              <a:t>tds</a:t>
            </a:r>
            <a:r>
              <a:rPr lang="en-ZA" sz="2000" dirty="0"/>
              <a:t> + Doxycycline 100mg oral </a:t>
            </a:r>
            <a:r>
              <a:rPr lang="en-ZA" sz="2000" dirty="0" err="1"/>
              <a:t>bd</a:t>
            </a:r>
            <a:endParaRPr lang="en-ZA" sz="2000" dirty="0"/>
          </a:p>
          <a:p>
            <a:pPr marL="514350" indent="-514350">
              <a:buFont typeface="+mj-lt"/>
              <a:buAutoNum type="alphaUcPeriod"/>
            </a:pPr>
            <a:r>
              <a:rPr lang="en-ZA" sz="2000" b="1" dirty="0">
                <a:solidFill>
                  <a:srgbClr val="FF0000"/>
                </a:solidFill>
              </a:rPr>
              <a:t>Ceftriaxone 250mg IM stat + Azithromycin 1g oral stat + </a:t>
            </a:r>
            <a:r>
              <a:rPr lang="en-ZA" sz="2000" b="1" dirty="0" smtClean="0">
                <a:solidFill>
                  <a:srgbClr val="FF0000"/>
                </a:solidFill>
              </a:rPr>
              <a:t>Metronidazole </a:t>
            </a:r>
            <a:r>
              <a:rPr lang="en-ZA" sz="2000" b="1" dirty="0">
                <a:solidFill>
                  <a:srgbClr val="FF0000"/>
                </a:solidFill>
              </a:rPr>
              <a:t>400mg oral </a:t>
            </a:r>
            <a:r>
              <a:rPr lang="en-ZA" sz="2000" b="1" dirty="0" err="1">
                <a:solidFill>
                  <a:srgbClr val="FF0000"/>
                </a:solidFill>
              </a:rPr>
              <a:t>bd</a:t>
            </a:r>
            <a:r>
              <a:rPr lang="en-ZA" sz="2000" b="1" dirty="0">
                <a:solidFill>
                  <a:srgbClr val="FF0000"/>
                </a:solidFill>
              </a:rPr>
              <a:t>  x 7 days</a:t>
            </a:r>
          </a:p>
          <a:p>
            <a:pPr marL="0" indent="0">
              <a:buNone/>
            </a:pPr>
            <a:endParaRPr lang="en-ZA" sz="2400" dirty="0" smtClean="0"/>
          </a:p>
          <a:p>
            <a:pPr marL="0" indent="0">
              <a:buNone/>
            </a:pPr>
            <a:r>
              <a:rPr lang="en-ZA" sz="2000" dirty="0" smtClean="0"/>
              <a:t>Sexually active female complaining of lower abdominal pain . Vaginal discharge present. </a:t>
            </a:r>
          </a:p>
          <a:p>
            <a:pPr marL="0" indent="0">
              <a:buNone/>
            </a:pPr>
            <a:r>
              <a:rPr lang="en-ZA" sz="2000" dirty="0" smtClean="0"/>
              <a:t>Treat according to </a:t>
            </a:r>
            <a:r>
              <a:rPr lang="en-ZA" sz="2000" b="1" dirty="0" smtClean="0">
                <a:solidFill>
                  <a:srgbClr val="FF0000"/>
                </a:solidFill>
              </a:rPr>
              <a:t>lower abdominal pain (LAP) flow chart </a:t>
            </a:r>
            <a:r>
              <a:rPr lang="en-ZA" sz="2000" dirty="0" smtClean="0"/>
              <a:t>(as above) and encourage HIV Testing. </a:t>
            </a:r>
            <a:endParaRPr lang="en-ZA" sz="2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solidFill>
                  <a:prstClr val="black"/>
                </a:solidFill>
              </a:rPr>
              <a:pPr algn="ctr"/>
              <a:t>48</a:t>
            </a:fld>
            <a:endParaRPr lang="en-ZA" sz="1000" dirty="0">
              <a:solidFill>
                <a:prstClr val="black"/>
              </a:solidFill>
            </a:endParaRPr>
          </a:p>
        </p:txBody>
      </p:sp>
      <p:sp>
        <p:nvSpPr>
          <p:cNvPr id="8" name="Title 1"/>
          <p:cNvSpPr>
            <a:spLocks noGrp="1"/>
          </p:cNvSpPr>
          <p:nvPr>
            <p:ph type="title"/>
          </p:nvPr>
        </p:nvSpPr>
        <p:spPr>
          <a:xfrm>
            <a:off x="0" y="0"/>
            <a:ext cx="8229600" cy="1143000"/>
          </a:xfrm>
        </p:spPr>
        <p:txBody>
          <a:bodyPr>
            <a:normAutofit/>
          </a:bodyPr>
          <a:lstStyle/>
          <a:p>
            <a:pPr algn="l"/>
            <a:r>
              <a:rPr lang="en-ZA" b="1" dirty="0" smtClean="0">
                <a:solidFill>
                  <a:schemeClr val="bg1"/>
                </a:solidFill>
              </a:rPr>
              <a:t>CASE STUDY (</a:t>
            </a:r>
            <a:r>
              <a:rPr lang="en-ZA" b="1" smtClean="0">
                <a:solidFill>
                  <a:schemeClr val="bg1"/>
                </a:solidFill>
              </a:rPr>
              <a:t>3): SOLUTION</a:t>
            </a:r>
            <a:endParaRPr lang="en-ZA" b="1" dirty="0">
              <a:solidFill>
                <a:schemeClr val="bg1"/>
              </a:solidFill>
            </a:endParaRPr>
          </a:p>
        </p:txBody>
      </p:sp>
      <p:sp>
        <p:nvSpPr>
          <p:cNvPr id="9"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extLst>
      <p:ext uri="{BB962C8B-B14F-4D97-AF65-F5344CB8AC3E}">
        <p14:creationId xmlns:p14="http://schemas.microsoft.com/office/powerpoint/2010/main" xmlns="" val="38862914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3701948679"/>
              </p:ext>
            </p:extLst>
          </p:nvPr>
        </p:nvGraphicFramePr>
        <p:xfrm>
          <a:off x="0" y="40432"/>
          <a:ext cx="9144000" cy="5567888"/>
        </p:xfrm>
        <a:graphic>
          <a:graphicData uri="http://schemas.openxmlformats.org/drawingml/2006/table">
            <a:tbl>
              <a:tblPr firstRow="1" bandRow="1">
                <a:tableStyleId>{8799B23B-EC83-4686-B30A-512413B5E67A}</a:tableStyleId>
              </a:tblPr>
              <a:tblGrid>
                <a:gridCol w="920964"/>
                <a:gridCol w="828866"/>
                <a:gridCol w="7394170"/>
              </a:tblGrid>
              <a:tr h="264368">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228600">
                <a:tc gridSpan="3">
                  <a:txBody>
                    <a:bodyPr/>
                    <a:lstStyle/>
                    <a:p>
                      <a:r>
                        <a:rPr lang="en-ZA" sz="1000" b="1" dirty="0" smtClean="0">
                          <a:solidFill>
                            <a:schemeClr val="tx1"/>
                          </a:solidFill>
                        </a:rPr>
                        <a:t>SEXUALLY</a:t>
                      </a:r>
                      <a:r>
                        <a:rPr lang="en-ZA" sz="1000" b="1" baseline="0" dirty="0" smtClean="0">
                          <a:solidFill>
                            <a:schemeClr val="tx1"/>
                          </a:solidFill>
                        </a:rPr>
                        <a:t> TRANSMITTED INFECTIONS</a:t>
                      </a:r>
                      <a:endParaRPr lang="en-ZA" sz="1000" b="1" dirty="0">
                        <a:solidFill>
                          <a:schemeClr val="tx1"/>
                        </a:solidFill>
                      </a:endParaRPr>
                    </a:p>
                  </a:txBody>
                  <a:tcPr marL="86359" marR="86359"/>
                </a:tc>
                <a:tc hMerge="1">
                  <a:txBody>
                    <a:bodyPr/>
                    <a:lstStyle/>
                    <a:p>
                      <a:endParaRPr lang="en-ZA" sz="1400" dirty="0"/>
                    </a:p>
                  </a:txBody>
                  <a:tcPr marL="86359" marR="86359"/>
                </a:tc>
                <a:tc hMerge="1">
                  <a:txBody>
                    <a:bodyPr/>
                    <a:lstStyle/>
                    <a:p>
                      <a:pPr lvl="0" algn="l">
                        <a:buNone/>
                      </a:pPr>
                      <a:endParaRPr lang="en-ZA" sz="1200" dirty="0"/>
                    </a:p>
                  </a:txBody>
                  <a:tcPr marL="86359" marR="86359"/>
                </a:tc>
              </a:tr>
              <a:tr h="3870960">
                <a:tc>
                  <a:txBody>
                    <a:bodyPr/>
                    <a:lstStyle/>
                    <a:p>
                      <a:r>
                        <a:rPr lang="en-ZA" sz="1000" dirty="0" smtClean="0"/>
                        <a:t>3</a:t>
                      </a:r>
                      <a:endParaRPr lang="en-ZA" sz="1000" dirty="0"/>
                    </a:p>
                  </a:txBody>
                  <a:tcPr marL="86359" marR="86359"/>
                </a:tc>
                <a:tc>
                  <a:txBody>
                    <a:bodyPr/>
                    <a:lstStyle/>
                    <a:p>
                      <a:r>
                        <a:rPr lang="en-ZA" sz="1000" dirty="0" smtClean="0"/>
                        <a:t>1</a:t>
                      </a:r>
                      <a:endParaRPr lang="en-ZA" sz="1000" dirty="0"/>
                    </a:p>
                  </a:txBody>
                  <a:tcPr marL="86359" marR="86359"/>
                </a:tc>
                <a:tc>
                  <a:txBody>
                    <a:bodyPr/>
                    <a:lstStyle/>
                    <a:p>
                      <a:pPr marL="0" indent="0" defTabSz="990478">
                        <a:spcBef>
                          <a:spcPct val="20000"/>
                        </a:spcBef>
                        <a:buFont typeface="Arial" pitchFamily="34" charset="0"/>
                        <a:buNone/>
                        <a:defRPr/>
                      </a:pPr>
                      <a:r>
                        <a:rPr lang="en-ZA" sz="1000" b="1" u="sng" dirty="0" smtClean="0"/>
                        <a:t>CEFTRIAXONE</a:t>
                      </a:r>
                    </a:p>
                    <a:p>
                      <a:pPr marL="371429" indent="-371429" defTabSz="990478">
                        <a:spcBef>
                          <a:spcPct val="20000"/>
                        </a:spcBef>
                        <a:buFont typeface="Arial" pitchFamily="34" charset="0"/>
                        <a:buChar char="•"/>
                        <a:defRPr/>
                      </a:pPr>
                      <a:r>
                        <a:rPr lang="en-ZA" sz="1000" dirty="0" smtClean="0"/>
                        <a:t>Newman LM, Moran JS, </a:t>
                      </a:r>
                      <a:r>
                        <a:rPr lang="en-ZA" sz="1000" dirty="0" err="1" smtClean="0"/>
                        <a:t>Workowski</a:t>
                      </a:r>
                      <a:r>
                        <a:rPr lang="en-ZA" sz="1000" dirty="0" smtClean="0"/>
                        <a:t> KA. Update on the management of </a:t>
                      </a:r>
                      <a:r>
                        <a:rPr lang="en-ZA" sz="1000" dirty="0" err="1" smtClean="0"/>
                        <a:t>gonorrhea</a:t>
                      </a:r>
                      <a:r>
                        <a:rPr lang="en-ZA" sz="1000" dirty="0" smtClean="0"/>
                        <a:t> in adults in the United States. </a:t>
                      </a:r>
                      <a:r>
                        <a:rPr lang="en-ZA" sz="1000" dirty="0" err="1" smtClean="0"/>
                        <a:t>Clin</a:t>
                      </a:r>
                      <a:r>
                        <a:rPr lang="en-ZA" sz="1000" dirty="0" smtClean="0"/>
                        <a:t> Infect Dis. 2007 Apr 1;44 </a:t>
                      </a:r>
                      <a:r>
                        <a:rPr lang="en-ZA" sz="1000" dirty="0" err="1" smtClean="0"/>
                        <a:t>Suppl</a:t>
                      </a:r>
                      <a:r>
                        <a:rPr lang="en-ZA" sz="1000" dirty="0" smtClean="0"/>
                        <a:t> 3:S84-101.Review. </a:t>
                      </a:r>
                    </a:p>
                    <a:p>
                      <a:pPr marL="371429" indent="-371429" defTabSz="990478">
                        <a:spcBef>
                          <a:spcPct val="20000"/>
                        </a:spcBef>
                        <a:buFont typeface="Arial" pitchFamily="34" charset="0"/>
                        <a:buChar char="•"/>
                        <a:defRPr/>
                      </a:pPr>
                      <a:r>
                        <a:rPr lang="en-ZA" sz="1000" dirty="0" smtClean="0"/>
                        <a:t>Ito M, Yasuda M, Yokoi S, Ito S, Takahashi Y, Ishihara S, Maeda S, </a:t>
                      </a:r>
                      <a:r>
                        <a:rPr lang="en-ZA" sz="1000" dirty="0" err="1" smtClean="0"/>
                        <a:t>Deguchi</a:t>
                      </a:r>
                      <a:r>
                        <a:rPr lang="en-ZA" sz="1000" dirty="0" smtClean="0"/>
                        <a:t> T. Remarkable increase in central Japan in 2001-2002 of Neisseria </a:t>
                      </a:r>
                      <a:r>
                        <a:rPr lang="en-ZA" sz="1000" dirty="0" err="1" smtClean="0"/>
                        <a:t>gonorrhoeae</a:t>
                      </a:r>
                      <a:r>
                        <a:rPr lang="en-ZA" sz="1000" dirty="0" smtClean="0"/>
                        <a:t> isolates with decreased susceptibility to penicillin, tetracycline, oral </a:t>
                      </a:r>
                      <a:r>
                        <a:rPr lang="en-ZA" sz="1000" dirty="0" err="1" smtClean="0"/>
                        <a:t>cephalosporins</a:t>
                      </a:r>
                      <a:r>
                        <a:rPr lang="en-ZA" sz="1000" dirty="0" smtClean="0"/>
                        <a:t>, and </a:t>
                      </a:r>
                      <a:r>
                        <a:rPr lang="en-ZA" sz="1000" dirty="0" err="1" smtClean="0"/>
                        <a:t>fluoroquinolones</a:t>
                      </a:r>
                      <a:r>
                        <a:rPr lang="en-ZA" sz="1000" dirty="0" smtClean="0"/>
                        <a:t>. </a:t>
                      </a:r>
                      <a:r>
                        <a:rPr lang="en-ZA" sz="1000" dirty="0" err="1" smtClean="0"/>
                        <a:t>Antimicrob</a:t>
                      </a:r>
                      <a:r>
                        <a:rPr lang="en-ZA" sz="1000" dirty="0" smtClean="0"/>
                        <a:t> Agents </a:t>
                      </a:r>
                      <a:r>
                        <a:rPr lang="en-ZA" sz="1000" dirty="0" err="1" smtClean="0"/>
                        <a:t>Chemother</a:t>
                      </a:r>
                      <a:r>
                        <a:rPr lang="en-ZA" sz="1000" dirty="0" smtClean="0"/>
                        <a:t>. 2004 Aug;48(8):3185-7</a:t>
                      </a:r>
                    </a:p>
                    <a:p>
                      <a:pPr marL="371429" indent="-371429" defTabSz="990478">
                        <a:spcBef>
                          <a:spcPct val="20000"/>
                        </a:spcBef>
                        <a:buFont typeface="Arial" pitchFamily="34" charset="0"/>
                        <a:buChar char="•"/>
                        <a:defRPr/>
                      </a:pPr>
                      <a:r>
                        <a:rPr lang="en-ZA" sz="1000" dirty="0" smtClean="0"/>
                        <a:t>Tanaka M, Nakayama H, </a:t>
                      </a:r>
                      <a:r>
                        <a:rPr lang="en-ZA" sz="1000" dirty="0" err="1" smtClean="0"/>
                        <a:t>Tunoe</a:t>
                      </a:r>
                      <a:r>
                        <a:rPr lang="en-ZA" sz="1000" dirty="0" smtClean="0"/>
                        <a:t> H, </a:t>
                      </a:r>
                      <a:r>
                        <a:rPr lang="en-ZA" sz="1000" dirty="0" err="1" smtClean="0"/>
                        <a:t>Egashira</a:t>
                      </a:r>
                      <a:r>
                        <a:rPr lang="en-ZA" sz="1000" dirty="0" smtClean="0"/>
                        <a:t> T, </a:t>
                      </a:r>
                      <a:r>
                        <a:rPr lang="en-ZA" sz="1000" dirty="0" err="1" smtClean="0"/>
                        <a:t>Kanayama</a:t>
                      </a:r>
                      <a:r>
                        <a:rPr lang="en-ZA" sz="1000" dirty="0" smtClean="0"/>
                        <a:t> A, </a:t>
                      </a:r>
                      <a:r>
                        <a:rPr lang="en-ZA" sz="1000" dirty="0" err="1" smtClean="0"/>
                        <a:t>Saika</a:t>
                      </a:r>
                      <a:r>
                        <a:rPr lang="en-ZA" sz="1000" dirty="0" smtClean="0"/>
                        <a:t> T, Kobayashi I, Naito S. A remarkable reduction in the susceptibility of Neisseria </a:t>
                      </a:r>
                      <a:r>
                        <a:rPr lang="en-ZA" sz="1000" dirty="0" err="1" smtClean="0"/>
                        <a:t>gonorrhoeae</a:t>
                      </a:r>
                      <a:r>
                        <a:rPr lang="en-ZA" sz="1000" dirty="0" smtClean="0"/>
                        <a:t> isolates to </a:t>
                      </a:r>
                      <a:r>
                        <a:rPr lang="en-ZA" sz="1000" dirty="0" err="1" smtClean="0"/>
                        <a:t>cephems</a:t>
                      </a:r>
                      <a:r>
                        <a:rPr lang="en-ZA" sz="1000" dirty="0" smtClean="0"/>
                        <a:t> and the selection of antibiotic regimens for the single-dose  treatment of </a:t>
                      </a:r>
                      <a:r>
                        <a:rPr lang="en-ZA" sz="1000" dirty="0" err="1" smtClean="0"/>
                        <a:t>gonococcal</a:t>
                      </a:r>
                      <a:r>
                        <a:rPr lang="en-ZA" sz="1000" dirty="0" smtClean="0"/>
                        <a:t> infection in Japan. J Infect </a:t>
                      </a:r>
                      <a:r>
                        <a:rPr lang="en-ZA" sz="1000" dirty="0" err="1" smtClean="0"/>
                        <a:t>Chemother</a:t>
                      </a:r>
                      <a:r>
                        <a:rPr lang="en-ZA" sz="1000" dirty="0" smtClean="0"/>
                        <a:t>. 2002 Mar;8(1):81-6.</a:t>
                      </a:r>
                    </a:p>
                    <a:p>
                      <a:pPr marL="371429" indent="-371429" defTabSz="990478">
                        <a:spcBef>
                          <a:spcPct val="20000"/>
                        </a:spcBef>
                        <a:buFont typeface="Arial" pitchFamily="34" charset="0"/>
                        <a:buChar char="•"/>
                        <a:defRPr/>
                      </a:pPr>
                      <a:r>
                        <a:rPr lang="en-ZA" sz="1000" dirty="0" err="1" smtClean="0"/>
                        <a:t>Deguchi</a:t>
                      </a:r>
                      <a:r>
                        <a:rPr lang="en-ZA" sz="1000" dirty="0" smtClean="0"/>
                        <a:t> T, Yasuda M, Yokoi S, Ishida K, Ito M, Ishihara S, </a:t>
                      </a:r>
                      <a:r>
                        <a:rPr lang="en-ZA" sz="1000" dirty="0" err="1" smtClean="0"/>
                        <a:t>Minamidate</a:t>
                      </a:r>
                      <a:r>
                        <a:rPr lang="en-ZA" sz="1000" dirty="0" smtClean="0"/>
                        <a:t> K, Harada Y, </a:t>
                      </a:r>
                      <a:r>
                        <a:rPr lang="en-ZA" sz="1000" dirty="0" err="1" smtClean="0"/>
                        <a:t>Tei</a:t>
                      </a:r>
                      <a:r>
                        <a:rPr lang="en-ZA" sz="1000" dirty="0" smtClean="0"/>
                        <a:t> K, Kojima K, Tamaki M, Maeda S. Treatment of uncomplicated </a:t>
                      </a:r>
                      <a:r>
                        <a:rPr lang="en-ZA" sz="1000" dirty="0" err="1" smtClean="0"/>
                        <a:t>gonococcal</a:t>
                      </a:r>
                      <a:r>
                        <a:rPr lang="en-ZA" sz="1000" dirty="0" smtClean="0"/>
                        <a:t> urethritis by double-dosing of 200 mg </a:t>
                      </a:r>
                      <a:r>
                        <a:rPr lang="en-ZA" sz="1000" dirty="0" err="1" smtClean="0"/>
                        <a:t>cefixime</a:t>
                      </a:r>
                      <a:r>
                        <a:rPr lang="en-ZA" sz="1000" dirty="0" smtClean="0"/>
                        <a:t> at a 6-h interval. J Infect </a:t>
                      </a:r>
                      <a:r>
                        <a:rPr lang="en-ZA" sz="1000" dirty="0" err="1" smtClean="0"/>
                        <a:t>Chemother</a:t>
                      </a:r>
                      <a:r>
                        <a:rPr lang="en-ZA" sz="1000" dirty="0" smtClean="0"/>
                        <a:t>. 2003 Mar;9(1):35-9. </a:t>
                      </a:r>
                    </a:p>
                    <a:p>
                      <a:pPr marL="371429" indent="-371429" defTabSz="990478">
                        <a:spcBef>
                          <a:spcPct val="20000"/>
                        </a:spcBef>
                        <a:buFont typeface="Arial" pitchFamily="34" charset="0"/>
                        <a:buChar char="•"/>
                        <a:defRPr/>
                      </a:pPr>
                      <a:r>
                        <a:rPr lang="en-ZA" sz="1000" dirty="0" smtClean="0"/>
                        <a:t>Lewis DA. Gonorrhoea resistance among men who have sex with men: what’s oral sex got to do with it? </a:t>
                      </a:r>
                      <a:r>
                        <a:rPr lang="en-ZA" sz="1000" i="1" dirty="0" smtClean="0"/>
                        <a:t>South </a:t>
                      </a:r>
                      <a:r>
                        <a:rPr lang="en-ZA" sz="1000" i="1" dirty="0" err="1" smtClean="0"/>
                        <a:t>Afr</a:t>
                      </a:r>
                      <a:r>
                        <a:rPr lang="en-ZA" sz="1000" i="1" dirty="0" smtClean="0"/>
                        <a:t> J </a:t>
                      </a:r>
                      <a:r>
                        <a:rPr lang="en-ZA" sz="1000" i="1" dirty="0" err="1" smtClean="0"/>
                        <a:t>Epidemiol</a:t>
                      </a:r>
                      <a:r>
                        <a:rPr lang="en-ZA" sz="1000" i="1" dirty="0" smtClean="0"/>
                        <a:t> Infect </a:t>
                      </a:r>
                      <a:r>
                        <a:rPr lang="en-ZA" sz="1000" dirty="0" smtClean="0"/>
                        <a:t>2013;28(2):77</a:t>
                      </a:r>
                    </a:p>
                    <a:p>
                      <a:pPr marL="371429" indent="-371429" defTabSz="990478">
                        <a:spcBef>
                          <a:spcPct val="20000"/>
                        </a:spcBef>
                        <a:buFont typeface="Arial" pitchFamily="34" charset="0"/>
                        <a:buChar char="•"/>
                        <a:defRPr/>
                      </a:pPr>
                      <a:r>
                        <a:rPr lang="en-ZA" sz="1000" dirty="0" smtClean="0"/>
                        <a:t>Lewis DA. The role of core groups in the emergence and dissemination of antimicrobial-resistant N </a:t>
                      </a:r>
                      <a:r>
                        <a:rPr lang="en-ZA" sz="1000" dirty="0" err="1" smtClean="0"/>
                        <a:t>gonorrhoeae</a:t>
                      </a:r>
                      <a:r>
                        <a:rPr lang="en-ZA" sz="1000" dirty="0" smtClean="0"/>
                        <a:t>. </a:t>
                      </a:r>
                      <a:r>
                        <a:rPr lang="en-ZA" sz="1000" i="1" dirty="0" smtClean="0"/>
                        <a:t>Sex </a:t>
                      </a:r>
                      <a:r>
                        <a:rPr lang="en-ZA" sz="1000" i="1" dirty="0" err="1" smtClean="0"/>
                        <a:t>Transm</a:t>
                      </a:r>
                      <a:r>
                        <a:rPr lang="en-ZA" sz="1000" i="1" dirty="0" smtClean="0"/>
                        <a:t> Infect. </a:t>
                      </a:r>
                      <a:r>
                        <a:rPr lang="en-ZA" sz="1000" dirty="0" smtClean="0"/>
                        <a:t>2013 Dec;89 Suppl4:iv47-51. </a:t>
                      </a:r>
                      <a:r>
                        <a:rPr lang="en-ZA" sz="1000" dirty="0" err="1" smtClean="0"/>
                        <a:t>doi</a:t>
                      </a:r>
                      <a:r>
                        <a:rPr lang="en-ZA" sz="1000" dirty="0" smtClean="0"/>
                        <a:t>: 10.1136/sextrans-2013-051020. Review. </a:t>
                      </a:r>
                      <a:endParaRPr lang="en-GB" sz="1000" dirty="0" smtClean="0"/>
                    </a:p>
                    <a:p>
                      <a:pPr marL="371429" indent="-371429" defTabSz="990478">
                        <a:spcBef>
                          <a:spcPct val="20000"/>
                        </a:spcBef>
                        <a:buFont typeface="Arial" pitchFamily="34" charset="0"/>
                        <a:buChar char="•"/>
                        <a:defRPr/>
                      </a:pPr>
                      <a:r>
                        <a:rPr lang="en-GB" sz="1000" dirty="0" smtClean="0"/>
                        <a:t>Health Protection Agency. </a:t>
                      </a:r>
                      <a:r>
                        <a:rPr lang="en-GB" sz="1000" dirty="0" err="1" smtClean="0"/>
                        <a:t>Gonoccocal</a:t>
                      </a:r>
                      <a:r>
                        <a:rPr lang="en-GB" sz="1000" dirty="0" smtClean="0"/>
                        <a:t> Resistance to Antimicrobials Surveillance Programme (GRASP) Action Plan for England and Wales: Informing the Public Health Response. (Ed.^(</a:t>
                      </a:r>
                      <a:r>
                        <a:rPr lang="en-GB" sz="1000" dirty="0" err="1" smtClean="0"/>
                        <a:t>Eds</a:t>
                      </a:r>
                      <a:r>
                        <a:rPr lang="en-GB" sz="1000" dirty="0" smtClean="0"/>
                        <a:t>) (HPA, London, 2013) </a:t>
                      </a:r>
                      <a:endParaRPr lang="en-ZA" sz="1000" dirty="0" smtClean="0"/>
                    </a:p>
                    <a:p>
                      <a:pPr marL="371429" indent="-371429" defTabSz="990478">
                        <a:spcBef>
                          <a:spcPct val="20000"/>
                        </a:spcBef>
                        <a:buFont typeface="Arial" pitchFamily="34" charset="0"/>
                        <a:buChar char="•"/>
                        <a:defRPr/>
                      </a:pPr>
                      <a:r>
                        <a:rPr lang="en-ZA" sz="1000" dirty="0" err="1" smtClean="0"/>
                        <a:t>Bignell</a:t>
                      </a:r>
                      <a:r>
                        <a:rPr lang="en-ZA" sz="1000" dirty="0" smtClean="0"/>
                        <a:t> C, Fitzgerald M; Guideline Development Group; British Association for  Sexual Health and HIV UK. UK national guideline for the management of gonorrhoea  in adults, 2011. </a:t>
                      </a:r>
                      <a:r>
                        <a:rPr lang="en-ZA" sz="1000" dirty="0" err="1" smtClean="0"/>
                        <a:t>Int</a:t>
                      </a:r>
                      <a:r>
                        <a:rPr lang="en-ZA" sz="1000" dirty="0" smtClean="0"/>
                        <a:t> J STD AIDS. 2011 Oct;22(10):541-7. </a:t>
                      </a:r>
                      <a:r>
                        <a:rPr lang="en-GB" sz="1000" dirty="0" err="1" smtClean="0"/>
                        <a:t>Centers</a:t>
                      </a:r>
                      <a:r>
                        <a:rPr lang="en-GB" sz="1000" dirty="0" smtClean="0"/>
                        <a:t> for Disease Control and Prevention. Cephalosporin-resistant Neisseria </a:t>
                      </a:r>
                      <a:r>
                        <a:rPr lang="en-GB" sz="1000" dirty="0" err="1" smtClean="0"/>
                        <a:t>gonorrhoeae</a:t>
                      </a:r>
                      <a:r>
                        <a:rPr lang="en-GB" sz="1000" dirty="0" smtClean="0"/>
                        <a:t> public health response plan. (Ed.^(</a:t>
                      </a:r>
                      <a:r>
                        <a:rPr lang="en-GB" sz="1000" dirty="0" err="1" smtClean="0"/>
                        <a:t>Eds</a:t>
                      </a:r>
                      <a:r>
                        <a:rPr lang="en-GB" sz="1000" dirty="0" smtClean="0"/>
                        <a:t>) (CDC, Atlanta, 2012) </a:t>
                      </a:r>
                    </a:p>
                    <a:p>
                      <a:pPr marL="371429" marR="0" indent="-371429" algn="l" defTabSz="990478" rtl="0" eaLnBrk="1" fontAlgn="auto" latinLnBrk="0" hangingPunct="1">
                        <a:lnSpc>
                          <a:spcPct val="100000"/>
                        </a:lnSpc>
                        <a:spcBef>
                          <a:spcPct val="20000"/>
                        </a:spcBef>
                        <a:spcAft>
                          <a:spcPts val="0"/>
                        </a:spcAft>
                        <a:buClrTx/>
                        <a:buSzTx/>
                        <a:buFont typeface="Arial" pitchFamily="34" charset="0"/>
                        <a:buChar char="•"/>
                        <a:tabLst/>
                        <a:defRPr/>
                      </a:pPr>
                      <a:r>
                        <a:rPr lang="en-GB" sz="1000" dirty="0" err="1" smtClean="0"/>
                        <a:t>Workowski</a:t>
                      </a:r>
                      <a:r>
                        <a:rPr lang="en-GB" sz="1000" dirty="0" smtClean="0"/>
                        <a:t> KA, Berman S; </a:t>
                      </a:r>
                      <a:r>
                        <a:rPr lang="en-GB" sz="1000" dirty="0" err="1" smtClean="0"/>
                        <a:t>Centers</a:t>
                      </a:r>
                      <a:r>
                        <a:rPr lang="en-GB" sz="1000" dirty="0" smtClean="0"/>
                        <a:t> for Disease Control and Prevention (CDC). Sexually transmitted diseases treatment guidelines, 2010. MMWR </a:t>
                      </a:r>
                      <a:r>
                        <a:rPr lang="en-GB" sz="1000" dirty="0" err="1" smtClean="0"/>
                        <a:t>Recomm</a:t>
                      </a:r>
                      <a:r>
                        <a:rPr lang="en-GB" sz="1000" dirty="0" smtClean="0"/>
                        <a:t>.</a:t>
                      </a:r>
                      <a:r>
                        <a:rPr lang="en-GB" sz="1000" baseline="0" dirty="0" smtClean="0"/>
                        <a:t> </a:t>
                      </a:r>
                      <a:r>
                        <a:rPr lang="en-GB" sz="1000" dirty="0" smtClean="0"/>
                        <a:t>Rep. 2010 Dec 17;59(RR-12):1-110. Erratum in: MMWR </a:t>
                      </a:r>
                      <a:r>
                        <a:rPr lang="en-GB" sz="1000" dirty="0" err="1" smtClean="0"/>
                        <a:t>Recomm</a:t>
                      </a:r>
                      <a:r>
                        <a:rPr lang="en-GB" sz="1000" dirty="0" smtClean="0"/>
                        <a:t> Rep. 2011 Jan 14;60(1):18. Dosage error in article text.</a:t>
                      </a:r>
                      <a:endParaRPr lang="en-US" sz="1000" dirty="0" smtClean="0"/>
                    </a:p>
                  </a:txBody>
                  <a:tcPr marL="86359" marR="86359"/>
                </a:tc>
              </a:tr>
              <a:tr h="370840">
                <a:tc>
                  <a:txBody>
                    <a:bodyPr/>
                    <a:lstStyle/>
                    <a:p>
                      <a:r>
                        <a:rPr lang="en-ZA" sz="1000" dirty="0" smtClean="0"/>
                        <a:t>5</a:t>
                      </a:r>
                      <a:endParaRPr lang="en-ZA" sz="1000" dirty="0"/>
                    </a:p>
                  </a:txBody>
                  <a:tcPr marL="86359" marR="86359"/>
                </a:tc>
                <a:tc>
                  <a:txBody>
                    <a:bodyPr/>
                    <a:lstStyle/>
                    <a:p>
                      <a:r>
                        <a:rPr lang="en-ZA" sz="1000" dirty="0" smtClean="0"/>
                        <a:t>2</a:t>
                      </a:r>
                      <a:endParaRPr lang="en-ZA" sz="1000" dirty="0"/>
                    </a:p>
                  </a:txBody>
                  <a:tcPr marL="86359" marR="86359"/>
                </a:tc>
                <a:tc>
                  <a:txBody>
                    <a:bodyPr/>
                    <a:lstStyle/>
                    <a:p>
                      <a:pPr marL="0" indent="0" defTabSz="990478">
                        <a:spcBef>
                          <a:spcPct val="20000"/>
                        </a:spcBef>
                        <a:buFont typeface="Arial" pitchFamily="34" charset="0"/>
                        <a:buNone/>
                        <a:defRPr/>
                      </a:pPr>
                      <a:r>
                        <a:rPr lang="en-ZA" sz="1000" b="1" dirty="0" smtClean="0">
                          <a:ea typeface="Calibri"/>
                          <a:cs typeface="Times New Roman"/>
                        </a:rPr>
                        <a:t>L</a:t>
                      </a:r>
                      <a:r>
                        <a:rPr lang="en-ZA" sz="1000" b="1" u="sng" dirty="0" smtClean="0">
                          <a:ea typeface="Calibri"/>
                          <a:cs typeface="Times New Roman"/>
                        </a:rPr>
                        <a:t>IDOCAINE</a:t>
                      </a:r>
                      <a:r>
                        <a:rPr lang="en-ZA" sz="1000" b="1" u="sng" baseline="0" dirty="0" smtClean="0">
                          <a:ea typeface="Calibri"/>
                          <a:cs typeface="Times New Roman"/>
                        </a:rPr>
                        <a:t> 1% </a:t>
                      </a:r>
                      <a:endParaRPr lang="en-ZA" sz="1000" b="1" u="sng" dirty="0" smtClean="0">
                        <a:ea typeface="Calibri"/>
                        <a:cs typeface="Times New Roman"/>
                      </a:endParaRPr>
                    </a:p>
                    <a:p>
                      <a:pPr marL="371429" indent="-371429" defTabSz="990478">
                        <a:spcBef>
                          <a:spcPct val="20000"/>
                        </a:spcBef>
                        <a:buFont typeface="Arial" pitchFamily="34" charset="0"/>
                        <a:buChar char="•"/>
                        <a:defRPr/>
                      </a:pPr>
                      <a:r>
                        <a:rPr lang="en-ZA" sz="1000" dirty="0" smtClean="0">
                          <a:ea typeface="Calibri"/>
                          <a:cs typeface="Times New Roman"/>
                        </a:rPr>
                        <a:t>Contract circular HP02-2013AI (1August2013to31July2015):</a:t>
                      </a:r>
                    </a:p>
                    <a:p>
                      <a:pPr marL="371429" indent="-371429" defTabSz="990478">
                        <a:spcBef>
                          <a:spcPct val="20000"/>
                        </a:spcBef>
                        <a:buFont typeface="Arial" pitchFamily="34" charset="0"/>
                        <a:buChar char="•"/>
                        <a:defRPr/>
                      </a:pPr>
                      <a:r>
                        <a:rPr lang="en-ZA" sz="1000" dirty="0" smtClean="0">
                          <a:ea typeface="Calibri"/>
                          <a:cs typeface="Times New Roman"/>
                        </a:rPr>
                        <a:t>  </a:t>
                      </a:r>
                      <a:r>
                        <a:rPr lang="en-ZA" sz="1000" dirty="0" err="1" smtClean="0">
                          <a:ea typeface="Calibri"/>
                          <a:cs typeface="Times New Roman"/>
                        </a:rPr>
                        <a:t>Kocef</a:t>
                      </a:r>
                      <a:r>
                        <a:rPr lang="en-ZA" sz="1000" dirty="0" smtClean="0">
                          <a:ea typeface="Calibri"/>
                          <a:cs typeface="Calibri"/>
                        </a:rPr>
                        <a:t>®</a:t>
                      </a:r>
                      <a:r>
                        <a:rPr lang="en-ZA" sz="1000" dirty="0" smtClean="0">
                          <a:ea typeface="Calibri"/>
                          <a:cs typeface="Times New Roman"/>
                        </a:rPr>
                        <a:t> 250 mg, 500 mg, 1 g; </a:t>
                      </a:r>
                      <a:r>
                        <a:rPr lang="en-ZA" sz="1000" dirty="0" err="1" smtClean="0">
                          <a:ea typeface="Calibri"/>
                          <a:cs typeface="Times New Roman"/>
                        </a:rPr>
                        <a:t>Rociject</a:t>
                      </a:r>
                      <a:r>
                        <a:rPr lang="en-ZA" sz="1000" dirty="0" smtClean="0">
                          <a:ea typeface="Calibri"/>
                          <a:cs typeface="Calibri"/>
                        </a:rPr>
                        <a:t>®</a:t>
                      </a:r>
                      <a:r>
                        <a:rPr lang="en-ZA" sz="1000" dirty="0" smtClean="0">
                          <a:ea typeface="Calibri"/>
                          <a:cs typeface="Times New Roman"/>
                        </a:rPr>
                        <a:t> 500 mg, 1 g; </a:t>
                      </a:r>
                      <a:r>
                        <a:rPr lang="en-ZA" sz="1000" dirty="0" err="1" smtClean="0">
                          <a:ea typeface="Calibri"/>
                          <a:cs typeface="Times New Roman"/>
                        </a:rPr>
                        <a:t>Oframax</a:t>
                      </a:r>
                      <a:r>
                        <a:rPr lang="en-ZA" sz="1000" dirty="0" smtClean="0">
                          <a:ea typeface="Calibri"/>
                        </a:rPr>
                        <a:t>®</a:t>
                      </a:r>
                      <a:r>
                        <a:rPr lang="en-ZA" sz="1000" dirty="0" smtClean="0">
                          <a:ea typeface="Calibri"/>
                          <a:cs typeface="Times New Roman"/>
                        </a:rPr>
                        <a:t> 250 mg, 1 g.</a:t>
                      </a:r>
                    </a:p>
                  </a:txBody>
                  <a:tcPr marL="86359" marR="86359"/>
                </a:tc>
              </a:tr>
              <a:tr h="370840">
                <a:tc>
                  <a:txBody>
                    <a:bodyPr/>
                    <a:lstStyle/>
                    <a:p>
                      <a:r>
                        <a:rPr lang="en-ZA" sz="1000" dirty="0" smtClean="0"/>
                        <a:t>7</a:t>
                      </a:r>
                      <a:endParaRPr lang="en-ZA" sz="1000" dirty="0"/>
                    </a:p>
                  </a:txBody>
                  <a:tcPr marL="86359" marR="86359"/>
                </a:tc>
                <a:tc>
                  <a:txBody>
                    <a:bodyPr/>
                    <a:lstStyle/>
                    <a:p>
                      <a:r>
                        <a:rPr lang="en-ZA" sz="1000" dirty="0" smtClean="0"/>
                        <a:t>3 </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AZITHROMYCIN </a:t>
                      </a:r>
                    </a:p>
                    <a:p>
                      <a:pPr marL="371429" marR="0" indent="-371429" algn="l" defTabSz="990478" rtl="0" eaLnBrk="1" fontAlgn="auto" latinLnBrk="0" hangingPunct="1">
                        <a:lnSpc>
                          <a:spcPct val="100000"/>
                        </a:lnSpc>
                        <a:spcBef>
                          <a:spcPct val="20000"/>
                        </a:spcBef>
                        <a:spcAft>
                          <a:spcPts val="0"/>
                        </a:spcAft>
                        <a:buClrTx/>
                        <a:buSzTx/>
                        <a:buFont typeface="Arial" pitchFamily="34" charset="0"/>
                        <a:buChar char="•"/>
                        <a:tabLst/>
                        <a:defRPr/>
                      </a:pPr>
                      <a:r>
                        <a:rPr lang="en-GB" sz="1000" kern="1200" dirty="0" smtClean="0">
                          <a:solidFill>
                            <a:schemeClr val="tx1"/>
                          </a:solidFill>
                          <a:latin typeface="+mn-lt"/>
                          <a:ea typeface="Calibri"/>
                          <a:cs typeface="Times New Roman"/>
                        </a:rPr>
                        <a:t>Lau CY, </a:t>
                      </a:r>
                      <a:r>
                        <a:rPr lang="en-GB" sz="1000" kern="1200" dirty="0" err="1" smtClean="0">
                          <a:solidFill>
                            <a:schemeClr val="tx1"/>
                          </a:solidFill>
                          <a:latin typeface="+mn-lt"/>
                          <a:ea typeface="Calibri"/>
                          <a:cs typeface="Times New Roman"/>
                        </a:rPr>
                        <a:t>Qureshi</a:t>
                      </a:r>
                      <a:r>
                        <a:rPr lang="en-GB" sz="1000" kern="1200" dirty="0" smtClean="0">
                          <a:solidFill>
                            <a:schemeClr val="tx1"/>
                          </a:solidFill>
                          <a:latin typeface="+mn-lt"/>
                          <a:ea typeface="Calibri"/>
                          <a:cs typeface="Times New Roman"/>
                        </a:rPr>
                        <a:t> AK. Azithromycin versus </a:t>
                      </a:r>
                      <a:r>
                        <a:rPr lang="en-GB" sz="1000" kern="1200" dirty="0" err="1" smtClean="0">
                          <a:solidFill>
                            <a:schemeClr val="tx1"/>
                          </a:solidFill>
                          <a:latin typeface="+mn-lt"/>
                          <a:ea typeface="Calibri"/>
                          <a:cs typeface="Times New Roman"/>
                        </a:rPr>
                        <a:t>doxycycline</a:t>
                      </a:r>
                      <a:r>
                        <a:rPr lang="en-GB" sz="1000" kern="1200" dirty="0" smtClean="0">
                          <a:solidFill>
                            <a:schemeClr val="tx1"/>
                          </a:solidFill>
                          <a:latin typeface="+mn-lt"/>
                          <a:ea typeface="Calibri"/>
                          <a:cs typeface="Times New Roman"/>
                        </a:rPr>
                        <a:t> for genital </a:t>
                      </a:r>
                      <a:r>
                        <a:rPr lang="en-GB" sz="1000" kern="1200" dirty="0" err="1" smtClean="0">
                          <a:solidFill>
                            <a:schemeClr val="tx1"/>
                          </a:solidFill>
                          <a:latin typeface="+mn-lt"/>
                          <a:ea typeface="Calibri"/>
                          <a:cs typeface="Times New Roman"/>
                        </a:rPr>
                        <a:t>chlamydial</a:t>
                      </a:r>
                      <a:r>
                        <a:rPr lang="en-GB" sz="1000" kern="1200" dirty="0" smtClean="0">
                          <a:solidFill>
                            <a:schemeClr val="tx1"/>
                          </a:solidFill>
                          <a:latin typeface="+mn-lt"/>
                          <a:ea typeface="Calibri"/>
                          <a:cs typeface="Times New Roman"/>
                        </a:rPr>
                        <a:t> infections: a meta-analysis of randomized clinical trials. Sex </a:t>
                      </a:r>
                      <a:r>
                        <a:rPr lang="en-GB" sz="1000" kern="1200" dirty="0" err="1" smtClean="0">
                          <a:solidFill>
                            <a:schemeClr val="tx1"/>
                          </a:solidFill>
                          <a:latin typeface="+mn-lt"/>
                          <a:ea typeface="Calibri"/>
                          <a:cs typeface="Times New Roman"/>
                        </a:rPr>
                        <a:t>Transm</a:t>
                      </a:r>
                      <a:r>
                        <a:rPr lang="en-GB" sz="1000" kern="1200" dirty="0" smtClean="0">
                          <a:solidFill>
                            <a:schemeClr val="tx1"/>
                          </a:solidFill>
                          <a:latin typeface="+mn-lt"/>
                          <a:ea typeface="Calibri"/>
                          <a:cs typeface="Times New Roman"/>
                        </a:rPr>
                        <a:t> </a:t>
                      </a:r>
                      <a:r>
                        <a:rPr lang="en-GB" sz="1000" kern="1200" dirty="0" err="1" smtClean="0">
                          <a:solidFill>
                            <a:schemeClr val="tx1"/>
                          </a:solidFill>
                          <a:latin typeface="+mn-lt"/>
                          <a:ea typeface="Calibri"/>
                          <a:cs typeface="Times New Roman"/>
                        </a:rPr>
                        <a:t>Dis</a:t>
                      </a:r>
                      <a:r>
                        <a:rPr lang="en-GB" sz="1000" kern="1200" dirty="0" smtClean="0">
                          <a:solidFill>
                            <a:schemeClr val="tx1"/>
                          </a:solidFill>
                          <a:latin typeface="+mn-lt"/>
                          <a:ea typeface="Calibri"/>
                          <a:cs typeface="Times New Roman"/>
                        </a:rPr>
                        <a:t>, 29, 497-502 (2002).</a:t>
                      </a:r>
                      <a:endParaRPr lang="en-ZA" sz="1000" kern="1200" dirty="0" smtClean="0">
                        <a:solidFill>
                          <a:schemeClr val="tx1"/>
                        </a:solidFill>
                        <a:latin typeface="+mn-lt"/>
                        <a:ea typeface="Calibri"/>
                        <a:cs typeface="Times New Roman"/>
                      </a:endParaRPr>
                    </a:p>
                  </a:txBody>
                  <a:tcPr marL="86359" marR="86359"/>
                </a:tc>
              </a:tr>
            </a:tbl>
          </a:graphicData>
        </a:graphic>
      </p:graphicFrame>
      <p:sp>
        <p:nvSpPr>
          <p:cNvPr id="5"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solidFill>
                  <a:prstClr val="black"/>
                </a:solidFill>
              </a:rPr>
              <a:pPr algn="ctr"/>
              <a:t>49</a:t>
            </a:fld>
            <a:endParaRPr lang="en-ZA" sz="1000" dirty="0">
              <a:solidFill>
                <a:prstClr val="black"/>
              </a:solidFill>
            </a:endParaRPr>
          </a:p>
        </p:txBody>
      </p:sp>
      <p:sp>
        <p:nvSpPr>
          <p:cNvPr id="6"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extLst>
      <p:ext uri="{BB962C8B-B14F-4D97-AF65-F5344CB8AC3E}">
        <p14:creationId xmlns="" xmlns:p14="http://schemas.microsoft.com/office/powerpoint/2010/main" val="25556398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096000"/>
            <a:ext cx="2895600" cy="625475"/>
          </a:xfrm>
        </p:spPr>
        <p:txBody>
          <a:bodyPr/>
          <a:lstStyle/>
          <a:p>
            <a:pPr algn="ctr"/>
            <a:r>
              <a:rPr lang="en-ZA" sz="1200" dirty="0" smtClean="0"/>
              <a:t>PRIMARY HEALTHCARE 2014 IMPLEMENTATION SLIDES: STI</a:t>
            </a:r>
            <a:endParaRPr lang="en-ZA" sz="12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200" smtClean="0"/>
              <a:pPr algn="ctr"/>
              <a:t>5</a:t>
            </a:fld>
            <a:endParaRPr lang="en-ZA" sz="1200" dirty="0"/>
          </a:p>
        </p:txBody>
      </p:sp>
      <p:sp>
        <p:nvSpPr>
          <p:cNvPr id="12" name="Content Placeholder 2"/>
          <p:cNvSpPr txBox="1">
            <a:spLocks/>
          </p:cNvSpPr>
          <p:nvPr/>
        </p:nvSpPr>
        <p:spPr>
          <a:xfrm>
            <a:off x="0" y="1066800"/>
            <a:ext cx="9144000" cy="48768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ZA" sz="3200" b="0" i="0" u="sng" strike="noStrike" kern="1200" cap="none" spc="0" normalizeH="0" baseline="0" noProof="0" dirty="0" err="1" smtClean="0">
                <a:ln>
                  <a:noFill/>
                </a:ln>
                <a:solidFill>
                  <a:schemeClr val="tx1"/>
                </a:solidFill>
                <a:effectLst/>
                <a:uLnTx/>
                <a:uFillTx/>
                <a:latin typeface="+mn-lt"/>
                <a:ea typeface="+mn-ea"/>
                <a:cs typeface="+mn-cs"/>
              </a:rPr>
              <a:t>Lidocaine</a:t>
            </a:r>
            <a:r>
              <a:rPr kumimoji="0" lang="en-ZA" sz="3200" b="0" i="0" u="sng" strike="noStrike" kern="1200" cap="none" spc="0" normalizeH="0" baseline="0" noProof="0" dirty="0" smtClean="0">
                <a:ln>
                  <a:noFill/>
                </a:ln>
                <a:solidFill>
                  <a:schemeClr val="tx1"/>
                </a:solidFill>
                <a:effectLst/>
                <a:uLnTx/>
                <a:uFillTx/>
                <a:latin typeface="+mn-lt"/>
                <a:ea typeface="+mn-ea"/>
                <a:cs typeface="+mn-cs"/>
              </a:rPr>
              <a:t> 1%: </a:t>
            </a:r>
            <a:r>
              <a:rPr kumimoji="0" lang="en-ZA" sz="3200" b="0" i="1" u="none" strike="noStrike" kern="1200" cap="none" spc="0" normalizeH="0" baseline="0" noProof="0" dirty="0" smtClean="0">
                <a:ln>
                  <a:noFill/>
                </a:ln>
                <a:solidFill>
                  <a:srgbClr val="00B050"/>
                </a:solidFill>
                <a:effectLst/>
                <a:uLnTx/>
                <a:uFillTx/>
                <a:latin typeface="+mn-lt"/>
                <a:ea typeface="+mn-ea"/>
                <a:cs typeface="+mn-cs"/>
              </a:rPr>
              <a:t>added</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000" b="0" i="0" u="none" strike="noStrike" kern="1200" cap="none" spc="0" normalizeH="0" baseline="0" noProof="0" dirty="0" err="1" smtClean="0">
                <a:ln>
                  <a:noFill/>
                </a:ln>
                <a:solidFill>
                  <a:schemeClr val="tx1"/>
                </a:solidFill>
                <a:effectLst/>
                <a:uLnTx/>
                <a:uFillTx/>
                <a:latin typeface="+mn-lt"/>
                <a:ea typeface="+mn-ea"/>
                <a:cs typeface="+mn-cs"/>
              </a:rPr>
              <a:t>Lidocaine</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 1% </a:t>
            </a:r>
            <a:r>
              <a:rPr kumimoji="0" lang="en-GB" sz="2000" b="0" i="0" u="none" strike="noStrike" kern="1200" cap="none" spc="0" normalizeH="0" baseline="0" noProof="0" dirty="0" err="1" smtClean="0">
                <a:ln>
                  <a:noFill/>
                </a:ln>
                <a:solidFill>
                  <a:schemeClr val="tx1"/>
                </a:solidFill>
                <a:effectLst/>
                <a:uLnTx/>
                <a:uFillTx/>
                <a:latin typeface="+mn-lt"/>
                <a:ea typeface="+mn-ea"/>
                <a:cs typeface="+mn-cs"/>
              </a:rPr>
              <a:t>diluent</a:t>
            </a:r>
            <a:r>
              <a:rPr kumimoji="0" lang="en-GB" sz="2000" b="0" i="0" u="none" strike="noStrike" kern="1200" cap="none" spc="0" normalizeH="0" baseline="0" noProof="0" dirty="0" smtClean="0">
                <a:ln>
                  <a:noFill/>
                </a:ln>
                <a:solidFill>
                  <a:schemeClr val="tx1"/>
                </a:solidFill>
                <a:effectLst/>
                <a:uLnTx/>
                <a:uFillTx/>
                <a:latin typeface="+mn-lt"/>
                <a:ea typeface="+mn-ea"/>
                <a:cs typeface="+mn-cs"/>
              </a:rPr>
              <a:t>: administration with ceftriaxone, IM to reduce pain. </a:t>
            </a:r>
          </a:p>
          <a:p>
            <a:pPr marL="742950" marR="0" lvl="1" indent="-285750" algn="just" defTabSz="914400" rtl="0" eaLnBrk="1" fontAlgn="auto" latinLnBrk="0" hangingPunct="1">
              <a:lnSpc>
                <a:spcPct val="115000"/>
              </a:lnSpc>
              <a:spcBef>
                <a:spcPct val="20000"/>
              </a:spcBef>
              <a:spcAft>
                <a:spcPts val="0"/>
              </a:spcAft>
              <a:buClrTx/>
              <a:buSzTx/>
              <a:buFont typeface="Arial" pitchFamily="34" charset="0"/>
              <a:buChar char="–"/>
              <a:tabLst/>
              <a:defRPr/>
            </a:pPr>
            <a:r>
              <a:rPr kumimoji="0" lang="en-GB" sz="2000" b="0" i="0" u="none" strike="noStrike" kern="1200" cap="none" spc="-20" normalizeH="0" baseline="0" noProof="0" dirty="0" smtClean="0">
                <a:ln>
                  <a:noFill/>
                </a:ln>
                <a:solidFill>
                  <a:srgbClr val="000000"/>
                </a:solidFill>
                <a:effectLst/>
                <a:uLnTx/>
                <a:uFillTx/>
                <a:latin typeface="+mn-lt"/>
                <a:ea typeface="Calibri"/>
                <a:cs typeface="Calibri"/>
              </a:rPr>
              <a:t>Dilution aligned with MCC registered package insert(s).</a:t>
            </a:r>
          </a:p>
          <a:p>
            <a:pPr marL="742950" marR="0" lvl="1" indent="-285750" algn="just" defTabSz="914400" rtl="0" eaLnBrk="1" fontAlgn="auto" latinLnBrk="0" hangingPunct="1">
              <a:lnSpc>
                <a:spcPct val="115000"/>
              </a:lnSpc>
              <a:spcBef>
                <a:spcPct val="20000"/>
              </a:spcBef>
              <a:spcAft>
                <a:spcPts val="0"/>
              </a:spcAft>
              <a:buClrTx/>
              <a:buSzTx/>
              <a:tabLst/>
              <a:defRPr/>
            </a:pPr>
            <a:endParaRPr kumimoji="0" lang="en-GB" sz="2400" b="0" i="0" u="none" strike="noStrike" kern="1200" cap="none" spc="-20" normalizeH="0" baseline="0" noProof="0" dirty="0" smtClean="0">
              <a:ln>
                <a:noFill/>
              </a:ln>
              <a:solidFill>
                <a:srgbClr val="000000"/>
              </a:solidFill>
              <a:effectLst/>
              <a:uLnTx/>
              <a:uFillTx/>
              <a:latin typeface="+mn-lt"/>
              <a:ea typeface="Calibri"/>
              <a:cs typeface="Calibri"/>
            </a:endParaRPr>
          </a:p>
          <a:p>
            <a:pPr marL="742950" lvl="1" indent="-285750" algn="just">
              <a:lnSpc>
                <a:spcPct val="115000"/>
              </a:lnSpc>
              <a:spcBef>
                <a:spcPct val="20000"/>
              </a:spcBef>
            </a:pPr>
            <a:endParaRPr lang="en-GB" sz="3600" b="1" dirty="0" smtClean="0">
              <a:solidFill>
                <a:srgbClr val="3366FF"/>
              </a:solidFill>
              <a:latin typeface="Arial" pitchFamily="34" charset="0"/>
              <a:cs typeface="Arial" pitchFamily="34" charset="0"/>
            </a:endParaRPr>
          </a:p>
          <a:p>
            <a:pPr marL="742950" lvl="1" indent="-285750" algn="just">
              <a:lnSpc>
                <a:spcPct val="115000"/>
              </a:lnSpc>
              <a:spcBef>
                <a:spcPct val="20000"/>
              </a:spcBef>
            </a:pPr>
            <a:endParaRPr lang="en-GB" sz="3600" b="1" dirty="0" smtClean="0">
              <a:solidFill>
                <a:srgbClr val="3366FF"/>
              </a:solidFill>
              <a:latin typeface="Arial" pitchFamily="34" charset="0"/>
              <a:cs typeface="Arial" pitchFamily="34" charset="0"/>
            </a:endParaRPr>
          </a:p>
          <a:p>
            <a:pPr marL="742950" lvl="1" indent="-285750" algn="just">
              <a:lnSpc>
                <a:spcPct val="115000"/>
              </a:lnSpc>
              <a:spcBef>
                <a:spcPct val="20000"/>
              </a:spcBef>
            </a:pPr>
            <a:endParaRPr lang="en-GB" sz="3600" b="1" dirty="0" smtClean="0">
              <a:solidFill>
                <a:srgbClr val="3366FF"/>
              </a:solidFill>
              <a:latin typeface="Arial" pitchFamily="34" charset="0"/>
              <a:cs typeface="Arial" pitchFamily="34" charset="0"/>
            </a:endParaRPr>
          </a:p>
          <a:p>
            <a:pPr marL="742950" lvl="1" indent="-285750" algn="just">
              <a:lnSpc>
                <a:spcPct val="115000"/>
              </a:lnSpc>
              <a:spcBef>
                <a:spcPct val="20000"/>
              </a:spcBef>
            </a:pPr>
            <a:r>
              <a:rPr lang="en-GB" sz="3200" b="1" dirty="0" smtClean="0">
                <a:solidFill>
                  <a:srgbClr val="3366FF"/>
                </a:solidFill>
                <a:latin typeface="Arial" pitchFamily="34" charset="0"/>
                <a:cs typeface="Arial" pitchFamily="34" charset="0"/>
              </a:rPr>
              <a:t>Level of Evidence: III Expert opinion</a:t>
            </a:r>
            <a:endParaRPr kumimoji="0" lang="en-GB" sz="3200" b="0" i="0" u="none" strike="noStrike" kern="1200" cap="none" spc="-20" normalizeH="0" baseline="0" noProof="0" dirty="0" smtClean="0">
              <a:ln>
                <a:noFill/>
              </a:ln>
              <a:solidFill>
                <a:srgbClr val="000000"/>
              </a:solidFill>
              <a:effectLst/>
              <a:uLnTx/>
              <a:uFillTx/>
              <a:latin typeface="+mn-lt"/>
              <a:ea typeface="Calibri"/>
              <a:cs typeface="Calibri"/>
            </a:endParaRPr>
          </a:p>
          <a:p>
            <a:pPr marL="742950" marR="0" lvl="1" indent="-285750" algn="just" defTabSz="914400" rtl="0" eaLnBrk="1" fontAlgn="auto" latinLnBrk="0" hangingPunct="1">
              <a:lnSpc>
                <a:spcPct val="115000"/>
              </a:lnSpc>
              <a:spcBef>
                <a:spcPct val="20000"/>
              </a:spcBef>
              <a:spcAft>
                <a:spcPts val="0"/>
              </a:spcAft>
              <a:buClrTx/>
              <a:buSzTx/>
              <a:buFont typeface="Arial" pitchFamily="34" charset="0"/>
              <a:buChar char="–"/>
              <a:tabLst/>
              <a:defRPr/>
            </a:pPr>
            <a:endParaRPr kumimoji="0" lang="en-GB" sz="2400" b="0" i="0" u="none" strike="noStrike" kern="1200" cap="none" spc="-20" normalizeH="0" baseline="0" noProof="0" dirty="0" smtClean="0">
              <a:ln>
                <a:noFill/>
              </a:ln>
              <a:solidFill>
                <a:srgbClr val="000000"/>
              </a:solidFill>
              <a:effectLst/>
              <a:uLnTx/>
              <a:uFillTx/>
              <a:latin typeface="+mn-lt"/>
              <a:ea typeface="Calibri"/>
              <a:cs typeface="Calibri"/>
            </a:endParaRPr>
          </a:p>
          <a:p>
            <a:pPr marL="742950" marR="0" lvl="1" indent="-285750" algn="just" defTabSz="914400" rtl="0" eaLnBrk="1" fontAlgn="auto" latinLnBrk="0" hangingPunct="1">
              <a:lnSpc>
                <a:spcPct val="115000"/>
              </a:lnSpc>
              <a:spcBef>
                <a:spcPct val="20000"/>
              </a:spcBef>
              <a:spcAft>
                <a:spcPts val="0"/>
              </a:spcAft>
              <a:buClrTx/>
              <a:buSzTx/>
              <a:buFont typeface="Arial" pitchFamily="34" charset="0"/>
              <a:buChar char="–"/>
              <a:tabLst/>
              <a:defRPr/>
            </a:pPr>
            <a:endParaRPr kumimoji="0" lang="en-GB" sz="2400" b="0" i="0" u="none" strike="noStrike" kern="1200" cap="none" spc="-20" normalizeH="0" baseline="0" noProof="0" dirty="0" smtClean="0">
              <a:ln>
                <a:noFill/>
              </a:ln>
              <a:solidFill>
                <a:srgbClr val="000000"/>
              </a:solidFill>
              <a:effectLst/>
              <a:uLnTx/>
              <a:uFillTx/>
              <a:latin typeface="+mn-lt"/>
              <a:ea typeface="Calibri"/>
              <a:cs typeface="Calibri"/>
            </a:endParaRPr>
          </a:p>
          <a:p>
            <a:pPr marL="742950" marR="0" lvl="1" indent="-285750" algn="just" defTabSz="914400" rtl="0" eaLnBrk="1" fontAlgn="auto" latinLnBrk="0" hangingPunct="1">
              <a:lnSpc>
                <a:spcPct val="115000"/>
              </a:lnSpc>
              <a:spcBef>
                <a:spcPct val="20000"/>
              </a:spcBef>
              <a:spcAft>
                <a:spcPts val="0"/>
              </a:spcAft>
              <a:buClrTx/>
              <a:buSzTx/>
              <a:buFont typeface="Arial" pitchFamily="34" charset="0"/>
              <a:buChar char="–"/>
              <a:tabLst/>
              <a:defRPr/>
            </a:pPr>
            <a:endParaRPr kumimoji="0" lang="en-GB" sz="2400" b="0" i="0" u="none" strike="noStrike" kern="1200" cap="none" spc="-20" normalizeH="0" baseline="0" noProof="0" dirty="0" smtClean="0">
              <a:ln>
                <a:noFill/>
              </a:ln>
              <a:solidFill>
                <a:srgbClr val="000000"/>
              </a:solidFill>
              <a:effectLst/>
              <a:uLnTx/>
              <a:uFillTx/>
              <a:latin typeface="+mn-lt"/>
              <a:ea typeface="Calibri"/>
              <a:cs typeface="Calibri"/>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1100" b="0" i="0" u="none" strike="noStrike" kern="1200" cap="none" spc="0" normalizeH="0" baseline="0" noProof="0" dirty="0" smtClean="0">
              <a:ln>
                <a:noFill/>
              </a:ln>
              <a:solidFill>
                <a:schemeClr val="tx1"/>
              </a:solidFill>
              <a:effectLst/>
              <a:uLnTx/>
              <a:uFillTx/>
              <a:latin typeface="+mn-lt"/>
              <a:ea typeface="Calibri"/>
              <a:cs typeface="Times New Roman"/>
            </a:endParaRPr>
          </a:p>
          <a:p>
            <a:pPr marL="342900" marR="0" lvl="0" indent="-342900" algn="just" defTabSz="914400" rtl="0" eaLnBrk="1" fontAlgn="auto" latinLnBrk="0" hangingPunct="1">
              <a:lnSpc>
                <a:spcPct val="115000"/>
              </a:lnSpc>
              <a:spcBef>
                <a:spcPct val="20000"/>
              </a:spcBef>
              <a:spcAft>
                <a:spcPts val="0"/>
              </a:spcAft>
              <a:buClrTx/>
              <a:buSzTx/>
              <a:buFont typeface="Arial" pitchFamily="34" charset="0"/>
              <a:buNone/>
              <a:tabLst/>
              <a:defRPr/>
            </a:pPr>
            <a:endParaRPr kumimoji="0" lang="en-ZA" sz="3200" b="0" i="0" u="none" strike="noStrike" kern="1200" cap="none" spc="0" normalizeH="0" baseline="0" noProof="0" dirty="0" smtClean="0">
              <a:ln>
                <a:noFill/>
              </a:ln>
              <a:solidFill>
                <a:schemeClr val="tx1"/>
              </a:solidFill>
              <a:effectLst/>
              <a:uLnTx/>
              <a:uFillTx/>
              <a:latin typeface="+mn-lt"/>
              <a:ea typeface="Calibri"/>
              <a:cs typeface="Times New Roman"/>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ZA" sz="28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ZA" sz="2800" b="0" i="1" u="none" strike="noStrike" kern="1200" cap="none" spc="0" normalizeH="0" baseline="0" noProof="0" dirty="0">
              <a:ln>
                <a:noFill/>
              </a:ln>
              <a:solidFill>
                <a:srgbClr val="00B050"/>
              </a:solidFill>
              <a:effectLst/>
              <a:uLnTx/>
              <a:uFillTx/>
              <a:latin typeface="+mn-lt"/>
              <a:ea typeface="+mn-ea"/>
              <a:cs typeface="+mn-cs"/>
            </a:endParaRPr>
          </a:p>
        </p:txBody>
      </p:sp>
      <p:graphicFrame>
        <p:nvGraphicFramePr>
          <p:cNvPr id="13" name="Table 12"/>
          <p:cNvGraphicFramePr>
            <a:graphicFrameLocks noGrp="1"/>
          </p:cNvGraphicFramePr>
          <p:nvPr/>
        </p:nvGraphicFramePr>
        <p:xfrm>
          <a:off x="685800" y="2514600"/>
          <a:ext cx="7572428" cy="2439354"/>
        </p:xfrm>
        <a:graphic>
          <a:graphicData uri="http://schemas.openxmlformats.org/drawingml/2006/table">
            <a:tbl>
              <a:tblPr firstRow="1" bandRow="1">
                <a:tableStyleId>{5C22544A-7EE6-4342-B048-85BDC9FD1C3A}</a:tableStyleId>
              </a:tblPr>
              <a:tblGrid>
                <a:gridCol w="7572428"/>
              </a:tblGrid>
              <a:tr h="2439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800" u="sng" spc="-20" dirty="0" smtClean="0">
                          <a:solidFill>
                            <a:srgbClr val="FFFF00"/>
                          </a:solidFill>
                          <a:ea typeface="Calibri"/>
                          <a:cs typeface="Calibri"/>
                        </a:rPr>
                        <a:t>For ceftriaxone IM injection:</a:t>
                      </a:r>
                    </a:p>
                    <a:p>
                      <a:pPr marL="0" marR="0" indent="0" algn="l" defTabSz="914400" rtl="0" eaLnBrk="1" fontAlgn="auto" latinLnBrk="0" hangingPunct="1">
                        <a:lnSpc>
                          <a:spcPct val="100000"/>
                        </a:lnSpc>
                        <a:spcBef>
                          <a:spcPts val="0"/>
                        </a:spcBef>
                        <a:spcAft>
                          <a:spcPts val="0"/>
                        </a:spcAft>
                        <a:buClrTx/>
                        <a:buSzTx/>
                        <a:buFontTx/>
                        <a:buNone/>
                        <a:tabLst/>
                        <a:defRPr/>
                      </a:pPr>
                      <a:r>
                        <a:rPr lang="en-GB" sz="2800" spc="-20" dirty="0" smtClean="0">
                          <a:solidFill>
                            <a:schemeClr val="bg1"/>
                          </a:solidFill>
                          <a:ea typeface="Calibri"/>
                          <a:cs typeface="Calibri"/>
                        </a:rPr>
                        <a:t>- Dissolve ceftriaxone </a:t>
                      </a:r>
                      <a:r>
                        <a:rPr lang="en-GB" sz="2800" spc="-20" dirty="0" smtClean="0">
                          <a:solidFill>
                            <a:srgbClr val="FF0000"/>
                          </a:solidFill>
                          <a:ea typeface="Calibri"/>
                          <a:cs typeface="Calibri"/>
                        </a:rPr>
                        <a:t>250 mg </a:t>
                      </a:r>
                      <a:r>
                        <a:rPr lang="en-GB" sz="2800" spc="-20" dirty="0" smtClean="0">
                          <a:solidFill>
                            <a:schemeClr val="bg1"/>
                          </a:solidFill>
                          <a:ea typeface="Calibri"/>
                          <a:cs typeface="Calibri"/>
                        </a:rPr>
                        <a:t>in </a:t>
                      </a:r>
                      <a:r>
                        <a:rPr lang="en-GB" sz="2800" spc="-20" dirty="0" smtClean="0">
                          <a:solidFill>
                            <a:srgbClr val="FF0000"/>
                          </a:solidFill>
                          <a:ea typeface="Calibri"/>
                          <a:cs typeface="Calibri"/>
                        </a:rPr>
                        <a:t>0.9 mL </a:t>
                      </a:r>
                      <a:r>
                        <a:rPr lang="en-GB" sz="2800" spc="-20" dirty="0" err="1" smtClean="0">
                          <a:solidFill>
                            <a:schemeClr val="bg1"/>
                          </a:solidFill>
                          <a:ea typeface="Calibri"/>
                          <a:cs typeface="Calibri"/>
                        </a:rPr>
                        <a:t>lidocaine</a:t>
                      </a:r>
                      <a:r>
                        <a:rPr lang="en-GB" sz="2800" spc="-20" dirty="0" smtClean="0">
                          <a:solidFill>
                            <a:schemeClr val="bg1"/>
                          </a:solidFill>
                          <a:ea typeface="Calibri"/>
                          <a:cs typeface="Calibri"/>
                        </a:rPr>
                        <a:t> 1% without epinephrine (adrenaline).</a:t>
                      </a:r>
                      <a:endParaRPr lang="en-ZA" sz="2800" dirty="0" smtClean="0">
                        <a:solidFill>
                          <a:schemeClr val="bg1"/>
                        </a:solidFill>
                        <a:ea typeface="Calibri"/>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2800" spc="-20" dirty="0" smtClean="0">
                          <a:solidFill>
                            <a:schemeClr val="bg1"/>
                          </a:solidFill>
                          <a:ea typeface="Calibri"/>
                          <a:cs typeface="Calibri"/>
                        </a:rPr>
                        <a:t>- Dissolve ceftriaxone </a:t>
                      </a:r>
                      <a:r>
                        <a:rPr lang="en-GB" sz="2800" spc="-20" dirty="0" smtClean="0">
                          <a:solidFill>
                            <a:srgbClr val="FF0000"/>
                          </a:solidFill>
                          <a:ea typeface="Calibri"/>
                          <a:cs typeface="Calibri"/>
                        </a:rPr>
                        <a:t>1 g </a:t>
                      </a:r>
                      <a:r>
                        <a:rPr lang="en-GB" sz="2800" spc="-20" dirty="0" smtClean="0">
                          <a:solidFill>
                            <a:schemeClr val="bg1"/>
                          </a:solidFill>
                          <a:ea typeface="Calibri"/>
                          <a:cs typeface="Calibri"/>
                        </a:rPr>
                        <a:t>in </a:t>
                      </a:r>
                      <a:r>
                        <a:rPr lang="en-GB" sz="2800" spc="-20" dirty="0" smtClean="0">
                          <a:solidFill>
                            <a:srgbClr val="FF0000"/>
                          </a:solidFill>
                          <a:ea typeface="Calibri"/>
                          <a:cs typeface="Calibri"/>
                        </a:rPr>
                        <a:t>3.6 mL </a:t>
                      </a:r>
                      <a:r>
                        <a:rPr lang="en-GB" sz="2800" spc="-20" dirty="0" err="1" smtClean="0">
                          <a:solidFill>
                            <a:schemeClr val="bg1"/>
                          </a:solidFill>
                          <a:ea typeface="Calibri"/>
                          <a:cs typeface="Calibri"/>
                        </a:rPr>
                        <a:t>lidocaine</a:t>
                      </a:r>
                      <a:r>
                        <a:rPr lang="en-GB" sz="2800" spc="-20" dirty="0" smtClean="0">
                          <a:solidFill>
                            <a:schemeClr val="bg1"/>
                          </a:solidFill>
                          <a:ea typeface="Calibri"/>
                          <a:cs typeface="Calibri"/>
                        </a:rPr>
                        <a:t> 1% without epinephrine (adrenaline).</a:t>
                      </a:r>
                      <a:endParaRPr lang="en-ZA" sz="2800" dirty="0" smtClean="0">
                        <a:solidFill>
                          <a:schemeClr val="bg1"/>
                        </a:solidFill>
                        <a:ea typeface="Calibri"/>
                        <a:cs typeface="Times New Roman"/>
                      </a:endParaRPr>
                    </a:p>
                  </a:txBody>
                  <a:tcPr>
                    <a:solidFill>
                      <a:srgbClr val="3366FF"/>
                    </a:solidFill>
                  </a:tcPr>
                </a:tc>
              </a:tr>
            </a:tbl>
          </a:graphicData>
        </a:graphic>
      </p:graphicFrame>
      <p:sp>
        <p:nvSpPr>
          <p:cNvPr id="14" name="Title 1"/>
          <p:cNvSpPr txBox="1">
            <a:spLocks/>
          </p:cNvSpPr>
          <p:nvPr/>
        </p:nvSpPr>
        <p:spPr>
          <a:xfrm>
            <a:off x="0" y="152400"/>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ZA" sz="4400" b="1" i="0" u="none" strike="noStrike" kern="1200" cap="none" spc="0" normalizeH="0" baseline="0" noProof="0" dirty="0" smtClean="0">
                <a:ln>
                  <a:noFill/>
                </a:ln>
                <a:solidFill>
                  <a:schemeClr val="bg1"/>
                </a:solidFill>
                <a:effectLst/>
                <a:uLnTx/>
                <a:uFillTx/>
                <a:latin typeface="+mj-lt"/>
                <a:ea typeface="+mj-ea"/>
                <a:cs typeface="+mj-cs"/>
              </a:rPr>
              <a:t>LIDOCAINE</a:t>
            </a:r>
            <a:r>
              <a:rPr kumimoji="0" lang="en-ZA" sz="4400" b="0" i="0" u="none" strike="noStrike" kern="1200" cap="none" spc="0" normalizeH="0" baseline="0" noProof="0" dirty="0" smtClean="0">
                <a:ln>
                  <a:noFill/>
                </a:ln>
                <a:solidFill>
                  <a:schemeClr val="bg1"/>
                </a:solidFill>
                <a:effectLst/>
                <a:uLnTx/>
                <a:uFillTx/>
                <a:latin typeface="+mj-lt"/>
                <a:ea typeface="+mj-ea"/>
                <a:cs typeface="+mj-cs"/>
              </a:rPr>
              <a:t> 1%</a:t>
            </a:r>
            <a:endParaRPr kumimoji="0" lang="en-ZA" sz="4400" b="0" i="0" u="none" strike="noStrike" kern="1200" cap="none" spc="0" normalizeH="0" baseline="0" noProof="0" dirty="0">
              <a:ln>
                <a:noFill/>
              </a:ln>
              <a:solidFill>
                <a:schemeClr val="bg1"/>
              </a:solidFill>
              <a:effectLst/>
              <a:uLnTx/>
              <a:uFillTx/>
              <a:latin typeface="+mj-lt"/>
              <a:ea typeface="+mj-ea"/>
              <a:cs typeface="+mj-cs"/>
            </a:endParaRPr>
          </a:p>
        </p:txBody>
      </p:sp>
      <p:sp>
        <p:nvSpPr>
          <p:cNvPr id="7" name="TextBox 6"/>
          <p:cNvSpPr txBox="1"/>
          <p:nvPr/>
        </p:nvSpPr>
        <p:spPr>
          <a:xfrm>
            <a:off x="7172325" y="5758934"/>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2</a:t>
            </a:r>
            <a:endParaRPr lang="en-ZA" dirty="0">
              <a:solidFill>
                <a:srgbClr val="3366FF"/>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1065785892"/>
              </p:ext>
            </p:extLst>
          </p:nvPr>
        </p:nvGraphicFramePr>
        <p:xfrm>
          <a:off x="0" y="40432"/>
          <a:ext cx="9144000" cy="6644640"/>
        </p:xfrm>
        <a:graphic>
          <a:graphicData uri="http://schemas.openxmlformats.org/drawingml/2006/table">
            <a:tbl>
              <a:tblPr firstRow="1" bandRow="1">
                <a:tableStyleId>{8799B23B-EC83-4686-B30A-512413B5E67A}</a:tableStyleId>
              </a:tblPr>
              <a:tblGrid>
                <a:gridCol w="920964"/>
                <a:gridCol w="450636"/>
                <a:gridCol w="7772400"/>
              </a:tblGrid>
              <a:tr h="188168">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172928">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000" b="1" dirty="0" smtClean="0">
                          <a:solidFill>
                            <a:schemeClr val="tx1"/>
                          </a:solidFill>
                        </a:rPr>
                        <a:t>SEXUALLY</a:t>
                      </a:r>
                      <a:r>
                        <a:rPr lang="en-ZA" sz="1000" b="1" baseline="0" dirty="0" smtClean="0">
                          <a:solidFill>
                            <a:schemeClr val="tx1"/>
                          </a:solidFill>
                        </a:rPr>
                        <a:t> TRANSMITTED INFECTIONS</a:t>
                      </a:r>
                      <a:endParaRPr lang="en-ZA" sz="1000" b="1" dirty="0" smtClean="0">
                        <a:solidFill>
                          <a:schemeClr val="tx1"/>
                        </a:solidFill>
                      </a:endParaRPr>
                    </a:p>
                  </a:txBody>
                  <a:tcPr marL="86359" marR="86359"/>
                </a:tc>
                <a:tc hMerge="1">
                  <a:txBody>
                    <a:bodyPr/>
                    <a:lstStyle/>
                    <a:p>
                      <a:endParaRPr lang="en-ZA" sz="1400" dirty="0"/>
                    </a:p>
                  </a:txBody>
                  <a:tcPr marL="86359" marR="86359"/>
                </a:tc>
                <a:tc hMerge="1">
                  <a:txBody>
                    <a:bodyPr/>
                    <a:lstStyle/>
                    <a:p>
                      <a:endParaRPr lang="en-US"/>
                    </a:p>
                  </a:txBody>
                  <a:tcPr/>
                </a:tc>
              </a:tr>
              <a:tr h="370840">
                <a:tc>
                  <a:txBody>
                    <a:bodyPr/>
                    <a:lstStyle/>
                    <a:p>
                      <a:r>
                        <a:rPr lang="en-ZA" sz="1000" dirty="0" smtClean="0"/>
                        <a:t>7</a:t>
                      </a:r>
                      <a:endParaRPr lang="en-ZA" sz="1000" dirty="0"/>
                    </a:p>
                  </a:txBody>
                  <a:tcPr marL="86359" marR="86359"/>
                </a:tc>
                <a:tc>
                  <a:txBody>
                    <a:bodyPr/>
                    <a:lstStyle/>
                    <a:p>
                      <a:r>
                        <a:rPr lang="en-ZA" sz="1000" dirty="0" smtClean="0"/>
                        <a:t>4 </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AZITHROMYCIN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000" dirty="0" err="1" smtClean="0"/>
                        <a:t>Bignell</a:t>
                      </a:r>
                      <a:r>
                        <a:rPr lang="en-ZA" sz="1000" dirty="0" smtClean="0"/>
                        <a:t> C, </a:t>
                      </a:r>
                      <a:r>
                        <a:rPr lang="en-ZA" sz="1000" dirty="0" err="1" smtClean="0"/>
                        <a:t>Garley</a:t>
                      </a:r>
                      <a:r>
                        <a:rPr lang="en-ZA" sz="1000" dirty="0" smtClean="0"/>
                        <a:t> J. Azithromycin in the treatment of infection with Neisseria </a:t>
                      </a:r>
                      <a:r>
                        <a:rPr lang="en-ZA" sz="1000" dirty="0" err="1" smtClean="0"/>
                        <a:t>gonorrhoeae</a:t>
                      </a:r>
                      <a:r>
                        <a:rPr lang="en-ZA" sz="1000" dirty="0" smtClean="0"/>
                        <a:t>. Sex </a:t>
                      </a:r>
                      <a:r>
                        <a:rPr lang="en-ZA" sz="1000" dirty="0" err="1" smtClean="0"/>
                        <a:t>Transm</a:t>
                      </a:r>
                      <a:r>
                        <a:rPr lang="en-ZA" sz="1000" dirty="0" smtClean="0"/>
                        <a:t> Infect. 2010 Nov;86(6):422-6</a:t>
                      </a:r>
                    </a:p>
                  </a:txBody>
                  <a:tcPr marL="86359" marR="86359"/>
                </a:tc>
              </a:tr>
              <a:tr h="370840">
                <a:tc>
                  <a:txBody>
                    <a:bodyPr/>
                    <a:lstStyle/>
                    <a:p>
                      <a:r>
                        <a:rPr lang="en-ZA" sz="1000" dirty="0" smtClean="0"/>
                        <a:t>9</a:t>
                      </a:r>
                      <a:endParaRPr lang="en-ZA" sz="1000" dirty="0"/>
                    </a:p>
                  </a:txBody>
                  <a:tcPr marL="86359" marR="86359"/>
                </a:tc>
                <a:tc>
                  <a:txBody>
                    <a:bodyPr/>
                    <a:lstStyle/>
                    <a:p>
                      <a:r>
                        <a:rPr lang="en-ZA" sz="1000" dirty="0" smtClean="0"/>
                        <a:t>5</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AZITHROMYCIN </a:t>
                      </a:r>
                    </a:p>
                    <a:p>
                      <a:pPr marL="171450" indent="-171450">
                        <a:buFont typeface="Arial" pitchFamily="34" charset="0"/>
                        <a:buChar char="•"/>
                      </a:pPr>
                      <a:r>
                        <a:rPr lang="en-ZA" sz="1000" dirty="0" err="1" smtClean="0"/>
                        <a:t>Stamm</a:t>
                      </a:r>
                      <a:r>
                        <a:rPr lang="en-ZA" sz="1000" dirty="0" smtClean="0"/>
                        <a:t> WE, Hicks CB, Martin DH, Leone P, Hook EW 3rd, Cooper RH, Cohen MS, </a:t>
                      </a:r>
                      <a:r>
                        <a:rPr lang="en-ZA" sz="1000" dirty="0" err="1" smtClean="0"/>
                        <a:t>Batteiger</a:t>
                      </a:r>
                      <a:r>
                        <a:rPr lang="en-ZA" sz="1000" dirty="0" smtClean="0"/>
                        <a:t> BE, </a:t>
                      </a:r>
                      <a:r>
                        <a:rPr lang="en-ZA" sz="1000" dirty="0" err="1" smtClean="0"/>
                        <a:t>Workowski</a:t>
                      </a:r>
                      <a:r>
                        <a:rPr lang="en-ZA" sz="1000" dirty="0" smtClean="0"/>
                        <a:t> K, McCormack WM. Azithromycin for empirical treatment of  the </a:t>
                      </a:r>
                      <a:r>
                        <a:rPr lang="en-ZA" sz="1000" dirty="0" err="1" smtClean="0"/>
                        <a:t>nongonococcal</a:t>
                      </a:r>
                      <a:r>
                        <a:rPr lang="en-ZA" sz="1000" dirty="0" smtClean="0"/>
                        <a:t> urethritis syndrome in men. A randomized double-blind </a:t>
                      </a:r>
                      <a:r>
                        <a:rPr lang="en-ZA" sz="1000" dirty="0" err="1" smtClean="0"/>
                        <a:t>study.</a:t>
                      </a:r>
                      <a:r>
                        <a:rPr lang="en-ZA" sz="1000" i="1" dirty="0" err="1" smtClean="0"/>
                        <a:t>JAMA</a:t>
                      </a:r>
                      <a:r>
                        <a:rPr lang="en-ZA" sz="1000" i="1" dirty="0" smtClean="0"/>
                        <a:t>.</a:t>
                      </a:r>
                      <a:r>
                        <a:rPr lang="en-ZA" sz="1000" dirty="0" smtClean="0"/>
                        <a:t> 1995 Aug 16;274(7):545-9.</a:t>
                      </a:r>
                    </a:p>
                    <a:p>
                      <a:pPr marL="171450" indent="-171450">
                        <a:buFont typeface="Arial" pitchFamily="34" charset="0"/>
                        <a:buChar char="•"/>
                      </a:pPr>
                      <a:r>
                        <a:rPr lang="en-ZA" sz="1000" dirty="0" smtClean="0"/>
                        <a:t>Lister PJ, </a:t>
                      </a:r>
                      <a:r>
                        <a:rPr lang="en-ZA" sz="1000" dirty="0" err="1" smtClean="0"/>
                        <a:t>Balechandran</a:t>
                      </a:r>
                      <a:r>
                        <a:rPr lang="en-ZA" sz="1000" dirty="0" smtClean="0"/>
                        <a:t> T, Ridgway GL, Robinson AJ. Comparison of azithromycin and doxycycline in the treatment of non-</a:t>
                      </a:r>
                      <a:r>
                        <a:rPr lang="en-ZA" sz="1000" dirty="0" err="1" smtClean="0"/>
                        <a:t>gonococcal</a:t>
                      </a:r>
                      <a:r>
                        <a:rPr lang="en-ZA" sz="1000" dirty="0" smtClean="0"/>
                        <a:t> urethritis in </a:t>
                      </a:r>
                      <a:r>
                        <a:rPr lang="en-ZA" sz="1000" dirty="0" err="1" smtClean="0"/>
                        <a:t>men</a:t>
                      </a:r>
                      <a:r>
                        <a:rPr lang="en-ZA" sz="1000" i="1" dirty="0" err="1" smtClean="0"/>
                        <a:t>.J</a:t>
                      </a:r>
                      <a:r>
                        <a:rPr lang="en-ZA" sz="1000" i="1" dirty="0" smtClean="0"/>
                        <a:t> </a:t>
                      </a:r>
                      <a:r>
                        <a:rPr lang="en-ZA" sz="1000" i="1" dirty="0" err="1" smtClean="0"/>
                        <a:t>AntimicrobChemother</a:t>
                      </a:r>
                      <a:r>
                        <a:rPr lang="en-ZA" sz="1000" i="1" dirty="0" smtClean="0"/>
                        <a:t>.</a:t>
                      </a:r>
                      <a:r>
                        <a:rPr lang="en-ZA" sz="1000" dirty="0" smtClean="0"/>
                        <a:t> 1993 Jun;31Suppl E:185-92.</a:t>
                      </a:r>
                    </a:p>
                    <a:p>
                      <a:pPr marL="171450" indent="-171450">
                        <a:buFont typeface="Arial" pitchFamily="34" charset="0"/>
                        <a:buChar char="•"/>
                      </a:pPr>
                      <a:r>
                        <a:rPr lang="en-ZA" sz="1000" dirty="0" err="1" smtClean="0"/>
                        <a:t>Schwebke</a:t>
                      </a:r>
                      <a:r>
                        <a:rPr lang="en-ZA" sz="1000" dirty="0" smtClean="0"/>
                        <a:t> JR, </a:t>
                      </a:r>
                      <a:r>
                        <a:rPr lang="en-ZA" sz="1000" dirty="0" err="1" smtClean="0"/>
                        <a:t>Rompalo</a:t>
                      </a:r>
                      <a:r>
                        <a:rPr lang="en-ZA" sz="1000" dirty="0" smtClean="0"/>
                        <a:t> A, Taylor S, </a:t>
                      </a:r>
                      <a:r>
                        <a:rPr lang="en-ZA" sz="1000" dirty="0" err="1" smtClean="0"/>
                        <a:t>Seña</a:t>
                      </a:r>
                      <a:r>
                        <a:rPr lang="en-ZA" sz="1000" dirty="0" smtClean="0"/>
                        <a:t> AC, Martin DH, Lopez LM, Lensing S, Lee JY. Re-evaluating the treatment of </a:t>
                      </a:r>
                      <a:r>
                        <a:rPr lang="en-ZA" sz="1000" dirty="0" err="1" smtClean="0"/>
                        <a:t>nongonococcal</a:t>
                      </a:r>
                      <a:r>
                        <a:rPr lang="en-ZA" sz="1000" dirty="0" smtClean="0"/>
                        <a:t> urethritis: emphasizing emerging pathogens--a randomized clinical </a:t>
                      </a:r>
                      <a:r>
                        <a:rPr lang="en-ZA" sz="1000" dirty="0" err="1" smtClean="0"/>
                        <a:t>trial.</a:t>
                      </a:r>
                      <a:r>
                        <a:rPr lang="en-ZA" sz="1000" i="1" dirty="0" err="1" smtClean="0"/>
                        <a:t>Clin</a:t>
                      </a:r>
                      <a:r>
                        <a:rPr lang="en-ZA" sz="1000" i="1" dirty="0" smtClean="0"/>
                        <a:t> Infect Dis.</a:t>
                      </a:r>
                      <a:r>
                        <a:rPr lang="en-ZA" sz="1000" dirty="0" smtClean="0"/>
                        <a:t> 2011 Jan 15;52(2):163-70.</a:t>
                      </a:r>
                    </a:p>
                    <a:p>
                      <a:pPr marL="171450" indent="-171450">
                        <a:buFont typeface="Arial" pitchFamily="34" charset="0"/>
                        <a:buChar char="•"/>
                      </a:pPr>
                      <a:r>
                        <a:rPr lang="en-ZA" sz="1000" dirty="0" err="1" smtClean="0"/>
                        <a:t>Manhart</a:t>
                      </a:r>
                      <a:r>
                        <a:rPr lang="en-ZA" sz="1000" dirty="0" smtClean="0"/>
                        <a:t> LE, Gillespie CW, </a:t>
                      </a:r>
                      <a:r>
                        <a:rPr lang="en-ZA" sz="1000" dirty="0" err="1" smtClean="0"/>
                        <a:t>Lowens</a:t>
                      </a:r>
                      <a:r>
                        <a:rPr lang="en-ZA" sz="1000" dirty="0" smtClean="0"/>
                        <a:t> MS, </a:t>
                      </a:r>
                      <a:r>
                        <a:rPr lang="en-ZA" sz="1000" dirty="0" err="1" smtClean="0"/>
                        <a:t>Khosropour</a:t>
                      </a:r>
                      <a:r>
                        <a:rPr lang="en-ZA" sz="1000" dirty="0" smtClean="0"/>
                        <a:t> </a:t>
                      </a:r>
                      <a:r>
                        <a:rPr lang="en-ZA" sz="1000" dirty="0" err="1" smtClean="0"/>
                        <a:t>CM,Colombara</a:t>
                      </a:r>
                      <a:r>
                        <a:rPr lang="en-ZA" sz="1000" dirty="0" smtClean="0"/>
                        <a:t> DV, Golden MR, </a:t>
                      </a:r>
                      <a:r>
                        <a:rPr lang="en-ZA" sz="1000" dirty="0" err="1" smtClean="0"/>
                        <a:t>Hakhu</a:t>
                      </a:r>
                      <a:r>
                        <a:rPr lang="en-ZA" sz="1000" dirty="0" smtClean="0"/>
                        <a:t> NR, Thomas KK, Hughes JP, Jensen NL, Totten PA. Standard treatment regimens for </a:t>
                      </a:r>
                      <a:r>
                        <a:rPr lang="en-ZA" sz="1000" dirty="0" err="1" smtClean="0"/>
                        <a:t>nongonococcal</a:t>
                      </a:r>
                      <a:r>
                        <a:rPr lang="en-ZA" sz="1000" dirty="0" smtClean="0"/>
                        <a:t> urethritis have similar but declining cure rates: a randomized  controlled trial. </a:t>
                      </a:r>
                      <a:r>
                        <a:rPr lang="en-ZA" sz="1000" i="1" dirty="0" err="1" smtClean="0"/>
                        <a:t>Clin</a:t>
                      </a:r>
                      <a:r>
                        <a:rPr lang="en-ZA" sz="1000" i="1" dirty="0" smtClean="0"/>
                        <a:t> Infect Dis. </a:t>
                      </a:r>
                      <a:r>
                        <a:rPr lang="en-ZA" sz="1000" dirty="0" smtClean="0"/>
                        <a:t>2013 Apr;56(7):934-42.</a:t>
                      </a:r>
                    </a:p>
                  </a:txBody>
                  <a:tcPr marL="86359" marR="86359"/>
                </a:tc>
              </a:tr>
              <a:tr h="370840">
                <a:tc>
                  <a:txBody>
                    <a:bodyPr/>
                    <a:lstStyle/>
                    <a:p>
                      <a:r>
                        <a:rPr lang="en-ZA" sz="1000" dirty="0" smtClean="0"/>
                        <a:t>10</a:t>
                      </a:r>
                      <a:endParaRPr lang="en-ZA" sz="1000" dirty="0"/>
                    </a:p>
                  </a:txBody>
                  <a:tcPr marL="86359" marR="86359"/>
                </a:tc>
                <a:tc>
                  <a:txBody>
                    <a:bodyPr/>
                    <a:lstStyle/>
                    <a:p>
                      <a:r>
                        <a:rPr lang="en-ZA" sz="1000" dirty="0" smtClean="0"/>
                        <a:t>6</a:t>
                      </a:r>
                      <a:endParaRPr lang="en-ZA" sz="1000" dirty="0"/>
                    </a:p>
                  </a:txBody>
                  <a:tcPr marL="86359" marR="86359"/>
                </a:tc>
                <a:tc>
                  <a:txBody>
                    <a:bodyPr/>
                    <a:lstStyle/>
                    <a:p>
                      <a:pPr marL="0" marR="0" indent="0" algn="l" defTabSz="990478" rtl="0" eaLnBrk="1" fontAlgn="auto" latinLnBrk="0" hangingPunct="1">
                        <a:lnSpc>
                          <a:spcPct val="100000"/>
                        </a:lnSpc>
                        <a:spcBef>
                          <a:spcPct val="20000"/>
                        </a:spcBef>
                        <a:spcAft>
                          <a:spcPts val="0"/>
                        </a:spcAft>
                        <a:buClrTx/>
                        <a:buSzTx/>
                        <a:buFont typeface="Arial" pitchFamily="34" charset="0"/>
                        <a:buNone/>
                        <a:tabLst/>
                        <a:defRPr/>
                      </a:pPr>
                      <a:r>
                        <a:rPr lang="en-ZA" sz="1000" b="1" u="sng" dirty="0" smtClean="0"/>
                        <a:t>AZITHROMYCIN </a:t>
                      </a:r>
                      <a:endParaRPr lang="en-US" sz="1000" dirty="0" smtClean="0"/>
                    </a:p>
                    <a:p>
                      <a:pPr marL="171450" indent="-171450">
                        <a:buFont typeface="Arial" pitchFamily="34" charset="0"/>
                        <a:buChar char="•"/>
                      </a:pPr>
                      <a:r>
                        <a:rPr lang="en-ZA" sz="1000" dirty="0" smtClean="0"/>
                        <a:t>McLean CA, Wang SA, Hoff GL, Dennis LY, Trees DL, Knapp JS, Markowitz LE, Levine WC. The emergence of Neisseria </a:t>
                      </a:r>
                      <a:r>
                        <a:rPr lang="en-ZA" sz="1000" dirty="0" err="1" smtClean="0"/>
                        <a:t>gonorrhoeae</a:t>
                      </a:r>
                      <a:r>
                        <a:rPr lang="en-ZA" sz="1000" dirty="0" smtClean="0"/>
                        <a:t> with decreased susceptibility to Azithromycin in Kansas City, Missouri, 1999 to 2000. Sex </a:t>
                      </a:r>
                      <a:r>
                        <a:rPr lang="en-ZA" sz="1000" dirty="0" err="1" smtClean="0"/>
                        <a:t>Transm</a:t>
                      </a:r>
                      <a:r>
                        <a:rPr lang="en-ZA" sz="1000" dirty="0" smtClean="0"/>
                        <a:t> Dis. 2004 Feb;31(2):73-8.</a:t>
                      </a:r>
                    </a:p>
                    <a:p>
                      <a:pPr marL="171450" indent="-171450">
                        <a:buFont typeface="Arial" pitchFamily="34" charset="0"/>
                        <a:buChar char="•"/>
                      </a:pPr>
                      <a:r>
                        <a:rPr lang="en-ZA" sz="1000" dirty="0" smtClean="0"/>
                        <a:t>Galarza PG, Abad R, </a:t>
                      </a:r>
                      <a:r>
                        <a:rPr lang="en-ZA" sz="1000" dirty="0" err="1" smtClean="0"/>
                        <a:t>Canigia</a:t>
                      </a:r>
                      <a:r>
                        <a:rPr lang="en-ZA" sz="1000" dirty="0" smtClean="0"/>
                        <a:t> LF, </a:t>
                      </a:r>
                      <a:r>
                        <a:rPr lang="en-ZA" sz="1000" dirty="0" err="1" smtClean="0"/>
                        <a:t>Buscemi</a:t>
                      </a:r>
                      <a:r>
                        <a:rPr lang="en-ZA" sz="1000" dirty="0" smtClean="0"/>
                        <a:t> L, Pagano I, Oviedo C, </a:t>
                      </a:r>
                      <a:r>
                        <a:rPr lang="en-ZA" sz="1000" dirty="0" err="1" smtClean="0"/>
                        <a:t>Vázquez</a:t>
                      </a:r>
                      <a:r>
                        <a:rPr lang="en-ZA" sz="1000" dirty="0" smtClean="0"/>
                        <a:t> JA. New mutation in 23S </a:t>
                      </a:r>
                      <a:r>
                        <a:rPr lang="en-ZA" sz="1000" dirty="0" err="1" smtClean="0"/>
                        <a:t>rRNA</a:t>
                      </a:r>
                      <a:r>
                        <a:rPr lang="en-ZA" sz="1000" dirty="0" smtClean="0"/>
                        <a:t> gene associated with high level of azithromycin resistance in Neisseria </a:t>
                      </a:r>
                      <a:r>
                        <a:rPr lang="en-ZA" sz="1000" dirty="0" err="1" smtClean="0"/>
                        <a:t>gonorrhoeae</a:t>
                      </a:r>
                      <a:r>
                        <a:rPr lang="en-ZA" sz="1000" dirty="0" smtClean="0"/>
                        <a:t>. </a:t>
                      </a:r>
                      <a:r>
                        <a:rPr lang="en-ZA" sz="1000" dirty="0" err="1" smtClean="0"/>
                        <a:t>Antimicrob</a:t>
                      </a:r>
                      <a:r>
                        <a:rPr lang="en-ZA" sz="1000" dirty="0" smtClean="0"/>
                        <a:t> Agents </a:t>
                      </a:r>
                      <a:r>
                        <a:rPr lang="en-ZA" sz="1000" dirty="0" err="1" smtClean="0"/>
                        <a:t>Chemother</a:t>
                      </a:r>
                      <a:r>
                        <a:rPr lang="en-ZA" sz="1000" dirty="0" smtClean="0"/>
                        <a:t>. 2010 Apr;54(4):1652-3.</a:t>
                      </a:r>
                    </a:p>
                    <a:p>
                      <a:pPr marL="171450" indent="-171450">
                        <a:buFont typeface="Arial" pitchFamily="34" charset="0"/>
                        <a:buChar char="•"/>
                      </a:pPr>
                      <a:r>
                        <a:rPr lang="en-ZA" sz="1000" dirty="0" err="1" smtClean="0"/>
                        <a:t>Scieux</a:t>
                      </a:r>
                      <a:r>
                        <a:rPr lang="en-ZA" sz="1000" dirty="0" smtClean="0"/>
                        <a:t> C, Bianchi A, </a:t>
                      </a:r>
                      <a:r>
                        <a:rPr lang="en-ZA" sz="1000" dirty="0" err="1" smtClean="0"/>
                        <a:t>Chappey</a:t>
                      </a:r>
                      <a:r>
                        <a:rPr lang="en-ZA" sz="1000" dirty="0" smtClean="0"/>
                        <a:t> B, </a:t>
                      </a:r>
                      <a:r>
                        <a:rPr lang="en-ZA" sz="1000" dirty="0" err="1" smtClean="0"/>
                        <a:t>Vassias</a:t>
                      </a:r>
                      <a:r>
                        <a:rPr lang="en-ZA" sz="1000" dirty="0" smtClean="0"/>
                        <a:t> I, </a:t>
                      </a:r>
                      <a:r>
                        <a:rPr lang="en-ZA" sz="1000" dirty="0" err="1" smtClean="0"/>
                        <a:t>Pérol</a:t>
                      </a:r>
                      <a:r>
                        <a:rPr lang="en-ZA" sz="1000" dirty="0" smtClean="0"/>
                        <a:t> Y. In-vitro activity of azithromycin against Chlamydia trachomatis. J </a:t>
                      </a:r>
                      <a:r>
                        <a:rPr lang="en-ZA" sz="1000" dirty="0" err="1" smtClean="0"/>
                        <a:t>Antimicrob</a:t>
                      </a:r>
                      <a:r>
                        <a:rPr lang="en-ZA" sz="1000" dirty="0" smtClean="0"/>
                        <a:t> </a:t>
                      </a:r>
                      <a:r>
                        <a:rPr lang="en-ZA" sz="1000" dirty="0" err="1" smtClean="0"/>
                        <a:t>Chemother</a:t>
                      </a:r>
                      <a:r>
                        <a:rPr lang="en-ZA" sz="1000" dirty="0" smtClean="0"/>
                        <a:t>. 1990 Jan;25Suppl A:7-10.</a:t>
                      </a:r>
                    </a:p>
                  </a:txBody>
                  <a:tcPr marL="86359" marR="86359"/>
                </a:tc>
              </a:tr>
              <a:tr h="370840">
                <a:tc>
                  <a:txBody>
                    <a:bodyPr/>
                    <a:lstStyle/>
                    <a:p>
                      <a:r>
                        <a:rPr lang="en-ZA" sz="1000" dirty="0" smtClean="0"/>
                        <a:t>12</a:t>
                      </a:r>
                      <a:endParaRPr lang="en-ZA" sz="1000" dirty="0"/>
                    </a:p>
                  </a:txBody>
                  <a:tcPr marL="86359" marR="86359"/>
                </a:tc>
                <a:tc>
                  <a:txBody>
                    <a:bodyPr/>
                    <a:lstStyle/>
                    <a:p>
                      <a:r>
                        <a:rPr lang="en-ZA" sz="1000" dirty="0" smtClean="0"/>
                        <a:t>7</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AZITHROMYCIN </a:t>
                      </a:r>
                      <a:endParaRPr lang="en-US" sz="1000" dirty="0" smtClean="0"/>
                    </a:p>
                    <a:p>
                      <a:pPr marL="285750" indent="-285750">
                        <a:buFont typeface="Arial" pitchFamily="34" charset="0"/>
                        <a:buChar char="•"/>
                      </a:pPr>
                      <a:r>
                        <a:rPr lang="en-ZA" sz="1000" dirty="0" err="1" smtClean="0"/>
                        <a:t>Fayemiwo</a:t>
                      </a:r>
                      <a:r>
                        <a:rPr lang="en-ZA" sz="1000" dirty="0" smtClean="0"/>
                        <a:t> SA, Muller EE, </a:t>
                      </a:r>
                      <a:r>
                        <a:rPr lang="en-ZA" sz="1000" dirty="0" err="1" smtClean="0"/>
                        <a:t>Gumede</a:t>
                      </a:r>
                      <a:r>
                        <a:rPr lang="en-ZA" sz="1000" dirty="0" smtClean="0"/>
                        <a:t> L, Lewis DA. Plasmid-mediated penicillin and tetracycline resistance among Neisseria </a:t>
                      </a:r>
                      <a:r>
                        <a:rPr lang="en-ZA" sz="1000" dirty="0" err="1" smtClean="0"/>
                        <a:t>gonorrhoeae</a:t>
                      </a:r>
                      <a:r>
                        <a:rPr lang="en-ZA" sz="1000" dirty="0" smtClean="0"/>
                        <a:t> isolates in South Africa: prevalence, detection and typing using a novel molecular assay. Sex </a:t>
                      </a:r>
                      <a:r>
                        <a:rPr lang="en-ZA" sz="1000" dirty="0" err="1" smtClean="0"/>
                        <a:t>Transm</a:t>
                      </a:r>
                      <a:r>
                        <a:rPr lang="en-ZA" sz="1000" dirty="0" smtClean="0"/>
                        <a:t> Dis. 2011;38: 329-333. </a:t>
                      </a:r>
                    </a:p>
                    <a:p>
                      <a:pPr marL="285750" indent="-285750">
                        <a:buFont typeface="Arial" pitchFamily="34" charset="0"/>
                        <a:buChar char="•"/>
                      </a:pPr>
                      <a:r>
                        <a:rPr lang="en-ZA" sz="1000" dirty="0" err="1" smtClean="0"/>
                        <a:t>deJongh</a:t>
                      </a:r>
                      <a:r>
                        <a:rPr lang="en-ZA" sz="1000" dirty="0" smtClean="0"/>
                        <a:t> M, </a:t>
                      </a:r>
                      <a:r>
                        <a:rPr lang="en-ZA" sz="1000" dirty="0" err="1" smtClean="0"/>
                        <a:t>Dangor</a:t>
                      </a:r>
                      <a:r>
                        <a:rPr lang="en-ZA" sz="1000" dirty="0" smtClean="0"/>
                        <a:t> Y, Adam A, </a:t>
                      </a:r>
                      <a:r>
                        <a:rPr lang="en-ZA" sz="1000" dirty="0" err="1" smtClean="0"/>
                        <a:t>Hoosen</a:t>
                      </a:r>
                      <a:r>
                        <a:rPr lang="en-ZA" sz="1000" dirty="0" smtClean="0"/>
                        <a:t> AA. </a:t>
                      </a:r>
                      <a:r>
                        <a:rPr lang="en-ZA" sz="1000" dirty="0" err="1" smtClean="0"/>
                        <a:t>Gonococcal</a:t>
                      </a:r>
                      <a:r>
                        <a:rPr lang="en-ZA" sz="1000" dirty="0" smtClean="0"/>
                        <a:t> resistance: evolving from penicillin, tetracycline to the quinolones in South Africa - implications for treatment guidelines. </a:t>
                      </a:r>
                      <a:r>
                        <a:rPr lang="en-ZA" sz="1000" dirty="0" err="1" smtClean="0"/>
                        <a:t>Int</a:t>
                      </a:r>
                      <a:r>
                        <a:rPr lang="en-ZA" sz="1000" dirty="0" smtClean="0"/>
                        <a:t> J STD AIDS, 18, 697-699 (2007).</a:t>
                      </a:r>
                    </a:p>
                    <a:p>
                      <a:pPr marL="285750" indent="-285750">
                        <a:buFont typeface="Arial" pitchFamily="34" charset="0"/>
                        <a:buChar char="•"/>
                      </a:pPr>
                      <a:r>
                        <a:rPr lang="en-ZA" sz="1000" dirty="0" err="1" smtClean="0"/>
                        <a:t>Amsden</a:t>
                      </a:r>
                      <a:r>
                        <a:rPr lang="en-ZA" sz="1000" dirty="0" smtClean="0"/>
                        <a:t> GW, </a:t>
                      </a:r>
                      <a:r>
                        <a:rPr lang="en-ZA" sz="1000" dirty="0" err="1" smtClean="0"/>
                        <a:t>Gray</a:t>
                      </a:r>
                      <a:r>
                        <a:rPr lang="en-ZA" sz="1000" dirty="0" smtClean="0"/>
                        <a:t> CL. Serum and WBC pharmacokinetics of 1500 mg of azithromycin  when given either as a single dose or over a 3 day period in healthy volunteers. J </a:t>
                      </a:r>
                      <a:r>
                        <a:rPr lang="en-ZA" sz="1000" dirty="0" err="1" smtClean="0"/>
                        <a:t>AntimicrobChemother</a:t>
                      </a:r>
                      <a:r>
                        <a:rPr lang="en-ZA" sz="1000" dirty="0" smtClean="0"/>
                        <a:t>. 2001 Jan;47(1):61-6.</a:t>
                      </a:r>
                    </a:p>
                    <a:p>
                      <a:pPr marL="285750" indent="-285750">
                        <a:buFont typeface="Arial" pitchFamily="34" charset="0"/>
                        <a:buChar char="•"/>
                      </a:pPr>
                      <a:r>
                        <a:rPr lang="en-ZA" sz="1000" dirty="0" smtClean="0"/>
                        <a:t>Sampson MR, </a:t>
                      </a:r>
                      <a:r>
                        <a:rPr lang="en-ZA" sz="1000" dirty="0" err="1" smtClean="0"/>
                        <a:t>Dumitrescu</a:t>
                      </a:r>
                      <a:r>
                        <a:rPr lang="en-ZA" sz="1000" dirty="0" smtClean="0"/>
                        <a:t> TP, </a:t>
                      </a:r>
                      <a:r>
                        <a:rPr lang="en-ZA" sz="1000" dirty="0" err="1" smtClean="0"/>
                        <a:t>Brouwer</a:t>
                      </a:r>
                      <a:r>
                        <a:rPr lang="en-ZA" sz="1000" dirty="0" smtClean="0"/>
                        <a:t> KL, </a:t>
                      </a:r>
                      <a:r>
                        <a:rPr lang="en-ZA" sz="1000" dirty="0" err="1" smtClean="0"/>
                        <a:t>Schmith</a:t>
                      </a:r>
                      <a:r>
                        <a:rPr lang="en-ZA" sz="1000" dirty="0" smtClean="0"/>
                        <a:t> VD. Population pharmacokinetics of azithromycin in whole blood, peripheral blood mononuclear cells, and </a:t>
                      </a:r>
                      <a:r>
                        <a:rPr lang="en-ZA" sz="1000" dirty="0" err="1" smtClean="0"/>
                        <a:t>polymorphonuclear</a:t>
                      </a:r>
                      <a:r>
                        <a:rPr lang="en-ZA" sz="1000" dirty="0" smtClean="0"/>
                        <a:t> cells in healthy adults. CPT </a:t>
                      </a:r>
                      <a:r>
                        <a:rPr lang="en-ZA" sz="1000" dirty="0" err="1" smtClean="0"/>
                        <a:t>Pharmacometrics</a:t>
                      </a:r>
                      <a:r>
                        <a:rPr lang="en-ZA" sz="1000" dirty="0" smtClean="0"/>
                        <a:t> </a:t>
                      </a:r>
                      <a:r>
                        <a:rPr lang="en-ZA" sz="1000" dirty="0" err="1" smtClean="0"/>
                        <a:t>Syst</a:t>
                      </a:r>
                      <a:r>
                        <a:rPr lang="en-ZA" sz="1000" dirty="0" smtClean="0"/>
                        <a:t> </a:t>
                      </a:r>
                      <a:r>
                        <a:rPr lang="en-ZA" sz="1000" dirty="0" err="1" smtClean="0"/>
                        <a:t>Pharmacol</a:t>
                      </a:r>
                      <a:r>
                        <a:rPr lang="en-ZA" sz="1000" dirty="0" smtClean="0"/>
                        <a:t>. 2014 Mar 5;3:e103.</a:t>
                      </a:r>
                    </a:p>
                    <a:p>
                      <a:pPr marL="285750" indent="-285750">
                        <a:buFont typeface="Arial" pitchFamily="34" charset="0"/>
                        <a:buChar char="•"/>
                      </a:pPr>
                      <a:r>
                        <a:rPr lang="en-ZA" sz="1000" dirty="0" smtClean="0"/>
                        <a:t>Chisholm SA, Mouton JW, Lewis DA, Nichols T, </a:t>
                      </a:r>
                      <a:r>
                        <a:rPr lang="en-ZA" sz="1000" dirty="0" err="1" smtClean="0"/>
                        <a:t>Ison</a:t>
                      </a:r>
                      <a:r>
                        <a:rPr lang="en-ZA" sz="1000" dirty="0" smtClean="0"/>
                        <a:t> CA, Livermore DM. Cephalosporin MIC creep among gonococci: time for a </a:t>
                      </a:r>
                      <a:r>
                        <a:rPr lang="en-ZA" sz="1000" dirty="0" err="1" smtClean="0"/>
                        <a:t>pharmacodynamic</a:t>
                      </a:r>
                      <a:r>
                        <a:rPr lang="en-ZA" sz="1000" dirty="0" smtClean="0"/>
                        <a:t> rethink? J </a:t>
                      </a:r>
                      <a:r>
                        <a:rPr lang="en-ZA" sz="1000" dirty="0" err="1" smtClean="0"/>
                        <a:t>AntimicrobChemother</a:t>
                      </a:r>
                      <a:r>
                        <a:rPr lang="en-ZA" sz="1000" dirty="0" smtClean="0"/>
                        <a:t>. 2010 Oct;65(10):2141-8.</a:t>
                      </a:r>
                    </a:p>
                    <a:p>
                      <a:pPr marL="285750" indent="-285750">
                        <a:buFont typeface="Arial" pitchFamily="34" charset="0"/>
                        <a:buChar char="•"/>
                      </a:pPr>
                      <a:r>
                        <a:rPr lang="en-ZA" sz="1000" dirty="0" err="1" smtClean="0"/>
                        <a:t>Manhart</a:t>
                      </a:r>
                      <a:r>
                        <a:rPr lang="en-ZA" sz="1000" dirty="0" smtClean="0"/>
                        <a:t> LE, Gillespie CW, </a:t>
                      </a:r>
                      <a:r>
                        <a:rPr lang="en-ZA" sz="1000" dirty="0" err="1" smtClean="0"/>
                        <a:t>Lowens</a:t>
                      </a:r>
                      <a:r>
                        <a:rPr lang="en-ZA" sz="1000" dirty="0" smtClean="0"/>
                        <a:t> MS, </a:t>
                      </a:r>
                      <a:r>
                        <a:rPr lang="en-ZA" sz="1000" dirty="0" err="1" smtClean="0"/>
                        <a:t>Khosropour</a:t>
                      </a:r>
                      <a:r>
                        <a:rPr lang="en-ZA" sz="1000" dirty="0" smtClean="0"/>
                        <a:t> </a:t>
                      </a:r>
                      <a:r>
                        <a:rPr lang="en-ZA" sz="1000" dirty="0" err="1" smtClean="0"/>
                        <a:t>CM,Colombara</a:t>
                      </a:r>
                      <a:r>
                        <a:rPr lang="en-ZA" sz="1000" dirty="0" smtClean="0"/>
                        <a:t> DV, Golden MR, </a:t>
                      </a:r>
                      <a:r>
                        <a:rPr lang="en-ZA" sz="1000" dirty="0" err="1" smtClean="0"/>
                        <a:t>Hakhu</a:t>
                      </a:r>
                      <a:r>
                        <a:rPr lang="en-ZA" sz="1000" dirty="0" smtClean="0"/>
                        <a:t> NR, Thomas KK, Hughes JP, Jensen NL, </a:t>
                      </a:r>
                      <a:r>
                        <a:rPr lang="en-ZA" sz="1000" dirty="0" err="1" smtClean="0"/>
                        <a:t>Totten</a:t>
                      </a:r>
                      <a:r>
                        <a:rPr lang="en-ZA" sz="1000" dirty="0" smtClean="0"/>
                        <a:t> PA. Standard treatment regimens for </a:t>
                      </a:r>
                      <a:r>
                        <a:rPr lang="en-ZA" sz="1000" dirty="0" err="1" smtClean="0"/>
                        <a:t>nongonococcal</a:t>
                      </a:r>
                      <a:r>
                        <a:rPr lang="en-ZA" sz="1000" dirty="0" smtClean="0"/>
                        <a:t> </a:t>
                      </a:r>
                      <a:r>
                        <a:rPr lang="en-ZA" sz="1000" dirty="0" err="1" smtClean="0"/>
                        <a:t>urethritis</a:t>
                      </a:r>
                      <a:r>
                        <a:rPr lang="en-ZA" sz="1000" dirty="0" smtClean="0"/>
                        <a:t> have similar but declining cure rates: a randomized  controlled trial. </a:t>
                      </a:r>
                      <a:r>
                        <a:rPr lang="en-ZA" sz="1000" dirty="0" err="1" smtClean="0"/>
                        <a:t>Clin</a:t>
                      </a:r>
                      <a:r>
                        <a:rPr lang="en-ZA" sz="1000" dirty="0" smtClean="0"/>
                        <a:t> Infect Dis. 2013 Apr;56(7):934-42. </a:t>
                      </a:r>
                    </a:p>
                    <a:p>
                      <a:pPr marL="285750" indent="-285750">
                        <a:buFont typeface="Arial" pitchFamily="34" charset="0"/>
                        <a:buChar char="•"/>
                      </a:pPr>
                      <a:r>
                        <a:rPr lang="en-ZA" sz="1000" dirty="0" smtClean="0"/>
                        <a:t>Mena LA, </a:t>
                      </a:r>
                      <a:r>
                        <a:rPr lang="en-ZA" sz="1000" dirty="0" err="1" smtClean="0"/>
                        <a:t>Mroczkowski</a:t>
                      </a:r>
                      <a:r>
                        <a:rPr lang="en-ZA" sz="1000" dirty="0" smtClean="0"/>
                        <a:t> TF, </a:t>
                      </a:r>
                      <a:r>
                        <a:rPr lang="en-ZA" sz="1000" dirty="0" err="1" smtClean="0"/>
                        <a:t>Nsuami</a:t>
                      </a:r>
                      <a:r>
                        <a:rPr lang="en-ZA" sz="1000" dirty="0" smtClean="0"/>
                        <a:t> M, Martin DH. A randomized comparison of </a:t>
                      </a:r>
                      <a:r>
                        <a:rPr lang="en-ZA" sz="1000" dirty="0" err="1" smtClean="0"/>
                        <a:t>azithromycin</a:t>
                      </a:r>
                      <a:r>
                        <a:rPr lang="en-ZA" sz="1000" dirty="0" smtClean="0"/>
                        <a:t> and </a:t>
                      </a:r>
                      <a:r>
                        <a:rPr lang="en-ZA" sz="1000" dirty="0" err="1" smtClean="0"/>
                        <a:t>doxycycline</a:t>
                      </a:r>
                      <a:r>
                        <a:rPr lang="en-ZA" sz="1000" dirty="0" smtClean="0"/>
                        <a:t> for the treatment of </a:t>
                      </a:r>
                      <a:r>
                        <a:rPr lang="en-ZA" sz="1000" dirty="0" err="1" smtClean="0"/>
                        <a:t>Mycoplasma</a:t>
                      </a:r>
                      <a:r>
                        <a:rPr lang="en-ZA" sz="1000" dirty="0" smtClean="0"/>
                        <a:t> </a:t>
                      </a:r>
                      <a:r>
                        <a:rPr lang="en-ZA" sz="1000" dirty="0" err="1" smtClean="0"/>
                        <a:t>genitalium</a:t>
                      </a:r>
                      <a:r>
                        <a:rPr lang="en-ZA" sz="1000" dirty="0" smtClean="0"/>
                        <a:t>-positive </a:t>
                      </a:r>
                      <a:r>
                        <a:rPr lang="en-ZA" sz="1000" dirty="0" err="1" smtClean="0"/>
                        <a:t>urethritis</a:t>
                      </a:r>
                      <a:r>
                        <a:rPr lang="en-ZA" sz="1000" dirty="0" smtClean="0"/>
                        <a:t> in men. </a:t>
                      </a:r>
                      <a:r>
                        <a:rPr lang="en-ZA" sz="1000" dirty="0" err="1" smtClean="0"/>
                        <a:t>Clin</a:t>
                      </a:r>
                      <a:r>
                        <a:rPr lang="en-ZA" sz="1000" dirty="0" smtClean="0"/>
                        <a:t> Infect </a:t>
                      </a:r>
                      <a:r>
                        <a:rPr lang="en-ZA" sz="1000" dirty="0" err="1" smtClean="0"/>
                        <a:t>Dis</a:t>
                      </a:r>
                      <a:r>
                        <a:rPr lang="en-ZA" sz="1000" dirty="0" smtClean="0"/>
                        <a:t>, 48, 1649-1654 (2009).</a:t>
                      </a:r>
                    </a:p>
                    <a:p>
                      <a:pPr marL="285750" indent="-285750">
                        <a:buFont typeface="Arial" pitchFamily="34" charset="0"/>
                        <a:buChar char="•"/>
                      </a:pPr>
                      <a:r>
                        <a:rPr lang="en-ZA" sz="1000" dirty="0" err="1" smtClean="0"/>
                        <a:t>Khosropour</a:t>
                      </a:r>
                      <a:r>
                        <a:rPr lang="en-ZA" sz="1000" dirty="0" smtClean="0"/>
                        <a:t> CM, </a:t>
                      </a:r>
                      <a:r>
                        <a:rPr lang="en-ZA" sz="1000" dirty="0" err="1" smtClean="0"/>
                        <a:t>Manhart</a:t>
                      </a:r>
                      <a:r>
                        <a:rPr lang="en-ZA" sz="1000" dirty="0" smtClean="0"/>
                        <a:t> LE, </a:t>
                      </a:r>
                      <a:r>
                        <a:rPr lang="en-ZA" sz="1000" dirty="0" err="1" smtClean="0"/>
                        <a:t>Colombara</a:t>
                      </a:r>
                      <a:r>
                        <a:rPr lang="en-ZA" sz="1000" dirty="0" smtClean="0"/>
                        <a:t> DV, Gillespie CW, </a:t>
                      </a:r>
                      <a:r>
                        <a:rPr lang="en-ZA" sz="1000" dirty="0" err="1" smtClean="0"/>
                        <a:t>Lowens</a:t>
                      </a:r>
                      <a:r>
                        <a:rPr lang="en-ZA" sz="1000" dirty="0" smtClean="0"/>
                        <a:t> MS, </a:t>
                      </a:r>
                      <a:r>
                        <a:rPr lang="en-ZA" sz="1000" dirty="0" err="1" smtClean="0"/>
                        <a:t>Totten</a:t>
                      </a:r>
                      <a:r>
                        <a:rPr lang="en-ZA" sz="1000" dirty="0" smtClean="0"/>
                        <a:t> </a:t>
                      </a:r>
                      <a:r>
                        <a:rPr lang="en-ZA" sz="1000" dirty="0" err="1" smtClean="0"/>
                        <a:t>PA,Golden</a:t>
                      </a:r>
                      <a:r>
                        <a:rPr lang="en-ZA" sz="1000" dirty="0" smtClean="0"/>
                        <a:t> MR, </a:t>
                      </a:r>
                      <a:r>
                        <a:rPr lang="en-ZA" sz="1000" dirty="0" err="1" smtClean="0"/>
                        <a:t>Simoni</a:t>
                      </a:r>
                      <a:r>
                        <a:rPr lang="en-ZA" sz="1000" dirty="0" smtClean="0"/>
                        <a:t> J. Suboptimal adherence to </a:t>
                      </a:r>
                      <a:r>
                        <a:rPr lang="en-ZA" sz="1000" dirty="0" err="1" smtClean="0"/>
                        <a:t>doxycycline</a:t>
                      </a:r>
                      <a:r>
                        <a:rPr lang="en-ZA" sz="1000" dirty="0" smtClean="0"/>
                        <a:t> and treatment outcomes among men with non-</a:t>
                      </a:r>
                      <a:r>
                        <a:rPr lang="en-ZA" sz="1000" dirty="0" err="1" smtClean="0"/>
                        <a:t>gonococcal</a:t>
                      </a:r>
                      <a:r>
                        <a:rPr lang="en-ZA" sz="1000" dirty="0" smtClean="0"/>
                        <a:t> </a:t>
                      </a:r>
                      <a:r>
                        <a:rPr lang="en-ZA" sz="1000" dirty="0" err="1" smtClean="0"/>
                        <a:t>urethritis</a:t>
                      </a:r>
                      <a:r>
                        <a:rPr lang="en-ZA" sz="1000" dirty="0" smtClean="0"/>
                        <a:t>: a prospective cohort study. Sex </a:t>
                      </a:r>
                      <a:r>
                        <a:rPr lang="en-ZA" sz="1000" dirty="0" err="1" smtClean="0"/>
                        <a:t>Transm</a:t>
                      </a:r>
                      <a:r>
                        <a:rPr lang="en-ZA" sz="1000" dirty="0" smtClean="0"/>
                        <a:t>  Infect. 2014 Feb;90(1):3-7.</a:t>
                      </a:r>
                    </a:p>
                    <a:p>
                      <a:pPr marL="285750" indent="-285750">
                        <a:buFont typeface="Arial" pitchFamily="34" charset="0"/>
                        <a:buChar char="•"/>
                      </a:pPr>
                      <a:r>
                        <a:rPr lang="en-ZA" sz="1000" dirty="0" smtClean="0"/>
                        <a:t>SAMF, 2012 edition.</a:t>
                      </a:r>
                      <a:endParaRPr lang="en-US" sz="1000" dirty="0" smtClean="0"/>
                    </a:p>
                  </a:txBody>
                  <a:tcPr marL="86359" marR="86359"/>
                </a:tc>
              </a:tr>
            </a:tbl>
          </a:graphicData>
        </a:graphic>
      </p:graphicFrame>
      <p:sp>
        <p:nvSpPr>
          <p:cNvPr id="5" name="Slide Number Placeholder 5"/>
          <p:cNvSpPr>
            <a:spLocks noGrp="1"/>
          </p:cNvSpPr>
          <p:nvPr>
            <p:ph type="sldNum" sz="quarter" idx="12"/>
          </p:nvPr>
        </p:nvSpPr>
        <p:spPr>
          <a:xfrm>
            <a:off x="6553200" y="6492875"/>
            <a:ext cx="2133600" cy="365125"/>
          </a:xfrm>
        </p:spPr>
        <p:txBody>
          <a:bodyPr/>
          <a:lstStyle/>
          <a:p>
            <a:pPr algn="ctr"/>
            <a:fld id="{42FB03B2-953D-4068-99A6-8707FB8FE3E1}" type="slidenum">
              <a:rPr lang="en-ZA" sz="1000" smtClean="0">
                <a:solidFill>
                  <a:prstClr val="black"/>
                </a:solidFill>
              </a:rPr>
              <a:pPr algn="ctr"/>
              <a:t>50</a:t>
            </a:fld>
            <a:endParaRPr lang="en-ZA" sz="1000" dirty="0">
              <a:solidFill>
                <a:prstClr val="black"/>
              </a:solidFill>
            </a:endParaRPr>
          </a:p>
        </p:txBody>
      </p:sp>
      <p:sp>
        <p:nvSpPr>
          <p:cNvPr id="6" name="Footer Placeholder 4"/>
          <p:cNvSpPr>
            <a:spLocks noGrp="1"/>
          </p:cNvSpPr>
          <p:nvPr>
            <p:ph type="ftr" sz="quarter" idx="11"/>
          </p:nvPr>
        </p:nvSpPr>
        <p:spPr>
          <a:xfrm>
            <a:off x="3352800" y="6492875"/>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extLst>
      <p:ext uri="{BB962C8B-B14F-4D97-AF65-F5344CB8AC3E}">
        <p14:creationId xmlns="" xmlns:p14="http://schemas.microsoft.com/office/powerpoint/2010/main" val="13893038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3201818106"/>
              </p:ext>
            </p:extLst>
          </p:nvPr>
        </p:nvGraphicFramePr>
        <p:xfrm>
          <a:off x="0" y="40432"/>
          <a:ext cx="9144000" cy="6009848"/>
        </p:xfrm>
        <a:graphic>
          <a:graphicData uri="http://schemas.openxmlformats.org/drawingml/2006/table">
            <a:tbl>
              <a:tblPr firstRow="1" bandRow="1">
                <a:tableStyleId>{8799B23B-EC83-4686-B30A-512413B5E67A}</a:tableStyleId>
              </a:tblPr>
              <a:tblGrid>
                <a:gridCol w="920964"/>
                <a:gridCol w="526836"/>
                <a:gridCol w="7696200"/>
              </a:tblGrid>
              <a:tr h="370840">
                <a:tc>
                  <a:txBody>
                    <a:bodyPr/>
                    <a:lstStyle/>
                    <a:p>
                      <a:r>
                        <a:rPr lang="en-ZA" sz="1100" dirty="0" smtClean="0"/>
                        <a:t>Slide</a:t>
                      </a:r>
                      <a:endParaRPr lang="en-ZA" sz="1100" dirty="0"/>
                    </a:p>
                  </a:txBody>
                  <a:tcPr marL="86359" marR="86359"/>
                </a:tc>
                <a:tc>
                  <a:txBody>
                    <a:bodyPr/>
                    <a:lstStyle/>
                    <a:p>
                      <a:r>
                        <a:rPr lang="en-ZA" sz="1100" dirty="0" smtClean="0"/>
                        <a:t>Ref #</a:t>
                      </a:r>
                      <a:endParaRPr lang="en-ZA" sz="1100" dirty="0"/>
                    </a:p>
                  </a:txBody>
                  <a:tcPr marL="86359" marR="86359"/>
                </a:tc>
                <a:tc>
                  <a:txBody>
                    <a:bodyPr/>
                    <a:lstStyle/>
                    <a:p>
                      <a:r>
                        <a:rPr lang="en-ZA" sz="1100" dirty="0" smtClean="0"/>
                        <a:t>Reference</a:t>
                      </a:r>
                      <a:endParaRPr lang="en-ZA" sz="1100" dirty="0"/>
                    </a:p>
                  </a:txBody>
                  <a:tcPr marL="86359" marR="86359"/>
                </a:tc>
              </a:tr>
              <a:tr h="370840">
                <a:tc>
                  <a:txBody>
                    <a:bodyPr/>
                    <a:lstStyle/>
                    <a:p>
                      <a:r>
                        <a:rPr lang="en-ZA" sz="1100" dirty="0" smtClean="0"/>
                        <a:t>13</a:t>
                      </a:r>
                      <a:endParaRPr lang="en-ZA" sz="1100" dirty="0"/>
                    </a:p>
                  </a:txBody>
                  <a:tcPr marL="86359" marR="86359"/>
                </a:tc>
                <a:tc>
                  <a:txBody>
                    <a:bodyPr/>
                    <a:lstStyle/>
                    <a:p>
                      <a:r>
                        <a:rPr lang="en-ZA" sz="1100" dirty="0" smtClean="0"/>
                        <a:t>8</a:t>
                      </a:r>
                      <a:endParaRPr lang="en-ZA" sz="1100" dirty="0"/>
                    </a:p>
                  </a:txBody>
                  <a:tcPr marL="86359" marR="86359"/>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100" b="1" u="sng" dirty="0" smtClean="0"/>
                        <a:t>AZITHROMYCIN </a:t>
                      </a:r>
                      <a:endParaRPr lang="en-US" sz="1100" dirty="0" smtClean="0"/>
                    </a:p>
                    <a:p>
                      <a:pPr lvl="0">
                        <a:buNone/>
                      </a:pPr>
                      <a:r>
                        <a:rPr lang="en-ZA" sz="1100" dirty="0" err="1" smtClean="0">
                          <a:solidFill>
                            <a:prstClr val="black"/>
                          </a:solidFill>
                        </a:rPr>
                        <a:t>Bignell</a:t>
                      </a:r>
                      <a:r>
                        <a:rPr lang="en-ZA" sz="1100" dirty="0" smtClean="0">
                          <a:solidFill>
                            <a:prstClr val="black"/>
                          </a:solidFill>
                        </a:rPr>
                        <a:t> C, </a:t>
                      </a:r>
                      <a:r>
                        <a:rPr lang="en-ZA" sz="1100" dirty="0" err="1" smtClean="0">
                          <a:solidFill>
                            <a:prstClr val="black"/>
                          </a:solidFill>
                        </a:rPr>
                        <a:t>Garley</a:t>
                      </a:r>
                      <a:r>
                        <a:rPr lang="en-ZA" sz="1100" dirty="0" smtClean="0">
                          <a:solidFill>
                            <a:prstClr val="black"/>
                          </a:solidFill>
                        </a:rPr>
                        <a:t> J. Azithromycin in the treatment of infection with Neisseria </a:t>
                      </a:r>
                      <a:r>
                        <a:rPr lang="en-ZA" sz="1100" dirty="0" err="1" smtClean="0">
                          <a:solidFill>
                            <a:prstClr val="black"/>
                          </a:solidFill>
                        </a:rPr>
                        <a:t>gonorrhoeae</a:t>
                      </a:r>
                      <a:r>
                        <a:rPr lang="en-ZA" sz="1100" dirty="0" smtClean="0">
                          <a:solidFill>
                            <a:prstClr val="black"/>
                          </a:solidFill>
                        </a:rPr>
                        <a:t>. Sex </a:t>
                      </a:r>
                      <a:r>
                        <a:rPr lang="en-ZA" sz="1100" dirty="0" err="1" smtClean="0">
                          <a:solidFill>
                            <a:prstClr val="black"/>
                          </a:solidFill>
                        </a:rPr>
                        <a:t>Transm</a:t>
                      </a:r>
                      <a:r>
                        <a:rPr lang="en-ZA" sz="1100" dirty="0" smtClean="0">
                          <a:solidFill>
                            <a:prstClr val="black"/>
                          </a:solidFill>
                        </a:rPr>
                        <a:t> Infect. 2010 Nov;86(6):422-6.</a:t>
                      </a:r>
                    </a:p>
                    <a:p>
                      <a:pPr>
                        <a:buNone/>
                      </a:pPr>
                      <a:r>
                        <a:rPr lang="en-GB" sz="1100" dirty="0" smtClean="0"/>
                        <a:t>Lau CY, </a:t>
                      </a:r>
                      <a:r>
                        <a:rPr lang="en-GB" sz="1100" dirty="0" err="1" smtClean="0"/>
                        <a:t>Qureshi</a:t>
                      </a:r>
                      <a:r>
                        <a:rPr lang="en-GB" sz="1100" dirty="0" smtClean="0"/>
                        <a:t> AK. Azithromycin versus doxycycline for genital chlamydial infections: a meta-analysis of randomized clinical trials. </a:t>
                      </a:r>
                      <a:r>
                        <a:rPr lang="en-GB" sz="1100" i="1" dirty="0" smtClean="0"/>
                        <a:t>Sex </a:t>
                      </a:r>
                      <a:r>
                        <a:rPr lang="en-GB" sz="1100" i="1" dirty="0" err="1" smtClean="0"/>
                        <a:t>Transm</a:t>
                      </a:r>
                      <a:r>
                        <a:rPr lang="en-GB" sz="1100" i="1" dirty="0" smtClean="0"/>
                        <a:t> Dis</a:t>
                      </a:r>
                      <a:r>
                        <a:rPr lang="en-GB" sz="1100" dirty="0" smtClean="0"/>
                        <a:t>, 29, 497-502 (2002).</a:t>
                      </a:r>
                      <a:endParaRPr lang="en-ZA" sz="1100" dirty="0" smtClean="0">
                        <a:solidFill>
                          <a:prstClr val="black"/>
                        </a:solidFill>
                      </a:endParaRPr>
                    </a:p>
                  </a:txBody>
                  <a:tcPr marL="86359" marR="86359"/>
                </a:tc>
              </a:tr>
              <a:tr h="259288">
                <a:tc gridSpan="3">
                  <a:txBody>
                    <a:bodyPr/>
                    <a:lstStyle/>
                    <a:p>
                      <a:r>
                        <a:rPr lang="en-ZA" sz="1100" b="1" dirty="0" smtClean="0"/>
                        <a:t>1.2 </a:t>
                      </a:r>
                      <a:r>
                        <a:rPr lang="en-ZA" sz="1100" b="1" baseline="0" dirty="0" smtClean="0"/>
                        <a:t>VAGINAL DISCHARGE SYNDROME</a:t>
                      </a:r>
                      <a:endParaRPr lang="en-ZA" sz="1100" b="1" dirty="0"/>
                    </a:p>
                  </a:txBody>
                  <a:tcPr marL="86359" marR="86359"/>
                </a:tc>
                <a:tc hMerge="1">
                  <a:txBody>
                    <a:bodyPr/>
                    <a:lstStyle/>
                    <a:p>
                      <a:endParaRPr lang="en-ZA" sz="1200" dirty="0"/>
                    </a:p>
                  </a:txBody>
                  <a:tcPr marL="86359" marR="86359"/>
                </a:tc>
                <a:tc hMerge="1">
                  <a:txBody>
                    <a:bodyPr/>
                    <a:lstStyle/>
                    <a:p>
                      <a:endParaRPr lang="en-US"/>
                    </a:p>
                  </a:txBody>
                  <a:tcPr/>
                </a:tc>
              </a:tr>
              <a:tr h="243840">
                <a:tc>
                  <a:txBody>
                    <a:bodyPr/>
                    <a:lstStyle/>
                    <a:p>
                      <a:r>
                        <a:rPr lang="en-ZA" sz="1100" dirty="0" smtClean="0"/>
                        <a:t>16</a:t>
                      </a:r>
                      <a:endParaRPr lang="en-ZA" sz="1100" dirty="0"/>
                    </a:p>
                  </a:txBody>
                  <a:tcPr marL="86359" marR="86359"/>
                </a:tc>
                <a:tc>
                  <a:txBody>
                    <a:bodyPr/>
                    <a:lstStyle/>
                    <a:p>
                      <a:r>
                        <a:rPr lang="en-ZA" sz="1100" dirty="0" smtClean="0"/>
                        <a:t>9</a:t>
                      </a:r>
                      <a:endParaRPr lang="en-ZA" sz="1100" dirty="0"/>
                    </a:p>
                  </a:txBody>
                  <a:tcPr marL="86359" marR="86359"/>
                </a:tc>
                <a:tc>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100" dirty="0" smtClean="0">
                          <a:latin typeface="+mn-lt"/>
                          <a:cs typeface="Arial" pitchFamily="34" charset="0"/>
                        </a:rPr>
                        <a:t>Unpublished surveillance data for VDS at Alexander Health Centre, Gauteng (2007 -2012) shared by NICD: Centre for STI and HIV</a:t>
                      </a:r>
                      <a:endParaRPr lang="en-ZA" sz="1100" dirty="0" smtClean="0">
                        <a:latin typeface="+mn-lt"/>
                        <a:cs typeface="Arial" pitchFamily="34" charset="0"/>
                      </a:endParaRPr>
                    </a:p>
                  </a:txBody>
                  <a:tcPr marL="86359" marR="86359"/>
                </a:tc>
              </a:tr>
              <a:tr h="370840">
                <a:tc>
                  <a:txBody>
                    <a:bodyPr/>
                    <a:lstStyle/>
                    <a:p>
                      <a:r>
                        <a:rPr lang="en-ZA" sz="1100" dirty="0" smtClean="0"/>
                        <a:t>19</a:t>
                      </a:r>
                      <a:endParaRPr lang="en-ZA" sz="1100" dirty="0"/>
                    </a:p>
                  </a:txBody>
                  <a:tcPr marL="86359" marR="86359"/>
                </a:tc>
                <a:tc>
                  <a:txBody>
                    <a:bodyPr/>
                    <a:lstStyle/>
                    <a:p>
                      <a:r>
                        <a:rPr lang="en-ZA" sz="1100" dirty="0" smtClean="0"/>
                        <a:t>10</a:t>
                      </a:r>
                      <a:endParaRPr lang="en-ZA" sz="1100" dirty="0"/>
                    </a:p>
                  </a:txBody>
                  <a:tcPr marL="86359" marR="86359"/>
                </a:tc>
                <a:tc>
                  <a:txBody>
                    <a:bodyPr/>
                    <a:lstStyle/>
                    <a:p>
                      <a:pPr marL="171450" indent="-171450">
                        <a:buFont typeface="Arial" pitchFamily="34" charset="0"/>
                        <a:buNone/>
                      </a:pPr>
                      <a:r>
                        <a:rPr lang="en-ZA" sz="1100" b="1" u="sng" dirty="0" smtClean="0"/>
                        <a:t>METRONIDAZOLE</a:t>
                      </a:r>
                    </a:p>
                    <a:p>
                      <a:pPr marL="171450" indent="-171450">
                        <a:buFont typeface="Arial" pitchFamily="34" charset="0"/>
                        <a:buChar char="•"/>
                      </a:pPr>
                      <a:r>
                        <a:rPr lang="en-ZA" sz="1100" dirty="0" smtClean="0"/>
                        <a:t>Kissinger P, </a:t>
                      </a:r>
                      <a:r>
                        <a:rPr lang="en-ZA" sz="1100" dirty="0" err="1" smtClean="0"/>
                        <a:t>Secor</a:t>
                      </a:r>
                      <a:r>
                        <a:rPr lang="en-ZA" sz="1100" dirty="0" smtClean="0"/>
                        <a:t> WE, </a:t>
                      </a:r>
                      <a:r>
                        <a:rPr lang="en-ZA" sz="1100" dirty="0" err="1" smtClean="0"/>
                        <a:t>Leichliter</a:t>
                      </a:r>
                      <a:r>
                        <a:rPr lang="en-ZA" sz="1100" dirty="0" smtClean="0"/>
                        <a:t> JS, Clark RA, Schmidt N, Curtin E, Martin DH. Early repeated infections with </a:t>
                      </a:r>
                      <a:r>
                        <a:rPr lang="en-ZA" sz="1100" dirty="0" err="1" smtClean="0"/>
                        <a:t>Trichomonas</a:t>
                      </a:r>
                      <a:r>
                        <a:rPr lang="en-ZA" sz="1100" dirty="0" smtClean="0"/>
                        <a:t> </a:t>
                      </a:r>
                      <a:r>
                        <a:rPr lang="en-ZA" sz="1100" dirty="0" err="1" smtClean="0"/>
                        <a:t>vaginalis</a:t>
                      </a:r>
                      <a:r>
                        <a:rPr lang="en-ZA" sz="1100" dirty="0" smtClean="0"/>
                        <a:t> among HIV-positive and HIV-negative women. </a:t>
                      </a:r>
                      <a:r>
                        <a:rPr lang="en-ZA" sz="1100" dirty="0" err="1" smtClean="0"/>
                        <a:t>Clin</a:t>
                      </a:r>
                      <a:r>
                        <a:rPr lang="en-ZA" sz="1100" dirty="0" smtClean="0"/>
                        <a:t> Infect Dis. 2008 Apr 1;46(7):994-9.</a:t>
                      </a:r>
                    </a:p>
                    <a:p>
                      <a:pPr marL="171450" indent="-171450">
                        <a:buFont typeface="Arial" pitchFamily="34" charset="0"/>
                        <a:buChar char="•"/>
                      </a:pPr>
                      <a:r>
                        <a:rPr lang="en-ZA" sz="1100" dirty="0" smtClean="0"/>
                        <a:t>Kissinger P, Mena L, </a:t>
                      </a:r>
                      <a:r>
                        <a:rPr lang="en-ZA" sz="1100" dirty="0" err="1" smtClean="0"/>
                        <a:t>Levison</a:t>
                      </a:r>
                      <a:r>
                        <a:rPr lang="en-ZA" sz="1100" dirty="0" smtClean="0"/>
                        <a:t> J, Clark RA, </a:t>
                      </a:r>
                      <a:r>
                        <a:rPr lang="en-ZA" sz="1100" dirty="0" err="1" smtClean="0"/>
                        <a:t>Gatski</a:t>
                      </a:r>
                      <a:r>
                        <a:rPr lang="en-ZA" sz="1100" dirty="0" smtClean="0"/>
                        <a:t> M, Henderson H, Schmidt N, Rosenthal SL, Myers L, Martin DH. A randomized treatment trial: single versus 7-day dose of metronidazole for the treatment of </a:t>
                      </a:r>
                      <a:r>
                        <a:rPr lang="en-ZA" sz="1100" dirty="0" err="1" smtClean="0"/>
                        <a:t>Trichomonas</a:t>
                      </a:r>
                      <a:r>
                        <a:rPr lang="en-ZA" sz="1100" dirty="0" smtClean="0"/>
                        <a:t> </a:t>
                      </a:r>
                      <a:r>
                        <a:rPr lang="en-ZA" sz="1100" dirty="0" err="1" smtClean="0"/>
                        <a:t>vaginalis</a:t>
                      </a:r>
                      <a:r>
                        <a:rPr lang="en-ZA" sz="1100" dirty="0" smtClean="0"/>
                        <a:t> among HIV-infected women. J </a:t>
                      </a:r>
                      <a:r>
                        <a:rPr lang="en-ZA" sz="1100" dirty="0" err="1" smtClean="0"/>
                        <a:t>Acquir</a:t>
                      </a:r>
                      <a:r>
                        <a:rPr lang="en-ZA" sz="1100" dirty="0" smtClean="0"/>
                        <a:t> Immune </a:t>
                      </a:r>
                      <a:r>
                        <a:rPr lang="en-ZA" sz="1100" dirty="0" err="1" smtClean="0"/>
                        <a:t>Defic</a:t>
                      </a:r>
                      <a:r>
                        <a:rPr lang="en-ZA" sz="1100" dirty="0" smtClean="0"/>
                        <a:t> </a:t>
                      </a:r>
                      <a:r>
                        <a:rPr lang="en-ZA" sz="1100" dirty="0" err="1" smtClean="0"/>
                        <a:t>Syndr</a:t>
                      </a:r>
                      <a:r>
                        <a:rPr lang="en-ZA" sz="1100" dirty="0" smtClean="0"/>
                        <a:t>. 2010 Dec 15;55(5):565-71.</a:t>
                      </a:r>
                    </a:p>
                    <a:p>
                      <a:pPr marL="171450" indent="-171450">
                        <a:buFont typeface="Arial" pitchFamily="34" charset="0"/>
                        <a:buChar char="•"/>
                      </a:pPr>
                      <a:r>
                        <a:rPr lang="en-ZA" sz="1100" dirty="0" err="1" smtClean="0"/>
                        <a:t>Swedberg</a:t>
                      </a:r>
                      <a:r>
                        <a:rPr lang="en-ZA" sz="1100" dirty="0" smtClean="0"/>
                        <a:t> J, Steiner JF, </a:t>
                      </a:r>
                      <a:r>
                        <a:rPr lang="en-ZA" sz="1100" dirty="0" err="1" smtClean="0"/>
                        <a:t>Deiss</a:t>
                      </a:r>
                      <a:r>
                        <a:rPr lang="en-ZA" sz="1100" dirty="0" smtClean="0"/>
                        <a:t> F, Steiner S, </a:t>
                      </a:r>
                      <a:r>
                        <a:rPr lang="en-ZA" sz="1100" dirty="0" err="1" smtClean="0"/>
                        <a:t>Driggers</a:t>
                      </a:r>
                      <a:r>
                        <a:rPr lang="en-ZA" sz="1100" dirty="0" smtClean="0"/>
                        <a:t> DA. Comparison of single-dose </a:t>
                      </a:r>
                      <a:r>
                        <a:rPr lang="en-ZA" sz="1100" dirty="0" err="1" smtClean="0"/>
                        <a:t>vs</a:t>
                      </a:r>
                      <a:r>
                        <a:rPr lang="en-ZA" sz="1100" dirty="0" smtClean="0"/>
                        <a:t> one-week course of metronidazole for symptomatic bacterial </a:t>
                      </a:r>
                      <a:r>
                        <a:rPr lang="en-ZA" sz="1100" dirty="0" err="1" smtClean="0"/>
                        <a:t>vaginosis</a:t>
                      </a:r>
                      <a:r>
                        <a:rPr lang="en-ZA" sz="1100" dirty="0" smtClean="0"/>
                        <a:t>. JAMA. 1985 Aug 23-30;254(8):1046-9</a:t>
                      </a:r>
                    </a:p>
                  </a:txBody>
                  <a:tcPr marL="86359" marR="86359"/>
                </a:tc>
              </a:tr>
              <a:tr h="370840">
                <a:tc>
                  <a:txBody>
                    <a:bodyPr/>
                    <a:lstStyle/>
                    <a:p>
                      <a:r>
                        <a:rPr lang="en-ZA" sz="1100" dirty="0" smtClean="0"/>
                        <a:t>20</a:t>
                      </a:r>
                      <a:endParaRPr lang="en-ZA" sz="1100" dirty="0"/>
                    </a:p>
                  </a:txBody>
                  <a:tcPr marL="86359" marR="86359"/>
                </a:tc>
                <a:tc>
                  <a:txBody>
                    <a:bodyPr/>
                    <a:lstStyle/>
                    <a:p>
                      <a:r>
                        <a:rPr lang="en-ZA" sz="1100" dirty="0" smtClean="0"/>
                        <a:t>11</a:t>
                      </a:r>
                      <a:endParaRPr lang="en-ZA" sz="11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100" b="1" u="sng" dirty="0" smtClean="0"/>
                        <a:t>AZITHROMYCIN </a:t>
                      </a:r>
                      <a:endParaRPr lang="en-ZA" sz="110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100" dirty="0" smtClean="0"/>
                        <a:t>SAMF, 2012 edition.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ZA" sz="1100" dirty="0" err="1" smtClean="0"/>
                        <a:t>Pitsouni</a:t>
                      </a:r>
                      <a:r>
                        <a:rPr lang="en-ZA" sz="1100" dirty="0" smtClean="0"/>
                        <a:t> E, </a:t>
                      </a:r>
                      <a:r>
                        <a:rPr lang="en-ZA" sz="1100" dirty="0" err="1" smtClean="0"/>
                        <a:t>Iavazzo</a:t>
                      </a:r>
                      <a:r>
                        <a:rPr lang="en-ZA" sz="1100" dirty="0" smtClean="0"/>
                        <a:t> C, </a:t>
                      </a:r>
                      <a:r>
                        <a:rPr lang="en-ZA" sz="1100" dirty="0" err="1" smtClean="0"/>
                        <a:t>Athanasiou</a:t>
                      </a:r>
                      <a:r>
                        <a:rPr lang="en-ZA" sz="1100" dirty="0" smtClean="0"/>
                        <a:t> S, </a:t>
                      </a:r>
                      <a:r>
                        <a:rPr lang="en-ZA" sz="1100" dirty="0" err="1" smtClean="0"/>
                        <a:t>Falagas</a:t>
                      </a:r>
                      <a:r>
                        <a:rPr lang="en-ZA" sz="1100" dirty="0" smtClean="0"/>
                        <a:t> ME. Single-dose azithromycin versus erythromycin or amoxicillin for Chlamydia trachomatis infection during pregnancy: a meta-analysis of randomised controlled trials. </a:t>
                      </a:r>
                      <a:r>
                        <a:rPr lang="en-ZA" sz="1100" dirty="0" err="1" smtClean="0"/>
                        <a:t>Int</a:t>
                      </a:r>
                      <a:r>
                        <a:rPr lang="en-ZA" sz="1100" dirty="0" smtClean="0"/>
                        <a:t> J </a:t>
                      </a:r>
                      <a:r>
                        <a:rPr lang="en-ZA" sz="1100" dirty="0" err="1" smtClean="0"/>
                        <a:t>Antimicrob</a:t>
                      </a:r>
                      <a:r>
                        <a:rPr lang="en-ZA" sz="1100" dirty="0" smtClean="0"/>
                        <a:t> Agents. 2007 Sep;30(3):213-21</a:t>
                      </a:r>
                    </a:p>
                  </a:txBody>
                  <a:tcPr marL="86359" marR="86359"/>
                </a:tc>
              </a:tr>
              <a:tr h="228600">
                <a:tc gridSpan="3">
                  <a:txBody>
                    <a:bodyPr/>
                    <a:lstStyle/>
                    <a:p>
                      <a:r>
                        <a:rPr lang="en-ZA" sz="1100" b="1" dirty="0" smtClean="0"/>
                        <a:t>12.2 LOWER ABDOMINAL</a:t>
                      </a:r>
                      <a:r>
                        <a:rPr lang="en-ZA" sz="1100" b="1" baseline="0" dirty="0" smtClean="0"/>
                        <a:t> PAIN</a:t>
                      </a:r>
                      <a:endParaRPr lang="en-ZA" sz="1100" b="1" dirty="0"/>
                    </a:p>
                  </a:txBody>
                  <a:tcPr marL="86359" marR="86359"/>
                </a:tc>
                <a:tc hMerge="1">
                  <a:txBody>
                    <a:bodyPr/>
                    <a:lstStyle/>
                    <a:p>
                      <a:endParaRPr lang="en-ZA" sz="1200" dirty="0"/>
                    </a:p>
                  </a:txBody>
                  <a:tcPr marL="86359" marR="86359"/>
                </a:tc>
                <a:tc hMerge="1">
                  <a: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ZA" sz="1200" dirty="0" smtClean="0"/>
                    </a:p>
                  </a:txBody>
                  <a:tcPr marL="86359" marR="86359"/>
                </a:tc>
              </a:tr>
              <a:tr h="370840">
                <a:tc>
                  <a:txBody>
                    <a:bodyPr/>
                    <a:lstStyle/>
                    <a:p>
                      <a:r>
                        <a:rPr lang="en-ZA" sz="1100" dirty="0" smtClean="0"/>
                        <a:t>22</a:t>
                      </a:r>
                      <a:endParaRPr lang="en-ZA" sz="1100" dirty="0"/>
                    </a:p>
                  </a:txBody>
                  <a:tcPr marL="86359" marR="86359"/>
                </a:tc>
                <a:tc>
                  <a:txBody>
                    <a:bodyPr/>
                    <a:lstStyle/>
                    <a:p>
                      <a:r>
                        <a:rPr lang="en-ZA" sz="1100" dirty="0" smtClean="0"/>
                        <a:t>12</a:t>
                      </a:r>
                      <a:endParaRPr lang="en-ZA" sz="1100" dirty="0"/>
                    </a:p>
                  </a:txBody>
                  <a:tcPr marL="86359" marR="86359"/>
                </a:tc>
                <a:tc>
                  <a:txBody>
                    <a:bodyPr/>
                    <a:lstStyle/>
                    <a:p>
                      <a:pPr marL="0" indent="0">
                        <a:buFont typeface="Arial" pitchFamily="34" charset="0"/>
                        <a:buNone/>
                      </a:pPr>
                      <a:r>
                        <a:rPr lang="en-ZA" sz="1100" b="1" u="sng" dirty="0" smtClean="0"/>
                        <a:t>METRONIDAZOLE</a:t>
                      </a:r>
                      <a:r>
                        <a:rPr lang="en-ZA" sz="1100" b="1" u="sng" baseline="0" dirty="0" smtClean="0"/>
                        <a:t> </a:t>
                      </a:r>
                    </a:p>
                    <a:p>
                      <a:pPr marL="171450" indent="-171450">
                        <a:buFont typeface="Arial" pitchFamily="34" charset="0"/>
                        <a:buChar char="•"/>
                      </a:pPr>
                      <a:r>
                        <a:rPr lang="en-ZA" sz="1100" dirty="0" err="1" smtClean="0"/>
                        <a:t>Bignell</a:t>
                      </a:r>
                      <a:r>
                        <a:rPr lang="en-ZA" sz="1100" dirty="0" smtClean="0"/>
                        <a:t> C, Fitzgerald M; Guideline Development Group; British Association for Sexual Health and HIV UK. UK national guideline for the management of gonorrhoea in adults, 2011.Int J STD AIDS. 2011 Oct;22(10):541-7.</a:t>
                      </a:r>
                    </a:p>
                    <a:p>
                      <a:pPr marL="171450" indent="-171450">
                        <a:buFont typeface="Arial" pitchFamily="34" charset="0"/>
                        <a:buChar char="•"/>
                      </a:pPr>
                      <a:r>
                        <a:rPr lang="en-ZA" sz="1100" dirty="0" err="1" smtClean="0"/>
                        <a:t>Workowski</a:t>
                      </a:r>
                      <a:r>
                        <a:rPr lang="en-ZA" sz="1100" dirty="0" smtClean="0"/>
                        <a:t> KA, Berman S; </a:t>
                      </a:r>
                      <a:r>
                        <a:rPr lang="en-ZA" sz="1100" dirty="0" err="1" smtClean="0"/>
                        <a:t>Centers</a:t>
                      </a:r>
                      <a:r>
                        <a:rPr lang="en-ZA" sz="1100" dirty="0" smtClean="0"/>
                        <a:t> for Disease Control and Prevention (CDC). Sexually transmitted diseases treatment guidelines, 2010. </a:t>
                      </a:r>
                      <a:r>
                        <a:rPr lang="en-ZA" sz="1100" i="1" dirty="0" smtClean="0"/>
                        <a:t>MMWR </a:t>
                      </a:r>
                      <a:r>
                        <a:rPr lang="en-ZA" sz="1100" i="1" dirty="0" err="1" smtClean="0"/>
                        <a:t>Recomm</a:t>
                      </a:r>
                      <a:r>
                        <a:rPr lang="en-ZA" sz="1100" i="1" dirty="0" smtClean="0"/>
                        <a:t> Rep</a:t>
                      </a:r>
                      <a:r>
                        <a:rPr lang="en-ZA" sz="1100" dirty="0" smtClean="0"/>
                        <a:t>. 2010 Dec 17;59(RR-12):1-110. Erratum in: </a:t>
                      </a:r>
                      <a:r>
                        <a:rPr lang="en-ZA" sz="1100" i="1" dirty="0" smtClean="0"/>
                        <a:t>MMWR </a:t>
                      </a:r>
                      <a:r>
                        <a:rPr lang="en-ZA" sz="1100" i="1" dirty="0" err="1" smtClean="0"/>
                        <a:t>Recomm</a:t>
                      </a:r>
                      <a:r>
                        <a:rPr lang="en-ZA" sz="1100" i="1" dirty="0" smtClean="0"/>
                        <a:t> Rep.</a:t>
                      </a:r>
                      <a:r>
                        <a:rPr lang="en-ZA" sz="1100" dirty="0" smtClean="0"/>
                        <a:t> 2011 Jan 14;60(1):18. Dosage error in article text.</a:t>
                      </a:r>
                    </a:p>
                  </a:txBody>
                  <a:tcPr marL="86359" marR="86359"/>
                </a:tc>
              </a:tr>
              <a:tr h="370840">
                <a:tc>
                  <a:txBody>
                    <a:bodyPr/>
                    <a:lstStyle/>
                    <a:p>
                      <a:r>
                        <a:rPr lang="en-ZA" sz="1200" dirty="0" smtClean="0"/>
                        <a:t>23</a:t>
                      </a:r>
                      <a:endParaRPr lang="en-ZA" sz="1200" dirty="0"/>
                    </a:p>
                  </a:txBody>
                  <a:tcPr marL="86359" marR="86359"/>
                </a:tc>
                <a:tc>
                  <a:txBody>
                    <a:bodyPr/>
                    <a:lstStyle/>
                    <a:p>
                      <a:r>
                        <a:rPr lang="en-ZA" sz="1200" dirty="0" smtClean="0"/>
                        <a:t>13</a:t>
                      </a:r>
                      <a:endParaRPr lang="en-ZA" sz="12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200" b="1" u="sng" dirty="0" smtClean="0"/>
                        <a:t>AZITHROMYCIN </a:t>
                      </a:r>
                    </a:p>
                    <a:p>
                      <a:pPr marL="171450" indent="-171450">
                        <a:buFont typeface="Arial" pitchFamily="34" charset="0"/>
                        <a:buChar char="•"/>
                      </a:pPr>
                      <a:r>
                        <a:rPr lang="en-ZA" sz="1200" dirty="0" err="1" smtClean="0"/>
                        <a:t>Savaris</a:t>
                      </a:r>
                      <a:r>
                        <a:rPr lang="en-ZA" sz="1200" dirty="0" smtClean="0"/>
                        <a:t> RF, </a:t>
                      </a:r>
                      <a:r>
                        <a:rPr lang="en-ZA" sz="1200" dirty="0" err="1" smtClean="0"/>
                        <a:t>Teixeira</a:t>
                      </a:r>
                      <a:r>
                        <a:rPr lang="en-ZA" sz="1200" dirty="0" smtClean="0"/>
                        <a:t> LM, Torres TG, Edelweiss MI, </a:t>
                      </a:r>
                      <a:r>
                        <a:rPr lang="en-ZA" sz="1200" dirty="0" err="1" smtClean="0"/>
                        <a:t>Moncada</a:t>
                      </a:r>
                      <a:r>
                        <a:rPr lang="en-ZA" sz="1200" dirty="0" smtClean="0"/>
                        <a:t> J, </a:t>
                      </a:r>
                      <a:r>
                        <a:rPr lang="en-ZA" sz="1200" dirty="0" err="1" smtClean="0"/>
                        <a:t>Schachter</a:t>
                      </a:r>
                      <a:r>
                        <a:rPr lang="en-ZA" sz="1200" dirty="0" smtClean="0"/>
                        <a:t> J. Comparing ceftriaxone plus azithromycin or doxycycline for pelvic inflammatory disease: a randomized controlled trial. </a:t>
                      </a:r>
                      <a:r>
                        <a:rPr lang="en-ZA" sz="1200" dirty="0" err="1" smtClean="0"/>
                        <a:t>Obstet</a:t>
                      </a:r>
                      <a:r>
                        <a:rPr lang="en-ZA" sz="1200" dirty="0" smtClean="0"/>
                        <a:t> Gynecol. 2007 Jul;110(1):53-60.</a:t>
                      </a:r>
                    </a:p>
                  </a:txBody>
                  <a:tcPr marL="86359" marR="86359"/>
                </a:tc>
              </a:tr>
            </a:tbl>
          </a:graphicData>
        </a:graphic>
      </p:graphicFrame>
      <p:sp>
        <p:nvSpPr>
          <p:cNvPr id="3"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solidFill>
                  <a:prstClr val="black"/>
                </a:solidFill>
              </a:rPr>
              <a:pPr algn="ctr"/>
              <a:t>51</a:t>
            </a:fld>
            <a:endParaRPr lang="en-ZA" sz="1000" dirty="0">
              <a:solidFill>
                <a:prstClr val="black"/>
              </a:solidFill>
            </a:endParaRPr>
          </a:p>
        </p:txBody>
      </p:sp>
      <p:sp>
        <p:nvSpPr>
          <p:cNvPr id="5"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extLst>
      <p:ext uri="{BB962C8B-B14F-4D97-AF65-F5344CB8AC3E}">
        <p14:creationId xmlns="" xmlns:p14="http://schemas.microsoft.com/office/powerpoint/2010/main" val="264982113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4210495105"/>
              </p:ext>
            </p:extLst>
          </p:nvPr>
        </p:nvGraphicFramePr>
        <p:xfrm>
          <a:off x="0" y="40432"/>
          <a:ext cx="9144000" cy="6771640"/>
        </p:xfrm>
        <a:graphic>
          <a:graphicData uri="http://schemas.openxmlformats.org/drawingml/2006/table">
            <a:tbl>
              <a:tblPr firstRow="1" bandRow="1">
                <a:tableStyleId>{8799B23B-EC83-4686-B30A-512413B5E67A}</a:tableStyleId>
              </a:tblPr>
              <a:tblGrid>
                <a:gridCol w="920964"/>
                <a:gridCol w="450636"/>
                <a:gridCol w="7772400"/>
              </a:tblGrid>
              <a:tr h="370840">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198328">
                <a:tc gridSpan="3">
                  <a:txBody>
                    <a:bodyPr/>
                    <a:lstStyle/>
                    <a:p>
                      <a:r>
                        <a:rPr lang="en-ZA" sz="1000" b="1" dirty="0" smtClean="0"/>
                        <a:t>12.2 LOWER ABDOMINAL</a:t>
                      </a:r>
                      <a:r>
                        <a:rPr lang="en-ZA" sz="1000" b="1" baseline="0" dirty="0" smtClean="0"/>
                        <a:t> PAIN</a:t>
                      </a:r>
                      <a:endParaRPr lang="en-ZA" sz="1000" b="1" dirty="0"/>
                    </a:p>
                  </a:txBody>
                  <a:tcPr marL="86359" marR="86359"/>
                </a:tc>
                <a:tc hMerge="1">
                  <a:txBody>
                    <a:bodyPr/>
                    <a:lstStyle/>
                    <a:p>
                      <a:endParaRPr lang="en-ZA" sz="1200" dirty="0"/>
                    </a:p>
                  </a:txBody>
                  <a:tcPr marL="86359" marR="86359"/>
                </a:tc>
                <a:tc hMerge="1">
                  <a:txBody>
                    <a:bodyPr/>
                    <a:lstStyle/>
                    <a:p>
                      <a:endParaRPr lang="en-US"/>
                    </a:p>
                  </a:txBody>
                  <a:tcPr/>
                </a:tc>
              </a:tr>
              <a:tr h="370840">
                <a:tc>
                  <a:txBody>
                    <a:bodyPr/>
                    <a:lstStyle/>
                    <a:p>
                      <a:r>
                        <a:rPr lang="en-ZA" sz="1000" dirty="0" smtClean="0"/>
                        <a:t>24</a:t>
                      </a:r>
                      <a:endParaRPr lang="en-ZA" sz="1000" dirty="0"/>
                    </a:p>
                  </a:txBody>
                  <a:tcPr marL="86359" marR="86359"/>
                </a:tc>
                <a:tc>
                  <a:txBody>
                    <a:bodyPr/>
                    <a:lstStyle/>
                    <a:p>
                      <a:r>
                        <a:rPr lang="en-ZA" sz="1000" dirty="0" smtClean="0"/>
                        <a:t>14</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000" b="1" u="sng" dirty="0" smtClean="0"/>
                        <a:t>AZITHROMYCIN </a:t>
                      </a:r>
                      <a:endParaRPr lang="en-US" sz="1000" dirty="0" smtClean="0"/>
                    </a:p>
                    <a:p>
                      <a:pPr marL="171450" indent="-171450">
                        <a:buFont typeface="Arial" pitchFamily="34" charset="0"/>
                        <a:buChar char="•"/>
                      </a:pPr>
                      <a:r>
                        <a:rPr lang="en-ZA" sz="1000" dirty="0" err="1" smtClean="0"/>
                        <a:t>Amsden</a:t>
                      </a:r>
                      <a:r>
                        <a:rPr lang="en-ZA" sz="1000" dirty="0" smtClean="0"/>
                        <a:t> GW, </a:t>
                      </a:r>
                      <a:r>
                        <a:rPr lang="en-ZA" sz="1000" dirty="0" err="1" smtClean="0"/>
                        <a:t>Gray</a:t>
                      </a:r>
                      <a:r>
                        <a:rPr lang="en-ZA" sz="1000" dirty="0" smtClean="0"/>
                        <a:t> CL. Serum and WBC pharmacokinetics of 1500 mg of azithromycin  when given either as a single dose or over a 3 day period in healthy   volunteers. J </a:t>
                      </a:r>
                      <a:r>
                        <a:rPr lang="en-ZA" sz="1000" dirty="0" err="1" smtClean="0"/>
                        <a:t>Antimicrob</a:t>
                      </a:r>
                      <a:r>
                        <a:rPr lang="en-ZA" sz="1000" dirty="0" smtClean="0"/>
                        <a:t> </a:t>
                      </a:r>
                      <a:r>
                        <a:rPr lang="en-ZA" sz="1000" dirty="0" err="1" smtClean="0"/>
                        <a:t>Chemother</a:t>
                      </a:r>
                      <a:r>
                        <a:rPr lang="en-ZA" sz="1000" dirty="0" smtClean="0"/>
                        <a:t>. 2001 Jan;47(1):61-6.</a:t>
                      </a:r>
                    </a:p>
                    <a:p>
                      <a:pPr marL="171450" indent="-171450">
                        <a:buFont typeface="Arial" pitchFamily="34" charset="0"/>
                        <a:buChar char="•"/>
                      </a:pPr>
                      <a:r>
                        <a:rPr lang="en-ZA" sz="1000" dirty="0" smtClean="0"/>
                        <a:t>Sampson MR, </a:t>
                      </a:r>
                      <a:r>
                        <a:rPr lang="en-ZA" sz="1000" dirty="0" err="1" smtClean="0"/>
                        <a:t>Dumitrescu</a:t>
                      </a:r>
                      <a:r>
                        <a:rPr lang="en-ZA" sz="1000" dirty="0" smtClean="0"/>
                        <a:t> TP, </a:t>
                      </a:r>
                      <a:r>
                        <a:rPr lang="en-ZA" sz="1000" dirty="0" err="1" smtClean="0"/>
                        <a:t>Brouwer</a:t>
                      </a:r>
                      <a:r>
                        <a:rPr lang="en-ZA" sz="1000" dirty="0" smtClean="0"/>
                        <a:t> KL, </a:t>
                      </a:r>
                      <a:r>
                        <a:rPr lang="en-ZA" sz="1000" dirty="0" err="1" smtClean="0"/>
                        <a:t>Schmith</a:t>
                      </a:r>
                      <a:r>
                        <a:rPr lang="en-ZA" sz="1000" dirty="0" smtClean="0"/>
                        <a:t> VD. Population pharmacokinetics of azithromycin in whole blood, peripheral blood mononuclear cells, and </a:t>
                      </a:r>
                      <a:r>
                        <a:rPr lang="en-ZA" sz="1000" dirty="0" err="1" smtClean="0"/>
                        <a:t>polymorphonuclear</a:t>
                      </a:r>
                      <a:r>
                        <a:rPr lang="en-ZA" sz="1000" dirty="0" smtClean="0"/>
                        <a:t> cells in healthy adults. CPT </a:t>
                      </a:r>
                      <a:r>
                        <a:rPr lang="en-ZA" sz="1000" dirty="0" err="1" smtClean="0"/>
                        <a:t>Pharmacometrics</a:t>
                      </a:r>
                      <a:r>
                        <a:rPr lang="en-ZA" sz="1000" dirty="0" smtClean="0"/>
                        <a:t> </a:t>
                      </a:r>
                      <a:r>
                        <a:rPr lang="en-ZA" sz="1000" dirty="0" err="1" smtClean="0"/>
                        <a:t>Syst</a:t>
                      </a:r>
                      <a:r>
                        <a:rPr lang="en-ZA" sz="1000" dirty="0" smtClean="0"/>
                        <a:t> </a:t>
                      </a:r>
                      <a:r>
                        <a:rPr lang="en-ZA" sz="1000" dirty="0" err="1" smtClean="0"/>
                        <a:t>Pharmacol</a:t>
                      </a:r>
                      <a:r>
                        <a:rPr lang="en-ZA" sz="1000" dirty="0" smtClean="0"/>
                        <a:t>. 2014 Mar 5;3:e103.</a:t>
                      </a:r>
                    </a:p>
                  </a:txBody>
                  <a:tcPr marL="86359" marR="86359"/>
                </a:tc>
              </a:tr>
              <a:tr h="193248">
                <a:tc gridSpan="3">
                  <a:txBody>
                    <a:bodyPr/>
                    <a:lstStyle/>
                    <a:p>
                      <a:r>
                        <a:rPr lang="en-ZA" sz="1000" b="1" dirty="0" smtClean="0"/>
                        <a:t>12.3 MALE </a:t>
                      </a:r>
                      <a:r>
                        <a:rPr lang="en-ZA" sz="1000" b="1" smtClean="0"/>
                        <a:t>URETHRITIS </a:t>
                      </a:r>
                      <a:r>
                        <a:rPr lang="en-ZA" sz="1000" b="1" baseline="0" smtClean="0"/>
                        <a:t> </a:t>
                      </a:r>
                      <a:r>
                        <a:rPr lang="en-ZA" sz="1000" b="1" smtClean="0"/>
                        <a:t>SYNDROME</a:t>
                      </a:r>
                      <a:endParaRPr lang="en-ZA" sz="1000" b="1" dirty="0"/>
                    </a:p>
                  </a:txBody>
                  <a:tcPr marL="86359" marR="86359"/>
                </a:tc>
                <a:tc hMerge="1">
                  <a:txBody>
                    <a:bodyPr/>
                    <a:lstStyle/>
                    <a:p>
                      <a:endParaRPr lang="en-ZA" sz="1200" dirty="0"/>
                    </a:p>
                  </a:txBody>
                  <a:tcPr marL="86359" marR="86359"/>
                </a:tc>
                <a:tc hMerge="1">
                  <a:txBody>
                    <a:bodyPr/>
                    <a:lstStyle/>
                    <a:p>
                      <a:endParaRPr lang="en-US"/>
                    </a:p>
                  </a:txBody>
                  <a:tcPr/>
                </a:tc>
              </a:tr>
              <a:tr h="370840">
                <a:tc>
                  <a:txBody>
                    <a:bodyPr/>
                    <a:lstStyle/>
                    <a:p>
                      <a:r>
                        <a:rPr lang="en-ZA" sz="1000" dirty="0" smtClean="0"/>
                        <a:t>26</a:t>
                      </a:r>
                      <a:endParaRPr lang="en-ZA" sz="1000" dirty="0"/>
                    </a:p>
                  </a:txBody>
                  <a:tcPr marL="86359" marR="86359"/>
                </a:tc>
                <a:tc>
                  <a:txBody>
                    <a:bodyPr/>
                    <a:lstStyle/>
                    <a:p>
                      <a:r>
                        <a:rPr lang="en-ZA" sz="1000" dirty="0" smtClean="0"/>
                        <a:t>15</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CEFTRIAXONE</a:t>
                      </a:r>
                      <a:r>
                        <a:rPr lang="en-ZA" sz="1000" b="1" u="sng" baseline="0" dirty="0" smtClean="0"/>
                        <a:t> &amp; </a:t>
                      </a:r>
                      <a:r>
                        <a:rPr lang="en-ZA" sz="1000" b="1" u="sng" dirty="0" smtClean="0"/>
                        <a:t>AZITHROMYCIN </a:t>
                      </a:r>
                      <a:endParaRPr lang="en-US" sz="1000" dirty="0" smtClean="0"/>
                    </a:p>
                    <a:p>
                      <a:pPr marL="171450" indent="-171450">
                        <a:buFont typeface="Arial" pitchFamily="34" charset="0"/>
                        <a:buChar char="•"/>
                      </a:pPr>
                      <a:r>
                        <a:rPr lang="en-US" sz="1000" dirty="0" smtClean="0"/>
                        <a:t>National STI Surveillance </a:t>
                      </a:r>
                      <a:r>
                        <a:rPr lang="en-US" sz="1000" dirty="0" err="1" smtClean="0"/>
                        <a:t>Programme</a:t>
                      </a:r>
                      <a:r>
                        <a:rPr lang="en-US" sz="1000" dirty="0" smtClean="0"/>
                        <a:t>, Centre for HIV &amp; STIs, NICD/NHLS, 2006-2011</a:t>
                      </a:r>
                    </a:p>
                    <a:p>
                      <a:pPr marL="171450" indent="-171450">
                        <a:buFont typeface="Arial" pitchFamily="34" charset="0"/>
                        <a:buChar char="•"/>
                      </a:pPr>
                      <a:r>
                        <a:rPr lang="en-ZA" sz="1000" dirty="0" smtClean="0"/>
                        <a:t>Lewis DA, </a:t>
                      </a:r>
                      <a:r>
                        <a:rPr lang="en-ZA" sz="1000" dirty="0" err="1" smtClean="0"/>
                        <a:t>Sriruttan</a:t>
                      </a:r>
                      <a:r>
                        <a:rPr lang="en-ZA" sz="1000" dirty="0" smtClean="0"/>
                        <a:t> C, Müller EE, </a:t>
                      </a:r>
                      <a:r>
                        <a:rPr lang="en-ZA" sz="1000" dirty="0" err="1" smtClean="0"/>
                        <a:t>Golparian</a:t>
                      </a:r>
                      <a:r>
                        <a:rPr lang="en-ZA" sz="1000" dirty="0" smtClean="0"/>
                        <a:t> D, </a:t>
                      </a:r>
                      <a:r>
                        <a:rPr lang="en-ZA" sz="1000" dirty="0" err="1" smtClean="0"/>
                        <a:t>Gumede</a:t>
                      </a:r>
                      <a:r>
                        <a:rPr lang="en-ZA" sz="1000" dirty="0" smtClean="0"/>
                        <a:t> L, Fick D, de Wet </a:t>
                      </a:r>
                      <a:r>
                        <a:rPr lang="en-ZA" sz="1000" dirty="0" err="1" smtClean="0"/>
                        <a:t>J,Maseko</a:t>
                      </a:r>
                      <a:r>
                        <a:rPr lang="en-ZA" sz="1000" dirty="0" smtClean="0"/>
                        <a:t> V, Coetzee J, </a:t>
                      </a:r>
                      <a:r>
                        <a:rPr lang="en-ZA" sz="1000" dirty="0" err="1" smtClean="0"/>
                        <a:t>Unemo</a:t>
                      </a:r>
                      <a:r>
                        <a:rPr lang="en-ZA" sz="1000" dirty="0" smtClean="0"/>
                        <a:t> M. Phenotypic and genetic  characterization of </a:t>
                      </a:r>
                      <a:r>
                        <a:rPr lang="en-ZA" sz="1000" dirty="0" err="1" smtClean="0"/>
                        <a:t>thefirst</a:t>
                      </a:r>
                      <a:r>
                        <a:rPr lang="en-ZA" sz="1000" dirty="0" smtClean="0"/>
                        <a:t> two cases of extended-spectrum-cephalosporin-resistant Neisseria </a:t>
                      </a:r>
                      <a:r>
                        <a:rPr lang="en-ZA" sz="1000" dirty="0" err="1" smtClean="0"/>
                        <a:t>gonorrhoeae</a:t>
                      </a:r>
                      <a:r>
                        <a:rPr lang="en-ZA" sz="1000" dirty="0" smtClean="0"/>
                        <a:t> infection in South Africa and association with </a:t>
                      </a:r>
                      <a:r>
                        <a:rPr lang="en-ZA" sz="1000" dirty="0" err="1" smtClean="0"/>
                        <a:t>cefixime</a:t>
                      </a:r>
                      <a:r>
                        <a:rPr lang="en-ZA" sz="1000" dirty="0" smtClean="0"/>
                        <a:t> treatment failure. J </a:t>
                      </a:r>
                      <a:r>
                        <a:rPr lang="en-ZA" sz="1000" dirty="0" err="1" smtClean="0"/>
                        <a:t>Antimicrob</a:t>
                      </a:r>
                      <a:r>
                        <a:rPr lang="en-ZA" sz="1000" dirty="0" smtClean="0"/>
                        <a:t> </a:t>
                      </a:r>
                      <a:r>
                        <a:rPr lang="en-ZA" sz="1000" dirty="0" err="1" smtClean="0"/>
                        <a:t>Chemother</a:t>
                      </a:r>
                      <a:r>
                        <a:rPr lang="en-ZA" sz="1000" dirty="0" smtClean="0"/>
                        <a:t>. 2013 Jun;68(6):1267-70.</a:t>
                      </a:r>
                    </a:p>
                    <a:p>
                      <a:pPr marL="171450" indent="-171450">
                        <a:buFont typeface="Arial" pitchFamily="34" charset="0"/>
                        <a:buChar char="•"/>
                      </a:pPr>
                      <a:r>
                        <a:rPr lang="en-ZA" sz="1000" dirty="0" smtClean="0"/>
                        <a:t>Lewis DA. Gonorrhoea resistance among men who have sex with men: what’s oral sex got to do with it? South </a:t>
                      </a:r>
                      <a:r>
                        <a:rPr lang="en-ZA" sz="1000" dirty="0" err="1" smtClean="0"/>
                        <a:t>Afr</a:t>
                      </a:r>
                      <a:r>
                        <a:rPr lang="en-ZA" sz="1000" dirty="0" smtClean="0"/>
                        <a:t> J </a:t>
                      </a:r>
                      <a:r>
                        <a:rPr lang="en-ZA" sz="1000" dirty="0" err="1" smtClean="0"/>
                        <a:t>Epidemiol</a:t>
                      </a:r>
                      <a:r>
                        <a:rPr lang="en-ZA" sz="1000" dirty="0" smtClean="0"/>
                        <a:t> Infect 2013;28(2):77</a:t>
                      </a:r>
                    </a:p>
                    <a:p>
                      <a:pPr marL="171450" indent="-171450">
                        <a:buFont typeface="Arial" pitchFamily="34" charset="0"/>
                        <a:buChar char="•"/>
                      </a:pPr>
                      <a:r>
                        <a:rPr lang="en-ZA" sz="1000" dirty="0" smtClean="0"/>
                        <a:t>WHO. Global action plan to control the spread and impact of antimicrobial resistance in Neisseria </a:t>
                      </a:r>
                      <a:r>
                        <a:rPr lang="en-ZA" sz="1000" dirty="0" err="1" smtClean="0"/>
                        <a:t>gonorrhoeae</a:t>
                      </a:r>
                      <a:r>
                        <a:rPr lang="en-ZA" sz="1000" dirty="0" smtClean="0"/>
                        <a:t>. 2012</a:t>
                      </a:r>
                    </a:p>
                    <a:p>
                      <a:pPr marL="171450" indent="-171450">
                        <a:buFont typeface="Arial" pitchFamily="34" charset="0"/>
                        <a:buChar char="•"/>
                      </a:pPr>
                      <a:r>
                        <a:rPr lang="en-ZA" sz="1000" dirty="0" err="1" smtClean="0"/>
                        <a:t>Bignell</a:t>
                      </a:r>
                      <a:r>
                        <a:rPr lang="en-ZA" sz="1000" dirty="0" smtClean="0"/>
                        <a:t> C, </a:t>
                      </a:r>
                      <a:r>
                        <a:rPr lang="en-ZA" sz="1000" dirty="0" err="1" smtClean="0"/>
                        <a:t>Garley</a:t>
                      </a:r>
                      <a:r>
                        <a:rPr lang="en-ZA" sz="1000" dirty="0" smtClean="0"/>
                        <a:t> J. Azithromycin in the treatment of infection with Neisseria </a:t>
                      </a:r>
                      <a:r>
                        <a:rPr lang="en-ZA" sz="1000" dirty="0" err="1" smtClean="0"/>
                        <a:t>gonorrhoeae</a:t>
                      </a:r>
                      <a:r>
                        <a:rPr lang="en-ZA" sz="1000" dirty="0" smtClean="0"/>
                        <a:t>. Sex </a:t>
                      </a:r>
                      <a:r>
                        <a:rPr lang="en-ZA" sz="1000" dirty="0" err="1" smtClean="0"/>
                        <a:t>Transm</a:t>
                      </a:r>
                      <a:r>
                        <a:rPr lang="en-ZA" sz="1000" dirty="0" smtClean="0"/>
                        <a:t> Infect. 2010 Nov;86(6):422-6.</a:t>
                      </a:r>
                      <a:endParaRPr lang="en-US" sz="1000" dirty="0" smtClean="0"/>
                    </a:p>
                  </a:txBody>
                  <a:tcPr marL="86359" marR="86359"/>
                </a:tc>
              </a:tr>
              <a:tr h="228600">
                <a:tc gridSpan="3">
                  <a:txBody>
                    <a:bodyPr/>
                    <a:lstStyle/>
                    <a:p>
                      <a:r>
                        <a:rPr lang="en-ZA" sz="1000" b="1" dirty="0" smtClean="0">
                          <a:solidFill>
                            <a:schemeClr val="tx1"/>
                          </a:solidFill>
                        </a:rPr>
                        <a:t>12.3 MALE URETHRITIS SYNDROME</a:t>
                      </a:r>
                      <a:endParaRPr lang="en-ZA" sz="1000" b="1" dirty="0">
                        <a:solidFill>
                          <a:schemeClr val="tx1"/>
                        </a:solidFill>
                      </a:endParaRPr>
                    </a:p>
                  </a:txBody>
                  <a:tcPr marL="86359" marR="86359"/>
                </a:tc>
                <a:tc hMerge="1">
                  <a:txBody>
                    <a:bodyPr/>
                    <a:lstStyle/>
                    <a:p>
                      <a:endParaRPr lang="en-ZA" sz="1200" dirty="0"/>
                    </a:p>
                  </a:txBody>
                  <a:tcPr marL="86359" marR="86359"/>
                </a:tc>
                <a:tc hMerge="1">
                  <a:txBody>
                    <a:bodyPr/>
                    <a:lstStyle/>
                    <a:p>
                      <a:endParaRPr lang="en-US"/>
                    </a:p>
                  </a:txBody>
                  <a:tcPr/>
                </a:tc>
              </a:tr>
              <a:tr h="370840">
                <a:tc>
                  <a:txBody>
                    <a:bodyPr/>
                    <a:lstStyle/>
                    <a:p>
                      <a:r>
                        <a:rPr lang="en-ZA" sz="1000" dirty="0" smtClean="0"/>
                        <a:t>27</a:t>
                      </a:r>
                      <a:endParaRPr lang="en-ZA" sz="1000" dirty="0"/>
                    </a:p>
                  </a:txBody>
                  <a:tcPr marL="86359" marR="86359"/>
                </a:tc>
                <a:tc>
                  <a:txBody>
                    <a:bodyPr/>
                    <a:lstStyle/>
                    <a:p>
                      <a:r>
                        <a:rPr lang="en-ZA" sz="1000" dirty="0" smtClean="0"/>
                        <a:t>16</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GENTAMICIN</a:t>
                      </a:r>
                      <a:endParaRPr lang="en-US" sz="1000" dirty="0" smtClean="0"/>
                    </a:p>
                    <a:p>
                      <a:pPr marL="171450" indent="-171450">
                        <a:buFont typeface="Arial" pitchFamily="34" charset="0"/>
                        <a:buChar char="•"/>
                      </a:pPr>
                      <a:r>
                        <a:rPr lang="en-ZA" sz="1000" dirty="0" smtClean="0"/>
                        <a:t>Brown LB, </a:t>
                      </a:r>
                      <a:r>
                        <a:rPr lang="en-ZA" sz="1000" dirty="0" err="1" smtClean="0"/>
                        <a:t>Krysiak</a:t>
                      </a:r>
                      <a:r>
                        <a:rPr lang="en-ZA" sz="1000" dirty="0" smtClean="0"/>
                        <a:t> R, </a:t>
                      </a:r>
                      <a:r>
                        <a:rPr lang="en-ZA" sz="1000" dirty="0" err="1" smtClean="0"/>
                        <a:t>Kamanga</a:t>
                      </a:r>
                      <a:r>
                        <a:rPr lang="en-ZA" sz="1000" dirty="0" smtClean="0"/>
                        <a:t> G, </a:t>
                      </a:r>
                      <a:r>
                        <a:rPr lang="en-ZA" sz="1000" dirty="0" err="1" smtClean="0"/>
                        <a:t>Mapanje</a:t>
                      </a:r>
                      <a:r>
                        <a:rPr lang="en-ZA" sz="1000" dirty="0" smtClean="0"/>
                        <a:t> C, </a:t>
                      </a:r>
                      <a:r>
                        <a:rPr lang="en-ZA" sz="1000" dirty="0" err="1" smtClean="0"/>
                        <a:t>Kanyamula</a:t>
                      </a:r>
                      <a:r>
                        <a:rPr lang="en-ZA" sz="1000" dirty="0" smtClean="0"/>
                        <a:t> H, Banda B, </a:t>
                      </a:r>
                      <a:r>
                        <a:rPr lang="en-ZA" sz="1000" dirty="0" err="1" smtClean="0"/>
                        <a:t>Mhango</a:t>
                      </a:r>
                      <a:r>
                        <a:rPr lang="en-ZA" sz="1000" dirty="0" smtClean="0"/>
                        <a:t> C, Hoffman M, </a:t>
                      </a:r>
                      <a:r>
                        <a:rPr lang="en-ZA" sz="1000" dirty="0" err="1" smtClean="0"/>
                        <a:t>Kamwendo</a:t>
                      </a:r>
                      <a:r>
                        <a:rPr lang="en-ZA" sz="1000" dirty="0" smtClean="0"/>
                        <a:t> D, Hobbs M, </a:t>
                      </a:r>
                      <a:r>
                        <a:rPr lang="en-ZA" sz="1000" dirty="0" err="1" smtClean="0"/>
                        <a:t>Hosseinipour</a:t>
                      </a:r>
                      <a:r>
                        <a:rPr lang="en-ZA" sz="1000" dirty="0" smtClean="0"/>
                        <a:t> MC, Martinson F, Cohen MS, Hoffman IF. Neisseria </a:t>
                      </a:r>
                      <a:r>
                        <a:rPr lang="en-ZA" sz="1000" dirty="0" err="1" smtClean="0"/>
                        <a:t>gonorrhoeae</a:t>
                      </a:r>
                      <a:r>
                        <a:rPr lang="en-ZA" sz="1000" dirty="0" smtClean="0"/>
                        <a:t> antimicrobial susceptibility in Lilongwe, Malawi, 2007. Sex </a:t>
                      </a:r>
                      <a:r>
                        <a:rPr lang="en-ZA" sz="1000" dirty="0" err="1" smtClean="0"/>
                        <a:t>Transm</a:t>
                      </a:r>
                      <a:r>
                        <a:rPr lang="en-ZA" sz="1000" dirty="0" smtClean="0"/>
                        <a:t> Dis. 2010 .</a:t>
                      </a:r>
                      <a:r>
                        <a:rPr lang="en-ZA" sz="1000" baseline="0" dirty="0" smtClean="0"/>
                        <a:t> </a:t>
                      </a:r>
                      <a:r>
                        <a:rPr lang="en-ZA" sz="1000" dirty="0" smtClean="0"/>
                        <a:t>Mar;37(3):169-72.</a:t>
                      </a:r>
                      <a:endParaRPr lang="en-US" sz="1000" dirty="0" smtClean="0"/>
                    </a:p>
                    <a:p>
                      <a:pPr marL="171450" indent="-171450">
                        <a:buFont typeface="Arial" pitchFamily="34" charset="0"/>
                        <a:buChar char="•"/>
                      </a:pPr>
                      <a:r>
                        <a:rPr lang="en-US" sz="1000" dirty="0" smtClean="0"/>
                        <a:t>National STI Surveillance </a:t>
                      </a:r>
                      <a:r>
                        <a:rPr lang="en-US" sz="1000" dirty="0" err="1" smtClean="0"/>
                        <a:t>Programme</a:t>
                      </a:r>
                      <a:r>
                        <a:rPr lang="en-US" sz="1000" dirty="0" smtClean="0"/>
                        <a:t>, Centre for HIV &amp; STIs, NICD/NHLS, 2006-2011</a:t>
                      </a:r>
                      <a:endParaRPr lang="en-ZA" sz="1000" dirty="0" smtClean="0"/>
                    </a:p>
                    <a:p>
                      <a:pPr marL="171450" indent="-171450">
                        <a:buFont typeface="Arial" pitchFamily="34" charset="0"/>
                        <a:buChar char="•"/>
                      </a:pPr>
                      <a:r>
                        <a:rPr lang="en-ZA" sz="1000" dirty="0" smtClean="0"/>
                        <a:t>WHO. Global action plan to control the spread and impact of antimicrobial resistance in Neisseria </a:t>
                      </a:r>
                      <a:r>
                        <a:rPr lang="en-ZA" sz="1000" dirty="0" err="1" smtClean="0"/>
                        <a:t>gonorrhoeae</a:t>
                      </a:r>
                      <a:r>
                        <a:rPr lang="en-ZA" sz="1000" dirty="0" smtClean="0"/>
                        <a:t>. 2012</a:t>
                      </a:r>
                    </a:p>
                    <a:p>
                      <a:pPr marL="171450" indent="-171450">
                        <a:buFont typeface="Arial" pitchFamily="34" charset="0"/>
                        <a:buChar char="•"/>
                      </a:pPr>
                      <a:r>
                        <a:rPr lang="en-ZA" sz="1000" dirty="0" err="1" smtClean="0"/>
                        <a:t>Bignell</a:t>
                      </a:r>
                      <a:r>
                        <a:rPr lang="en-ZA" sz="1000" dirty="0" smtClean="0"/>
                        <a:t> C, </a:t>
                      </a:r>
                      <a:r>
                        <a:rPr lang="en-ZA" sz="1000" dirty="0" err="1" smtClean="0"/>
                        <a:t>Garley</a:t>
                      </a:r>
                      <a:r>
                        <a:rPr lang="en-ZA" sz="1000" dirty="0" smtClean="0"/>
                        <a:t> J. Azithromycin in the treatment of infection with Neisseria </a:t>
                      </a:r>
                      <a:r>
                        <a:rPr lang="en-ZA" sz="1000" dirty="0" err="1" smtClean="0"/>
                        <a:t>gonorrhoeae</a:t>
                      </a:r>
                      <a:r>
                        <a:rPr lang="en-ZA" sz="1000" dirty="0" smtClean="0"/>
                        <a:t>. Sex </a:t>
                      </a:r>
                      <a:r>
                        <a:rPr lang="en-ZA" sz="1000" dirty="0" err="1" smtClean="0"/>
                        <a:t>Transm</a:t>
                      </a:r>
                      <a:r>
                        <a:rPr lang="en-ZA" sz="1000" dirty="0" smtClean="0"/>
                        <a:t> Infect. 2010 Nov;86(6):422-6</a:t>
                      </a:r>
                      <a:endParaRPr lang="en-US" sz="1000" dirty="0" smtClean="0"/>
                    </a:p>
                  </a:txBody>
                  <a:tcPr marL="86359" marR="86359"/>
                </a:tc>
              </a:tr>
              <a:tr h="198120">
                <a:tc gridSpan="3">
                  <a:txBody>
                    <a:bodyPr/>
                    <a:lstStyle/>
                    <a:p>
                      <a:r>
                        <a:rPr lang="en-ZA" sz="1000" b="1" dirty="0" smtClean="0">
                          <a:solidFill>
                            <a:schemeClr val="tx1"/>
                          </a:solidFill>
                        </a:rPr>
                        <a:t>12.5 GENITAL ULCER SYNDROME</a:t>
                      </a:r>
                      <a:endParaRPr lang="en-ZA" sz="1000" dirty="0">
                        <a:solidFill>
                          <a:schemeClr val="tx1"/>
                        </a:solidFill>
                      </a:endParaRPr>
                    </a:p>
                  </a:txBody>
                  <a:tcPr marL="86359" marR="86359"/>
                </a:tc>
                <a:tc hMerge="1">
                  <a:txBody>
                    <a:bodyPr/>
                    <a:lstStyle/>
                    <a:p>
                      <a:endParaRPr lang="en-ZA" sz="1200" dirty="0"/>
                    </a:p>
                  </a:txBody>
                  <a:tcPr marL="86359" marR="86359"/>
                </a:tc>
                <a:tc hMerge="1">
                  <a:txBody>
                    <a:bodyPr/>
                    <a:lstStyle/>
                    <a:p>
                      <a:endParaRPr lang="en-US"/>
                    </a:p>
                  </a:txBody>
                  <a:tcPr/>
                </a:tc>
              </a:tr>
              <a:tr h="370840">
                <a:tc>
                  <a:txBody>
                    <a:bodyPr/>
                    <a:lstStyle/>
                    <a:p>
                      <a:r>
                        <a:rPr lang="en-ZA" sz="1000" dirty="0" smtClean="0"/>
                        <a:t>31</a:t>
                      </a:r>
                      <a:endParaRPr lang="en-ZA" sz="1000" dirty="0"/>
                    </a:p>
                  </a:txBody>
                  <a:tcPr marL="86359" marR="86359"/>
                </a:tc>
                <a:tc>
                  <a:txBody>
                    <a:bodyPr/>
                    <a:lstStyle/>
                    <a:p>
                      <a:r>
                        <a:rPr lang="en-ZA" sz="1000" dirty="0" smtClean="0"/>
                        <a:t>17</a:t>
                      </a:r>
                      <a:endParaRPr lang="en-ZA" sz="1000" dirty="0"/>
                    </a:p>
                  </a:txBody>
                  <a:tcPr marL="86359" marR="86359"/>
                </a:tc>
                <a:tc>
                  <a:txBody>
                    <a:bodyPr/>
                    <a:lstStyle/>
                    <a:p>
                      <a:pPr marL="0" indent="0">
                        <a:buFont typeface="Arial" pitchFamily="34" charset="0"/>
                        <a:buNone/>
                      </a:pPr>
                      <a:r>
                        <a:rPr lang="en-ZA" sz="1000" b="1" u="sng" dirty="0" smtClean="0"/>
                        <a:t>AZITHROMYCIN</a:t>
                      </a:r>
                    </a:p>
                    <a:p>
                      <a:pPr marL="171450" indent="-171450">
                        <a:buFont typeface="Arial" pitchFamily="34" charset="0"/>
                        <a:buChar char="•"/>
                      </a:pPr>
                      <a:r>
                        <a:rPr lang="en-US" sz="1000" dirty="0" smtClean="0"/>
                        <a:t>STI Surveillance </a:t>
                      </a:r>
                      <a:r>
                        <a:rPr lang="en-US" sz="1000" dirty="0" err="1" smtClean="0"/>
                        <a:t>Programme</a:t>
                      </a:r>
                      <a:r>
                        <a:rPr lang="en-US" sz="1000" dirty="0" smtClean="0"/>
                        <a:t>, Centre for HIV &amp; STIs, NICD/NHLS, 2006-2011</a:t>
                      </a:r>
                      <a:endParaRPr lang="en-ZA" sz="1000" dirty="0" smtClean="0"/>
                    </a:p>
                    <a:p>
                      <a:pPr marL="171450" indent="-171450">
                        <a:buFont typeface="Arial" pitchFamily="34" charset="0"/>
                        <a:buChar char="•"/>
                      </a:pPr>
                      <a:r>
                        <a:rPr lang="en-ZA" sz="1000" dirty="0" smtClean="0"/>
                        <a:t>Lewis D, Newton DC, Guy RJ, Ali H, Chen MY, Fairley CK, Hocking JS. The prevalence of Chlamydia trachomatis infection in Australia: a systematic review and meta-analysis. </a:t>
                      </a:r>
                      <a:r>
                        <a:rPr lang="en-ZA" sz="1000" i="1" dirty="0" smtClean="0"/>
                        <a:t>BMC Infect Dis.</a:t>
                      </a:r>
                      <a:r>
                        <a:rPr lang="en-ZA" sz="1000" dirty="0" smtClean="0"/>
                        <a:t> 2012 May 14;12:113. </a:t>
                      </a:r>
                    </a:p>
                    <a:p>
                      <a:pPr marL="171450" indent="-171450">
                        <a:buFont typeface="Arial" pitchFamily="34" charset="0"/>
                        <a:buChar char="•"/>
                      </a:pPr>
                      <a:r>
                        <a:rPr lang="en-ZA" sz="1000" dirty="0" smtClean="0"/>
                        <a:t>World Health Organization. Guidelines for the management of sexually transmitted infections. WHO, Geneva. 2003</a:t>
                      </a:r>
                    </a:p>
                  </a:txBody>
                  <a:tcPr marL="86359" marR="86359"/>
                </a:tc>
              </a:tr>
              <a:tr h="370840">
                <a:tc>
                  <a:txBody>
                    <a:bodyPr/>
                    <a:lstStyle/>
                    <a:p>
                      <a:r>
                        <a:rPr lang="en-ZA" sz="1100" dirty="0" smtClean="0"/>
                        <a:t>34</a:t>
                      </a:r>
                      <a:endParaRPr lang="en-ZA" sz="1100" dirty="0"/>
                    </a:p>
                  </a:txBody>
                  <a:tcPr marL="86359" marR="86359"/>
                </a:tc>
                <a:tc>
                  <a:txBody>
                    <a:bodyPr/>
                    <a:lstStyle/>
                    <a:p>
                      <a:r>
                        <a:rPr lang="en-ZA" sz="1100" dirty="0" smtClean="0"/>
                        <a:t>18</a:t>
                      </a:r>
                      <a:endParaRPr lang="en-ZA" sz="1100" dirty="0"/>
                    </a:p>
                  </a:txBody>
                  <a:tcPr marL="86359" marR="86359"/>
                </a:tc>
                <a:tc>
                  <a:txBody>
                    <a:bodyPr/>
                    <a:lstStyle/>
                    <a:p>
                      <a:pPr marL="371429" lvl="1" indent="-371429">
                        <a:buFont typeface="Arial" pitchFamily="34" charset="0"/>
                        <a:buNone/>
                      </a:pPr>
                      <a:r>
                        <a:rPr lang="en-ZA" sz="1100" b="1" u="sng" kern="1200" dirty="0" smtClean="0">
                          <a:solidFill>
                            <a:schemeClr val="tx1"/>
                          </a:solidFill>
                          <a:latin typeface="+mn-lt"/>
                          <a:ea typeface="+mn-ea"/>
                          <a:cs typeface="+mn-cs"/>
                        </a:rPr>
                        <a:t>LIDOCAINE</a:t>
                      </a:r>
                      <a:r>
                        <a:rPr lang="en-ZA" sz="1100" b="1" u="sng" kern="1200" baseline="0" dirty="0" smtClean="0">
                          <a:solidFill>
                            <a:schemeClr val="tx1"/>
                          </a:solidFill>
                          <a:latin typeface="+mn-lt"/>
                          <a:ea typeface="+mn-ea"/>
                          <a:cs typeface="+mn-cs"/>
                        </a:rPr>
                        <a:t> 1%</a:t>
                      </a:r>
                      <a:endParaRPr lang="en-ZA" sz="1100" b="1" u="sng" kern="1200" dirty="0" smtClean="0">
                        <a:solidFill>
                          <a:schemeClr val="tx1"/>
                        </a:solidFill>
                        <a:latin typeface="+mn-lt"/>
                        <a:ea typeface="+mn-ea"/>
                        <a:cs typeface="+mn-cs"/>
                      </a:endParaRPr>
                    </a:p>
                    <a:p>
                      <a:pPr marL="371429" lvl="1" indent="-371429">
                        <a:buFont typeface="Arial" pitchFamily="34" charset="0"/>
                        <a:buChar char="•"/>
                      </a:pPr>
                      <a:r>
                        <a:rPr lang="en-ZA" sz="1100" kern="1200" dirty="0" smtClean="0">
                          <a:solidFill>
                            <a:schemeClr val="tx1"/>
                          </a:solidFill>
                          <a:latin typeface="+mn-lt"/>
                          <a:ea typeface="+mn-ea"/>
                          <a:cs typeface="+mn-cs"/>
                        </a:rPr>
                        <a:t>Amir J, </a:t>
                      </a:r>
                      <a:r>
                        <a:rPr lang="en-ZA" sz="1100" kern="1200" dirty="0" err="1" smtClean="0">
                          <a:solidFill>
                            <a:schemeClr val="tx1"/>
                          </a:solidFill>
                          <a:latin typeface="+mn-lt"/>
                          <a:ea typeface="+mn-ea"/>
                          <a:cs typeface="+mn-cs"/>
                        </a:rPr>
                        <a:t>Ginat</a:t>
                      </a:r>
                      <a:r>
                        <a:rPr lang="en-ZA" sz="1100" kern="1200" dirty="0" smtClean="0">
                          <a:solidFill>
                            <a:schemeClr val="tx1"/>
                          </a:solidFill>
                          <a:latin typeface="+mn-lt"/>
                          <a:ea typeface="+mn-ea"/>
                          <a:cs typeface="+mn-cs"/>
                        </a:rPr>
                        <a:t> S, Cohen YH, Marcus TE, Keller N, </a:t>
                      </a:r>
                      <a:r>
                        <a:rPr lang="en-ZA" sz="1100" kern="1200" dirty="0" err="1" smtClean="0">
                          <a:solidFill>
                            <a:schemeClr val="tx1"/>
                          </a:solidFill>
                          <a:latin typeface="+mn-lt"/>
                          <a:ea typeface="+mn-ea"/>
                          <a:cs typeface="+mn-cs"/>
                        </a:rPr>
                        <a:t>Varsano</a:t>
                      </a:r>
                      <a:r>
                        <a:rPr lang="en-ZA" sz="1100" kern="1200" dirty="0" smtClean="0">
                          <a:solidFill>
                            <a:schemeClr val="tx1"/>
                          </a:solidFill>
                          <a:latin typeface="+mn-lt"/>
                          <a:ea typeface="+mn-ea"/>
                          <a:cs typeface="+mn-cs"/>
                        </a:rPr>
                        <a:t> I. </a:t>
                      </a:r>
                      <a:r>
                        <a:rPr lang="en-ZA" sz="1100" kern="1200" dirty="0" err="1" smtClean="0">
                          <a:solidFill>
                            <a:schemeClr val="tx1"/>
                          </a:solidFill>
                          <a:latin typeface="+mn-lt"/>
                          <a:ea typeface="+mn-ea"/>
                          <a:cs typeface="+mn-cs"/>
                        </a:rPr>
                        <a:t>Lidocaine</a:t>
                      </a:r>
                      <a:r>
                        <a:rPr lang="en-ZA" sz="1100" kern="1200" dirty="0" smtClean="0">
                          <a:solidFill>
                            <a:schemeClr val="tx1"/>
                          </a:solidFill>
                          <a:latin typeface="+mn-lt"/>
                          <a:ea typeface="+mn-ea"/>
                          <a:cs typeface="+mn-cs"/>
                        </a:rPr>
                        <a:t> as a diluent for administration of </a:t>
                      </a:r>
                      <a:r>
                        <a:rPr lang="en-ZA" sz="1100" kern="1200" dirty="0" err="1" smtClean="0">
                          <a:solidFill>
                            <a:schemeClr val="tx1"/>
                          </a:solidFill>
                          <a:latin typeface="+mn-lt"/>
                          <a:ea typeface="+mn-ea"/>
                          <a:cs typeface="+mn-cs"/>
                        </a:rPr>
                        <a:t>benzathine</a:t>
                      </a:r>
                      <a:r>
                        <a:rPr lang="en-ZA" sz="1100" kern="1200" dirty="0" smtClean="0">
                          <a:solidFill>
                            <a:schemeClr val="tx1"/>
                          </a:solidFill>
                          <a:latin typeface="+mn-lt"/>
                          <a:ea typeface="+mn-ea"/>
                          <a:cs typeface="+mn-cs"/>
                        </a:rPr>
                        <a:t> penicillin G. </a:t>
                      </a:r>
                      <a:r>
                        <a:rPr lang="en-ZA" sz="1100" kern="1200" dirty="0" err="1" smtClean="0">
                          <a:solidFill>
                            <a:schemeClr val="tx1"/>
                          </a:solidFill>
                          <a:latin typeface="+mn-lt"/>
                          <a:ea typeface="+mn-ea"/>
                          <a:cs typeface="+mn-cs"/>
                        </a:rPr>
                        <a:t>Pediatr</a:t>
                      </a:r>
                      <a:r>
                        <a:rPr lang="en-ZA" sz="1100" kern="1200" dirty="0" smtClean="0">
                          <a:solidFill>
                            <a:schemeClr val="tx1"/>
                          </a:solidFill>
                          <a:latin typeface="+mn-lt"/>
                          <a:ea typeface="+mn-ea"/>
                          <a:cs typeface="+mn-cs"/>
                        </a:rPr>
                        <a:t> Infect Dis J. 1998 Oct;17(10):890-3.</a:t>
                      </a:r>
                    </a:p>
                    <a:p>
                      <a:pPr marL="371429" lvl="1" indent="-371429">
                        <a:buFont typeface="Arial" pitchFamily="34" charset="0"/>
                        <a:buChar char="•"/>
                      </a:pPr>
                      <a:r>
                        <a:rPr lang="en-ZA" sz="1100" kern="1200" dirty="0" smtClean="0">
                          <a:solidFill>
                            <a:schemeClr val="tx1"/>
                          </a:solidFill>
                          <a:latin typeface="+mn-lt"/>
                          <a:ea typeface="+mn-ea"/>
                          <a:cs typeface="+mn-cs"/>
                        </a:rPr>
                        <a:t>Kingston M, French P, </a:t>
                      </a:r>
                      <a:r>
                        <a:rPr lang="en-ZA" sz="1100" kern="1200" dirty="0" err="1" smtClean="0">
                          <a:solidFill>
                            <a:schemeClr val="tx1"/>
                          </a:solidFill>
                          <a:latin typeface="+mn-lt"/>
                          <a:ea typeface="+mn-ea"/>
                          <a:cs typeface="+mn-cs"/>
                        </a:rPr>
                        <a:t>Goh</a:t>
                      </a:r>
                      <a:r>
                        <a:rPr lang="en-ZA" sz="1100" kern="1200" dirty="0" smtClean="0">
                          <a:solidFill>
                            <a:schemeClr val="tx1"/>
                          </a:solidFill>
                          <a:latin typeface="+mn-lt"/>
                          <a:ea typeface="+mn-ea"/>
                          <a:cs typeface="+mn-cs"/>
                        </a:rPr>
                        <a:t> B, </a:t>
                      </a:r>
                      <a:r>
                        <a:rPr lang="en-ZA" sz="1100" kern="1200" dirty="0" err="1" smtClean="0">
                          <a:solidFill>
                            <a:schemeClr val="tx1"/>
                          </a:solidFill>
                          <a:latin typeface="+mn-lt"/>
                          <a:ea typeface="+mn-ea"/>
                          <a:cs typeface="+mn-cs"/>
                        </a:rPr>
                        <a:t>Goold</a:t>
                      </a:r>
                      <a:r>
                        <a:rPr lang="en-ZA" sz="1100" kern="1200" dirty="0" smtClean="0">
                          <a:solidFill>
                            <a:schemeClr val="tx1"/>
                          </a:solidFill>
                          <a:latin typeface="+mn-lt"/>
                          <a:ea typeface="+mn-ea"/>
                          <a:cs typeface="+mn-cs"/>
                        </a:rPr>
                        <a:t> P, Higgins S, </a:t>
                      </a:r>
                      <a:r>
                        <a:rPr lang="en-ZA" sz="1100" kern="1200" dirty="0" err="1" smtClean="0">
                          <a:solidFill>
                            <a:schemeClr val="tx1"/>
                          </a:solidFill>
                          <a:latin typeface="+mn-lt"/>
                          <a:ea typeface="+mn-ea"/>
                          <a:cs typeface="+mn-cs"/>
                        </a:rPr>
                        <a:t>Sukthankar</a:t>
                      </a:r>
                      <a:r>
                        <a:rPr lang="en-ZA" sz="1100" kern="1200" dirty="0" smtClean="0">
                          <a:solidFill>
                            <a:schemeClr val="tx1"/>
                          </a:solidFill>
                          <a:latin typeface="+mn-lt"/>
                          <a:ea typeface="+mn-ea"/>
                          <a:cs typeface="+mn-cs"/>
                        </a:rPr>
                        <a:t> A, Stott C, Turner A, Tyler C, Young H; Syphilis Guidelines Revision Group 2008, Clinical Effectiveness Group. UK National Guidelines on the Management of Syphilis 2008. </a:t>
                      </a:r>
                      <a:r>
                        <a:rPr lang="en-ZA" sz="1100" kern="1200" dirty="0" err="1" smtClean="0">
                          <a:solidFill>
                            <a:schemeClr val="tx1"/>
                          </a:solidFill>
                          <a:latin typeface="+mn-lt"/>
                          <a:ea typeface="+mn-ea"/>
                          <a:cs typeface="+mn-cs"/>
                        </a:rPr>
                        <a:t>Int</a:t>
                      </a:r>
                      <a:r>
                        <a:rPr lang="en-ZA" sz="1100" kern="1200" dirty="0" smtClean="0">
                          <a:solidFill>
                            <a:schemeClr val="tx1"/>
                          </a:solidFill>
                          <a:latin typeface="+mn-lt"/>
                          <a:ea typeface="+mn-ea"/>
                          <a:cs typeface="+mn-cs"/>
                        </a:rPr>
                        <a:t> J STD AIDS. 2008 Nov;19(11):729-40. Erratum in: </a:t>
                      </a:r>
                      <a:r>
                        <a:rPr lang="en-ZA" sz="1100" kern="1200" dirty="0" err="1" smtClean="0">
                          <a:solidFill>
                            <a:schemeClr val="tx1"/>
                          </a:solidFill>
                          <a:latin typeface="+mn-lt"/>
                          <a:ea typeface="+mn-ea"/>
                          <a:cs typeface="+mn-cs"/>
                        </a:rPr>
                        <a:t>Int</a:t>
                      </a:r>
                      <a:r>
                        <a:rPr lang="en-ZA" sz="1100" kern="1200" dirty="0" smtClean="0">
                          <a:solidFill>
                            <a:schemeClr val="tx1"/>
                          </a:solidFill>
                          <a:latin typeface="+mn-lt"/>
                          <a:ea typeface="+mn-ea"/>
                          <a:cs typeface="+mn-cs"/>
                        </a:rPr>
                        <a:t> J STD AIDS. 2011 Oct;22(10):613-4.</a:t>
                      </a:r>
                    </a:p>
                  </a:txBody>
                  <a:tcPr marL="86359" marR="86359"/>
                </a:tc>
              </a:tr>
            </a:tbl>
          </a:graphicData>
        </a:graphic>
      </p:graphicFrame>
    </p:spTree>
    <p:extLst>
      <p:ext uri="{BB962C8B-B14F-4D97-AF65-F5344CB8AC3E}">
        <p14:creationId xmlns="" xmlns:p14="http://schemas.microsoft.com/office/powerpoint/2010/main" val="6270316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 xmlns:p14="http://schemas.microsoft.com/office/powerpoint/2010/main" val="2095280817"/>
              </p:ext>
            </p:extLst>
          </p:nvPr>
        </p:nvGraphicFramePr>
        <p:xfrm>
          <a:off x="0" y="40432"/>
          <a:ext cx="9144000" cy="4668520"/>
        </p:xfrm>
        <a:graphic>
          <a:graphicData uri="http://schemas.openxmlformats.org/drawingml/2006/table">
            <a:tbl>
              <a:tblPr firstRow="1" bandRow="1">
                <a:tableStyleId>{8799B23B-EC83-4686-B30A-512413B5E67A}</a:tableStyleId>
              </a:tblPr>
              <a:tblGrid>
                <a:gridCol w="920964"/>
                <a:gridCol w="828866"/>
                <a:gridCol w="7394170"/>
              </a:tblGrid>
              <a:tr h="370840">
                <a:tc>
                  <a:txBody>
                    <a:bodyPr/>
                    <a:lstStyle/>
                    <a:p>
                      <a:r>
                        <a:rPr lang="en-ZA" sz="1000" dirty="0" smtClean="0"/>
                        <a:t>Slide</a:t>
                      </a:r>
                      <a:endParaRPr lang="en-ZA" sz="1000" dirty="0"/>
                    </a:p>
                  </a:txBody>
                  <a:tcPr marL="86359" marR="86359"/>
                </a:tc>
                <a:tc>
                  <a:txBody>
                    <a:bodyPr/>
                    <a:lstStyle/>
                    <a:p>
                      <a:r>
                        <a:rPr lang="en-ZA" sz="1000" dirty="0" smtClean="0"/>
                        <a:t>Ref #</a:t>
                      </a:r>
                      <a:endParaRPr lang="en-ZA" sz="1000" dirty="0"/>
                    </a:p>
                  </a:txBody>
                  <a:tcPr marL="86359" marR="86359"/>
                </a:tc>
                <a:tc>
                  <a:txBody>
                    <a:bodyPr/>
                    <a:lstStyle/>
                    <a:p>
                      <a:r>
                        <a:rPr lang="en-ZA" sz="1000" dirty="0" smtClean="0"/>
                        <a:t>Reference</a:t>
                      </a:r>
                      <a:endParaRPr lang="en-ZA" sz="1000" dirty="0"/>
                    </a:p>
                  </a:txBody>
                  <a:tcPr marL="86359" marR="86359"/>
                </a:tc>
              </a:tr>
              <a:tr h="223728">
                <a:tc gridSpan="3">
                  <a:txBody>
                    <a:bodyPr/>
                    <a:lstStyle/>
                    <a:p>
                      <a:r>
                        <a:rPr lang="en-ZA" sz="1000" b="1" dirty="0" smtClean="0">
                          <a:solidFill>
                            <a:schemeClr val="tx1"/>
                          </a:solidFill>
                        </a:rPr>
                        <a:t>12.5 GENITAL ULCER SYNDROME</a:t>
                      </a:r>
                      <a:endParaRPr lang="en-ZA" sz="1000" dirty="0">
                        <a:solidFill>
                          <a:schemeClr val="tx1"/>
                        </a:solidFill>
                      </a:endParaRPr>
                    </a:p>
                  </a:txBody>
                  <a:tcPr marL="86359" marR="86359"/>
                </a:tc>
                <a:tc hMerge="1">
                  <a:txBody>
                    <a:bodyPr/>
                    <a:lstStyle/>
                    <a:p>
                      <a:endParaRPr lang="en-ZA" sz="1200" dirty="0"/>
                    </a:p>
                  </a:txBody>
                  <a:tcPr marL="86359" marR="86359"/>
                </a:tc>
                <a:tc hMerge="1">
                  <a:txBody>
                    <a:bodyPr/>
                    <a:lstStyle/>
                    <a:p>
                      <a:endParaRPr lang="en-US" sz="1200" dirty="0" smtClean="0"/>
                    </a:p>
                  </a:txBody>
                  <a:tcPr marL="86359" marR="86359"/>
                </a:tc>
              </a:tr>
              <a:tr h="122128">
                <a:tc gridSpan="3">
                  <a:txBody>
                    <a:bodyPr/>
                    <a:lstStyle/>
                    <a:p>
                      <a:r>
                        <a:rPr lang="en-ZA" sz="1000" b="1" dirty="0" smtClean="0"/>
                        <a:t>12.6 BUBO</a:t>
                      </a:r>
                      <a:endParaRPr lang="en-ZA" sz="1000" b="1" dirty="0"/>
                    </a:p>
                  </a:txBody>
                  <a:tcPr marL="86359" marR="86359"/>
                </a:tc>
                <a:tc hMerge="1">
                  <a:txBody>
                    <a:bodyPr/>
                    <a:lstStyle/>
                    <a:p>
                      <a:endParaRPr lang="en-ZA" sz="1200" dirty="0"/>
                    </a:p>
                  </a:txBody>
                  <a:tcPr marL="86359" marR="86359"/>
                </a:tc>
                <a:tc hMerge="1">
                  <a:txBody>
                    <a:bodyPr/>
                    <a:lstStyle/>
                    <a:p>
                      <a:endParaRPr lang="en-US" sz="1200" kern="1200" dirty="0" smtClean="0">
                        <a:solidFill>
                          <a:schemeClr val="tx1"/>
                        </a:solidFill>
                        <a:latin typeface="+mn-lt"/>
                        <a:ea typeface="+mn-ea"/>
                        <a:cs typeface="+mn-cs"/>
                      </a:endParaRPr>
                    </a:p>
                  </a:txBody>
                  <a:tcPr marL="86359" marR="86359"/>
                </a:tc>
              </a:tr>
              <a:tr h="370840">
                <a:tc>
                  <a:txBody>
                    <a:bodyPr/>
                    <a:lstStyle/>
                    <a:p>
                      <a:r>
                        <a:rPr lang="en-ZA" sz="1000" dirty="0" smtClean="0"/>
                        <a:t>35</a:t>
                      </a:r>
                      <a:endParaRPr lang="en-ZA" sz="1000" dirty="0"/>
                    </a:p>
                  </a:txBody>
                  <a:tcPr marL="86359" marR="86359"/>
                </a:tc>
                <a:tc>
                  <a:txBody>
                    <a:bodyPr/>
                    <a:lstStyle/>
                    <a:p>
                      <a:r>
                        <a:rPr lang="en-ZA" sz="1000" dirty="0" smtClean="0"/>
                        <a:t>19</a:t>
                      </a:r>
                      <a:endParaRPr lang="en-ZA" sz="1000" dirty="0"/>
                    </a:p>
                  </a:txBody>
                  <a:tcPr marL="86359" marR="86359"/>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ZA" sz="1000" b="1" u="sng" dirty="0" smtClean="0"/>
                        <a:t>AZITHROMYCIN </a:t>
                      </a:r>
                    </a:p>
                    <a:p>
                      <a:pPr marL="285750" indent="-285750">
                        <a:buFont typeface="Arial" pitchFamily="34" charset="0"/>
                        <a:buChar char="•"/>
                      </a:pPr>
                      <a:r>
                        <a:rPr lang="en-ZA" sz="1000" dirty="0" err="1" smtClean="0"/>
                        <a:t>Workowski</a:t>
                      </a:r>
                      <a:r>
                        <a:rPr lang="en-ZA" sz="1000" dirty="0" smtClean="0"/>
                        <a:t> KA, Berman S; </a:t>
                      </a:r>
                      <a:r>
                        <a:rPr lang="en-ZA" sz="1000" dirty="0" err="1" smtClean="0"/>
                        <a:t>Centers</a:t>
                      </a:r>
                      <a:r>
                        <a:rPr lang="en-ZA" sz="1000" dirty="0" smtClean="0"/>
                        <a:t> for Disease Control and Prevention (CDC). Sexually transmitted diseases treatment guidelines, 2010. </a:t>
                      </a:r>
                      <a:r>
                        <a:rPr lang="en-ZA" sz="1000" i="1" dirty="0" smtClean="0"/>
                        <a:t>MMWR </a:t>
                      </a:r>
                      <a:r>
                        <a:rPr lang="en-ZA" sz="1000" i="1" dirty="0" err="1" smtClean="0"/>
                        <a:t>Recomm</a:t>
                      </a:r>
                      <a:r>
                        <a:rPr lang="en-ZA" sz="1000" i="1" dirty="0" smtClean="0"/>
                        <a:t> Rep. </a:t>
                      </a:r>
                      <a:r>
                        <a:rPr lang="en-ZA" sz="1000" dirty="0" smtClean="0"/>
                        <a:t>2010 Dec 17;59(RR-12):1-110. Erratum in: </a:t>
                      </a:r>
                      <a:r>
                        <a:rPr lang="en-ZA" sz="1000" i="1" dirty="0" smtClean="0"/>
                        <a:t>MMWR </a:t>
                      </a:r>
                      <a:r>
                        <a:rPr lang="en-ZA" sz="1000" i="1" dirty="0" err="1" smtClean="0"/>
                        <a:t>Recomm</a:t>
                      </a:r>
                      <a:r>
                        <a:rPr lang="en-ZA" sz="1000" i="1" dirty="0" smtClean="0"/>
                        <a:t> Rep. </a:t>
                      </a:r>
                      <a:r>
                        <a:rPr lang="en-ZA" sz="1000" dirty="0" smtClean="0"/>
                        <a:t>2011 Jan 14;60(1):18. Dosage error in article text.</a:t>
                      </a:r>
                    </a:p>
                    <a:p>
                      <a:pPr marL="285750" indent="-285750">
                        <a:buFont typeface="Arial" pitchFamily="34" charset="0"/>
                        <a:buChar char="•"/>
                      </a:pPr>
                      <a:r>
                        <a:rPr lang="en-ZA" sz="1000" dirty="0" smtClean="0"/>
                        <a:t>SAMF, 10</a:t>
                      </a:r>
                      <a:r>
                        <a:rPr lang="en-ZA" sz="1000" baseline="30000" dirty="0" smtClean="0"/>
                        <a:t>th</a:t>
                      </a:r>
                      <a:r>
                        <a:rPr lang="en-ZA" sz="1000" dirty="0" smtClean="0"/>
                        <a:t> edition, 2012.</a:t>
                      </a:r>
                    </a:p>
                    <a:p>
                      <a:pPr marL="285750" indent="-285750">
                        <a:buFont typeface="Arial" pitchFamily="34" charset="0"/>
                        <a:buChar char="•"/>
                      </a:pPr>
                      <a:r>
                        <a:rPr lang="en-ZA" sz="1000" dirty="0" err="1" smtClean="0"/>
                        <a:t>Amsden</a:t>
                      </a:r>
                      <a:r>
                        <a:rPr lang="en-ZA" sz="1000" dirty="0" smtClean="0"/>
                        <a:t> GW, </a:t>
                      </a:r>
                      <a:r>
                        <a:rPr lang="en-ZA" sz="1000" dirty="0" err="1" smtClean="0"/>
                        <a:t>Gray</a:t>
                      </a:r>
                      <a:r>
                        <a:rPr lang="en-ZA" sz="1000" dirty="0" smtClean="0"/>
                        <a:t> CL. Serum and WBC pharmacokinetics of 1500 mg of azithromycin  when given either as a single dose or over a 3 day period in healthy volunteers. J </a:t>
                      </a:r>
                      <a:r>
                        <a:rPr lang="en-ZA" sz="1000" dirty="0" err="1" smtClean="0"/>
                        <a:t>AntimicrobChemother</a:t>
                      </a:r>
                      <a:r>
                        <a:rPr lang="en-ZA" sz="1000" dirty="0" smtClean="0"/>
                        <a:t>. 2001 Jan;47(1):61-6.</a:t>
                      </a:r>
                    </a:p>
                    <a:p>
                      <a:pPr marL="285750" indent="-285750">
                        <a:buFont typeface="Arial" pitchFamily="34" charset="0"/>
                        <a:buChar char="•"/>
                      </a:pPr>
                      <a:r>
                        <a:rPr lang="en-ZA" sz="1000" dirty="0" smtClean="0"/>
                        <a:t>Sampson MR, </a:t>
                      </a:r>
                      <a:r>
                        <a:rPr lang="en-ZA" sz="1000" dirty="0" err="1" smtClean="0"/>
                        <a:t>Dumitrescu</a:t>
                      </a:r>
                      <a:r>
                        <a:rPr lang="en-ZA" sz="1000" dirty="0" smtClean="0"/>
                        <a:t> TP, </a:t>
                      </a:r>
                      <a:r>
                        <a:rPr lang="en-ZA" sz="1000" dirty="0" err="1" smtClean="0"/>
                        <a:t>Brouwer</a:t>
                      </a:r>
                      <a:r>
                        <a:rPr lang="en-ZA" sz="1000" dirty="0" smtClean="0"/>
                        <a:t> KL, </a:t>
                      </a:r>
                      <a:r>
                        <a:rPr lang="en-ZA" sz="1000" dirty="0" err="1" smtClean="0"/>
                        <a:t>Schmith</a:t>
                      </a:r>
                      <a:r>
                        <a:rPr lang="en-ZA" sz="1000" dirty="0" smtClean="0"/>
                        <a:t> VD. Population pharmacokinetics of azithromycin in whole blood, peripheral blood mononuclear cells, and </a:t>
                      </a:r>
                      <a:r>
                        <a:rPr lang="en-ZA" sz="1000" dirty="0" err="1" smtClean="0"/>
                        <a:t>polymorphonuclear</a:t>
                      </a:r>
                      <a:r>
                        <a:rPr lang="en-ZA" sz="1000" dirty="0" smtClean="0"/>
                        <a:t> cells in healthy adults. CPT </a:t>
                      </a:r>
                      <a:r>
                        <a:rPr lang="en-ZA" sz="1000" dirty="0" err="1" smtClean="0"/>
                        <a:t>Pharmacometrics</a:t>
                      </a:r>
                      <a:r>
                        <a:rPr lang="en-ZA" sz="1000" dirty="0" smtClean="0"/>
                        <a:t> </a:t>
                      </a:r>
                      <a:r>
                        <a:rPr lang="en-ZA" sz="1000" dirty="0" err="1" smtClean="0"/>
                        <a:t>Syst</a:t>
                      </a:r>
                      <a:r>
                        <a:rPr lang="en-ZA" sz="1000" dirty="0" smtClean="0"/>
                        <a:t> </a:t>
                      </a:r>
                      <a:r>
                        <a:rPr lang="en-ZA" sz="1000" dirty="0" err="1" smtClean="0"/>
                        <a:t>Pharmacol</a:t>
                      </a:r>
                      <a:r>
                        <a:rPr lang="en-ZA" sz="1000" dirty="0" smtClean="0"/>
                        <a:t>. 2014 Mar 5;3:e103</a:t>
                      </a:r>
                    </a:p>
                  </a:txBody>
                  <a:tcPr marL="86359" marR="86359"/>
                </a:tc>
              </a:tr>
              <a:tr h="198328">
                <a:tc gridSpan="3">
                  <a:txBody>
                    <a:bodyPr/>
                    <a:lstStyle/>
                    <a:p>
                      <a:r>
                        <a:rPr lang="en-ZA" sz="1000" b="1" u="none" dirty="0" smtClean="0">
                          <a:solidFill>
                            <a:schemeClr val="tx1"/>
                          </a:solidFill>
                        </a:rPr>
                        <a:t>12.7 SYPHILIS SEROLOGY </a:t>
                      </a:r>
                      <a:r>
                        <a:rPr lang="en-ZA" sz="1000" b="1" u="none" baseline="0" dirty="0" smtClean="0">
                          <a:solidFill>
                            <a:schemeClr val="tx1"/>
                          </a:solidFill>
                        </a:rPr>
                        <a:t> </a:t>
                      </a:r>
                      <a:r>
                        <a:rPr lang="en-ZA" sz="1000" b="1" u="none" dirty="0" smtClean="0">
                          <a:solidFill>
                            <a:schemeClr val="tx1"/>
                          </a:solidFill>
                        </a:rPr>
                        <a:t>AND TREATMENT</a:t>
                      </a:r>
                      <a:endParaRPr lang="en-ZA" sz="1000" b="1" u="none" dirty="0">
                        <a:solidFill>
                          <a:schemeClr val="tx1"/>
                        </a:solidFill>
                      </a:endParaRPr>
                    </a:p>
                  </a:txBody>
                  <a:tcPr marL="86359" marR="86359"/>
                </a:tc>
                <a:tc hMerge="1">
                  <a:txBody>
                    <a:bodyPr/>
                    <a:lstStyle/>
                    <a:p>
                      <a:endParaRPr lang="en-ZA" sz="1200" dirty="0"/>
                    </a:p>
                  </a:txBody>
                  <a:tcPr marL="86359" marR="86359"/>
                </a:tc>
                <a:tc hMerge="1">
                  <a:txBody>
                    <a:bodyPr/>
                    <a:lstStyle/>
                    <a:p>
                      <a:endParaRPr lang="en-US" sz="1200" kern="1200" dirty="0" smtClean="0">
                        <a:solidFill>
                          <a:schemeClr val="tx1"/>
                        </a:solidFill>
                        <a:latin typeface="+mn-lt"/>
                        <a:ea typeface="+mn-ea"/>
                        <a:cs typeface="+mn-cs"/>
                      </a:endParaRPr>
                    </a:p>
                  </a:txBody>
                  <a:tcPr marL="86359" marR="86359"/>
                </a:tc>
              </a:tr>
              <a:tr h="370840">
                <a:tc>
                  <a:txBody>
                    <a:bodyPr/>
                    <a:lstStyle/>
                    <a:p>
                      <a:r>
                        <a:rPr lang="en-ZA" sz="1000" dirty="0" smtClean="0"/>
                        <a:t>40</a:t>
                      </a:r>
                      <a:endParaRPr lang="en-ZA" sz="1000" dirty="0"/>
                    </a:p>
                  </a:txBody>
                  <a:tcPr marL="86359" marR="86359"/>
                </a:tc>
                <a:tc>
                  <a:txBody>
                    <a:bodyPr/>
                    <a:lstStyle/>
                    <a:p>
                      <a:r>
                        <a:rPr lang="en-ZA" sz="1000" dirty="0" smtClean="0"/>
                        <a:t>20</a:t>
                      </a:r>
                      <a:endParaRPr lang="en-ZA" sz="1000" dirty="0"/>
                    </a:p>
                  </a:txBody>
                  <a:tcPr marL="86359" marR="86359"/>
                </a:tc>
                <a:tc>
                  <a:txBody>
                    <a:bodyPr/>
                    <a:lstStyle/>
                    <a:p>
                      <a:pPr marL="0" lvl="1" indent="0">
                        <a:buFont typeface="Arial" pitchFamily="34" charset="0"/>
                        <a:buNone/>
                      </a:pPr>
                      <a:r>
                        <a:rPr lang="en-ZA" sz="1000" b="1" u="sng" kern="1200" dirty="0" smtClean="0">
                          <a:solidFill>
                            <a:schemeClr val="tx1"/>
                          </a:solidFill>
                          <a:latin typeface="+mn-lt"/>
                          <a:ea typeface="+mn-ea"/>
                          <a:cs typeface="+mn-cs"/>
                        </a:rPr>
                        <a:t>LIDOCAINE</a:t>
                      </a:r>
                      <a:r>
                        <a:rPr lang="en-ZA" sz="1000" b="1" u="sng" kern="1200" baseline="0" dirty="0" smtClean="0">
                          <a:solidFill>
                            <a:schemeClr val="tx1"/>
                          </a:solidFill>
                          <a:latin typeface="+mn-lt"/>
                          <a:ea typeface="+mn-ea"/>
                          <a:cs typeface="+mn-cs"/>
                        </a:rPr>
                        <a:t> 1%</a:t>
                      </a:r>
                      <a:endParaRPr lang="en-ZA" sz="1000" b="1" u="sng" kern="1200" dirty="0" smtClean="0">
                        <a:solidFill>
                          <a:schemeClr val="tx1"/>
                        </a:solidFill>
                        <a:latin typeface="+mn-lt"/>
                        <a:ea typeface="+mn-ea"/>
                        <a:cs typeface="+mn-cs"/>
                      </a:endParaRPr>
                    </a:p>
                    <a:p>
                      <a:pPr marL="371429" lvl="1" indent="-371429">
                        <a:buFont typeface="Arial" pitchFamily="34" charset="0"/>
                        <a:buChar char="•"/>
                      </a:pPr>
                      <a:r>
                        <a:rPr lang="en-ZA" sz="1000" kern="1200" dirty="0" smtClean="0">
                          <a:solidFill>
                            <a:schemeClr val="tx1"/>
                          </a:solidFill>
                          <a:latin typeface="+mn-lt"/>
                          <a:ea typeface="+mn-ea"/>
                          <a:cs typeface="+mn-cs"/>
                        </a:rPr>
                        <a:t>Amir J, </a:t>
                      </a:r>
                      <a:r>
                        <a:rPr lang="en-ZA" sz="1000" kern="1200" dirty="0" err="1" smtClean="0">
                          <a:solidFill>
                            <a:schemeClr val="tx1"/>
                          </a:solidFill>
                          <a:latin typeface="+mn-lt"/>
                          <a:ea typeface="+mn-ea"/>
                          <a:cs typeface="+mn-cs"/>
                        </a:rPr>
                        <a:t>Ginat</a:t>
                      </a:r>
                      <a:r>
                        <a:rPr lang="en-ZA" sz="1000" kern="1200" dirty="0" smtClean="0">
                          <a:solidFill>
                            <a:schemeClr val="tx1"/>
                          </a:solidFill>
                          <a:latin typeface="+mn-lt"/>
                          <a:ea typeface="+mn-ea"/>
                          <a:cs typeface="+mn-cs"/>
                        </a:rPr>
                        <a:t> S, Cohen YH, Marcus TE, Keller N, </a:t>
                      </a:r>
                      <a:r>
                        <a:rPr lang="en-ZA" sz="1000" kern="1200" dirty="0" err="1" smtClean="0">
                          <a:solidFill>
                            <a:schemeClr val="tx1"/>
                          </a:solidFill>
                          <a:latin typeface="+mn-lt"/>
                          <a:ea typeface="+mn-ea"/>
                          <a:cs typeface="+mn-cs"/>
                        </a:rPr>
                        <a:t>Varsano</a:t>
                      </a:r>
                      <a:r>
                        <a:rPr lang="en-ZA" sz="1000" kern="1200" dirty="0" smtClean="0">
                          <a:solidFill>
                            <a:schemeClr val="tx1"/>
                          </a:solidFill>
                          <a:latin typeface="+mn-lt"/>
                          <a:ea typeface="+mn-ea"/>
                          <a:cs typeface="+mn-cs"/>
                        </a:rPr>
                        <a:t> I. </a:t>
                      </a:r>
                      <a:r>
                        <a:rPr lang="en-ZA" sz="1000" kern="1200" dirty="0" err="1" smtClean="0">
                          <a:solidFill>
                            <a:schemeClr val="tx1"/>
                          </a:solidFill>
                          <a:latin typeface="+mn-lt"/>
                          <a:ea typeface="+mn-ea"/>
                          <a:cs typeface="+mn-cs"/>
                        </a:rPr>
                        <a:t>Lidocaine</a:t>
                      </a:r>
                      <a:r>
                        <a:rPr lang="en-ZA" sz="1000" kern="1200" dirty="0" smtClean="0">
                          <a:solidFill>
                            <a:schemeClr val="tx1"/>
                          </a:solidFill>
                          <a:latin typeface="+mn-lt"/>
                          <a:ea typeface="+mn-ea"/>
                          <a:cs typeface="+mn-cs"/>
                        </a:rPr>
                        <a:t> as a diluent for administration of </a:t>
                      </a:r>
                      <a:r>
                        <a:rPr lang="en-ZA" sz="1000" kern="1200" dirty="0" err="1" smtClean="0">
                          <a:solidFill>
                            <a:schemeClr val="tx1"/>
                          </a:solidFill>
                          <a:latin typeface="+mn-lt"/>
                          <a:ea typeface="+mn-ea"/>
                          <a:cs typeface="+mn-cs"/>
                        </a:rPr>
                        <a:t>benzathine</a:t>
                      </a:r>
                      <a:r>
                        <a:rPr lang="en-ZA" sz="1000" kern="1200" dirty="0" smtClean="0">
                          <a:solidFill>
                            <a:schemeClr val="tx1"/>
                          </a:solidFill>
                          <a:latin typeface="+mn-lt"/>
                          <a:ea typeface="+mn-ea"/>
                          <a:cs typeface="+mn-cs"/>
                        </a:rPr>
                        <a:t> penicillin G. </a:t>
                      </a:r>
                      <a:r>
                        <a:rPr lang="en-ZA" sz="1000" kern="1200" dirty="0" err="1" smtClean="0">
                          <a:solidFill>
                            <a:schemeClr val="tx1"/>
                          </a:solidFill>
                          <a:latin typeface="+mn-lt"/>
                          <a:ea typeface="+mn-ea"/>
                          <a:cs typeface="+mn-cs"/>
                        </a:rPr>
                        <a:t>Pediatr</a:t>
                      </a:r>
                      <a:r>
                        <a:rPr lang="en-ZA" sz="1000" kern="1200" dirty="0" smtClean="0">
                          <a:solidFill>
                            <a:schemeClr val="tx1"/>
                          </a:solidFill>
                          <a:latin typeface="+mn-lt"/>
                          <a:ea typeface="+mn-ea"/>
                          <a:cs typeface="+mn-cs"/>
                        </a:rPr>
                        <a:t> Infect Dis J. 1998 Oct;17(10):890-3.</a:t>
                      </a:r>
                    </a:p>
                    <a:p>
                      <a:pPr marL="371429" lvl="1" indent="-371429">
                        <a:buFont typeface="Arial" pitchFamily="34" charset="0"/>
                        <a:buChar char="•"/>
                      </a:pPr>
                      <a:r>
                        <a:rPr lang="en-ZA" sz="1000" kern="1200" dirty="0" smtClean="0">
                          <a:solidFill>
                            <a:schemeClr val="tx1"/>
                          </a:solidFill>
                          <a:latin typeface="+mn-lt"/>
                          <a:ea typeface="+mn-ea"/>
                          <a:cs typeface="+mn-cs"/>
                        </a:rPr>
                        <a:t>Kingston M, French P, </a:t>
                      </a:r>
                      <a:r>
                        <a:rPr lang="en-ZA" sz="1000" kern="1200" dirty="0" err="1" smtClean="0">
                          <a:solidFill>
                            <a:schemeClr val="tx1"/>
                          </a:solidFill>
                          <a:latin typeface="+mn-lt"/>
                          <a:ea typeface="+mn-ea"/>
                          <a:cs typeface="+mn-cs"/>
                        </a:rPr>
                        <a:t>Goh</a:t>
                      </a:r>
                      <a:r>
                        <a:rPr lang="en-ZA" sz="1000" kern="1200" dirty="0" smtClean="0">
                          <a:solidFill>
                            <a:schemeClr val="tx1"/>
                          </a:solidFill>
                          <a:latin typeface="+mn-lt"/>
                          <a:ea typeface="+mn-ea"/>
                          <a:cs typeface="+mn-cs"/>
                        </a:rPr>
                        <a:t> B, </a:t>
                      </a:r>
                      <a:r>
                        <a:rPr lang="en-ZA" sz="1000" kern="1200" dirty="0" err="1" smtClean="0">
                          <a:solidFill>
                            <a:schemeClr val="tx1"/>
                          </a:solidFill>
                          <a:latin typeface="+mn-lt"/>
                          <a:ea typeface="+mn-ea"/>
                          <a:cs typeface="+mn-cs"/>
                        </a:rPr>
                        <a:t>Goold</a:t>
                      </a:r>
                      <a:r>
                        <a:rPr lang="en-ZA" sz="1000" kern="1200" dirty="0" smtClean="0">
                          <a:solidFill>
                            <a:schemeClr val="tx1"/>
                          </a:solidFill>
                          <a:latin typeface="+mn-lt"/>
                          <a:ea typeface="+mn-ea"/>
                          <a:cs typeface="+mn-cs"/>
                        </a:rPr>
                        <a:t> P, Higgins S, </a:t>
                      </a:r>
                      <a:r>
                        <a:rPr lang="en-ZA" sz="1000" kern="1200" dirty="0" err="1" smtClean="0">
                          <a:solidFill>
                            <a:schemeClr val="tx1"/>
                          </a:solidFill>
                          <a:latin typeface="+mn-lt"/>
                          <a:ea typeface="+mn-ea"/>
                          <a:cs typeface="+mn-cs"/>
                        </a:rPr>
                        <a:t>Sukthankar</a:t>
                      </a:r>
                      <a:r>
                        <a:rPr lang="en-ZA" sz="1000" kern="1200" dirty="0" smtClean="0">
                          <a:solidFill>
                            <a:schemeClr val="tx1"/>
                          </a:solidFill>
                          <a:latin typeface="+mn-lt"/>
                          <a:ea typeface="+mn-ea"/>
                          <a:cs typeface="+mn-cs"/>
                        </a:rPr>
                        <a:t> A, Stott C, Turner A, Tyler C, Young H; Syphilis Guidelines Revision Group 2008, Clinical Effectiveness Group. UK National Guidelines on the Management of Syphilis 2008. </a:t>
                      </a:r>
                      <a:r>
                        <a:rPr lang="en-ZA" sz="1000" kern="1200" dirty="0" err="1" smtClean="0">
                          <a:solidFill>
                            <a:schemeClr val="tx1"/>
                          </a:solidFill>
                          <a:latin typeface="+mn-lt"/>
                          <a:ea typeface="+mn-ea"/>
                          <a:cs typeface="+mn-cs"/>
                        </a:rPr>
                        <a:t>Int</a:t>
                      </a:r>
                      <a:r>
                        <a:rPr lang="en-ZA" sz="1000" kern="1200" dirty="0" smtClean="0">
                          <a:solidFill>
                            <a:schemeClr val="tx1"/>
                          </a:solidFill>
                          <a:latin typeface="+mn-lt"/>
                          <a:ea typeface="+mn-ea"/>
                          <a:cs typeface="+mn-cs"/>
                        </a:rPr>
                        <a:t> J STD AIDS. 2008 Nov;19(11):729-40. </a:t>
                      </a:r>
                      <a:r>
                        <a:rPr lang="en-ZA" sz="1000" kern="1200" dirty="0" err="1" smtClean="0">
                          <a:solidFill>
                            <a:schemeClr val="tx1"/>
                          </a:solidFill>
                          <a:latin typeface="+mn-lt"/>
                          <a:ea typeface="+mn-ea"/>
                          <a:cs typeface="+mn-cs"/>
                        </a:rPr>
                        <a:t>doi</a:t>
                      </a:r>
                      <a:r>
                        <a:rPr lang="en-ZA" sz="1000" kern="1200" dirty="0" smtClean="0">
                          <a:solidFill>
                            <a:schemeClr val="tx1"/>
                          </a:solidFill>
                          <a:latin typeface="+mn-lt"/>
                          <a:ea typeface="+mn-ea"/>
                          <a:cs typeface="+mn-cs"/>
                        </a:rPr>
                        <a:t>: 10.1258/ijsa.2008.008279. Erratum in: </a:t>
                      </a:r>
                      <a:r>
                        <a:rPr lang="en-ZA" sz="1000" kern="1200" dirty="0" err="1" smtClean="0">
                          <a:solidFill>
                            <a:schemeClr val="tx1"/>
                          </a:solidFill>
                          <a:latin typeface="+mn-lt"/>
                          <a:ea typeface="+mn-ea"/>
                          <a:cs typeface="+mn-cs"/>
                        </a:rPr>
                        <a:t>Int</a:t>
                      </a:r>
                      <a:r>
                        <a:rPr lang="en-ZA" sz="1000" kern="1200" dirty="0" smtClean="0">
                          <a:solidFill>
                            <a:schemeClr val="tx1"/>
                          </a:solidFill>
                          <a:latin typeface="+mn-lt"/>
                          <a:ea typeface="+mn-ea"/>
                          <a:cs typeface="+mn-cs"/>
                        </a:rPr>
                        <a:t> J STD AIDS. 2011 Oct;22(10):613-4.</a:t>
                      </a:r>
                    </a:p>
                  </a:txBody>
                  <a:tcPr marL="86359" marR="86359"/>
                </a:tc>
              </a:tr>
              <a:tr h="213568">
                <a:tc gridSpan="3">
                  <a:txBody>
                    <a:bodyPr/>
                    <a:lstStyle/>
                    <a:p>
                      <a:r>
                        <a:rPr lang="en-ZA" sz="1000" b="1" dirty="0" smtClean="0">
                          <a:solidFill>
                            <a:schemeClr val="tx1"/>
                          </a:solidFill>
                        </a:rPr>
                        <a:t>12.9</a:t>
                      </a:r>
                      <a:r>
                        <a:rPr lang="en-ZA" sz="1000" b="1" baseline="0" dirty="0" smtClean="0">
                          <a:solidFill>
                            <a:schemeClr val="tx1"/>
                          </a:solidFill>
                        </a:rPr>
                        <a:t> </a:t>
                      </a:r>
                      <a:r>
                        <a:rPr lang="en-ZA" sz="1000" b="1" dirty="0" smtClean="0">
                          <a:solidFill>
                            <a:schemeClr val="tx1"/>
                          </a:solidFill>
                        </a:rPr>
                        <a:t>TREATMENT OF MORE THAN ONE STI SYNDROME</a:t>
                      </a:r>
                      <a:endParaRPr lang="en-ZA" sz="1000" dirty="0">
                        <a:solidFill>
                          <a:schemeClr val="tx1"/>
                        </a:solidFill>
                      </a:endParaRPr>
                    </a:p>
                  </a:txBody>
                  <a:tcPr marL="86359" marR="86359"/>
                </a:tc>
                <a:tc hMerge="1">
                  <a:txBody>
                    <a:bodyPr/>
                    <a:lstStyle/>
                    <a:p>
                      <a:endParaRPr lang="en-ZA" sz="1200" dirty="0"/>
                    </a:p>
                  </a:txBody>
                  <a:tcPr marL="86359" marR="86359"/>
                </a:tc>
                <a:tc hMerge="1">
                  <a:txBody>
                    <a:bodyPr/>
                    <a:lstStyle/>
                    <a:p>
                      <a:endParaRPr lang="en-US" sz="1200" kern="1200" dirty="0" smtClean="0">
                        <a:solidFill>
                          <a:schemeClr val="tx1"/>
                        </a:solidFill>
                        <a:latin typeface="+mn-lt"/>
                        <a:ea typeface="+mn-ea"/>
                        <a:cs typeface="+mn-cs"/>
                      </a:endParaRPr>
                    </a:p>
                  </a:txBody>
                  <a:tcPr marL="86359" marR="86359"/>
                </a:tc>
              </a:tr>
              <a:tr h="370840">
                <a:tc>
                  <a:txBody>
                    <a:bodyPr/>
                    <a:lstStyle/>
                    <a:p>
                      <a:r>
                        <a:rPr lang="en-ZA" sz="1000" dirty="0" smtClean="0"/>
                        <a:t>41</a:t>
                      </a:r>
                      <a:endParaRPr lang="en-ZA" sz="1000" dirty="0"/>
                    </a:p>
                  </a:txBody>
                  <a:tcPr marL="86359" marR="86359"/>
                </a:tc>
                <a:tc>
                  <a:txBody>
                    <a:bodyPr/>
                    <a:lstStyle/>
                    <a:p>
                      <a:r>
                        <a:rPr lang="en-ZA" sz="1000" dirty="0" smtClean="0"/>
                        <a:t>21</a:t>
                      </a:r>
                      <a:endParaRPr lang="en-ZA" sz="1000" dirty="0"/>
                    </a:p>
                  </a:txBody>
                  <a:tcPr marL="86359" marR="86359"/>
                </a:tc>
                <a:tc>
                  <a:txBody>
                    <a:bodyPr/>
                    <a:lstStyle/>
                    <a:p>
                      <a:pPr marL="171450" indent="-171450">
                        <a:buFont typeface="Arial" pitchFamily="34" charset="0"/>
                        <a:buChar char="•"/>
                      </a:pPr>
                      <a:r>
                        <a:rPr lang="en-US" sz="1000" dirty="0" smtClean="0"/>
                        <a:t>Hook EW 3rd, Stephens J, Ennis DM. Azithromycin compared with penicillin G </a:t>
                      </a:r>
                      <a:r>
                        <a:rPr lang="en-US" sz="1000" dirty="0" err="1" smtClean="0"/>
                        <a:t>benzathine</a:t>
                      </a:r>
                      <a:r>
                        <a:rPr lang="en-US" sz="1000" dirty="0" smtClean="0"/>
                        <a:t> for treatment of incubating syphilis. Ann Intern Med. 1999 Sep 21;131(6):434-7.</a:t>
                      </a:r>
                    </a:p>
                    <a:p>
                      <a:pPr marL="171450" indent="-171450">
                        <a:buFont typeface="Arial" pitchFamily="34" charset="0"/>
                        <a:buChar char="•"/>
                      </a:pPr>
                      <a:r>
                        <a:rPr lang="en-ZA" sz="1000" dirty="0" err="1" smtClean="0"/>
                        <a:t>Workowski</a:t>
                      </a:r>
                      <a:r>
                        <a:rPr lang="en-ZA" sz="1000" dirty="0" smtClean="0"/>
                        <a:t> KA, Berman S; </a:t>
                      </a:r>
                      <a:r>
                        <a:rPr lang="en-ZA" sz="1000" dirty="0" err="1" smtClean="0"/>
                        <a:t>Centers</a:t>
                      </a:r>
                      <a:r>
                        <a:rPr lang="en-ZA" sz="1000" dirty="0" smtClean="0"/>
                        <a:t> for Disease Control and Prevention (CDC). Sexually transmitted diseases treatment guidelines, 2010. </a:t>
                      </a:r>
                      <a:r>
                        <a:rPr lang="en-ZA" sz="1000" i="1" dirty="0" smtClean="0"/>
                        <a:t>MMWR </a:t>
                      </a:r>
                      <a:r>
                        <a:rPr lang="en-ZA" sz="1000" i="1" dirty="0" err="1" smtClean="0"/>
                        <a:t>Recomm</a:t>
                      </a:r>
                      <a:r>
                        <a:rPr lang="en-ZA" sz="1000" i="1" dirty="0" smtClean="0"/>
                        <a:t>  Rep</a:t>
                      </a:r>
                      <a:r>
                        <a:rPr lang="en-ZA" sz="1000" dirty="0" smtClean="0"/>
                        <a:t>. 2010 Dec 17;59(RR-12):1-110. Erratum in: </a:t>
                      </a:r>
                      <a:r>
                        <a:rPr lang="en-ZA" sz="1000" i="1" dirty="0" smtClean="0"/>
                        <a:t>MMWR </a:t>
                      </a:r>
                      <a:r>
                        <a:rPr lang="en-ZA" sz="1000" i="1" dirty="0" err="1" smtClean="0"/>
                        <a:t>Recomm</a:t>
                      </a:r>
                      <a:r>
                        <a:rPr lang="en-ZA" sz="1000" i="1" dirty="0" smtClean="0"/>
                        <a:t> Rep.</a:t>
                      </a:r>
                      <a:r>
                        <a:rPr lang="en-ZA" sz="1000" dirty="0" smtClean="0"/>
                        <a:t> 2011 Jan 14;60(1):18. Dosage error in article text.</a:t>
                      </a:r>
                    </a:p>
                  </a:txBody>
                  <a:tcPr marL="86359" marR="86359"/>
                </a:tc>
              </a:tr>
            </a:tbl>
          </a:graphicData>
        </a:graphic>
      </p:graphicFrame>
      <p:sp>
        <p:nvSpPr>
          <p:cNvPr id="5" name="Slide Number Placeholder 5"/>
          <p:cNvSpPr>
            <a:spLocks noGrp="1"/>
          </p:cNvSpPr>
          <p:nvPr>
            <p:ph type="sldNum" sz="quarter" idx="12"/>
          </p:nvPr>
        </p:nvSpPr>
        <p:spPr>
          <a:xfrm>
            <a:off x="6553200" y="6356350"/>
            <a:ext cx="2133600" cy="365125"/>
          </a:xfrm>
        </p:spPr>
        <p:txBody>
          <a:bodyPr/>
          <a:lstStyle/>
          <a:p>
            <a:pPr algn="ctr"/>
            <a:fld id="{42FB03B2-953D-4068-99A6-8707FB8FE3E1}" type="slidenum">
              <a:rPr lang="en-ZA" sz="1000" smtClean="0">
                <a:solidFill>
                  <a:prstClr val="black"/>
                </a:solidFill>
              </a:rPr>
              <a:pPr algn="ctr"/>
              <a:t>53</a:t>
            </a:fld>
            <a:endParaRPr lang="en-ZA" sz="1000" dirty="0">
              <a:solidFill>
                <a:prstClr val="black"/>
              </a:solidFill>
            </a:endParaRPr>
          </a:p>
        </p:txBody>
      </p:sp>
      <p:sp>
        <p:nvSpPr>
          <p:cNvPr id="6" name="Footer Placeholder 4"/>
          <p:cNvSpPr>
            <a:spLocks noGrp="1"/>
          </p:cNvSpPr>
          <p:nvPr>
            <p:ph type="ftr" sz="quarter" idx="11"/>
          </p:nvPr>
        </p:nvSpPr>
        <p:spPr>
          <a:xfrm>
            <a:off x="3352800" y="6356350"/>
            <a:ext cx="2667000" cy="365125"/>
          </a:xfrm>
        </p:spPr>
        <p:txBody>
          <a:bodyPr/>
          <a:lstStyle/>
          <a:p>
            <a:pPr algn="ctr"/>
            <a:r>
              <a:rPr lang="en-ZA" sz="1000" dirty="0" smtClean="0"/>
              <a:t>PRIMARY HEALTHCARE 2014</a:t>
            </a:r>
          </a:p>
          <a:p>
            <a:pPr algn="ctr"/>
            <a:r>
              <a:rPr lang="en-ZA" sz="1000" dirty="0" smtClean="0"/>
              <a:t> IMPLEMENTATION SLIDES: STI</a:t>
            </a:r>
            <a:endParaRPr lang="en-ZA" sz="1000" dirty="0"/>
          </a:p>
        </p:txBody>
      </p:sp>
    </p:spTree>
    <p:extLst>
      <p:ext uri="{BB962C8B-B14F-4D97-AF65-F5344CB8AC3E}">
        <p14:creationId xmlns="" xmlns:p14="http://schemas.microsoft.com/office/powerpoint/2010/main" val="3832377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6</a:t>
            </a:fld>
            <a:endParaRPr lang="en-ZA" sz="1000" dirty="0"/>
          </a:p>
        </p:txBody>
      </p:sp>
      <p:sp>
        <p:nvSpPr>
          <p:cNvPr id="7" name="Content Placeholder 2"/>
          <p:cNvSpPr txBox="1">
            <a:spLocks/>
          </p:cNvSpPr>
          <p:nvPr/>
        </p:nvSpPr>
        <p:spPr>
          <a:xfrm>
            <a:off x="0" y="1066801"/>
            <a:ext cx="9144000" cy="4724399"/>
          </a:xfrm>
          <a:prstGeom prst="rect">
            <a:avLst/>
          </a:prstGeom>
        </p:spPr>
        <p:txBody>
          <a:bodyPr>
            <a:normAutofit fontScale="77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4100" b="1" i="1" u="none" strike="noStrike" kern="1200" cap="none" spc="0" normalizeH="0" baseline="0" noProof="0" dirty="0" smtClean="0">
                <a:ln>
                  <a:noFill/>
                </a:ln>
                <a:solidFill>
                  <a:schemeClr val="tx1"/>
                </a:solidFill>
                <a:effectLst/>
                <a:uLnTx/>
                <a:uFillTx/>
                <a:latin typeface="+mn-lt"/>
                <a:ea typeface="+mn-ea"/>
                <a:cs typeface="+mn-cs"/>
              </a:rPr>
              <a:t>CHLAMYDIA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sng" strike="noStrike" kern="1200" cap="none" spc="0" normalizeH="0" baseline="0" noProof="0" dirty="0" err="1" smtClean="0">
                <a:ln>
                  <a:noFill/>
                </a:ln>
                <a:solidFill>
                  <a:schemeClr val="tx1"/>
                </a:solidFill>
                <a:effectLst/>
                <a:uLnTx/>
                <a:uFillTx/>
                <a:latin typeface="+mn-lt"/>
                <a:ea typeface="+mn-ea"/>
                <a:cs typeface="+mn-cs"/>
              </a:rPr>
              <a:t>Doxycycline</a:t>
            </a:r>
            <a:r>
              <a:rPr kumimoji="0" lang="en-GB" sz="3200" b="0" i="0" u="sng" strike="noStrike" kern="1200" cap="none" spc="0" normalizeH="0" baseline="0" noProof="0" dirty="0" smtClean="0">
                <a:ln>
                  <a:noFill/>
                </a:ln>
                <a:solidFill>
                  <a:schemeClr val="tx1"/>
                </a:solidFill>
                <a:effectLst/>
                <a:uLnTx/>
                <a:uFillTx/>
                <a:latin typeface="+mn-lt"/>
                <a:ea typeface="+mn-ea"/>
                <a:cs typeface="+mn-cs"/>
              </a:rPr>
              <a:t> 100 mg, oral 12 hourly x 7 days: </a:t>
            </a:r>
            <a:r>
              <a:rPr kumimoji="0" lang="en-GB" sz="3200" b="0" i="1" u="none" strike="noStrike" kern="1200" cap="none" spc="0" normalizeH="0" baseline="0" noProof="0" dirty="0" smtClean="0">
                <a:ln>
                  <a:noFill/>
                </a:ln>
                <a:solidFill>
                  <a:srgbClr val="FF0000"/>
                </a:solidFill>
                <a:effectLst/>
                <a:uLnTx/>
                <a:uFillTx/>
                <a:latin typeface="+mn-lt"/>
                <a:ea typeface="+mn-ea"/>
                <a:cs typeface="+mn-cs"/>
              </a:rPr>
              <a:t>deleted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3200" b="0" i="0" u="sng" strike="noStrike" kern="1200" cap="none" spc="0" normalizeH="0" baseline="0" noProof="0" dirty="0" smtClean="0">
                <a:ln>
                  <a:noFill/>
                </a:ln>
                <a:solidFill>
                  <a:schemeClr val="tx1"/>
                </a:solidFill>
                <a:effectLst/>
                <a:uLnTx/>
                <a:uFillTx/>
                <a:latin typeface="+mn-lt"/>
                <a:ea typeface="+mn-ea"/>
                <a:cs typeface="+mn-cs"/>
              </a:rPr>
              <a:t>Azithromycin 1 g, oral: </a:t>
            </a:r>
            <a:r>
              <a:rPr kumimoji="0" lang="en-GB" sz="3200" b="0" i="1" u="none" strike="noStrike" kern="1200" cap="none" spc="0" normalizeH="0" baseline="0" noProof="0" dirty="0" smtClean="0">
                <a:ln>
                  <a:noFill/>
                </a:ln>
                <a:solidFill>
                  <a:srgbClr val="00B050"/>
                </a:solidFill>
                <a:effectLst/>
                <a:uLnTx/>
                <a:uFillTx/>
                <a:latin typeface="+mn-lt"/>
                <a:ea typeface="+mn-ea"/>
                <a:cs typeface="+mn-cs"/>
              </a:rPr>
              <a:t>added</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7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800" b="0" i="0" u="none" strike="noStrike" kern="1200" cap="none" spc="0" normalizeH="0" baseline="0" noProof="0" dirty="0" smtClean="0">
                <a:ln>
                  <a:noFill/>
                </a:ln>
                <a:solidFill>
                  <a:schemeClr val="tx1"/>
                </a:solidFill>
                <a:effectLst/>
                <a:uLnTx/>
                <a:uFillTx/>
                <a:latin typeface="+mn-lt"/>
                <a:ea typeface="+mn-ea"/>
                <a:cs typeface="+mn-cs"/>
              </a:rPr>
              <a:t>Systematic review (12 RCTS: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1543 patients evaluated for microbial cure; 2171 for adverse events) </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comparing </a:t>
            </a:r>
            <a:r>
              <a:rPr kumimoji="0" lang="en-GB" sz="2800" b="0" i="0" u="none" strike="noStrike" kern="1200" cap="none" spc="0" normalizeH="0" baseline="0" noProof="0" dirty="0" err="1" smtClean="0">
                <a:ln>
                  <a:noFill/>
                </a:ln>
                <a:solidFill>
                  <a:schemeClr val="tx1"/>
                </a:solidFill>
                <a:effectLst/>
                <a:uLnTx/>
                <a:uFillTx/>
                <a:latin typeface="+mn-lt"/>
                <a:ea typeface="+mn-ea"/>
                <a:cs typeface="+mn-cs"/>
              </a:rPr>
              <a:t>azithromycin</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 and </a:t>
            </a:r>
            <a:r>
              <a:rPr kumimoji="0" lang="en-GB" sz="2800" b="0" i="0" u="none" strike="noStrike" kern="1200" cap="none" spc="0" normalizeH="0" baseline="0" noProof="0" dirty="0" err="1" smtClean="0">
                <a:ln>
                  <a:noFill/>
                </a:ln>
                <a:solidFill>
                  <a:schemeClr val="tx1"/>
                </a:solidFill>
                <a:effectLst/>
                <a:uLnTx/>
                <a:uFillTx/>
                <a:latin typeface="+mn-lt"/>
                <a:ea typeface="+mn-ea"/>
                <a:cs typeface="+mn-cs"/>
              </a:rPr>
              <a:t>doxycycline</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 for the treatment of genital </a:t>
            </a:r>
            <a:r>
              <a:rPr kumimoji="0" lang="en-GB" sz="2800" b="0" i="0" u="none" strike="noStrike" kern="1200" cap="none" spc="0" normalizeH="0" baseline="0" noProof="0" dirty="0" err="1" smtClean="0">
                <a:ln>
                  <a:noFill/>
                </a:ln>
                <a:solidFill>
                  <a:schemeClr val="tx1"/>
                </a:solidFill>
                <a:effectLst/>
                <a:uLnTx/>
                <a:uFillTx/>
                <a:latin typeface="+mn-lt"/>
                <a:ea typeface="+mn-ea"/>
                <a:cs typeface="+mn-cs"/>
              </a:rPr>
              <a:t>chlamydia</a:t>
            </a:r>
            <a:r>
              <a:rPr kumimoji="0" lang="en-GB" sz="2800"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575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Azithromycin comparable to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doxycycline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in achieving microbial cure.</a:t>
            </a:r>
          </a:p>
          <a:p>
            <a:pPr marL="742950" marR="0" lvl="1" indent="-28575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Similar tolerability. </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Cure rates: 97% for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azithromycin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vs. 98% for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doxycycline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Adverse events: 25% vs. 23% of patients treated with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azithromycin</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 vs. </a:t>
            </a:r>
            <a:r>
              <a:rPr kumimoji="0" lang="en-US" sz="2400" b="0" i="0" u="none" strike="noStrike" kern="1200" cap="none" spc="0" normalizeH="0" baseline="0" noProof="0" dirty="0" err="1" smtClean="0">
                <a:ln>
                  <a:noFill/>
                </a:ln>
                <a:solidFill>
                  <a:schemeClr val="tx1"/>
                </a:solidFill>
                <a:effectLst/>
                <a:uLnTx/>
                <a:uFillTx/>
                <a:latin typeface="+mn-lt"/>
                <a:ea typeface="+mn-ea"/>
                <a:cs typeface="+mn-cs"/>
              </a:rPr>
              <a:t>doxycycline</a:t>
            </a:r>
            <a:r>
              <a:rPr kumimoji="0" lang="en-US" sz="2400" b="0" i="0" u="none" strike="noStrike" kern="1200" cap="none" spc="0" normalizeH="0" baseline="0" noProof="0" dirty="0" smtClean="0">
                <a:ln>
                  <a:noFill/>
                </a:ln>
                <a:solidFill>
                  <a:schemeClr val="tx1"/>
                </a:solidFill>
                <a:effectLst/>
                <a:uLnTx/>
                <a:uFillTx/>
                <a:latin typeface="+mn-lt"/>
                <a:ea typeface="+mn-ea"/>
                <a:cs typeface="+mn-cs"/>
              </a:rPr>
              <a:t>.</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Efficacy difference for microbial cure (0.01; 95% CI, -0.01 to 0.02), NS</a:t>
            </a:r>
          </a:p>
          <a:p>
            <a:pPr marL="1143000" marR="0" lvl="2" indent="-2286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Risk difference for adverse events (0.01; 95% CI, -0.02 to 0.04) NS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3600" b="1" i="0" u="none" strike="noStrike" kern="1200" cap="none" spc="0" normalizeH="0" baseline="0" noProof="0" dirty="0" smtClean="0">
                <a:ln>
                  <a:noFill/>
                </a:ln>
                <a:solidFill>
                  <a:srgbClr val="3366FF"/>
                </a:solidFill>
                <a:effectLst/>
                <a:uLnTx/>
                <a:uFillTx/>
                <a:latin typeface="Arial" pitchFamily="34" charset="0"/>
                <a:ea typeface="+mn-ea"/>
                <a:cs typeface="Arial" pitchFamily="34" charset="0"/>
              </a:rPr>
              <a:t>Level of Evidence: I Systematic review</a:t>
            </a:r>
            <a:endParaRPr kumimoji="0" lang="en-ZA" sz="3600" b="0" i="0" u="none" strike="noStrike" kern="1200" cap="none" spc="0" normalizeH="0" baseline="0" noProof="0" dirty="0" smtClean="0">
              <a:ln>
                <a:noFill/>
              </a:ln>
              <a:solidFill>
                <a:srgbClr val="3366FF"/>
              </a:solidFill>
              <a:effectLst/>
              <a:uLnTx/>
              <a:uFillTx/>
              <a:latin typeface="Arial" pitchFamily="34" charset="0"/>
              <a:ea typeface="+mn-ea"/>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14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Title 1"/>
          <p:cNvSpPr>
            <a:spLocks noGrp="1"/>
          </p:cNvSpPr>
          <p:nvPr>
            <p:ph type="title"/>
          </p:nvPr>
        </p:nvSpPr>
        <p:spPr>
          <a:xfrm>
            <a:off x="457200" y="274638"/>
            <a:ext cx="8229600" cy="1143000"/>
          </a:xfrm>
        </p:spPr>
        <p:txBody>
          <a:bodyPr/>
          <a:lstStyle/>
          <a:p>
            <a:r>
              <a:rPr lang="en-ZA" b="1" dirty="0" smtClean="0">
                <a:solidFill>
                  <a:schemeClr val="bg1"/>
                </a:solidFill>
              </a:rPr>
              <a:t>AZITHROMYCIN</a:t>
            </a:r>
            <a:endParaRPr lang="en-ZA" b="1" dirty="0">
              <a:solidFill>
                <a:schemeClr val="bg1"/>
              </a:solidFill>
            </a:endParaRPr>
          </a:p>
        </p:txBody>
      </p:sp>
      <p:sp>
        <p:nvSpPr>
          <p:cNvPr id="9" name="TextBox 8"/>
          <p:cNvSpPr txBox="1"/>
          <p:nvPr/>
        </p:nvSpPr>
        <p:spPr>
          <a:xfrm>
            <a:off x="7172325"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3</a:t>
            </a:r>
            <a:endParaRPr lang="en-ZA" dirty="0">
              <a:solidFill>
                <a:srgbClr val="3366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chemeClr val="bg1"/>
                </a:solidFill>
              </a:rPr>
              <a:t>AZITHROMYCIN</a:t>
            </a:r>
            <a:endParaRPr lang="en-ZA" b="1" dirty="0">
              <a:solidFill>
                <a:schemeClr val="bg1"/>
              </a:solidFill>
            </a:endParaRPr>
          </a:p>
        </p:txBody>
      </p:sp>
      <p:sp>
        <p:nvSpPr>
          <p:cNvPr id="3" name="Content Placeholder 2"/>
          <p:cNvSpPr>
            <a:spLocks noGrp="1"/>
          </p:cNvSpPr>
          <p:nvPr>
            <p:ph idx="1"/>
          </p:nvPr>
        </p:nvSpPr>
        <p:spPr>
          <a:xfrm>
            <a:off x="0" y="1066800"/>
            <a:ext cx="9144000" cy="5029200"/>
          </a:xfrm>
        </p:spPr>
        <p:txBody>
          <a:bodyPr>
            <a:normAutofit lnSpcReduction="10000"/>
          </a:bodyPr>
          <a:lstStyle/>
          <a:p>
            <a:pPr>
              <a:buNone/>
            </a:pPr>
            <a:r>
              <a:rPr lang="en-ZA" sz="2400" b="1" i="1" dirty="0" smtClean="0"/>
              <a:t>GONORRHOEA</a:t>
            </a:r>
            <a:endParaRPr lang="en-GB" sz="2400" b="1" i="1" u="sng" dirty="0" smtClean="0"/>
          </a:p>
          <a:p>
            <a:pPr lvl="0"/>
            <a:r>
              <a:rPr lang="en-GB" sz="2400" u="sng" dirty="0" smtClean="0"/>
              <a:t>Efficacy:</a:t>
            </a:r>
            <a:endParaRPr lang="en-ZA" sz="2400" dirty="0" smtClean="0"/>
          </a:p>
          <a:p>
            <a:pPr lvl="1"/>
            <a:r>
              <a:rPr lang="en-GB" sz="2400" dirty="0" err="1" smtClean="0"/>
              <a:t>Bignell</a:t>
            </a:r>
            <a:r>
              <a:rPr lang="en-GB" sz="2400" dirty="0" smtClean="0"/>
              <a:t> </a:t>
            </a:r>
            <a:r>
              <a:rPr lang="en-GB" sz="2400" i="1" dirty="0" smtClean="0"/>
              <a:t>et al.</a:t>
            </a:r>
            <a:r>
              <a:rPr lang="en-GB" sz="2400" dirty="0" smtClean="0"/>
              <a:t> (2011)</a:t>
            </a:r>
            <a:r>
              <a:rPr lang="en-GB" sz="2400" baseline="30000" dirty="0" smtClean="0"/>
              <a:t> </a:t>
            </a:r>
            <a:r>
              <a:rPr lang="en-GB" sz="2400" dirty="0" smtClean="0"/>
              <a:t>: A review of 13 studies (11:urethral/endocervical data; 3:rectal data; 6:pharyngeal data) showed the following microbiological outcomes of </a:t>
            </a:r>
            <a:r>
              <a:rPr lang="en-GB" sz="2400" dirty="0" err="1" smtClean="0"/>
              <a:t>azithromycin</a:t>
            </a:r>
            <a:r>
              <a:rPr lang="en-GB" sz="2400" dirty="0" smtClean="0"/>
              <a:t> monotherapy:</a:t>
            </a:r>
            <a:endParaRPr lang="en-ZA" sz="2400" dirty="0" smtClean="0"/>
          </a:p>
          <a:p>
            <a:pPr>
              <a:buNone/>
            </a:pPr>
            <a:endParaRPr lang="en-ZA" dirty="0" smtClean="0"/>
          </a:p>
          <a:p>
            <a:pPr>
              <a:buNone/>
            </a:pPr>
            <a:endParaRPr lang="en-ZA" dirty="0" smtClean="0"/>
          </a:p>
          <a:p>
            <a:pPr>
              <a:buNone/>
            </a:pPr>
            <a:endParaRPr lang="en-ZA" dirty="0" smtClean="0"/>
          </a:p>
          <a:p>
            <a:pPr>
              <a:buNone/>
            </a:pPr>
            <a:endParaRPr lang="en-ZA" sz="1200" dirty="0" smtClean="0"/>
          </a:p>
          <a:p>
            <a:pPr>
              <a:buNone/>
            </a:pPr>
            <a:endParaRPr lang="en-ZA" sz="1200" dirty="0" smtClean="0"/>
          </a:p>
          <a:p>
            <a:pPr>
              <a:buNone/>
            </a:pPr>
            <a:endParaRPr lang="en-ZA" sz="1200" dirty="0" smtClean="0"/>
          </a:p>
          <a:p>
            <a:pPr>
              <a:buNone/>
            </a:pPr>
            <a:r>
              <a:rPr lang="en-GB" sz="2800" b="1" dirty="0" smtClean="0">
                <a:solidFill>
                  <a:srgbClr val="3366FF"/>
                </a:solidFill>
                <a:latin typeface="Arial" pitchFamily="34" charset="0"/>
                <a:cs typeface="Arial" pitchFamily="34" charset="0"/>
              </a:rPr>
              <a:t>Level of Evidence: I Systematic review</a:t>
            </a:r>
            <a:endParaRPr lang="en-ZA" sz="2800" dirty="0" smtClean="0">
              <a:solidFill>
                <a:srgbClr val="3366FF"/>
              </a:solidFill>
            </a:endParaRPr>
          </a:p>
        </p:txBody>
      </p:sp>
      <p:sp>
        <p:nvSpPr>
          <p:cNvPr id="5" name="Footer Placeholder 4"/>
          <p:cNvSpPr>
            <a:spLocks noGrp="1"/>
          </p:cNvSpPr>
          <p:nvPr>
            <p:ph type="ftr" sz="quarter" idx="11"/>
          </p:nvPr>
        </p:nvSpPr>
        <p:spPr>
          <a:xfrm>
            <a:off x="3124200" y="6096000"/>
            <a:ext cx="2895600" cy="625475"/>
          </a:xfrm>
        </p:spPr>
        <p:txBody>
          <a:bodyPr/>
          <a:lstStyle/>
          <a:p>
            <a:pPr algn="ctr"/>
            <a:r>
              <a:rPr lang="en-ZA" sz="1000" dirty="0" smtClean="0"/>
              <a:t>PRIMARY HEALTHCARE 2014 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7</a:t>
            </a:fld>
            <a:endParaRPr lang="en-ZA" sz="1000" dirty="0"/>
          </a:p>
        </p:txBody>
      </p:sp>
      <p:graphicFrame>
        <p:nvGraphicFramePr>
          <p:cNvPr id="7" name="Table 6"/>
          <p:cNvGraphicFramePr>
            <a:graphicFrameLocks noGrp="1"/>
          </p:cNvGraphicFramePr>
          <p:nvPr/>
        </p:nvGraphicFramePr>
        <p:xfrm>
          <a:off x="357158" y="3352800"/>
          <a:ext cx="8429684" cy="2066400"/>
        </p:xfrm>
        <a:graphic>
          <a:graphicData uri="http://schemas.openxmlformats.org/drawingml/2006/table">
            <a:tbl>
              <a:tblPr firstRow="1" bandRow="1">
                <a:tableStyleId>{5C22544A-7EE6-4342-B048-85BDC9FD1C3A}</a:tableStyleId>
              </a:tblPr>
              <a:tblGrid>
                <a:gridCol w="1590506"/>
                <a:gridCol w="1909956"/>
                <a:gridCol w="4929222"/>
              </a:tblGrid>
              <a:tr h="571504">
                <a:tc>
                  <a:txBody>
                    <a:bodyPr/>
                    <a:lstStyle/>
                    <a:p>
                      <a:r>
                        <a:rPr lang="en-ZA" dirty="0" smtClean="0"/>
                        <a:t>Azithromycin dose</a:t>
                      </a:r>
                      <a:endParaRPr lang="en-ZA" dirty="0"/>
                    </a:p>
                  </a:txBody>
                  <a:tcPr>
                    <a:solidFill>
                      <a:srgbClr val="3366FF"/>
                    </a:solidFill>
                  </a:tcPr>
                </a:tc>
                <a:tc>
                  <a:txBody>
                    <a:bodyPr/>
                    <a:lstStyle/>
                    <a:p>
                      <a:r>
                        <a:rPr lang="en-ZA" dirty="0" smtClean="0"/>
                        <a:t>Trials</a:t>
                      </a:r>
                      <a:endParaRPr lang="en-ZA" dirty="0"/>
                    </a:p>
                  </a:txBody>
                  <a:tcPr>
                    <a:solidFill>
                      <a:srgbClr val="3366FF"/>
                    </a:solidFill>
                  </a:tcPr>
                </a:tc>
                <a:tc>
                  <a:txBody>
                    <a:bodyPr/>
                    <a:lstStyle/>
                    <a:p>
                      <a:r>
                        <a:rPr lang="en-ZA" dirty="0" smtClean="0"/>
                        <a:t>Aggregate</a:t>
                      </a:r>
                      <a:r>
                        <a:rPr lang="en-ZA" baseline="0" dirty="0" smtClean="0"/>
                        <a:t> microbiological; cure rates for urethral and endocervical gonorrhoea</a:t>
                      </a:r>
                      <a:endParaRPr lang="en-ZA" dirty="0"/>
                    </a:p>
                  </a:txBody>
                  <a:tcPr>
                    <a:solidFill>
                      <a:srgbClr val="3366FF"/>
                    </a:solidFill>
                  </a:tcPr>
                </a:tc>
              </a:tr>
              <a:tr h="289783">
                <a:tc>
                  <a:txBody>
                    <a:bodyPr/>
                    <a:lstStyle/>
                    <a:p>
                      <a:r>
                        <a:rPr lang="en-ZA" dirty="0" smtClean="0">
                          <a:solidFill>
                            <a:schemeClr val="bg1"/>
                          </a:solidFill>
                        </a:rPr>
                        <a:t>1 g</a:t>
                      </a:r>
                      <a:endParaRPr lang="en-ZA" dirty="0">
                        <a:solidFill>
                          <a:schemeClr val="bg1"/>
                        </a:solidFill>
                      </a:endParaRPr>
                    </a:p>
                  </a:txBody>
                  <a:tcPr>
                    <a:solidFill>
                      <a:schemeClr val="tx2">
                        <a:lumMod val="60000"/>
                        <a:lumOff val="40000"/>
                      </a:schemeClr>
                    </a:solidFill>
                  </a:tcPr>
                </a:tc>
                <a:tc>
                  <a:txBody>
                    <a:bodyPr/>
                    <a:lstStyle/>
                    <a:p>
                      <a:r>
                        <a:rPr lang="en-ZA" dirty="0" smtClean="0">
                          <a:solidFill>
                            <a:schemeClr val="bg1"/>
                          </a:solidFill>
                        </a:rPr>
                        <a:t>10 prospective</a:t>
                      </a:r>
                      <a:endParaRPr lang="en-ZA" dirty="0">
                        <a:solidFill>
                          <a:schemeClr val="bg1"/>
                        </a:solidFill>
                      </a:endParaRPr>
                    </a:p>
                  </a:txBody>
                  <a:tcPr>
                    <a:solidFill>
                      <a:schemeClr val="tx2">
                        <a:lumMod val="60000"/>
                        <a:lumOff val="40000"/>
                      </a:schemeClr>
                    </a:solidFill>
                  </a:tcPr>
                </a:tc>
                <a:tc>
                  <a:txBody>
                    <a:bodyPr/>
                    <a:lstStyle/>
                    <a:p>
                      <a:r>
                        <a:rPr lang="en-GB" sz="1800" kern="1200" dirty="0" smtClean="0">
                          <a:solidFill>
                            <a:schemeClr val="bg1"/>
                          </a:solidFill>
                          <a:latin typeface="+mn-lt"/>
                          <a:ea typeface="+mn-ea"/>
                          <a:cs typeface="+mn-cs"/>
                        </a:rPr>
                        <a:t>520/539 (96.5%; 95% CI 94.3% to 97.6%)</a:t>
                      </a:r>
                      <a:endParaRPr lang="en-ZA" dirty="0">
                        <a:solidFill>
                          <a:schemeClr val="bg1"/>
                        </a:solidFill>
                      </a:endParaRPr>
                    </a:p>
                  </a:txBody>
                  <a:tcPr>
                    <a:solidFill>
                      <a:schemeClr val="tx2">
                        <a:lumMod val="60000"/>
                        <a:lumOff val="40000"/>
                      </a:schemeClr>
                    </a:solidFill>
                  </a:tcPr>
                </a:tc>
              </a:tr>
              <a:tr h="583683">
                <a:tc>
                  <a:txBody>
                    <a:bodyPr/>
                    <a:lstStyle/>
                    <a:p>
                      <a:r>
                        <a:rPr lang="en-ZA" dirty="0" smtClean="0">
                          <a:solidFill>
                            <a:schemeClr val="bg1"/>
                          </a:solidFill>
                        </a:rPr>
                        <a:t>1 g</a:t>
                      </a:r>
                      <a:endParaRPr lang="en-ZA" dirty="0">
                        <a:solidFill>
                          <a:schemeClr val="bg1"/>
                        </a:solidFill>
                      </a:endParaRPr>
                    </a:p>
                  </a:txBody>
                  <a:tcPr>
                    <a:solidFill>
                      <a:schemeClr val="tx2">
                        <a:lumMod val="60000"/>
                        <a:lumOff val="40000"/>
                      </a:schemeClr>
                    </a:solidFill>
                  </a:tcPr>
                </a:tc>
                <a:tc>
                  <a:txBody>
                    <a:bodyPr/>
                    <a:lstStyle/>
                    <a:p>
                      <a:r>
                        <a:rPr lang="en-ZA" dirty="0" smtClean="0">
                          <a:solidFill>
                            <a:schemeClr val="bg1"/>
                          </a:solidFill>
                        </a:rPr>
                        <a:t>10 prospective</a:t>
                      </a:r>
                      <a:r>
                        <a:rPr lang="en-ZA" baseline="0" dirty="0" smtClean="0">
                          <a:solidFill>
                            <a:schemeClr val="bg1"/>
                          </a:solidFill>
                        </a:rPr>
                        <a:t> &amp; 1 retrospective</a:t>
                      </a:r>
                      <a:endParaRPr lang="en-ZA" dirty="0">
                        <a:solidFill>
                          <a:schemeClr val="bg1"/>
                        </a:solidFill>
                      </a:endParaRPr>
                    </a:p>
                  </a:txBody>
                  <a:tcPr>
                    <a:solidFill>
                      <a:schemeClr val="tx2">
                        <a:lumMod val="60000"/>
                        <a:lumOff val="40000"/>
                      </a:schemeClr>
                    </a:solidFill>
                  </a:tcPr>
                </a:tc>
                <a:tc>
                  <a:txBody>
                    <a:bodyPr/>
                    <a:lstStyle/>
                    <a:p>
                      <a:r>
                        <a:rPr lang="en-GB" sz="1800" kern="1200" dirty="0" smtClean="0">
                          <a:solidFill>
                            <a:schemeClr val="bg1"/>
                          </a:solidFill>
                          <a:latin typeface="+mn-lt"/>
                          <a:ea typeface="+mn-ea"/>
                          <a:cs typeface="+mn-cs"/>
                        </a:rPr>
                        <a:t>688/709 (97.0%; 95% CI 95.2% to 97.9%)</a:t>
                      </a:r>
                      <a:endParaRPr lang="en-ZA" dirty="0">
                        <a:solidFill>
                          <a:schemeClr val="bg1"/>
                        </a:solidFill>
                      </a:endParaRPr>
                    </a:p>
                  </a:txBody>
                  <a:tcPr>
                    <a:solidFill>
                      <a:schemeClr val="tx2">
                        <a:lumMod val="60000"/>
                        <a:lumOff val="40000"/>
                      </a:schemeClr>
                    </a:solidFill>
                  </a:tcPr>
                </a:tc>
              </a:tr>
              <a:tr h="420480">
                <a:tc>
                  <a:txBody>
                    <a:bodyPr/>
                    <a:lstStyle/>
                    <a:p>
                      <a:r>
                        <a:rPr lang="en-ZA" dirty="0" smtClean="0">
                          <a:solidFill>
                            <a:schemeClr val="bg1"/>
                          </a:solidFill>
                        </a:rPr>
                        <a:t>2 g</a:t>
                      </a:r>
                    </a:p>
                  </a:txBody>
                  <a:tcPr>
                    <a:solidFill>
                      <a:schemeClr val="tx2">
                        <a:lumMod val="60000"/>
                        <a:lumOff val="40000"/>
                      </a:schemeClr>
                    </a:solidFill>
                  </a:tcPr>
                </a:tc>
                <a:tc>
                  <a:txBody>
                    <a:bodyPr/>
                    <a:lstStyle/>
                    <a:p>
                      <a:r>
                        <a:rPr lang="en-ZA" sz="1800" kern="1200" dirty="0" smtClean="0">
                          <a:solidFill>
                            <a:schemeClr val="bg1"/>
                          </a:solidFill>
                          <a:latin typeface="+mn-lt"/>
                          <a:ea typeface="+mn-ea"/>
                          <a:cs typeface="+mn-cs"/>
                        </a:rPr>
                        <a:t>10 prospective</a:t>
                      </a:r>
                      <a:endParaRPr lang="en-ZA" dirty="0">
                        <a:solidFill>
                          <a:schemeClr val="bg1"/>
                        </a:solidFill>
                      </a:endParaRPr>
                    </a:p>
                  </a:txBody>
                  <a:tcPr>
                    <a:solidFill>
                      <a:schemeClr val="tx2">
                        <a:lumMod val="60000"/>
                        <a:lumOff val="40000"/>
                      </a:schemeClr>
                    </a:solidFill>
                  </a:tcPr>
                </a:tc>
                <a:tc>
                  <a:txBody>
                    <a:bodyPr/>
                    <a:lstStyle/>
                    <a:p>
                      <a:r>
                        <a:rPr lang="en-GB" sz="1800" kern="1200" dirty="0" smtClean="0">
                          <a:solidFill>
                            <a:schemeClr val="bg1"/>
                          </a:solidFill>
                          <a:latin typeface="+mn-lt"/>
                          <a:ea typeface="+mn-ea"/>
                          <a:cs typeface="+mn-cs"/>
                        </a:rPr>
                        <a:t>392/396 (99%); 95% CI 97.5% to 99.6%</a:t>
                      </a:r>
                      <a:endParaRPr lang="en-ZA" dirty="0">
                        <a:solidFill>
                          <a:schemeClr val="bg1"/>
                        </a:solidFill>
                      </a:endParaRPr>
                    </a:p>
                  </a:txBody>
                  <a:tcPr>
                    <a:solidFill>
                      <a:schemeClr val="tx2">
                        <a:lumMod val="60000"/>
                        <a:lumOff val="40000"/>
                      </a:schemeClr>
                    </a:solidFill>
                  </a:tcPr>
                </a:tc>
              </a:tr>
            </a:tbl>
          </a:graphicData>
        </a:graphic>
      </p:graphicFrame>
      <p:sp>
        <p:nvSpPr>
          <p:cNvPr id="8" name="TextBox 7"/>
          <p:cNvSpPr txBox="1"/>
          <p:nvPr/>
        </p:nvSpPr>
        <p:spPr>
          <a:xfrm>
            <a:off x="7172325"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4</a:t>
            </a:r>
            <a:endParaRPr lang="en-ZA" dirty="0">
              <a:solidFill>
                <a:srgbClr val="3366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chemeClr val="bg1"/>
                </a:solidFill>
              </a:rPr>
              <a:t>AZITHROMYCIN</a:t>
            </a:r>
            <a:endParaRPr lang="en-ZA" b="1" dirty="0">
              <a:solidFill>
                <a:schemeClr val="bg1"/>
              </a:solidFill>
            </a:endParaRPr>
          </a:p>
        </p:txBody>
      </p:sp>
      <p:sp>
        <p:nvSpPr>
          <p:cNvPr id="3" name="Content Placeholder 2"/>
          <p:cNvSpPr>
            <a:spLocks noGrp="1"/>
          </p:cNvSpPr>
          <p:nvPr>
            <p:ph idx="1"/>
          </p:nvPr>
        </p:nvSpPr>
        <p:spPr>
          <a:xfrm>
            <a:off x="457200" y="1285860"/>
            <a:ext cx="8229600" cy="4840303"/>
          </a:xfrm>
        </p:spPr>
        <p:txBody>
          <a:bodyPr>
            <a:normAutofit/>
          </a:bodyPr>
          <a:lstStyle/>
          <a:p>
            <a:r>
              <a:rPr lang="en-GB" sz="3100" u="sng" dirty="0" smtClean="0"/>
              <a:t>Efficacy (continued)</a:t>
            </a:r>
          </a:p>
          <a:p>
            <a:pPr lvl="1"/>
            <a:r>
              <a:rPr lang="en-ZA" sz="2600" dirty="0" smtClean="0"/>
              <a:t>Four </a:t>
            </a:r>
            <a:r>
              <a:rPr lang="en-ZA" sz="2600" dirty="0" err="1" smtClean="0"/>
              <a:t>RCTs</a:t>
            </a:r>
            <a:r>
              <a:rPr lang="en-ZA" sz="2600" dirty="0" smtClean="0"/>
              <a:t> identified that compared </a:t>
            </a:r>
            <a:r>
              <a:rPr lang="en-ZA" sz="2600" dirty="0" err="1" smtClean="0"/>
              <a:t>azithromycin</a:t>
            </a:r>
            <a:r>
              <a:rPr lang="en-ZA" sz="2600" dirty="0" smtClean="0"/>
              <a:t> 1 g single dose with doxycycline 100 mg 12 hourly for 7 days for NGU. Clinical cure rates by study arm were similar in all four </a:t>
            </a:r>
            <a:r>
              <a:rPr lang="en-ZA" sz="2600" dirty="0" err="1" smtClean="0"/>
              <a:t>RCTs</a:t>
            </a:r>
            <a:r>
              <a:rPr lang="en-ZA" sz="2600" dirty="0" smtClean="0"/>
              <a:t>. </a:t>
            </a:r>
          </a:p>
          <a:p>
            <a:endParaRPr lang="en-ZA" dirty="0"/>
          </a:p>
        </p:txBody>
      </p:sp>
      <p:sp>
        <p:nvSpPr>
          <p:cNvPr id="5" name="Footer Placeholder 4"/>
          <p:cNvSpPr>
            <a:spLocks noGrp="1"/>
          </p:cNvSpPr>
          <p:nvPr>
            <p:ph type="ftr" sz="quarter" idx="11"/>
          </p:nvPr>
        </p:nvSpPr>
        <p:spPr/>
        <p:txBody>
          <a:bodyPr/>
          <a:lstStyle/>
          <a:p>
            <a:pPr algn="ctr"/>
            <a:r>
              <a:rPr lang="en-ZA" sz="1200" dirty="0" smtClean="0"/>
              <a:t>PRIMARY HEALTHCARE 2014 IMPLEMENTATION SLIDES: STI</a:t>
            </a:r>
            <a:endParaRPr lang="en-ZA" sz="12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200" smtClean="0"/>
              <a:pPr algn="ctr"/>
              <a:t>8</a:t>
            </a:fld>
            <a:endParaRPr lang="en-ZA" sz="1200" dirty="0"/>
          </a:p>
        </p:txBody>
      </p:sp>
      <p:sp>
        <p:nvSpPr>
          <p:cNvPr id="7" name="TextBox 6"/>
          <p:cNvSpPr txBox="1"/>
          <p:nvPr/>
        </p:nvSpPr>
        <p:spPr>
          <a:xfrm>
            <a:off x="7172325" y="5726668"/>
            <a:ext cx="914400" cy="369332"/>
          </a:xfrm>
          <a:prstGeom prst="rect">
            <a:avLst/>
          </a:prstGeom>
          <a:noFill/>
          <a:ln w="3175">
            <a:solidFill>
              <a:schemeClr val="tx1"/>
            </a:solidFill>
          </a:ln>
        </p:spPr>
        <p:txBody>
          <a:bodyPr wrap="square" rtlCol="0">
            <a:spAutoFit/>
          </a:bodyPr>
          <a:lstStyle/>
          <a:p>
            <a:pPr algn="ctr"/>
            <a:r>
              <a:rPr lang="en-ZA" dirty="0">
                <a:solidFill>
                  <a:srgbClr val="3366FF"/>
                </a:solidFill>
              </a:rPr>
              <a:t>Ref </a:t>
            </a:r>
            <a:r>
              <a:rPr lang="en-ZA" dirty="0" smtClean="0">
                <a:solidFill>
                  <a:srgbClr val="3366FF"/>
                </a:solidFill>
              </a:rPr>
              <a:t>5</a:t>
            </a:r>
            <a:endParaRPr lang="en-ZA" dirty="0">
              <a:solidFill>
                <a:srgbClr val="3366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chemeClr val="bg1"/>
                </a:solidFill>
              </a:rPr>
              <a:t>AZITHROMYCIN</a:t>
            </a:r>
            <a:endParaRPr lang="en-ZA" b="1" dirty="0">
              <a:solidFill>
                <a:schemeClr val="bg1"/>
              </a:solidFill>
            </a:endParaRPr>
          </a:p>
        </p:txBody>
      </p:sp>
      <p:graphicFrame>
        <p:nvGraphicFramePr>
          <p:cNvPr id="7" name="Content Placeholder 6"/>
          <p:cNvGraphicFramePr>
            <a:graphicFrameLocks noGrp="1"/>
          </p:cNvGraphicFramePr>
          <p:nvPr>
            <p:ph idx="1"/>
          </p:nvPr>
        </p:nvGraphicFramePr>
        <p:xfrm>
          <a:off x="228599" y="1143000"/>
          <a:ext cx="8763001" cy="5047488"/>
        </p:xfrm>
        <a:graphic>
          <a:graphicData uri="http://schemas.openxmlformats.org/drawingml/2006/table">
            <a:tbl>
              <a:tblPr firstRow="1" bandRow="1">
                <a:tableStyleId>{5C22544A-7EE6-4342-B048-85BDC9FD1C3A}</a:tableStyleId>
              </a:tblPr>
              <a:tblGrid>
                <a:gridCol w="1414839"/>
                <a:gridCol w="2282048"/>
                <a:gridCol w="5066114"/>
              </a:tblGrid>
              <a:tr h="1194816">
                <a:tc>
                  <a:txBody>
                    <a:bodyPr/>
                    <a:lstStyle/>
                    <a:p>
                      <a:pPr>
                        <a:lnSpc>
                          <a:spcPct val="115000"/>
                        </a:lnSpc>
                        <a:spcAft>
                          <a:spcPts val="0"/>
                        </a:spcAft>
                      </a:pPr>
                      <a:r>
                        <a:rPr lang="en-ZA" sz="1200" dirty="0" err="1">
                          <a:latin typeface="Calibri"/>
                          <a:ea typeface="Calibri"/>
                          <a:cs typeface="Times New Roman"/>
                        </a:rPr>
                        <a:t>Manhart</a:t>
                      </a:r>
                      <a:r>
                        <a:rPr lang="en-ZA" sz="1200" i="1" dirty="0" err="1">
                          <a:latin typeface="Calibri"/>
                          <a:ea typeface="Calibri"/>
                          <a:cs typeface="Times New Roman"/>
                        </a:rPr>
                        <a:t>et</a:t>
                      </a:r>
                      <a:r>
                        <a:rPr lang="en-ZA" sz="1200" i="1" dirty="0">
                          <a:latin typeface="Calibri"/>
                          <a:ea typeface="Calibri"/>
                          <a:cs typeface="Times New Roman"/>
                        </a:rPr>
                        <a:t> al</a:t>
                      </a:r>
                      <a:r>
                        <a:rPr lang="en-ZA" sz="1200" dirty="0">
                          <a:latin typeface="Calibri"/>
                          <a:ea typeface="Calibri"/>
                          <a:cs typeface="Times New Roman"/>
                        </a:rPr>
                        <a:t> (2013)</a:t>
                      </a:r>
                    </a:p>
                  </a:txBody>
                  <a:tcPr marL="68580" marR="68580" marT="0" marB="0"/>
                </a:tc>
                <a:tc>
                  <a:txBody>
                    <a:bodyPr/>
                    <a:lstStyle/>
                    <a:p>
                      <a:pPr>
                        <a:lnSpc>
                          <a:spcPct val="115000"/>
                        </a:lnSpc>
                        <a:spcAft>
                          <a:spcPts val="0"/>
                        </a:spcAft>
                      </a:pPr>
                      <a:r>
                        <a:rPr lang="en-ZA" sz="1200">
                          <a:latin typeface="Calibri"/>
                          <a:ea typeface="Calibri"/>
                          <a:cs typeface="Times New Roman"/>
                        </a:rPr>
                        <a:t>Double blind, parallel-group superiority trial comparing  azithromycin </a:t>
                      </a:r>
                      <a:r>
                        <a:rPr lang="en-ZA" sz="1200" i="1">
                          <a:latin typeface="Calibri"/>
                          <a:ea typeface="Calibri"/>
                          <a:cs typeface="Times New Roman"/>
                        </a:rPr>
                        <a:t>vs</a:t>
                      </a:r>
                      <a:r>
                        <a:rPr lang="en-ZA" sz="1200">
                          <a:latin typeface="Calibri"/>
                          <a:ea typeface="Calibri"/>
                          <a:cs typeface="Times New Roman"/>
                        </a:rPr>
                        <a:t>. doxycycline in men with NGU (n=606)</a:t>
                      </a:r>
                    </a:p>
                  </a:txBody>
                  <a:tcPr marL="68580" marR="68580" marT="0" marB="0"/>
                </a:tc>
                <a:tc>
                  <a:txBody>
                    <a:bodyPr/>
                    <a:lstStyle/>
                    <a:p>
                      <a:pPr>
                        <a:lnSpc>
                          <a:spcPct val="115000"/>
                        </a:lnSpc>
                        <a:spcAft>
                          <a:spcPts val="0"/>
                        </a:spcAft>
                      </a:pPr>
                      <a:r>
                        <a:rPr lang="en-ZA" sz="1200">
                          <a:latin typeface="Calibri"/>
                          <a:ea typeface="Calibri"/>
                          <a:cs typeface="Times New Roman"/>
                        </a:rPr>
                        <a:t>Pathogen-specific analyses after 3 weeks: </a:t>
                      </a:r>
                    </a:p>
                    <a:p>
                      <a:pPr>
                        <a:lnSpc>
                          <a:spcPct val="115000"/>
                        </a:lnSpc>
                        <a:spcAft>
                          <a:spcPts val="0"/>
                        </a:spcAft>
                      </a:pPr>
                      <a:r>
                        <a:rPr lang="en-ZA" sz="1200">
                          <a:latin typeface="Calibri"/>
                          <a:ea typeface="Calibri"/>
                          <a:cs typeface="Times New Roman"/>
                        </a:rPr>
                        <a:t>[Clinical cure or microbiological cure did not differ between azithromycin (n=302) vs doxycycline (n=302)].</a:t>
                      </a:r>
                    </a:p>
                    <a:p>
                      <a:pPr>
                        <a:lnSpc>
                          <a:spcPct val="115000"/>
                        </a:lnSpc>
                        <a:spcAft>
                          <a:spcPts val="0"/>
                        </a:spcAft>
                      </a:pPr>
                      <a:r>
                        <a:rPr lang="en-ZA" sz="1200">
                          <a:latin typeface="Calibri"/>
                          <a:ea typeface="Calibri"/>
                          <a:cs typeface="Times New Roman"/>
                        </a:rPr>
                        <a:t>- </a:t>
                      </a:r>
                      <a:r>
                        <a:rPr lang="en-ZA" sz="1200" i="1">
                          <a:latin typeface="Calibri"/>
                          <a:ea typeface="Calibri"/>
                          <a:cs typeface="Times New Roman"/>
                        </a:rPr>
                        <a:t>Chlamydia trachomatis:</a:t>
                      </a:r>
                      <a:r>
                        <a:rPr lang="en-ZA" sz="1200">
                          <a:latin typeface="Calibri"/>
                          <a:ea typeface="Calibri"/>
                          <a:cs typeface="Times New Roman"/>
                        </a:rPr>
                        <a:t> 86% vs. 90%; p=0.56</a:t>
                      </a:r>
                    </a:p>
                    <a:p>
                      <a:pPr>
                        <a:lnSpc>
                          <a:spcPct val="115000"/>
                        </a:lnSpc>
                        <a:spcAft>
                          <a:spcPts val="0"/>
                        </a:spcAft>
                      </a:pPr>
                      <a:r>
                        <a:rPr lang="en-ZA" sz="1200">
                          <a:latin typeface="Calibri"/>
                          <a:ea typeface="Calibri"/>
                          <a:cs typeface="Times New Roman"/>
                        </a:rPr>
                        <a:t>- </a:t>
                      </a:r>
                      <a:r>
                        <a:rPr lang="en-ZA" sz="1200" i="1">
                          <a:latin typeface="Calibri"/>
                          <a:ea typeface="Calibri"/>
                          <a:cs typeface="Times New Roman"/>
                        </a:rPr>
                        <a:t>Mycoplasma genitalium:</a:t>
                      </a:r>
                      <a:r>
                        <a:rPr lang="en-ZA" sz="1200">
                          <a:latin typeface="Calibri"/>
                          <a:ea typeface="Calibri"/>
                          <a:cs typeface="Times New Roman"/>
                        </a:rPr>
                        <a:t> 40% vs. 30%; p=0.41</a:t>
                      </a:r>
                    </a:p>
                    <a:p>
                      <a:pPr>
                        <a:lnSpc>
                          <a:spcPct val="115000"/>
                        </a:lnSpc>
                        <a:spcAft>
                          <a:spcPts val="0"/>
                        </a:spcAft>
                      </a:pPr>
                      <a:r>
                        <a:rPr lang="en-ZA" sz="1200">
                          <a:latin typeface="Calibri"/>
                          <a:ea typeface="Calibri"/>
                          <a:cs typeface="Times New Roman"/>
                        </a:rPr>
                        <a:t>- </a:t>
                      </a:r>
                      <a:r>
                        <a:rPr lang="en-ZA" sz="1200" i="1">
                          <a:latin typeface="Calibri"/>
                          <a:ea typeface="Calibri"/>
                          <a:cs typeface="Times New Roman"/>
                        </a:rPr>
                        <a:t>Ureaplasma urealyticum </a:t>
                      </a:r>
                      <a:r>
                        <a:rPr lang="en-ZA" sz="1200">
                          <a:latin typeface="Calibri"/>
                          <a:ea typeface="Calibri"/>
                          <a:cs typeface="Times New Roman"/>
                        </a:rPr>
                        <a:t>biovar 2: 75% vs. 70%; p=0.50</a:t>
                      </a:r>
                    </a:p>
                  </a:txBody>
                  <a:tcPr marL="68580" marR="68580" marT="0" marB="0"/>
                </a:tc>
              </a:tr>
              <a:tr h="1792224">
                <a:tc>
                  <a:txBody>
                    <a:bodyPr/>
                    <a:lstStyle/>
                    <a:p>
                      <a:pPr>
                        <a:lnSpc>
                          <a:spcPct val="115000"/>
                        </a:lnSpc>
                        <a:spcAft>
                          <a:spcPts val="0"/>
                        </a:spcAft>
                      </a:pPr>
                      <a:r>
                        <a:rPr lang="en-ZA" sz="1200">
                          <a:latin typeface="Calibri"/>
                          <a:ea typeface="Calibri"/>
                          <a:cs typeface="Times New Roman"/>
                        </a:rPr>
                        <a:t>Schwebke</a:t>
                      </a:r>
                      <a:r>
                        <a:rPr lang="en-ZA" sz="1200" i="1">
                          <a:latin typeface="Calibri"/>
                          <a:ea typeface="Calibri"/>
                          <a:cs typeface="Times New Roman"/>
                        </a:rPr>
                        <a:t>et al</a:t>
                      </a:r>
                      <a:r>
                        <a:rPr lang="en-ZA" sz="1200">
                          <a:latin typeface="Calibri"/>
                          <a:ea typeface="Calibri"/>
                          <a:cs typeface="Times New Roman"/>
                        </a:rPr>
                        <a:t> (2011)</a:t>
                      </a:r>
                    </a:p>
                  </a:txBody>
                  <a:tcPr marL="68580" marR="68580" marT="0" marB="0"/>
                </a:tc>
                <a:tc>
                  <a:txBody>
                    <a:bodyPr/>
                    <a:lstStyle/>
                    <a:p>
                      <a:pPr>
                        <a:lnSpc>
                          <a:spcPct val="115000"/>
                        </a:lnSpc>
                        <a:spcAft>
                          <a:spcPts val="0"/>
                        </a:spcAft>
                      </a:pPr>
                      <a:r>
                        <a:rPr lang="en-ZA" sz="1200" dirty="0">
                          <a:latin typeface="Calibri"/>
                          <a:ea typeface="Calibri"/>
                          <a:cs typeface="Times New Roman"/>
                        </a:rPr>
                        <a:t>Randomised, controlled, double-blinded phase IIB trial </a:t>
                      </a:r>
                      <a:r>
                        <a:rPr lang="en-ZA" sz="1200" dirty="0" err="1">
                          <a:latin typeface="Calibri"/>
                          <a:ea typeface="Calibri"/>
                          <a:cs typeface="Times New Roman"/>
                        </a:rPr>
                        <a:t>trial</a:t>
                      </a:r>
                      <a:r>
                        <a:rPr lang="en-ZA" sz="1200" dirty="0">
                          <a:latin typeface="Calibri"/>
                          <a:ea typeface="Calibri"/>
                          <a:cs typeface="Times New Roman"/>
                        </a:rPr>
                        <a:t> comparing </a:t>
                      </a:r>
                      <a:r>
                        <a:rPr lang="en-ZA" sz="1200" dirty="0" err="1">
                          <a:latin typeface="Calibri"/>
                          <a:ea typeface="Calibri"/>
                          <a:cs typeface="Times New Roman"/>
                        </a:rPr>
                        <a:t>doxycycline</a:t>
                      </a:r>
                      <a:r>
                        <a:rPr lang="en-ZA" sz="1200" dirty="0">
                          <a:latin typeface="Calibri"/>
                          <a:ea typeface="Calibri"/>
                          <a:cs typeface="Times New Roman"/>
                        </a:rPr>
                        <a:t> +/- </a:t>
                      </a:r>
                      <a:r>
                        <a:rPr lang="en-ZA" sz="1200" dirty="0" err="1">
                          <a:latin typeface="Calibri"/>
                          <a:ea typeface="Calibri"/>
                          <a:cs typeface="Times New Roman"/>
                        </a:rPr>
                        <a:t>tinadazole</a:t>
                      </a:r>
                      <a:r>
                        <a:rPr lang="en-ZA" sz="1200" dirty="0">
                          <a:latin typeface="Calibri"/>
                          <a:ea typeface="Calibri"/>
                          <a:cs typeface="Times New Roman"/>
                        </a:rPr>
                        <a:t> vs. </a:t>
                      </a:r>
                      <a:r>
                        <a:rPr lang="en-ZA" sz="1200" dirty="0" err="1">
                          <a:latin typeface="Calibri"/>
                          <a:ea typeface="Calibri"/>
                          <a:cs typeface="Times New Roman"/>
                        </a:rPr>
                        <a:t>azithromycin</a:t>
                      </a:r>
                      <a:r>
                        <a:rPr lang="en-ZA" sz="1200" dirty="0">
                          <a:latin typeface="Calibri"/>
                          <a:ea typeface="Calibri"/>
                          <a:cs typeface="Times New Roman"/>
                        </a:rPr>
                        <a:t> +/- </a:t>
                      </a:r>
                      <a:r>
                        <a:rPr lang="en-ZA" sz="1200" dirty="0" err="1">
                          <a:latin typeface="Calibri"/>
                          <a:ea typeface="Calibri"/>
                          <a:cs typeface="Times New Roman"/>
                        </a:rPr>
                        <a:t>tinadazole</a:t>
                      </a:r>
                      <a:r>
                        <a:rPr lang="en-ZA" sz="1200" dirty="0">
                          <a:latin typeface="Calibri"/>
                          <a:ea typeface="Calibri"/>
                          <a:cs typeface="Times New Roman"/>
                        </a:rPr>
                        <a:t> in men with NGU (n=305)</a:t>
                      </a:r>
                    </a:p>
                  </a:txBody>
                  <a:tcPr marL="68580" marR="68580" marT="0" marB="0"/>
                </a:tc>
                <a:tc>
                  <a:txBody>
                    <a:bodyPr/>
                    <a:lstStyle/>
                    <a:p>
                      <a:pPr>
                        <a:lnSpc>
                          <a:spcPct val="115000"/>
                        </a:lnSpc>
                        <a:spcAft>
                          <a:spcPts val="0"/>
                        </a:spcAft>
                      </a:pPr>
                      <a:r>
                        <a:rPr lang="en-ZA" sz="1200" dirty="0">
                          <a:latin typeface="Calibri"/>
                          <a:ea typeface="Calibri"/>
                          <a:cs typeface="Times New Roman"/>
                        </a:rPr>
                        <a:t>Microbiologic cure rates of treatment arms – doxycycline </a:t>
                      </a:r>
                      <a:r>
                        <a:rPr lang="en-ZA" sz="1200" i="1" dirty="0">
                          <a:latin typeface="Calibri"/>
                          <a:ea typeface="Calibri"/>
                          <a:cs typeface="Times New Roman"/>
                        </a:rPr>
                        <a:t>vs</a:t>
                      </a:r>
                      <a:r>
                        <a:rPr lang="en-ZA" sz="1200" dirty="0">
                          <a:latin typeface="Calibri"/>
                          <a:ea typeface="Calibri"/>
                          <a:cs typeface="Times New Roman"/>
                        </a:rPr>
                        <a:t>. doxycycline + </a:t>
                      </a:r>
                      <a:r>
                        <a:rPr lang="en-ZA" sz="1200" dirty="0" err="1">
                          <a:latin typeface="Calibri"/>
                          <a:ea typeface="Calibri"/>
                          <a:cs typeface="Times New Roman"/>
                        </a:rPr>
                        <a:t>tinidazole</a:t>
                      </a:r>
                      <a:r>
                        <a:rPr lang="en-ZA" sz="1200" i="1" dirty="0" err="1">
                          <a:latin typeface="Calibri"/>
                          <a:ea typeface="Calibri"/>
                          <a:cs typeface="Times New Roman"/>
                        </a:rPr>
                        <a:t>vs</a:t>
                      </a:r>
                      <a:r>
                        <a:rPr lang="en-ZA" sz="1200" dirty="0">
                          <a:latin typeface="Calibri"/>
                          <a:ea typeface="Calibri"/>
                          <a:cs typeface="Times New Roman"/>
                        </a:rPr>
                        <a:t>. azithromycin </a:t>
                      </a:r>
                      <a:r>
                        <a:rPr lang="en-ZA" sz="1200" i="1" dirty="0">
                          <a:latin typeface="Calibri"/>
                          <a:ea typeface="Calibri"/>
                          <a:cs typeface="Times New Roman"/>
                        </a:rPr>
                        <a:t>vs.</a:t>
                      </a:r>
                      <a:r>
                        <a:rPr lang="en-ZA" sz="1200" dirty="0">
                          <a:latin typeface="Calibri"/>
                          <a:ea typeface="Calibri"/>
                          <a:cs typeface="Times New Roman"/>
                        </a:rPr>
                        <a:t> azithromycin + </a:t>
                      </a:r>
                      <a:r>
                        <a:rPr lang="en-ZA" sz="1200" dirty="0" err="1" smtClean="0">
                          <a:latin typeface="Calibri"/>
                          <a:ea typeface="Calibri"/>
                          <a:cs typeface="Times New Roman"/>
                        </a:rPr>
                        <a:t>tinidazole</a:t>
                      </a:r>
                      <a:r>
                        <a:rPr lang="en-ZA" sz="1200" dirty="0">
                          <a:latin typeface="Calibri"/>
                          <a:ea typeface="Calibri"/>
                          <a:cs typeface="Times New Roman"/>
                        </a:rPr>
                        <a:t>;  for the following pathogens were:</a:t>
                      </a:r>
                    </a:p>
                    <a:p>
                      <a:pPr>
                        <a:lnSpc>
                          <a:spcPct val="115000"/>
                        </a:lnSpc>
                        <a:spcAft>
                          <a:spcPts val="0"/>
                        </a:spcAft>
                      </a:pPr>
                      <a:r>
                        <a:rPr lang="en-ZA" sz="1200" dirty="0">
                          <a:latin typeface="Calibri"/>
                          <a:ea typeface="Calibri"/>
                          <a:cs typeface="Times New Roman"/>
                        </a:rPr>
                        <a:t>- Chlamydia: 0(0 to 10.3</a:t>
                      </a:r>
                      <a:r>
                        <a:rPr lang="en-ZA" sz="1200" i="1" dirty="0">
                          <a:latin typeface="Calibri"/>
                          <a:ea typeface="Calibri"/>
                          <a:cs typeface="Times New Roman"/>
                        </a:rPr>
                        <a:t>) vs.</a:t>
                      </a:r>
                      <a:r>
                        <a:rPr lang="en-ZA" sz="1200" dirty="0">
                          <a:latin typeface="Calibri"/>
                          <a:ea typeface="Calibri"/>
                          <a:cs typeface="Times New Roman"/>
                        </a:rPr>
                        <a:t> 12.5 (2.7 to 32.4) </a:t>
                      </a:r>
                      <a:r>
                        <a:rPr lang="en-ZA" sz="1200" i="1" dirty="0">
                          <a:latin typeface="Calibri"/>
                          <a:ea typeface="Calibri"/>
                          <a:cs typeface="Times New Roman"/>
                        </a:rPr>
                        <a:t>vs </a:t>
                      </a:r>
                      <a:r>
                        <a:rPr lang="en-ZA" sz="1200" dirty="0">
                          <a:latin typeface="Calibri"/>
                          <a:ea typeface="Calibri"/>
                          <a:cs typeface="Times New Roman"/>
                        </a:rPr>
                        <a:t>26.9 (11.6 vs 47.8) </a:t>
                      </a:r>
                      <a:r>
                        <a:rPr lang="en-ZA" sz="1200" i="1" dirty="0">
                          <a:latin typeface="Calibri"/>
                          <a:ea typeface="Calibri"/>
                          <a:cs typeface="Times New Roman"/>
                        </a:rPr>
                        <a:t>vs</a:t>
                      </a:r>
                      <a:r>
                        <a:rPr lang="en-ZA" sz="1200" dirty="0">
                          <a:latin typeface="Calibri"/>
                          <a:ea typeface="Calibri"/>
                          <a:cs typeface="Times New Roman"/>
                        </a:rPr>
                        <a:t> 18.5 (6.3 to 38.0)</a:t>
                      </a:r>
                    </a:p>
                    <a:p>
                      <a:pPr>
                        <a:lnSpc>
                          <a:spcPct val="115000"/>
                        </a:lnSpc>
                        <a:spcAft>
                          <a:spcPts val="0"/>
                        </a:spcAft>
                      </a:pPr>
                      <a:r>
                        <a:rPr lang="en-ZA" sz="1200" dirty="0">
                          <a:latin typeface="Calibri"/>
                          <a:ea typeface="Calibri"/>
                          <a:cs typeface="Times New Roman"/>
                        </a:rPr>
                        <a:t>- </a:t>
                      </a:r>
                      <a:r>
                        <a:rPr lang="en-ZA" sz="1200" dirty="0" err="1">
                          <a:latin typeface="Calibri"/>
                          <a:ea typeface="Calibri"/>
                          <a:cs typeface="Times New Roman"/>
                        </a:rPr>
                        <a:t>Trichomonas</a:t>
                      </a:r>
                      <a:r>
                        <a:rPr lang="en-ZA" sz="1200" dirty="0">
                          <a:latin typeface="Calibri"/>
                          <a:ea typeface="Calibri"/>
                          <a:cs typeface="Times New Roman"/>
                        </a:rPr>
                        <a:t>: 33.3 (7.5 to 70.1) vs. 0 (0 to 33.6) vs. 28.6 (3.7 to 71.0) vs. 20.0 (0.5 to 71.6)</a:t>
                      </a:r>
                    </a:p>
                    <a:p>
                      <a:pPr>
                        <a:lnSpc>
                          <a:spcPct val="115000"/>
                        </a:lnSpc>
                        <a:spcAft>
                          <a:spcPts val="0"/>
                        </a:spcAft>
                      </a:pPr>
                      <a:r>
                        <a:rPr lang="en-ZA" sz="1200" dirty="0">
                          <a:latin typeface="Calibri"/>
                          <a:ea typeface="Calibri"/>
                          <a:cs typeface="Times New Roman"/>
                        </a:rPr>
                        <a:t>- </a:t>
                      </a:r>
                      <a:r>
                        <a:rPr lang="en-ZA" sz="1200" i="1" dirty="0">
                          <a:latin typeface="Calibri"/>
                          <a:ea typeface="Calibri"/>
                          <a:cs typeface="Times New Roman"/>
                        </a:rPr>
                        <a:t>Mycoplasma </a:t>
                      </a:r>
                      <a:r>
                        <a:rPr lang="en-ZA" sz="1200" i="1" dirty="0" err="1">
                          <a:latin typeface="Calibri"/>
                          <a:ea typeface="Calibri"/>
                          <a:cs typeface="Times New Roman"/>
                        </a:rPr>
                        <a:t>genitalium</a:t>
                      </a:r>
                      <a:r>
                        <a:rPr lang="en-ZA" sz="1200" i="1" dirty="0">
                          <a:latin typeface="Calibri"/>
                          <a:ea typeface="Calibri"/>
                          <a:cs typeface="Times New Roman"/>
                        </a:rPr>
                        <a:t>:</a:t>
                      </a:r>
                      <a:r>
                        <a:rPr lang="en-ZA" sz="1200" dirty="0">
                          <a:latin typeface="Calibri"/>
                          <a:ea typeface="Calibri"/>
                          <a:cs typeface="Times New Roman"/>
                        </a:rPr>
                        <a:t> 76.2 (52.8 to 91.8) </a:t>
                      </a:r>
                      <a:r>
                        <a:rPr lang="en-ZA" sz="1200" i="1" dirty="0">
                          <a:latin typeface="Calibri"/>
                          <a:ea typeface="Calibri"/>
                          <a:cs typeface="Times New Roman"/>
                        </a:rPr>
                        <a:t>vs.</a:t>
                      </a:r>
                      <a:r>
                        <a:rPr lang="en-ZA" sz="1200" dirty="0">
                          <a:latin typeface="Calibri"/>
                          <a:ea typeface="Calibri"/>
                          <a:cs typeface="Times New Roman"/>
                        </a:rPr>
                        <a:t> 61.1 (35.8 vs 82.7) </a:t>
                      </a:r>
                      <a:r>
                        <a:rPr lang="en-ZA" sz="1200" i="1" dirty="0">
                          <a:latin typeface="Calibri"/>
                          <a:ea typeface="Calibri"/>
                          <a:cs typeface="Times New Roman"/>
                        </a:rPr>
                        <a:t>vs.</a:t>
                      </a:r>
                      <a:r>
                        <a:rPr lang="en-ZA" sz="1200" dirty="0">
                          <a:latin typeface="Calibri"/>
                          <a:ea typeface="Calibri"/>
                          <a:cs typeface="Times New Roman"/>
                        </a:rPr>
                        <a:t> 40.9 (20.7 to 63.7) </a:t>
                      </a:r>
                      <a:r>
                        <a:rPr lang="en-ZA" sz="1200" i="1" dirty="0">
                          <a:latin typeface="Calibri"/>
                          <a:ea typeface="Calibri"/>
                          <a:cs typeface="Times New Roman"/>
                        </a:rPr>
                        <a:t>vs.</a:t>
                      </a:r>
                      <a:r>
                        <a:rPr lang="en-ZA" sz="1200" dirty="0">
                          <a:latin typeface="Calibri"/>
                          <a:ea typeface="Calibri"/>
                          <a:cs typeface="Times New Roman"/>
                        </a:rPr>
                        <a:t> 26.1 (10.2 to 48.4).</a:t>
                      </a:r>
                    </a:p>
                  </a:txBody>
                  <a:tcPr marL="68580" marR="68580" marT="0" marB="0"/>
                </a:tc>
              </a:tr>
              <a:tr h="1194816">
                <a:tc>
                  <a:txBody>
                    <a:bodyPr/>
                    <a:lstStyle/>
                    <a:p>
                      <a:pPr>
                        <a:lnSpc>
                          <a:spcPct val="115000"/>
                        </a:lnSpc>
                        <a:spcAft>
                          <a:spcPts val="0"/>
                        </a:spcAft>
                      </a:pPr>
                      <a:r>
                        <a:rPr lang="en-ZA" sz="1200">
                          <a:latin typeface="Calibri"/>
                          <a:ea typeface="Calibri"/>
                          <a:cs typeface="Times New Roman"/>
                        </a:rPr>
                        <a:t>Stamm</a:t>
                      </a:r>
                      <a:r>
                        <a:rPr lang="en-ZA" sz="1200" i="1">
                          <a:latin typeface="Calibri"/>
                          <a:ea typeface="Calibri"/>
                          <a:cs typeface="Times New Roman"/>
                        </a:rPr>
                        <a:t>et al </a:t>
                      </a:r>
                      <a:r>
                        <a:rPr lang="en-ZA" sz="1200">
                          <a:latin typeface="Calibri"/>
                          <a:ea typeface="Calibri"/>
                          <a:cs typeface="Times New Roman"/>
                        </a:rPr>
                        <a:t>(1995)</a:t>
                      </a:r>
                    </a:p>
                  </a:txBody>
                  <a:tcPr marL="68580" marR="68580" marT="0" marB="0"/>
                </a:tc>
                <a:tc>
                  <a:txBody>
                    <a:bodyPr/>
                    <a:lstStyle/>
                    <a:p>
                      <a:pPr>
                        <a:lnSpc>
                          <a:spcPct val="115000"/>
                        </a:lnSpc>
                        <a:spcAft>
                          <a:spcPts val="0"/>
                        </a:spcAft>
                      </a:pPr>
                      <a:r>
                        <a:rPr lang="en-ZA" sz="1200" dirty="0">
                          <a:latin typeface="Calibri"/>
                          <a:ea typeface="Calibri"/>
                          <a:cs typeface="Times New Roman"/>
                        </a:rPr>
                        <a:t>Randomised, double-blind, </a:t>
                      </a:r>
                      <a:r>
                        <a:rPr lang="en-ZA" sz="1200" dirty="0" err="1">
                          <a:latin typeface="Calibri"/>
                          <a:ea typeface="Calibri"/>
                          <a:cs typeface="Times New Roman"/>
                        </a:rPr>
                        <a:t>multicenter</a:t>
                      </a:r>
                      <a:r>
                        <a:rPr lang="en-ZA" sz="1200" dirty="0">
                          <a:latin typeface="Calibri"/>
                          <a:ea typeface="Calibri"/>
                          <a:cs typeface="Times New Roman"/>
                        </a:rPr>
                        <a:t> trial comparing azithromycin </a:t>
                      </a:r>
                      <a:r>
                        <a:rPr lang="en-ZA" sz="1200" i="1" dirty="0">
                          <a:latin typeface="Calibri"/>
                          <a:ea typeface="Calibri"/>
                          <a:cs typeface="Times New Roman"/>
                        </a:rPr>
                        <a:t>vs</a:t>
                      </a:r>
                      <a:r>
                        <a:rPr lang="en-ZA" sz="1200" dirty="0">
                          <a:latin typeface="Calibri"/>
                          <a:ea typeface="Calibri"/>
                          <a:cs typeface="Times New Roman"/>
                        </a:rPr>
                        <a:t>. doxycycline with a 2: randomisation ratio for NGU in men (n=452)</a:t>
                      </a:r>
                    </a:p>
                  </a:txBody>
                  <a:tcPr marL="68580" marR="68580" marT="0" marB="0"/>
                </a:tc>
                <a:tc>
                  <a:txBody>
                    <a:bodyPr/>
                    <a:lstStyle/>
                    <a:p>
                      <a:pPr>
                        <a:lnSpc>
                          <a:spcPct val="115000"/>
                        </a:lnSpc>
                        <a:spcAft>
                          <a:spcPts val="0"/>
                        </a:spcAft>
                      </a:pPr>
                      <a:r>
                        <a:rPr lang="en-ZA" sz="1200">
                          <a:latin typeface="Calibri"/>
                          <a:ea typeface="Calibri"/>
                          <a:cs typeface="Times New Roman"/>
                        </a:rPr>
                        <a:t>- Cumulative microbiological cure rate was 81% (95% CI 75% to 85%) </a:t>
                      </a:r>
                      <a:r>
                        <a:rPr lang="en-ZA" sz="1200" i="1">
                          <a:latin typeface="Calibri"/>
                          <a:ea typeface="Calibri"/>
                          <a:cs typeface="Times New Roman"/>
                        </a:rPr>
                        <a:t>vs.</a:t>
                      </a:r>
                      <a:r>
                        <a:rPr lang="en-ZA" sz="1200">
                          <a:latin typeface="Calibri"/>
                          <a:ea typeface="Calibri"/>
                          <a:cs typeface="Times New Roman"/>
                        </a:rPr>
                        <a:t> 77% (95% CI 69% to 84%).</a:t>
                      </a:r>
                    </a:p>
                    <a:p>
                      <a:pPr>
                        <a:lnSpc>
                          <a:spcPct val="115000"/>
                        </a:lnSpc>
                        <a:spcAft>
                          <a:spcPts val="0"/>
                        </a:spcAft>
                      </a:pPr>
                      <a:r>
                        <a:rPr lang="en-ZA" sz="1200">
                          <a:latin typeface="Calibri"/>
                          <a:ea typeface="Calibri"/>
                          <a:cs typeface="Times New Roman"/>
                        </a:rPr>
                        <a:t>- Overall microbiological cure rates among those infected with </a:t>
                      </a:r>
                      <a:r>
                        <a:rPr lang="en-ZA" sz="1200" i="1">
                          <a:latin typeface="Calibri"/>
                          <a:ea typeface="Calibri"/>
                          <a:cs typeface="Times New Roman"/>
                        </a:rPr>
                        <a:t>C trachomatis</a:t>
                      </a:r>
                      <a:r>
                        <a:rPr lang="en-ZA" sz="1200">
                          <a:latin typeface="Calibri"/>
                          <a:ea typeface="Calibri"/>
                          <a:cs typeface="Times New Roman"/>
                        </a:rPr>
                        <a:t>: 83% (95% CI 65% to 94%) </a:t>
                      </a:r>
                      <a:r>
                        <a:rPr lang="en-ZA" sz="1200" i="1">
                          <a:latin typeface="Calibri"/>
                          <a:ea typeface="Calibri"/>
                          <a:cs typeface="Times New Roman"/>
                        </a:rPr>
                        <a:t>vs.</a:t>
                      </a:r>
                      <a:r>
                        <a:rPr lang="en-ZA" sz="1200">
                          <a:latin typeface="Calibri"/>
                          <a:ea typeface="Calibri"/>
                          <a:cs typeface="Times New Roman"/>
                        </a:rPr>
                        <a:t> 90% (95% CI 68% to 98%)</a:t>
                      </a:r>
                    </a:p>
                    <a:p>
                      <a:pPr>
                        <a:lnSpc>
                          <a:spcPct val="115000"/>
                        </a:lnSpc>
                        <a:spcAft>
                          <a:spcPts val="0"/>
                        </a:spcAft>
                      </a:pPr>
                      <a:r>
                        <a:rPr lang="en-ZA" sz="1200">
                          <a:latin typeface="Calibri"/>
                          <a:ea typeface="Calibri"/>
                          <a:cs typeface="Times New Roman"/>
                        </a:rPr>
                        <a:t>- Overall microbiological cure rates among those infected with </a:t>
                      </a:r>
                      <a:r>
                        <a:rPr lang="en-ZA" sz="1200" i="1">
                          <a:latin typeface="Calibri"/>
                          <a:ea typeface="Calibri"/>
                          <a:cs typeface="Times New Roman"/>
                        </a:rPr>
                        <a:t>U urealyticum:</a:t>
                      </a:r>
                      <a:r>
                        <a:rPr lang="en-ZA" sz="1200">
                          <a:latin typeface="Calibri"/>
                          <a:ea typeface="Calibri"/>
                          <a:cs typeface="Times New Roman"/>
                        </a:rPr>
                        <a:t> 45% (95% CI 34% to 57%) vs 47% (95% CI 30% to 65%)</a:t>
                      </a:r>
                    </a:p>
                  </a:txBody>
                  <a:tcPr marL="68580" marR="68580" marT="0" marB="0"/>
                </a:tc>
              </a:tr>
              <a:tr h="597408">
                <a:tc>
                  <a:txBody>
                    <a:bodyPr/>
                    <a:lstStyle/>
                    <a:p>
                      <a:pPr>
                        <a:lnSpc>
                          <a:spcPct val="115000"/>
                        </a:lnSpc>
                        <a:spcAft>
                          <a:spcPts val="0"/>
                        </a:spcAft>
                      </a:pPr>
                      <a:r>
                        <a:rPr lang="en-ZA" sz="1200">
                          <a:latin typeface="Calibri"/>
                          <a:ea typeface="Calibri"/>
                          <a:cs typeface="Times New Roman"/>
                        </a:rPr>
                        <a:t>Lister </a:t>
                      </a:r>
                      <a:r>
                        <a:rPr lang="en-ZA" sz="1200" i="1">
                          <a:latin typeface="Calibri"/>
                          <a:ea typeface="Calibri"/>
                          <a:cs typeface="Times New Roman"/>
                        </a:rPr>
                        <a:t>et al</a:t>
                      </a:r>
                      <a:r>
                        <a:rPr lang="en-ZA" sz="1200">
                          <a:latin typeface="Calibri"/>
                          <a:ea typeface="Calibri"/>
                          <a:cs typeface="Times New Roman"/>
                        </a:rPr>
                        <a:t> (1993)</a:t>
                      </a:r>
                    </a:p>
                  </a:txBody>
                  <a:tcPr marL="68580" marR="68580" marT="0" marB="0"/>
                </a:tc>
                <a:tc>
                  <a:txBody>
                    <a:bodyPr/>
                    <a:lstStyle/>
                    <a:p>
                      <a:pPr>
                        <a:lnSpc>
                          <a:spcPct val="115000"/>
                        </a:lnSpc>
                        <a:spcAft>
                          <a:spcPts val="0"/>
                        </a:spcAft>
                      </a:pPr>
                      <a:r>
                        <a:rPr lang="en-ZA" sz="1200">
                          <a:latin typeface="Calibri"/>
                          <a:ea typeface="Calibri"/>
                          <a:cs typeface="Times New Roman"/>
                        </a:rPr>
                        <a:t>RCT comparing azithromycin </a:t>
                      </a:r>
                      <a:r>
                        <a:rPr lang="en-ZA" sz="1200" i="1">
                          <a:latin typeface="Calibri"/>
                          <a:ea typeface="Calibri"/>
                          <a:cs typeface="Times New Roman"/>
                        </a:rPr>
                        <a:t>vs</a:t>
                      </a:r>
                      <a:r>
                        <a:rPr lang="en-ZA" sz="1200">
                          <a:latin typeface="Calibri"/>
                          <a:ea typeface="Calibri"/>
                          <a:cs typeface="Times New Roman"/>
                        </a:rPr>
                        <a:t>. doxycycline in men with NGU (n=143)</a:t>
                      </a:r>
                    </a:p>
                  </a:txBody>
                  <a:tcPr marL="68580" marR="68580" marT="0" marB="0"/>
                </a:tc>
                <a:tc>
                  <a:txBody>
                    <a:bodyPr/>
                    <a:lstStyle/>
                    <a:p>
                      <a:pPr>
                        <a:lnSpc>
                          <a:spcPct val="115000"/>
                        </a:lnSpc>
                        <a:spcAft>
                          <a:spcPts val="0"/>
                        </a:spcAft>
                      </a:pPr>
                      <a:r>
                        <a:rPr lang="en-ZA" sz="1200" dirty="0">
                          <a:latin typeface="Calibri"/>
                          <a:ea typeface="Calibri"/>
                          <a:cs typeface="Times New Roman"/>
                        </a:rPr>
                        <a:t>Cure rates:</a:t>
                      </a:r>
                    </a:p>
                    <a:p>
                      <a:pPr>
                        <a:lnSpc>
                          <a:spcPct val="115000"/>
                        </a:lnSpc>
                        <a:spcAft>
                          <a:spcPts val="0"/>
                        </a:spcAft>
                      </a:pPr>
                      <a:r>
                        <a:rPr lang="en-ZA" sz="1200" dirty="0">
                          <a:latin typeface="Calibri"/>
                          <a:ea typeface="Calibri"/>
                          <a:cs typeface="Times New Roman"/>
                        </a:rPr>
                        <a:t>- Clinical cure on microscopy: 91 % </a:t>
                      </a:r>
                      <a:r>
                        <a:rPr lang="en-ZA" sz="1200" dirty="0" err="1">
                          <a:latin typeface="Calibri"/>
                          <a:ea typeface="Calibri"/>
                          <a:cs typeface="Times New Roman"/>
                        </a:rPr>
                        <a:t>vs</a:t>
                      </a:r>
                      <a:r>
                        <a:rPr lang="en-ZA" sz="1200" dirty="0">
                          <a:latin typeface="Calibri"/>
                          <a:ea typeface="Calibri"/>
                          <a:cs typeface="Times New Roman"/>
                        </a:rPr>
                        <a:t> 100%, not significant (p &gt; 0.1)</a:t>
                      </a:r>
                    </a:p>
                    <a:p>
                      <a:pPr>
                        <a:lnSpc>
                          <a:spcPct val="115000"/>
                        </a:lnSpc>
                        <a:spcAft>
                          <a:spcPts val="0"/>
                        </a:spcAft>
                      </a:pPr>
                      <a:r>
                        <a:rPr lang="en-ZA" sz="1200" dirty="0">
                          <a:latin typeface="Calibri"/>
                          <a:ea typeface="Calibri"/>
                          <a:cs typeface="Times New Roman"/>
                        </a:rPr>
                        <a:t>- Cure on microscopy: 65% vs. 80%, not significant (p &gt; 0.1)</a:t>
                      </a:r>
                    </a:p>
                  </a:txBody>
                  <a:tcPr marL="68580" marR="68580" marT="0" marB="0"/>
                </a:tc>
              </a:tr>
            </a:tbl>
          </a:graphicData>
        </a:graphic>
      </p:graphicFrame>
      <p:sp>
        <p:nvSpPr>
          <p:cNvPr id="5" name="Footer Placeholder 4"/>
          <p:cNvSpPr>
            <a:spLocks noGrp="1"/>
          </p:cNvSpPr>
          <p:nvPr>
            <p:ph type="ftr" sz="quarter" idx="11"/>
          </p:nvPr>
        </p:nvSpPr>
        <p:spPr/>
        <p:txBody>
          <a:bodyPr/>
          <a:lstStyle/>
          <a:p>
            <a:pPr algn="ctr"/>
            <a:r>
              <a:rPr lang="en-ZA" sz="1000" dirty="0" smtClean="0"/>
              <a:t>PRIMARY HEALTHCARE 2014 </a:t>
            </a:r>
          </a:p>
          <a:p>
            <a:pPr algn="ctr"/>
            <a:r>
              <a:rPr lang="en-ZA" sz="1000" dirty="0" smtClean="0"/>
              <a:t>IMPLEMENTATION SLIDES: STI</a:t>
            </a:r>
            <a:endParaRPr lang="en-ZA" sz="1000" dirty="0"/>
          </a:p>
        </p:txBody>
      </p:sp>
      <p:sp>
        <p:nvSpPr>
          <p:cNvPr id="6" name="Slide Number Placeholder 5"/>
          <p:cNvSpPr>
            <a:spLocks noGrp="1"/>
          </p:cNvSpPr>
          <p:nvPr>
            <p:ph type="sldNum" sz="quarter" idx="12"/>
          </p:nvPr>
        </p:nvSpPr>
        <p:spPr/>
        <p:txBody>
          <a:bodyPr/>
          <a:lstStyle/>
          <a:p>
            <a:pPr algn="ctr"/>
            <a:fld id="{42FB03B2-953D-4068-99A6-8707FB8FE3E1}" type="slidenum">
              <a:rPr lang="en-ZA" sz="1000" smtClean="0"/>
              <a:pPr algn="ctr"/>
              <a:t>9</a:t>
            </a:fld>
            <a:endParaRPr lang="en-ZA" sz="1000" dirty="0"/>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3300</TotalTime>
  <Words>10196</Words>
  <Application>Microsoft Office PowerPoint</Application>
  <PresentationFormat>On-screen Show (4:3)</PresentationFormat>
  <Paragraphs>864</Paragraphs>
  <Slides>53</Slides>
  <Notes>29</Notes>
  <HiddenSlides>0</HiddenSlides>
  <MMClips>0</MMClips>
  <ScaleCrop>false</ScaleCrop>
  <HeadingPairs>
    <vt:vector size="4" baseType="variant">
      <vt:variant>
        <vt:lpstr>Theme</vt:lpstr>
      </vt:variant>
      <vt:variant>
        <vt:i4>3</vt:i4>
      </vt:variant>
      <vt:variant>
        <vt:lpstr>Slide Titles</vt:lpstr>
      </vt:variant>
      <vt:variant>
        <vt:i4>53</vt:i4>
      </vt:variant>
    </vt:vector>
  </HeadingPairs>
  <TitlesOfParts>
    <vt:vector size="56" baseType="lpstr">
      <vt:lpstr>1_Office Theme</vt:lpstr>
      <vt:lpstr>Custom Design</vt:lpstr>
      <vt:lpstr>2_Office Theme</vt:lpstr>
      <vt:lpstr>Slide 1</vt:lpstr>
      <vt:lpstr>Slide 2</vt:lpstr>
      <vt:lpstr>Slide 3</vt:lpstr>
      <vt:lpstr>Slide 4</vt:lpstr>
      <vt:lpstr>Slide 5</vt:lpstr>
      <vt:lpstr>AZITHROMYCIN</vt:lpstr>
      <vt:lpstr>AZITHROMYCIN</vt:lpstr>
      <vt:lpstr>AZITHROMYCIN</vt:lpstr>
      <vt:lpstr>AZITHROMYCIN</vt:lpstr>
      <vt:lpstr>AZITHROMYCIN</vt:lpstr>
      <vt:lpstr>AZITHROMYCIN</vt:lpstr>
      <vt:lpstr>AZITHROMYCIN</vt:lpstr>
      <vt:lpstr>SEVERE PENICILLIN ALLERGY</vt:lpstr>
      <vt:lpstr>COSTING</vt:lpstr>
      <vt:lpstr>Slide 15</vt:lpstr>
      <vt:lpstr>1.2 VAGINAL DISCHARGE        SYNDROME</vt:lpstr>
      <vt:lpstr>1.2 VAGINAL DISCHARGE        SYNDROME</vt:lpstr>
      <vt:lpstr>1.2 VAGINAL DISCHARGE        SYNDROME</vt:lpstr>
      <vt:lpstr>1.2 VAGINAL DISCHARGE         SYNDROME</vt:lpstr>
      <vt:lpstr>1.2 VAGINAL DISCHARGE        SYNDROME</vt:lpstr>
      <vt:lpstr>12.2  LOWER ABDOMINAL PAIN</vt:lpstr>
      <vt:lpstr>12.2  LOWER ABDOMINAL PAIN</vt:lpstr>
      <vt:lpstr>12.2  LOWER ABDOMINAL PAIN</vt:lpstr>
      <vt:lpstr>12.2  LOWER ABDOMINAL PAIN</vt:lpstr>
      <vt:lpstr>12.2  LOWER ABDOMINAL PAIN</vt:lpstr>
      <vt:lpstr>12.3 MALE URETHRITIS SYNDROME </vt:lpstr>
      <vt:lpstr>12.3 MALE URETHRITIS SYNDROME </vt:lpstr>
      <vt:lpstr>12.4 SCROTAL SWELLING</vt:lpstr>
      <vt:lpstr>12.4 SCROTAL SWELLING</vt:lpstr>
      <vt:lpstr>12.5 GENITAL ULCER SYNDROME</vt:lpstr>
      <vt:lpstr>12.5 GENITAL ULCER SYNDROME</vt:lpstr>
      <vt:lpstr>12.5 GENITAL ULCER SYNDROME</vt:lpstr>
      <vt:lpstr>12.5 GENITAL ULCER SYNDROME</vt:lpstr>
      <vt:lpstr>12.5 GENITAL ULCER SYNDROME</vt:lpstr>
      <vt:lpstr>12.6 BUBO</vt:lpstr>
      <vt:lpstr>12.7  BALANITIS/BALANOPOSTHITIS</vt:lpstr>
      <vt:lpstr>12.7 SYPHILIS SEROLOGY AND          TREATMENT</vt:lpstr>
      <vt:lpstr>12.7 SYPHILIS SEROLOGY AND           TREATMENT</vt:lpstr>
      <vt:lpstr>12.7 SYPHILIS SEROLOGY AND           TREATMENT</vt:lpstr>
      <vt:lpstr>12.7 SYPHILIS SEROLOGY AND           TREATMENT</vt:lpstr>
      <vt:lpstr>12.9  TREATMENT OF MORE THAN   ONE STI SYNDROME</vt:lpstr>
      <vt:lpstr>12.11 GENITAL WARTS (GW):       CONDYLOMATA ACCUMINATA</vt:lpstr>
      <vt:lpstr>CASE STUDY (1)</vt:lpstr>
      <vt:lpstr>CASE STUDY (1): SOLUTION</vt:lpstr>
      <vt:lpstr>CASE STUDY (2)</vt:lpstr>
      <vt:lpstr>CASE STUDY (2): SOLUTION</vt:lpstr>
      <vt:lpstr>CASE STUDY (3)</vt:lpstr>
      <vt:lpstr>CASE STUDY (3): SOLUTION</vt:lpstr>
      <vt:lpstr>Slide 49</vt:lpstr>
      <vt:lpstr>Slide 50</vt:lpstr>
      <vt:lpstr>Slide 51</vt:lpstr>
      <vt:lpstr>Slide 52</vt:lpstr>
      <vt:lpstr>Slide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Trudy</dc:creator>
  <cp:lastModifiedBy>LeongT</cp:lastModifiedBy>
  <cp:revision>88</cp:revision>
  <dcterms:created xsi:type="dcterms:W3CDTF">2014-04-22T12:08:09Z</dcterms:created>
  <dcterms:modified xsi:type="dcterms:W3CDTF">2015-03-30T19:47:58Z</dcterms:modified>
</cp:coreProperties>
</file>