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comments/comment3.xml" ContentType="application/vnd.openxmlformats-officedocument.presentationml.comment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64" r:id="rId2"/>
    <p:sldMasterId id="2147483669" r:id="rId3"/>
  </p:sldMasterIdLst>
  <p:notesMasterIdLst>
    <p:notesMasterId r:id="rId30"/>
  </p:notesMasterIdLst>
  <p:handoutMasterIdLst>
    <p:handoutMasterId r:id="rId31"/>
  </p:handoutMasterIdLst>
  <p:sldIdLst>
    <p:sldId id="289" r:id="rId4"/>
    <p:sldId id="257" r:id="rId5"/>
    <p:sldId id="264" r:id="rId6"/>
    <p:sldId id="265" r:id="rId7"/>
    <p:sldId id="286" r:id="rId8"/>
    <p:sldId id="266" r:id="rId9"/>
    <p:sldId id="277" r:id="rId10"/>
    <p:sldId id="287" r:id="rId11"/>
    <p:sldId id="288" r:id="rId12"/>
    <p:sldId id="267" r:id="rId13"/>
    <p:sldId id="268" r:id="rId14"/>
    <p:sldId id="271" r:id="rId15"/>
    <p:sldId id="280" r:id="rId16"/>
    <p:sldId id="258" r:id="rId17"/>
    <p:sldId id="278" r:id="rId18"/>
    <p:sldId id="279" r:id="rId19"/>
    <p:sldId id="261" r:id="rId20"/>
    <p:sldId id="282" r:id="rId21"/>
    <p:sldId id="283" r:id="rId22"/>
    <p:sldId id="284" r:id="rId23"/>
    <p:sldId id="285" r:id="rId24"/>
    <p:sldId id="293" r:id="rId25"/>
    <p:sldId id="294" r:id="rId26"/>
    <p:sldId id="290" r:id="rId27"/>
    <p:sldId id="291" r:id="rId28"/>
    <p:sldId id="292" r:id="rId29"/>
  </p:sldIdLst>
  <p:sldSz cx="9144000" cy="6858000" type="screen4x3"/>
  <p:notesSz cx="6794500" cy="9931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nine Munsamy" initials="JM" lastIdx="6" clrIdx="0"/>
  <p:cmAuthor id="1" name="Reddy,Millidhashni" initials="R" lastIdx="4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9966FF"/>
    <a:srgbClr val="3366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17" autoAdjust="0"/>
    <p:restoredTop sz="94662" autoAdjust="0"/>
  </p:normalViewPr>
  <p:slideViewPr>
    <p:cSldViewPr>
      <p:cViewPr>
        <p:scale>
          <a:sx n="90" d="100"/>
          <a:sy n="90" d="100"/>
        </p:scale>
        <p:origin x="-7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commentAuthors" Target="commentAuthor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5-01-29T12:03:00.223" idx="1">
    <p:pos x="10" y="10"/>
    <p:text>Last sub bullet is not very clear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5-01-29T13:17:36.480" idx="4">
    <p:pos x="10" y="10"/>
    <p:text>Unclear which review - numbering on the slides will change. </p:tex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5-01-29T12:28:59.244" idx="3">
    <p:pos x="10" y="10"/>
    <p:text>infans?</p:tex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01E52C-04B9-4EF6-A0E1-43AA90769378}" type="datetimeFigureOut">
              <a:rPr lang="en-US" smtClean="0"/>
              <a:pPr/>
              <a:t>3/30/2015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2925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100" y="9432925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863E4-7DE3-4011-A1A1-06C1AA941F17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xmlns="" val="33167339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F974F5-CFF5-4460-9A40-D6ADEC24EF54}" type="datetimeFigureOut">
              <a:rPr lang="en-US" smtClean="0"/>
              <a:pPr/>
              <a:t>3/30/2015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7415"/>
            <a:ext cx="5435600" cy="44691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33DFEA-D622-4C4B-98DE-6A853D34B4F1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xmlns="" val="35898781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GB" sz="1100" dirty="0" smtClean="0"/>
              <a:t>DISCLAIMER</a:t>
            </a:r>
          </a:p>
          <a:p>
            <a:pPr>
              <a:lnSpc>
                <a:spcPct val="80000"/>
              </a:lnSpc>
            </a:pPr>
            <a:r>
              <a:rPr lang="en-GB" sz="1100" dirty="0" smtClean="0"/>
              <a:t>This slide set is an implementation tool and should be used alongside the published STG. This information does not supersede or replace the STG itself.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DA32DA9B-F8D5-4216-B26F-75A09D968563}" type="datetime1">
              <a:rPr lang="en-US" smtClean="0">
                <a:solidFill>
                  <a:prstClr val="black"/>
                </a:solidFill>
              </a:rPr>
              <a:pPr/>
              <a:t>3/30/2015</a:t>
            </a:fld>
            <a:endParaRPr lang="en-ZA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EA3F3-7F60-4372-AD96-0BFBCD79137E}" type="slidenum">
              <a:rPr lang="en-ZA" smtClean="0">
                <a:solidFill>
                  <a:prstClr val="black"/>
                </a:solidFill>
              </a:rPr>
              <a:pPr/>
              <a:t>1</a:t>
            </a:fld>
            <a:endParaRPr lang="en-Z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96680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33DFEA-D622-4C4B-98DE-6A853D34B4F1}" type="slidenum">
              <a:rPr lang="en-ZA" smtClean="0"/>
              <a:pPr/>
              <a:t>6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xmlns="" val="8478850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40204B-497E-4794-AA58-A31DBCDDE6E9}" type="slidenum">
              <a:rPr lang="en-ZA" smtClean="0">
                <a:solidFill>
                  <a:prstClr val="black"/>
                </a:solidFill>
              </a:rPr>
              <a:pPr/>
              <a:t>24</a:t>
            </a:fld>
            <a:endParaRPr lang="en-Z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692259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40204B-497E-4794-AA58-A31DBCDDE6E9}" type="slidenum">
              <a:rPr lang="en-ZA" smtClean="0">
                <a:solidFill>
                  <a:prstClr val="black"/>
                </a:solidFill>
              </a:rPr>
              <a:pPr/>
              <a:t>25</a:t>
            </a:fld>
            <a:endParaRPr lang="en-Z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692259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40204B-497E-4794-AA58-A31DBCDDE6E9}" type="slidenum">
              <a:rPr lang="en-ZA" smtClean="0">
                <a:solidFill>
                  <a:prstClr val="black"/>
                </a:solidFill>
              </a:rPr>
              <a:pPr/>
              <a:t>26</a:t>
            </a:fld>
            <a:endParaRPr lang="en-Z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69225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rgbClr val="005D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8" name="Picture 11"/>
          <p:cNvPicPr>
            <a:picLocks noChangeAspect="1" noChangeArrowheads="1"/>
          </p:cNvPicPr>
          <p:nvPr/>
        </p:nvPicPr>
        <p:blipFill>
          <a:blip r:embed="rId2" cstate="print"/>
          <a:srcRect r="26000"/>
          <a:stretch>
            <a:fillRect/>
          </a:stretch>
        </p:blipFill>
        <p:spPr bwMode="auto">
          <a:xfrm>
            <a:off x="228600" y="1219200"/>
            <a:ext cx="1524000" cy="1372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3" cstate="print"/>
          <a:srcRect l="5799" r="18813"/>
          <a:stretch>
            <a:fillRect/>
          </a:stretch>
        </p:blipFill>
        <p:spPr bwMode="auto">
          <a:xfrm flipH="1">
            <a:off x="228600" y="2743200"/>
            <a:ext cx="1524000" cy="1333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4" cstate="print"/>
          <a:srcRect l="11563" r="32932" b="27168"/>
          <a:stretch>
            <a:fillRect/>
          </a:stretch>
        </p:blipFill>
        <p:spPr bwMode="auto">
          <a:xfrm>
            <a:off x="228600" y="4267200"/>
            <a:ext cx="1567543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2" name="Straight Connector 11"/>
          <p:cNvCxnSpPr/>
          <p:nvPr/>
        </p:nvCxnSpPr>
        <p:spPr>
          <a:xfrm>
            <a:off x="2514600" y="2667000"/>
            <a:ext cx="6400800" cy="1588"/>
          </a:xfrm>
          <a:prstGeom prst="line">
            <a:avLst/>
          </a:prstGeom>
          <a:ln>
            <a:solidFill>
              <a:srgbClr val="005D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514600" y="4191000"/>
            <a:ext cx="6400800" cy="1588"/>
          </a:xfrm>
          <a:prstGeom prst="line">
            <a:avLst/>
          </a:prstGeom>
          <a:ln>
            <a:solidFill>
              <a:srgbClr val="005D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NDOH Log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2400" y="5867400"/>
            <a:ext cx="2286000" cy="824484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0" y="5791200"/>
            <a:ext cx="9144000" cy="158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72462" y="5814889"/>
            <a:ext cx="928662" cy="104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786024411"/>
      </p:ext>
    </p:extLst>
  </p:cSld>
  <p:clrMapOvr>
    <a:masterClrMapping/>
  </p:clrMapOvr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2014</a:t>
            </a:r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/>
              <a:t>PRIMARY HEALTHCARE IMPLEMENTATION SLIDES 2014:ENT CONDITIONS</a:t>
            </a: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B03B2-953D-4068-99A6-8707FB8FE3E1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2014</a:t>
            </a:r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/>
              <a:t>PRIMARY HEALTHCARE IMPLEMENTATION SLIDES 2014:ENT CONDITIONS</a:t>
            </a: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B03B2-953D-4068-99A6-8707FB8FE3E1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>
          <a:xfrm>
            <a:off x="0" y="5791200"/>
            <a:ext cx="9144000" cy="158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696904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2014</a:t>
            </a:r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ZA" smtClean="0"/>
              <a:t>PRIMARY HEALTHCARE 2014 IMPLEMENTATION SLIDES: STI</a:t>
            </a: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2FB03B2-953D-4068-99A6-8707FB8FE3E1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rgbClr val="005D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8" name="Picture 11"/>
          <p:cNvPicPr>
            <a:picLocks noChangeAspect="1" noChangeArrowheads="1"/>
          </p:cNvPicPr>
          <p:nvPr userDrawn="1"/>
        </p:nvPicPr>
        <p:blipFill>
          <a:blip r:embed="rId2" cstate="print"/>
          <a:srcRect r="26000"/>
          <a:stretch>
            <a:fillRect/>
          </a:stretch>
        </p:blipFill>
        <p:spPr bwMode="auto">
          <a:xfrm>
            <a:off x="228600" y="1219200"/>
            <a:ext cx="1524000" cy="1372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7"/>
          <p:cNvPicPr>
            <a:picLocks noChangeAspect="1" noChangeArrowheads="1"/>
          </p:cNvPicPr>
          <p:nvPr userDrawn="1"/>
        </p:nvPicPr>
        <p:blipFill>
          <a:blip r:embed="rId3" cstate="print"/>
          <a:srcRect l="5799" r="18813"/>
          <a:stretch>
            <a:fillRect/>
          </a:stretch>
        </p:blipFill>
        <p:spPr bwMode="auto">
          <a:xfrm flipH="1">
            <a:off x="228600" y="2743200"/>
            <a:ext cx="1524000" cy="1333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9"/>
          <p:cNvPicPr>
            <a:picLocks noChangeAspect="1" noChangeArrowheads="1"/>
          </p:cNvPicPr>
          <p:nvPr userDrawn="1"/>
        </p:nvPicPr>
        <p:blipFill>
          <a:blip r:embed="rId4" cstate="print"/>
          <a:srcRect l="11563" r="32932" b="27168"/>
          <a:stretch>
            <a:fillRect/>
          </a:stretch>
        </p:blipFill>
        <p:spPr bwMode="auto">
          <a:xfrm>
            <a:off x="228600" y="4267200"/>
            <a:ext cx="1567543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2" name="Straight Connector 11"/>
          <p:cNvCxnSpPr/>
          <p:nvPr userDrawn="1"/>
        </p:nvCxnSpPr>
        <p:spPr>
          <a:xfrm>
            <a:off x="2514600" y="2667000"/>
            <a:ext cx="6400800" cy="1588"/>
          </a:xfrm>
          <a:prstGeom prst="line">
            <a:avLst/>
          </a:prstGeom>
          <a:ln>
            <a:solidFill>
              <a:srgbClr val="005D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2514600" y="4191000"/>
            <a:ext cx="6400800" cy="1588"/>
          </a:xfrm>
          <a:prstGeom prst="line">
            <a:avLst/>
          </a:prstGeom>
          <a:ln>
            <a:solidFill>
              <a:srgbClr val="005D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NDOH Logo.jp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152400" y="5867400"/>
            <a:ext cx="2286000" cy="824484"/>
          </a:xfrm>
          <a:prstGeom prst="rect">
            <a:avLst/>
          </a:prstGeom>
        </p:spPr>
      </p:pic>
      <p:cxnSp>
        <p:nvCxnSpPr>
          <p:cNvPr id="17" name="Straight Connector 16"/>
          <p:cNvCxnSpPr/>
          <p:nvPr userDrawn="1"/>
        </p:nvCxnSpPr>
        <p:spPr>
          <a:xfrm>
            <a:off x="0" y="5791200"/>
            <a:ext cx="9144000" cy="158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72462" y="5814889"/>
            <a:ext cx="928662" cy="104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7860244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rgbClr val="005D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8" name="Picture 11"/>
          <p:cNvPicPr>
            <a:picLocks noChangeAspect="1" noChangeArrowheads="1"/>
          </p:cNvPicPr>
          <p:nvPr/>
        </p:nvPicPr>
        <p:blipFill>
          <a:blip r:embed="rId2" cstate="print"/>
          <a:srcRect r="26000"/>
          <a:stretch>
            <a:fillRect/>
          </a:stretch>
        </p:blipFill>
        <p:spPr bwMode="auto">
          <a:xfrm>
            <a:off x="228600" y="1219200"/>
            <a:ext cx="1524000" cy="1372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3" cstate="print"/>
          <a:srcRect l="5799" r="18813"/>
          <a:stretch>
            <a:fillRect/>
          </a:stretch>
        </p:blipFill>
        <p:spPr bwMode="auto">
          <a:xfrm flipH="1">
            <a:off x="228600" y="2743200"/>
            <a:ext cx="1524000" cy="1333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4" cstate="print"/>
          <a:srcRect l="11563" r="32932" b="27168"/>
          <a:stretch>
            <a:fillRect/>
          </a:stretch>
        </p:blipFill>
        <p:spPr bwMode="auto">
          <a:xfrm>
            <a:off x="228600" y="4267200"/>
            <a:ext cx="1567543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2" name="Straight Connector 11"/>
          <p:cNvCxnSpPr/>
          <p:nvPr/>
        </p:nvCxnSpPr>
        <p:spPr>
          <a:xfrm>
            <a:off x="2514600" y="2667000"/>
            <a:ext cx="6400800" cy="1588"/>
          </a:xfrm>
          <a:prstGeom prst="line">
            <a:avLst/>
          </a:prstGeom>
          <a:ln>
            <a:solidFill>
              <a:srgbClr val="005D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514600" y="4191000"/>
            <a:ext cx="6400800" cy="1588"/>
          </a:xfrm>
          <a:prstGeom prst="line">
            <a:avLst/>
          </a:prstGeom>
          <a:ln>
            <a:solidFill>
              <a:srgbClr val="005D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NDOH Log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2400" y="5867400"/>
            <a:ext cx="2286000" cy="824484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0" y="5791200"/>
            <a:ext cx="9144000" cy="158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72462" y="5814889"/>
            <a:ext cx="928662" cy="104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092242593"/>
      </p:ext>
    </p:extLst>
  </p:cSld>
  <p:clrMapOvr>
    <a:masterClrMapping/>
  </p:clrMapOvr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rgbClr val="005D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8" name="Picture 11"/>
          <p:cNvPicPr>
            <a:picLocks noChangeAspect="1" noChangeArrowheads="1"/>
          </p:cNvPicPr>
          <p:nvPr userDrawn="1"/>
        </p:nvPicPr>
        <p:blipFill>
          <a:blip r:embed="rId2" cstate="print"/>
          <a:srcRect r="26000"/>
          <a:stretch>
            <a:fillRect/>
          </a:stretch>
        </p:blipFill>
        <p:spPr bwMode="auto">
          <a:xfrm>
            <a:off x="228600" y="1219200"/>
            <a:ext cx="1524000" cy="1372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7"/>
          <p:cNvPicPr>
            <a:picLocks noChangeAspect="1" noChangeArrowheads="1"/>
          </p:cNvPicPr>
          <p:nvPr userDrawn="1"/>
        </p:nvPicPr>
        <p:blipFill>
          <a:blip r:embed="rId3" cstate="print"/>
          <a:srcRect l="5799" r="18813"/>
          <a:stretch>
            <a:fillRect/>
          </a:stretch>
        </p:blipFill>
        <p:spPr bwMode="auto">
          <a:xfrm flipH="1">
            <a:off x="228600" y="2743200"/>
            <a:ext cx="1524000" cy="1333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9"/>
          <p:cNvPicPr>
            <a:picLocks noChangeAspect="1" noChangeArrowheads="1"/>
          </p:cNvPicPr>
          <p:nvPr userDrawn="1"/>
        </p:nvPicPr>
        <p:blipFill>
          <a:blip r:embed="rId4" cstate="print"/>
          <a:srcRect l="11563" r="32932" b="27168"/>
          <a:stretch>
            <a:fillRect/>
          </a:stretch>
        </p:blipFill>
        <p:spPr bwMode="auto">
          <a:xfrm>
            <a:off x="228600" y="4267200"/>
            <a:ext cx="1567543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2" name="Straight Connector 11"/>
          <p:cNvCxnSpPr/>
          <p:nvPr userDrawn="1"/>
        </p:nvCxnSpPr>
        <p:spPr>
          <a:xfrm>
            <a:off x="2514600" y="2667000"/>
            <a:ext cx="6400800" cy="1588"/>
          </a:xfrm>
          <a:prstGeom prst="line">
            <a:avLst/>
          </a:prstGeom>
          <a:ln>
            <a:solidFill>
              <a:srgbClr val="005D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2514600" y="4191000"/>
            <a:ext cx="6400800" cy="1588"/>
          </a:xfrm>
          <a:prstGeom prst="line">
            <a:avLst/>
          </a:prstGeom>
          <a:ln>
            <a:solidFill>
              <a:srgbClr val="005D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NDOH Logo.jp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152400" y="5867400"/>
            <a:ext cx="2286000" cy="824484"/>
          </a:xfrm>
          <a:prstGeom prst="rect">
            <a:avLst/>
          </a:prstGeom>
        </p:spPr>
      </p:pic>
      <p:cxnSp>
        <p:nvCxnSpPr>
          <p:cNvPr id="17" name="Straight Connector 16"/>
          <p:cNvCxnSpPr/>
          <p:nvPr userDrawn="1"/>
        </p:nvCxnSpPr>
        <p:spPr>
          <a:xfrm>
            <a:off x="0" y="5791200"/>
            <a:ext cx="9144000" cy="158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72462" y="5814889"/>
            <a:ext cx="928662" cy="104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708436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2014</a:t>
            </a:r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>
                <a:solidFill>
                  <a:prstClr val="black">
                    <a:tint val="75000"/>
                  </a:prstClr>
                </a:solidFill>
              </a:rPr>
              <a:t>PRIMARY HEALTHCARE IMPLEMENTATION SLIDES 2014: OBSTETRICS &amp; GYNAECOLOGY</a:t>
            </a:r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B03B2-953D-4068-99A6-8707FB8FE3E1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27760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2014</a:t>
            </a:r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>
                <a:solidFill>
                  <a:prstClr val="black">
                    <a:tint val="75000"/>
                  </a:prstClr>
                </a:solidFill>
              </a:rPr>
              <a:t>PRIMARY HEALTHCARE IMPLEMENTATION SLIDES 2014: OBSTETRICS &amp; GYNAECOLOGY</a:t>
            </a:r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B03B2-953D-4068-99A6-8707FB8FE3E1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10836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jpeg"/><Relationship Id="rId5" Type="http://schemas.openxmlformats.org/officeDocument/2006/relationships/image" Target="../media/image4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2014</a:t>
            </a:r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43808" y="6237312"/>
            <a:ext cx="3456384" cy="4841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ZA" smtClean="0"/>
              <a:t>PRIMARY HEALTHCARE IMPLEMENTATION SLIDES 2014:ENT CONDITIONS</a:t>
            </a: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FB03B2-953D-4068-99A6-8707FB8FE3E1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xmlns="" val="195949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1066800"/>
          </a:xfrm>
          <a:prstGeom prst="rect">
            <a:avLst/>
          </a:prstGeom>
          <a:solidFill>
            <a:srgbClr val="005D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8" name="Picture 7" descr="NDOH Log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2400" y="5867400"/>
            <a:ext cx="2286000" cy="824484"/>
          </a:xfrm>
          <a:prstGeom prst="rect">
            <a:avLst/>
          </a:prstGeom>
        </p:spPr>
      </p:pic>
      <p:pic>
        <p:nvPicPr>
          <p:cNvPr id="9" name="Picture 11"/>
          <p:cNvPicPr>
            <a:picLocks noChangeAspect="1" noChangeArrowheads="1"/>
          </p:cNvPicPr>
          <p:nvPr/>
        </p:nvPicPr>
        <p:blipFill>
          <a:blip r:embed="rId6" cstate="print"/>
          <a:srcRect r="26000"/>
          <a:stretch>
            <a:fillRect/>
          </a:stretch>
        </p:blipFill>
        <p:spPr bwMode="auto">
          <a:xfrm>
            <a:off x="7341870" y="1"/>
            <a:ext cx="1184147" cy="1066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72462" y="5814889"/>
            <a:ext cx="928662" cy="104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02792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8" r:id="rId3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2014</a:t>
            </a:r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43808" y="6237312"/>
            <a:ext cx="3456384" cy="4841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ZA" smtClean="0">
                <a:solidFill>
                  <a:prstClr val="black">
                    <a:tint val="75000"/>
                  </a:prstClr>
                </a:solidFill>
              </a:rPr>
              <a:t>PRIMARY HEALTHCARE IMPLEMENTATION SLIDES 2014: OBSTETRICS &amp; GYNAECOLOGY</a:t>
            </a:r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FB03B2-953D-4068-99A6-8707FB8FE3E1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7815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2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ucast.org/" TargetMode="Externa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3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ucast.org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14600" y="3276600"/>
            <a:ext cx="5791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>
              <a:solidFill>
                <a:prstClr val="white">
                  <a:lumMod val="50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tIns="45720" rIns="91440" bIns="45720" anchor="b">
            <a:normAutofit/>
          </a:bodyPr>
          <a:lstStyle/>
          <a:p>
            <a:pPr algn="ctr" defTabSz="457200">
              <a:spcBef>
                <a:spcPct val="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en-GB" sz="4400" b="1" dirty="0" smtClean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4600" y="1752600"/>
            <a:ext cx="579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NATIONAL DEPARTMENT OF HEALTH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09800" y="3068421"/>
            <a:ext cx="670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AFFORDABLE MEDICINES</a:t>
            </a:r>
          </a:p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ESSENTIAL MEDICINES PROGRAMME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71736" y="4429132"/>
            <a:ext cx="5791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Arial" pitchFamily="34" charset="0"/>
                <a:cs typeface="Arial" pitchFamily="34" charset="0"/>
              </a:rPr>
              <a:t>PRIMARY HEALTHCARE 2014</a:t>
            </a:r>
          </a:p>
          <a:p>
            <a:pPr algn="ctr"/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000" dirty="0" smtClean="0">
                <a:latin typeface="Arial" pitchFamily="34" charset="0"/>
                <a:cs typeface="Arial" pitchFamily="34" charset="0"/>
              </a:rPr>
              <a:t>Updates to the 2008 PHC STG &amp; EML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8600" y="228600"/>
            <a:ext cx="804752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4800" b="1" dirty="0" smtClean="0">
                <a:solidFill>
                  <a:schemeClr val="bg1"/>
                </a:solidFill>
              </a:rPr>
              <a:t>CHAPTER 19: ENT CONDITIONS</a:t>
            </a:r>
            <a:endParaRPr lang="en-US" sz="4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3022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solidFill>
                  <a:schemeClr val="bg1"/>
                </a:solidFill>
              </a:rPr>
              <a:t>19.1 ALLERGIC RHINITIS</a:t>
            </a:r>
            <a:endParaRPr lang="en-ZA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571612"/>
            <a:ext cx="8715436" cy="4143405"/>
          </a:xfrm>
        </p:spPr>
        <p:txBody>
          <a:bodyPr>
            <a:normAutofit fontScale="32500" lnSpcReduction="20000"/>
          </a:bodyPr>
          <a:lstStyle/>
          <a:p>
            <a:r>
              <a:rPr lang="en-ZA" sz="8000" u="sng" dirty="0" smtClean="0"/>
              <a:t>Corticosteroid aqueous nasal solution:</a:t>
            </a:r>
            <a:r>
              <a:rPr lang="en-ZA" sz="8000" dirty="0" smtClean="0"/>
              <a:t> </a:t>
            </a:r>
            <a:r>
              <a:rPr lang="en-ZA" sz="8000" b="1" i="1" dirty="0" smtClean="0">
                <a:solidFill>
                  <a:srgbClr val="9966FF"/>
                </a:solidFill>
              </a:rPr>
              <a:t>Directions for use &amp; example of class amended</a:t>
            </a:r>
          </a:p>
          <a:p>
            <a:pPr>
              <a:buNone/>
            </a:pPr>
            <a:endParaRPr lang="en-ZA" sz="4300" dirty="0" smtClean="0">
              <a:solidFill>
                <a:srgbClr val="9966FF"/>
              </a:solidFill>
            </a:endParaRPr>
          </a:p>
          <a:p>
            <a:pPr lvl="1"/>
            <a:r>
              <a:rPr lang="en-ZA" sz="7600" b="1" i="1" dirty="0" smtClean="0"/>
              <a:t>Example of class: </a:t>
            </a:r>
            <a:r>
              <a:rPr lang="en-ZA" sz="7600" dirty="0" smtClean="0"/>
              <a:t>The therapeutic agent awarded the contract was budesonide 100 mcg nasal spray.</a:t>
            </a:r>
          </a:p>
          <a:p>
            <a:pPr lvl="1"/>
            <a:r>
              <a:rPr lang="en-ZA" sz="7600" b="1" i="1" dirty="0" smtClean="0"/>
              <a:t>Directions for use: </a:t>
            </a:r>
            <a:r>
              <a:rPr lang="en-ZA" sz="7600" dirty="0" smtClean="0"/>
              <a:t>Amended for clarity and correctness.</a:t>
            </a:r>
            <a:endParaRPr lang="en-ZA" sz="7600" i="1" dirty="0" smtClean="0"/>
          </a:p>
          <a:p>
            <a:pPr lvl="1"/>
            <a:r>
              <a:rPr lang="en-ZA" sz="7600" b="1" i="1" dirty="0" smtClean="0"/>
              <a:t>Criterion - 3 monthly review of inhaled corticosteroid: </a:t>
            </a:r>
            <a:r>
              <a:rPr lang="en-ZA" sz="7600" dirty="0" smtClean="0"/>
              <a:t>Patients may have continuous OR seasonal allergic rhinitis.</a:t>
            </a:r>
          </a:p>
          <a:p>
            <a:pPr>
              <a:buNone/>
            </a:pPr>
            <a:r>
              <a:rPr lang="en-ZA" sz="2800" dirty="0" smtClean="0"/>
              <a:t> </a:t>
            </a:r>
            <a:r>
              <a:rPr lang="en-ZA" sz="9500" b="1" dirty="0" smtClean="0">
                <a:solidFill>
                  <a:srgbClr val="3366FF"/>
                </a:solidFill>
              </a:rPr>
              <a:t> 	</a:t>
            </a:r>
            <a:r>
              <a:rPr lang="en-ZA" sz="12300" b="1" dirty="0" smtClean="0">
                <a:solidFill>
                  <a:srgbClr val="3366FF"/>
                </a:solidFill>
              </a:rPr>
              <a:t>Level of evidence: III Expert opinion</a:t>
            </a:r>
          </a:p>
          <a:p>
            <a:pPr>
              <a:buNone/>
            </a:pPr>
            <a:endParaRPr lang="en-ZA" sz="3700" dirty="0" smtClean="0"/>
          </a:p>
          <a:p>
            <a:pPr>
              <a:buNone/>
            </a:pPr>
            <a:r>
              <a:rPr lang="en-ZA" sz="3700" dirty="0" smtClean="0"/>
              <a:t>Contract circular HP07-2014DAI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42FB03B2-953D-4068-99A6-8707FB8FE3E1}" type="slidenum">
              <a:rPr lang="en-ZA" sz="1000" smtClean="0"/>
              <a:pPr algn="ctr"/>
              <a:t>2</a:t>
            </a:fld>
            <a:endParaRPr lang="en-ZA" sz="1000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/>
            <a:r>
              <a:rPr lang="en-ZA" sz="1000" dirty="0" smtClean="0"/>
              <a:t>PRIMARY HEALTHCARE IMPLEMENTATION </a:t>
            </a:r>
          </a:p>
          <a:p>
            <a:pPr algn="ctr"/>
            <a:r>
              <a:rPr lang="en-ZA" sz="1000" dirty="0" smtClean="0"/>
              <a:t>SLIDES 2014:ENT CONDITIONS</a:t>
            </a:r>
            <a:endParaRPr lang="en-ZA" sz="1000" dirty="0"/>
          </a:p>
        </p:txBody>
      </p:sp>
      <p:sp>
        <p:nvSpPr>
          <p:cNvPr id="7" name="Rectangle 6"/>
          <p:cNvSpPr/>
          <p:nvPr/>
        </p:nvSpPr>
        <p:spPr>
          <a:xfrm>
            <a:off x="6784749" y="5308280"/>
            <a:ext cx="969114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>
                <a:solidFill>
                  <a:srgbClr val="3366FF"/>
                </a:solidFill>
              </a:rPr>
              <a:t>Ref </a:t>
            </a:r>
            <a:r>
              <a:rPr lang="en-ZA" dirty="0">
                <a:solidFill>
                  <a:srgbClr val="3366FF"/>
                </a:solidFill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solidFill>
                  <a:schemeClr val="bg1"/>
                </a:solidFill>
              </a:rPr>
              <a:t>19.1 ALLERGIC RHINITIS</a:t>
            </a:r>
            <a:endParaRPr lang="en-ZA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7298"/>
            <a:ext cx="8401080" cy="4768865"/>
          </a:xfrm>
        </p:spPr>
        <p:txBody>
          <a:bodyPr>
            <a:normAutofit fontScale="92500" lnSpcReduction="10000"/>
          </a:bodyPr>
          <a:lstStyle/>
          <a:p>
            <a:r>
              <a:rPr lang="en-ZA" u="sng" dirty="0" smtClean="0"/>
              <a:t>Chlorpheniramine, oral:</a:t>
            </a:r>
            <a:r>
              <a:rPr lang="en-ZA" dirty="0" smtClean="0"/>
              <a:t> </a:t>
            </a:r>
            <a:r>
              <a:rPr lang="en-ZA" b="1" i="1" dirty="0" smtClean="0">
                <a:solidFill>
                  <a:srgbClr val="00B0F0"/>
                </a:solidFill>
              </a:rPr>
              <a:t>retained</a:t>
            </a:r>
            <a:endParaRPr lang="en-ZA" b="1" dirty="0" smtClean="0">
              <a:solidFill>
                <a:srgbClr val="00B0F0"/>
              </a:solidFill>
            </a:endParaRPr>
          </a:p>
          <a:p>
            <a:r>
              <a:rPr lang="en-ZA" u="sng" dirty="0" smtClean="0"/>
              <a:t>Cetirizine, oral:</a:t>
            </a:r>
            <a:r>
              <a:rPr lang="en-ZA" dirty="0" smtClean="0"/>
              <a:t> </a:t>
            </a:r>
            <a:r>
              <a:rPr lang="en-ZA" b="1" i="1" dirty="0" smtClean="0">
                <a:solidFill>
                  <a:srgbClr val="00B0F0"/>
                </a:solidFill>
              </a:rPr>
              <a:t>retained</a:t>
            </a:r>
          </a:p>
          <a:p>
            <a:r>
              <a:rPr lang="en-ZA" u="sng" dirty="0" smtClean="0"/>
              <a:t>Loratadine, oral: </a:t>
            </a:r>
            <a:r>
              <a:rPr lang="en-ZA" b="1" i="1" dirty="0" smtClean="0">
                <a:solidFill>
                  <a:schemeClr val="accent6">
                    <a:lumMod val="75000"/>
                  </a:schemeClr>
                </a:solidFill>
              </a:rPr>
              <a:t>not added</a:t>
            </a:r>
            <a:endParaRPr lang="en-ZA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lvl="1"/>
            <a:r>
              <a:rPr lang="en-ZA" i="1" dirty="0" smtClean="0"/>
              <a:t>Chlorpheniramine</a:t>
            </a:r>
            <a:r>
              <a:rPr lang="en-ZA" dirty="0" smtClean="0"/>
              <a:t> recommended for short term symptomatic use; often prescribed at night (sedative properties). </a:t>
            </a:r>
          </a:p>
          <a:p>
            <a:pPr lvl="1"/>
            <a:r>
              <a:rPr lang="en-ZA" i="1" dirty="0" smtClean="0"/>
              <a:t>Cetirizine</a:t>
            </a:r>
            <a:r>
              <a:rPr lang="en-ZA" dirty="0" smtClean="0"/>
              <a:t> (non-sedating) recommended for severe cases &amp; long term use. </a:t>
            </a:r>
          </a:p>
          <a:p>
            <a:pPr lvl="1"/>
            <a:r>
              <a:rPr lang="en-ZA" i="1" dirty="0" smtClean="0"/>
              <a:t>Contract award </a:t>
            </a:r>
            <a:r>
              <a:rPr lang="en-ZA" dirty="0" smtClean="0"/>
              <a:t>to</a:t>
            </a:r>
            <a:r>
              <a:rPr lang="en-ZA" i="1" dirty="0" smtClean="0"/>
              <a:t> c</a:t>
            </a:r>
            <a:r>
              <a:rPr lang="en-ZA" dirty="0" smtClean="0"/>
              <a:t>etirizine </a:t>
            </a:r>
            <a:r>
              <a:rPr lang="en-ZA" i="1" dirty="0" err="1" smtClean="0"/>
              <a:t>ipo</a:t>
            </a:r>
            <a:r>
              <a:rPr lang="en-ZA" dirty="0" smtClean="0"/>
              <a:t> of loratadine.</a:t>
            </a:r>
          </a:p>
          <a:p>
            <a:pPr>
              <a:buNone/>
            </a:pPr>
            <a:r>
              <a:rPr lang="en-ZA" sz="4300" b="1" dirty="0" smtClean="0">
                <a:solidFill>
                  <a:srgbClr val="3366FF"/>
                </a:solidFill>
              </a:rPr>
              <a:t>Level of Evidence: III Expert opinion</a:t>
            </a:r>
          </a:p>
          <a:p>
            <a:pPr>
              <a:buNone/>
            </a:pPr>
            <a:r>
              <a:rPr lang="en-ZA" sz="1300" dirty="0" smtClean="0"/>
              <a:t>Contract circular HP09-2014SD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2014</a:t>
            </a:r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42FB03B2-953D-4068-99A6-8707FB8FE3E1}" type="slidenum">
              <a:rPr lang="en-ZA" sz="1000" smtClean="0"/>
              <a:pPr algn="ctr"/>
              <a:t>3</a:t>
            </a:fld>
            <a:endParaRPr lang="en-ZA" sz="1000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/>
            <a:r>
              <a:rPr lang="en-ZA" sz="1000" dirty="0" smtClean="0"/>
              <a:t>PRIMARY HEALTHCARE IMPLEMENTATION </a:t>
            </a:r>
          </a:p>
          <a:p>
            <a:pPr algn="ctr"/>
            <a:r>
              <a:rPr lang="en-ZA" sz="1000" dirty="0" smtClean="0"/>
              <a:t>SLIDES 2014:ENT CONDITIONS</a:t>
            </a:r>
            <a:endParaRPr lang="en-ZA" sz="1000" dirty="0"/>
          </a:p>
        </p:txBody>
      </p:sp>
      <p:sp>
        <p:nvSpPr>
          <p:cNvPr id="8" name="Rectangle 7"/>
          <p:cNvSpPr/>
          <p:nvPr/>
        </p:nvSpPr>
        <p:spPr>
          <a:xfrm>
            <a:off x="6784749" y="5780112"/>
            <a:ext cx="969114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>
                <a:solidFill>
                  <a:srgbClr val="3366FF"/>
                </a:solidFill>
              </a:rPr>
              <a:t>Ref </a:t>
            </a:r>
            <a:r>
              <a:rPr lang="en-ZA" dirty="0">
                <a:solidFill>
                  <a:srgbClr val="3366FF"/>
                </a:solidFill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solidFill>
                  <a:schemeClr val="bg1"/>
                </a:solidFill>
              </a:rPr>
              <a:t>19.1 ALLERGIC RHINITIS</a:t>
            </a:r>
            <a:endParaRPr lang="en-ZA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>
            <a:normAutofit/>
          </a:bodyPr>
          <a:lstStyle/>
          <a:p>
            <a:r>
              <a:rPr lang="en-ZA" u="sng" dirty="0" smtClean="0"/>
              <a:t>Oxymetazoline 0.05%, intranasal</a:t>
            </a:r>
            <a:r>
              <a:rPr lang="en-ZA" dirty="0" smtClean="0"/>
              <a:t>: </a:t>
            </a:r>
            <a:r>
              <a:rPr lang="en-ZA" b="1" i="1" dirty="0" smtClean="0">
                <a:solidFill>
                  <a:srgbClr val="00B050"/>
                </a:solidFill>
              </a:rPr>
              <a:t>added</a:t>
            </a:r>
            <a:endParaRPr lang="en-ZA" b="1" dirty="0" smtClean="0">
              <a:solidFill>
                <a:srgbClr val="00B050"/>
              </a:solidFill>
            </a:endParaRPr>
          </a:p>
          <a:p>
            <a:pPr>
              <a:buNone/>
            </a:pPr>
            <a:endParaRPr lang="en-ZA" sz="2000" dirty="0" smtClean="0"/>
          </a:p>
          <a:p>
            <a:pPr>
              <a:buNone/>
            </a:pPr>
            <a:r>
              <a:rPr lang="en-ZA" dirty="0" smtClean="0"/>
              <a:t>Nocturnal symptomatic relief for short periods of time.</a:t>
            </a:r>
          </a:p>
          <a:p>
            <a:pPr lvl="1">
              <a:buNone/>
            </a:pPr>
            <a:endParaRPr lang="en-ZA" sz="600" dirty="0" smtClean="0"/>
          </a:p>
          <a:p>
            <a:pPr>
              <a:buNone/>
            </a:pPr>
            <a:r>
              <a:rPr lang="en-ZA" sz="4000" b="1" dirty="0" smtClean="0">
                <a:solidFill>
                  <a:srgbClr val="3366FF"/>
                </a:solidFill>
              </a:rPr>
              <a:t>Level of evidence: III Expert opinion</a:t>
            </a:r>
            <a:endParaRPr lang="en-ZA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42FB03B2-953D-4068-99A6-8707FB8FE3E1}" type="slidenum">
              <a:rPr lang="en-ZA" sz="1000" smtClean="0"/>
              <a:pPr algn="ctr"/>
              <a:t>4</a:t>
            </a:fld>
            <a:endParaRPr lang="en-ZA" sz="1000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/>
            <a:r>
              <a:rPr lang="en-ZA" sz="1000" dirty="0" smtClean="0"/>
              <a:t>PRIMARY HEALTHCARE IMPLEMENTATION </a:t>
            </a:r>
          </a:p>
          <a:p>
            <a:pPr algn="ctr"/>
            <a:r>
              <a:rPr lang="en-ZA" sz="1000" dirty="0" smtClean="0"/>
              <a:t>SLIDES 2014:ENT CONDITIONS</a:t>
            </a:r>
            <a:endParaRPr lang="en-ZA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GB" sz="3600" b="1" dirty="0" smtClean="0">
                <a:solidFill>
                  <a:schemeClr val="bg1"/>
                </a:solidFill>
              </a:rPr>
              <a:t>19.2	 VIRAL RHINITIS (COMMON COLD)</a:t>
            </a:r>
            <a:endParaRPr lang="en-ZA" sz="36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ZA" dirty="0" smtClean="0"/>
              <a:t>STG transferred from Chapter 17: Respiratory conditions.</a:t>
            </a:r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B03B2-953D-4068-99A6-8707FB8FE3E1}" type="slidenum">
              <a:rPr lang="en-ZA" smtClean="0"/>
              <a:pPr/>
              <a:t>5</a:t>
            </a:fld>
            <a:endParaRPr lang="en-ZA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/>
            <a:r>
              <a:rPr lang="en-ZA" sz="1000" dirty="0" smtClean="0"/>
              <a:t>PRIMARY HEALTHCARE IMPLEMENTATION </a:t>
            </a:r>
          </a:p>
          <a:p>
            <a:pPr algn="ctr"/>
            <a:r>
              <a:rPr lang="en-ZA" sz="1000" dirty="0" smtClean="0"/>
              <a:t>SLIDES 2014:ENT CONDITIONS</a:t>
            </a:r>
            <a:endParaRPr lang="en-ZA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ZA" b="1" dirty="0" smtClean="0">
                <a:solidFill>
                  <a:schemeClr val="bg1"/>
                </a:solidFill>
              </a:rPr>
              <a:t>19.4.1 OTITIS, EXTERNA</a:t>
            </a:r>
            <a:endParaRPr lang="en-ZA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142984"/>
            <a:ext cx="8858312" cy="4983179"/>
          </a:xfrm>
        </p:spPr>
        <p:txBody>
          <a:bodyPr>
            <a:normAutofit fontScale="40000" lnSpcReduction="20000"/>
          </a:bodyPr>
          <a:lstStyle/>
          <a:p>
            <a:r>
              <a:rPr lang="en-GB" sz="6000" u="sng" dirty="0" smtClean="0"/>
              <a:t>Topical quinolones:</a:t>
            </a:r>
            <a:r>
              <a:rPr lang="en-GB" sz="6000" i="1" dirty="0" smtClean="0"/>
              <a:t> </a:t>
            </a:r>
            <a:r>
              <a:rPr lang="en-GB" sz="6000" b="1" i="1" dirty="0" smtClean="0">
                <a:solidFill>
                  <a:schemeClr val="accent6">
                    <a:lumMod val="75000"/>
                  </a:schemeClr>
                </a:solidFill>
              </a:rPr>
              <a:t>not added</a:t>
            </a:r>
            <a:endParaRPr lang="en-ZA" sz="60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ZA" sz="6000" u="sng" dirty="0" smtClean="0"/>
              <a:t>Acetic acid 2% in alcohol:</a:t>
            </a:r>
            <a:r>
              <a:rPr lang="en-ZA" sz="6000" i="1" dirty="0" smtClean="0"/>
              <a:t> </a:t>
            </a:r>
            <a:r>
              <a:rPr lang="en-ZA" sz="6000" b="1" i="1" dirty="0" smtClean="0">
                <a:solidFill>
                  <a:srgbClr val="00B0F0"/>
                </a:solidFill>
              </a:rPr>
              <a:t>retained</a:t>
            </a:r>
            <a:endParaRPr lang="en-ZA" sz="6000" b="1" dirty="0" smtClean="0">
              <a:solidFill>
                <a:srgbClr val="00B0F0"/>
              </a:solidFill>
            </a:endParaRPr>
          </a:p>
          <a:p>
            <a:pPr>
              <a:buNone/>
            </a:pPr>
            <a:endParaRPr lang="en-ZA" sz="2100" dirty="0" smtClean="0"/>
          </a:p>
          <a:p>
            <a:pPr>
              <a:buNone/>
            </a:pPr>
            <a:r>
              <a:rPr lang="en-ZA" sz="4500" dirty="0" err="1" smtClean="0"/>
              <a:t>Kaushik</a:t>
            </a:r>
            <a:r>
              <a:rPr lang="en-ZA" sz="4500" dirty="0" smtClean="0"/>
              <a:t> </a:t>
            </a:r>
            <a:r>
              <a:rPr lang="en-ZA" sz="4500" i="1" dirty="0" smtClean="0"/>
              <a:t>et al’s </a:t>
            </a:r>
            <a:r>
              <a:rPr lang="en-ZA" sz="4500" dirty="0" smtClean="0"/>
              <a:t>meta-analysis (19 RCTs): </a:t>
            </a:r>
          </a:p>
          <a:p>
            <a:pPr lvl="1"/>
            <a:r>
              <a:rPr lang="en-ZA" sz="3500" b="1" dirty="0" smtClean="0"/>
              <a:t>No clinically meaningful differences between acidifying agents vs. other topical interventions. </a:t>
            </a:r>
          </a:p>
          <a:p>
            <a:pPr lvl="1"/>
            <a:r>
              <a:rPr lang="en-ZA" sz="3500" dirty="0" smtClean="0"/>
              <a:t>Only 1 high quality RCT: acetic acid less efficacious than antibiotic/corticosteroid drops where no symptom resolution within 1 week.</a:t>
            </a:r>
          </a:p>
          <a:p>
            <a:pPr>
              <a:buNone/>
            </a:pPr>
            <a:r>
              <a:rPr lang="en-ZA" sz="4500" dirty="0" smtClean="0"/>
              <a:t>Van </a:t>
            </a:r>
            <a:r>
              <a:rPr lang="en-ZA" sz="4500" dirty="0" err="1" smtClean="0"/>
              <a:t>Balen</a:t>
            </a:r>
            <a:r>
              <a:rPr lang="en-ZA" sz="4500" dirty="0" smtClean="0"/>
              <a:t> et al’s meta-analysis (2003): </a:t>
            </a:r>
          </a:p>
          <a:p>
            <a:pPr lvl="1"/>
            <a:r>
              <a:rPr lang="en-ZA" sz="3500" dirty="0" smtClean="0"/>
              <a:t>Topical antibiotics increased absolute clinical cure rate compared to placebo by 46 % (95% CI 29 to 63 %). </a:t>
            </a:r>
          </a:p>
          <a:p>
            <a:pPr lvl="1"/>
            <a:r>
              <a:rPr lang="en-ZA" sz="3500" b="1" dirty="0" smtClean="0"/>
              <a:t>No significant difference comparing topical antibiotics vs. antiseptics, or combination antibiotic/corticosteroid preparations</a:t>
            </a:r>
            <a:r>
              <a:rPr lang="en-ZA" sz="3500" dirty="0" smtClean="0"/>
              <a:t>. </a:t>
            </a:r>
          </a:p>
          <a:p>
            <a:pPr lvl="1"/>
            <a:r>
              <a:rPr lang="en-ZA" sz="3500" dirty="0" smtClean="0"/>
              <a:t>No difference in cure rates between quinolone vs. non quinolone antibiotics. </a:t>
            </a:r>
          </a:p>
          <a:p>
            <a:pPr>
              <a:buNone/>
            </a:pPr>
            <a:r>
              <a:rPr lang="en-GB" sz="4500" dirty="0" smtClean="0"/>
              <a:t>Ideally, </a:t>
            </a:r>
            <a:r>
              <a:rPr lang="en-ZA" sz="4500" dirty="0" smtClean="0"/>
              <a:t>topical quinolones should be available for treatment failure with acetic acid. </a:t>
            </a:r>
          </a:p>
          <a:p>
            <a:pPr lvl="1"/>
            <a:r>
              <a:rPr lang="en-ZA" sz="3400" b="1" dirty="0" smtClean="0"/>
              <a:t>However, irrational use of antibiotics at primary level of care &amp; additional cost implications need consideration.</a:t>
            </a:r>
          </a:p>
          <a:p>
            <a:pPr>
              <a:buNone/>
            </a:pPr>
            <a:r>
              <a:rPr lang="en-ZA" sz="7300" b="1" dirty="0" smtClean="0">
                <a:solidFill>
                  <a:srgbClr val="3366FF"/>
                </a:solidFill>
              </a:rPr>
              <a:t>Level of evidence: I,III Systematic review, Expert opinion</a:t>
            </a:r>
            <a:endParaRPr lang="en-ZA" sz="7300" dirty="0" smtClean="0"/>
          </a:p>
          <a:p>
            <a:pPr>
              <a:buNone/>
            </a:pPr>
            <a:r>
              <a:rPr lang="en-ZA" sz="3000" dirty="0" err="1" smtClean="0"/>
              <a:t>Kaushik</a:t>
            </a:r>
            <a:r>
              <a:rPr lang="en-ZA" sz="3000" dirty="0" smtClean="0"/>
              <a:t> V, </a:t>
            </a:r>
            <a:r>
              <a:rPr lang="en-ZA" sz="3000" dirty="0" err="1" smtClean="0"/>
              <a:t>Malik</a:t>
            </a:r>
            <a:r>
              <a:rPr lang="en-ZA" sz="3000" dirty="0" smtClean="0"/>
              <a:t> T, Saeed SR. Interventions for acute otitis externa. </a:t>
            </a:r>
            <a:r>
              <a:rPr lang="en-ZA" sz="3000" i="1" dirty="0" smtClean="0"/>
              <a:t>Cochrane Database </a:t>
            </a:r>
            <a:r>
              <a:rPr lang="en-ZA" sz="3000" i="1" dirty="0" err="1" smtClean="0"/>
              <a:t>Syst</a:t>
            </a:r>
            <a:r>
              <a:rPr lang="en-ZA" sz="3000" i="1" dirty="0" smtClean="0"/>
              <a:t> Rev</a:t>
            </a:r>
            <a:r>
              <a:rPr lang="en-ZA" sz="3000" dirty="0" smtClean="0"/>
              <a:t>. 2010 Jan 20;(1):CD004740.</a:t>
            </a:r>
          </a:p>
          <a:p>
            <a:pPr>
              <a:buNone/>
            </a:pPr>
            <a:r>
              <a:rPr lang="en-ZA" sz="3000" dirty="0" smtClean="0"/>
              <a:t>van </a:t>
            </a:r>
            <a:r>
              <a:rPr lang="en-ZA" sz="3000" dirty="0" err="1" smtClean="0"/>
              <a:t>Balen</a:t>
            </a:r>
            <a:r>
              <a:rPr lang="en-ZA" sz="3000" dirty="0" smtClean="0"/>
              <a:t> FA, Smit WM, </a:t>
            </a:r>
            <a:r>
              <a:rPr lang="en-ZA" sz="3000" dirty="0" err="1" smtClean="0"/>
              <a:t>Zuithoff</a:t>
            </a:r>
            <a:r>
              <a:rPr lang="en-ZA" sz="3000" dirty="0" smtClean="0"/>
              <a:t> NP, </a:t>
            </a:r>
            <a:r>
              <a:rPr lang="en-ZA" sz="3000" dirty="0" err="1" smtClean="0"/>
              <a:t>Verheij</a:t>
            </a:r>
            <a:r>
              <a:rPr lang="en-ZA" sz="3000" dirty="0" smtClean="0"/>
              <a:t> TJ. Clinical efficacy of three common treatments in acute otitis externa in primary care: randomised controlled  trial. </a:t>
            </a:r>
            <a:r>
              <a:rPr lang="en-ZA" sz="3000" i="1" dirty="0" smtClean="0"/>
              <a:t>BMJ</a:t>
            </a:r>
            <a:r>
              <a:rPr lang="en-ZA" sz="3000" dirty="0" smtClean="0"/>
              <a:t>. 2003 Nov 22;327(7425):1201-5.</a:t>
            </a:r>
          </a:p>
          <a:p>
            <a:pPr>
              <a:buNone/>
            </a:pPr>
            <a:r>
              <a:rPr lang="en-ZA" sz="3000" dirty="0" smtClean="0"/>
              <a:t>Rosenfeld RM, Singer M, Wasserman JM, Stinnett SS. Systematic review of topical antimicrobial therapy for acute otitis externa. </a:t>
            </a:r>
            <a:r>
              <a:rPr lang="en-ZA" sz="3000" i="1" dirty="0" err="1" smtClean="0"/>
              <a:t>Otolaryngol</a:t>
            </a:r>
            <a:r>
              <a:rPr lang="en-ZA" sz="3000" i="1" dirty="0" smtClean="0"/>
              <a:t> Head Neck Surg</a:t>
            </a:r>
            <a:r>
              <a:rPr lang="en-ZA" sz="3000" dirty="0" smtClean="0"/>
              <a:t>. 2006 Apr;134(4 </a:t>
            </a:r>
            <a:r>
              <a:rPr lang="en-ZA" sz="3000" dirty="0" err="1" smtClean="0"/>
              <a:t>Suppl</a:t>
            </a:r>
            <a:r>
              <a:rPr lang="en-ZA" sz="3000" dirty="0" smtClean="0"/>
              <a:t>):S24-48.</a:t>
            </a:r>
            <a:endParaRPr lang="en-ZA" sz="3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42FB03B2-953D-4068-99A6-8707FB8FE3E1}" type="slidenum">
              <a:rPr lang="en-ZA" sz="1000" smtClean="0"/>
              <a:pPr algn="ctr"/>
              <a:t>6</a:t>
            </a:fld>
            <a:endParaRPr lang="en-ZA" sz="1000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/>
            <a:r>
              <a:rPr lang="en-ZA" sz="1000" dirty="0" smtClean="0"/>
              <a:t>PRIMARY HEALTHCARE IMPLEMENTATION </a:t>
            </a:r>
          </a:p>
          <a:p>
            <a:pPr algn="ctr"/>
            <a:r>
              <a:rPr lang="en-ZA" sz="1000" dirty="0" smtClean="0"/>
              <a:t>SLIDES 2014:ENT CONDITIONS</a:t>
            </a:r>
            <a:endParaRPr lang="en-ZA" sz="1000" dirty="0"/>
          </a:p>
        </p:txBody>
      </p:sp>
      <p:sp>
        <p:nvSpPr>
          <p:cNvPr id="6" name="Rectangle 5"/>
          <p:cNvSpPr/>
          <p:nvPr/>
        </p:nvSpPr>
        <p:spPr>
          <a:xfrm>
            <a:off x="6784749" y="5780112"/>
            <a:ext cx="969114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>
                <a:solidFill>
                  <a:srgbClr val="3366FF"/>
                </a:solidFill>
              </a:rPr>
              <a:t>Ref </a:t>
            </a:r>
            <a:r>
              <a:rPr lang="en-ZA" dirty="0">
                <a:solidFill>
                  <a:srgbClr val="3366FF"/>
                </a:solidFill>
              </a:rPr>
              <a:t>3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ZA" b="1" dirty="0" smtClean="0">
                <a:solidFill>
                  <a:schemeClr val="bg1"/>
                </a:solidFill>
              </a:rPr>
              <a:t>19.4.2 OTITIS, MEDIA, ACUTE</a:t>
            </a:r>
            <a:endParaRPr lang="en-ZA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438" y="1285860"/>
            <a:ext cx="8929718" cy="4840303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ZA" sz="5100" b="1" dirty="0" smtClean="0"/>
              <a:t>Children</a:t>
            </a:r>
            <a:endParaRPr lang="en-ZA" sz="5100" dirty="0" smtClean="0"/>
          </a:p>
          <a:p>
            <a:r>
              <a:rPr lang="en-ZA" sz="4400" u="sng" dirty="0" smtClean="0"/>
              <a:t>Amoxicillin:</a:t>
            </a:r>
            <a:r>
              <a:rPr lang="en-ZA" sz="4400" dirty="0" smtClean="0"/>
              <a:t> </a:t>
            </a:r>
            <a:r>
              <a:rPr lang="en-ZA" sz="4400" b="1" i="1" dirty="0" smtClean="0">
                <a:solidFill>
                  <a:srgbClr val="00B0F0"/>
                </a:solidFill>
              </a:rPr>
              <a:t>retained</a:t>
            </a:r>
            <a:r>
              <a:rPr lang="en-ZA" sz="4400" i="1" dirty="0" smtClean="0"/>
              <a:t> &amp; </a:t>
            </a:r>
            <a:r>
              <a:rPr lang="en-ZA" sz="4400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dose amended</a:t>
            </a:r>
          </a:p>
          <a:p>
            <a:endParaRPr lang="en-ZA" sz="2200" b="1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 lvl="1"/>
            <a:r>
              <a:rPr lang="en-GB" sz="3300" dirty="0" smtClean="0"/>
              <a:t>Cochrane review: once/twice daily doses of amoxicillin (with/without </a:t>
            </a:r>
            <a:r>
              <a:rPr lang="en-GB" sz="3300" dirty="0" err="1" smtClean="0"/>
              <a:t>clavulanate</a:t>
            </a:r>
            <a:r>
              <a:rPr lang="en-GB" sz="3300" dirty="0" smtClean="0"/>
              <a:t>) comparable with three doses for the treatment of acute otitis media in children.</a:t>
            </a:r>
            <a:endParaRPr lang="en-ZA" sz="3300" dirty="0" smtClean="0"/>
          </a:p>
          <a:p>
            <a:pPr lvl="2"/>
            <a:r>
              <a:rPr lang="en-GB" sz="2500" i="1" dirty="0" smtClean="0"/>
              <a:t>Results: </a:t>
            </a:r>
            <a:r>
              <a:rPr lang="en-GB" sz="2500" dirty="0" smtClean="0"/>
              <a:t>Pooled analysis demonstrated the following outcomes:</a:t>
            </a:r>
            <a:endParaRPr lang="en-ZA" sz="2500" dirty="0" smtClean="0"/>
          </a:p>
          <a:p>
            <a:pPr lvl="3"/>
            <a:r>
              <a:rPr lang="en-ZA" sz="2500" dirty="0" smtClean="0"/>
              <a:t>Clinical cure at the end of therapy (RR 1.03, 95% CI 0.99 to 1.07). </a:t>
            </a:r>
          </a:p>
          <a:p>
            <a:pPr lvl="3"/>
            <a:r>
              <a:rPr lang="en-ZA" sz="2500" dirty="0" smtClean="0"/>
              <a:t>Clinical cure during therapy (RR 1.06, 95% CI 0.85 to 1.33).</a:t>
            </a:r>
          </a:p>
          <a:p>
            <a:pPr lvl="3"/>
            <a:r>
              <a:rPr lang="en-ZA" sz="2500" dirty="0" smtClean="0"/>
              <a:t>Clinical cure at follow-up (RR 1.02, 95% CI 0.95 to 1.09).</a:t>
            </a:r>
          </a:p>
          <a:p>
            <a:pPr lvl="3"/>
            <a:r>
              <a:rPr lang="en-ZA" sz="2500" dirty="0" smtClean="0"/>
              <a:t>Clinical cure for recurrent acute otitis media (RR 1.21, 95% CI 0.52 to 2.81).</a:t>
            </a:r>
          </a:p>
          <a:p>
            <a:pPr>
              <a:buNone/>
            </a:pPr>
            <a:endParaRPr lang="en-ZA" sz="1500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42FB03B2-953D-4068-99A6-8707FB8FE3E1}" type="slidenum">
              <a:rPr lang="en-ZA" sz="1000" smtClean="0"/>
              <a:pPr algn="ctr"/>
              <a:t>7</a:t>
            </a:fld>
            <a:endParaRPr lang="en-ZA" sz="1000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/>
            <a:r>
              <a:rPr lang="en-ZA" sz="1000" dirty="0" smtClean="0"/>
              <a:t>PRIMARY HEALTHCARE IMPLEMENTATION </a:t>
            </a:r>
          </a:p>
          <a:p>
            <a:pPr algn="ctr"/>
            <a:r>
              <a:rPr lang="en-ZA" sz="1000" dirty="0" smtClean="0"/>
              <a:t>SLIDES 2014:ENT CONDITIONS</a:t>
            </a:r>
            <a:endParaRPr lang="en-ZA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ZA" b="1" dirty="0">
                <a:solidFill>
                  <a:schemeClr val="bg1"/>
                </a:solidFill>
              </a:rPr>
              <a:t>19.4.2 OTITIS, MEDIA, ACUTE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68760"/>
            <a:ext cx="8712968" cy="49685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ZA" b="1" dirty="0"/>
              <a:t>Children</a:t>
            </a:r>
          </a:p>
          <a:p>
            <a:pPr lvl="1"/>
            <a:r>
              <a:rPr lang="en-GB" dirty="0"/>
              <a:t>High dose amoxicillin of 90 mg/kg/day recommended for children ≤ 3 years of </a:t>
            </a:r>
            <a:r>
              <a:rPr lang="en-GB" dirty="0" smtClean="0"/>
              <a:t>age:</a:t>
            </a:r>
          </a:p>
          <a:p>
            <a:pPr lvl="2"/>
            <a:r>
              <a:rPr lang="en-GB" dirty="0" smtClean="0"/>
              <a:t>Effective </a:t>
            </a:r>
            <a:r>
              <a:rPr lang="en-GB" dirty="0"/>
              <a:t>against common acute otitis media bacterial </a:t>
            </a:r>
            <a:r>
              <a:rPr lang="en-GB" dirty="0" smtClean="0"/>
              <a:t>pathogens</a:t>
            </a:r>
          </a:p>
          <a:p>
            <a:pPr lvl="2"/>
            <a:r>
              <a:rPr lang="en-GB" dirty="0" smtClean="0"/>
              <a:t>Safe</a:t>
            </a:r>
            <a:endParaRPr lang="en-GB" dirty="0"/>
          </a:p>
          <a:p>
            <a:pPr lvl="2"/>
            <a:r>
              <a:rPr lang="en-GB" dirty="0" smtClean="0"/>
              <a:t>Cheap</a:t>
            </a:r>
          </a:p>
          <a:p>
            <a:pPr lvl="2"/>
            <a:r>
              <a:rPr lang="en-GB" dirty="0" smtClean="0"/>
              <a:t>Has </a:t>
            </a:r>
            <a:r>
              <a:rPr lang="en-GB" dirty="0"/>
              <a:t>acceptable taste </a:t>
            </a:r>
            <a:endParaRPr lang="en-GB" dirty="0" smtClean="0"/>
          </a:p>
          <a:p>
            <a:pPr lvl="2"/>
            <a:r>
              <a:rPr lang="en-GB" dirty="0" smtClean="0"/>
              <a:t>Narrow </a:t>
            </a:r>
            <a:r>
              <a:rPr lang="en-GB" dirty="0"/>
              <a:t>microbiologic spectrum. </a:t>
            </a:r>
            <a:endParaRPr lang="en-GB" dirty="0" smtClean="0"/>
          </a:p>
          <a:p>
            <a:pPr lvl="2"/>
            <a:r>
              <a:rPr lang="en-GB" dirty="0" smtClean="0"/>
              <a:t>Risk </a:t>
            </a:r>
            <a:r>
              <a:rPr lang="en-GB" dirty="0"/>
              <a:t>factors for resistant </a:t>
            </a:r>
            <a:r>
              <a:rPr lang="en-GB" i="1" dirty="0"/>
              <a:t>S. </a:t>
            </a:r>
            <a:r>
              <a:rPr lang="en-GB" i="1" dirty="0" err="1"/>
              <a:t>pneumoniae</a:t>
            </a:r>
            <a:r>
              <a:rPr lang="en-GB" dirty="0"/>
              <a:t> infections include age (≤ 2 years</a:t>
            </a:r>
            <a:r>
              <a:rPr lang="en-GB" dirty="0" smtClean="0"/>
              <a:t>)</a:t>
            </a:r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42FB03B2-953D-4068-99A6-8707FB8FE3E1}" type="slidenum">
              <a:rPr lang="en-ZA" sz="1000" smtClean="0"/>
              <a:pPr algn="ctr"/>
              <a:t>8</a:t>
            </a:fld>
            <a:endParaRPr lang="en-ZA" sz="1000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/>
            <a:r>
              <a:rPr lang="en-ZA" sz="1000" dirty="0" smtClean="0"/>
              <a:t>PRIMARY HEALTHCARE IMPLEMENTATION </a:t>
            </a:r>
          </a:p>
          <a:p>
            <a:pPr algn="ctr"/>
            <a:r>
              <a:rPr lang="en-ZA" sz="1000" dirty="0" smtClean="0"/>
              <a:t>SLIDES 2014:ENT CONDITIONS</a:t>
            </a:r>
            <a:endParaRPr lang="en-ZA" sz="1000" dirty="0"/>
          </a:p>
        </p:txBody>
      </p:sp>
    </p:spTree>
    <p:extLst>
      <p:ext uri="{BB962C8B-B14F-4D97-AF65-F5344CB8AC3E}">
        <p14:creationId xmlns:p14="http://schemas.microsoft.com/office/powerpoint/2010/main" xmlns="" val="41796517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ZA" b="1" dirty="0">
                <a:solidFill>
                  <a:schemeClr val="bg1"/>
                </a:solidFill>
              </a:rPr>
              <a:t>19.4.2 OTITIS, MEDIA, ACUTE</a:t>
            </a:r>
            <a:endParaRPr lang="en-ZA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268760"/>
            <a:ext cx="8568952" cy="4857403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ZA" sz="4400" b="1" dirty="0" smtClean="0"/>
              <a:t>Children</a:t>
            </a:r>
            <a:endParaRPr lang="en-ZA" sz="4400" dirty="0" smtClean="0"/>
          </a:p>
          <a:p>
            <a:pPr>
              <a:buNone/>
            </a:pPr>
            <a:r>
              <a:rPr lang="en-GB" sz="4400" b="1" dirty="0"/>
              <a:t>Recommendation:</a:t>
            </a:r>
            <a:r>
              <a:rPr lang="en-GB" sz="4400" dirty="0"/>
              <a:t>  </a:t>
            </a:r>
            <a:r>
              <a:rPr lang="en-ZA" sz="4400" dirty="0"/>
              <a:t>Amoxicillin 45 mg/kg/dose 12 hourly for 5 days.</a:t>
            </a:r>
          </a:p>
          <a:p>
            <a:pPr>
              <a:buNone/>
            </a:pPr>
            <a:r>
              <a:rPr lang="en-ZA" sz="6500" b="1" dirty="0">
                <a:solidFill>
                  <a:srgbClr val="3366FF"/>
                </a:solidFill>
              </a:rPr>
              <a:t>Level of Evidence: I,III Systematic review</a:t>
            </a:r>
            <a:r>
              <a:rPr lang="en-ZA" sz="6500" b="1" dirty="0" smtClean="0">
                <a:solidFill>
                  <a:srgbClr val="3366FF"/>
                </a:solidFill>
              </a:rPr>
              <a:t>, Guidelines</a:t>
            </a:r>
            <a:endParaRPr lang="en-ZA" sz="6500" dirty="0">
              <a:solidFill>
                <a:srgbClr val="3366FF"/>
              </a:solidFill>
            </a:endParaRPr>
          </a:p>
          <a:p>
            <a:pPr>
              <a:buNone/>
            </a:pPr>
            <a:endParaRPr lang="en-ZA" dirty="0"/>
          </a:p>
          <a:p>
            <a:pPr>
              <a:buNone/>
            </a:pPr>
            <a:r>
              <a:rPr lang="en-ZA" sz="2500" dirty="0"/>
              <a:t>Updated guideline for the management of upper respiratory tract infections in South Africa: 2014. </a:t>
            </a:r>
            <a:r>
              <a:rPr lang="en-ZA" sz="2500" i="1" dirty="0"/>
              <a:t>SAMJ-</a:t>
            </a:r>
            <a:r>
              <a:rPr lang="en-ZA" sz="2500" dirty="0"/>
              <a:t> in press.</a:t>
            </a:r>
          </a:p>
          <a:p>
            <a:pPr>
              <a:buNone/>
            </a:pPr>
            <a:r>
              <a:rPr lang="en-ZA" sz="2500" dirty="0" err="1"/>
              <a:t>Thanaviratananich</a:t>
            </a:r>
            <a:r>
              <a:rPr lang="en-ZA" sz="2500" dirty="0"/>
              <a:t> S, </a:t>
            </a:r>
            <a:r>
              <a:rPr lang="en-ZA" sz="2500" dirty="0" err="1"/>
              <a:t>Laopaiboon</a:t>
            </a:r>
            <a:r>
              <a:rPr lang="en-ZA" sz="2500" dirty="0"/>
              <a:t> M, </a:t>
            </a:r>
            <a:r>
              <a:rPr lang="en-ZA" sz="2500" dirty="0" err="1"/>
              <a:t>Vatanasapt</a:t>
            </a:r>
            <a:r>
              <a:rPr lang="en-ZA" sz="2500" dirty="0"/>
              <a:t> P. Once or twice daily versus three times daily amoxicillin with or without </a:t>
            </a:r>
            <a:r>
              <a:rPr lang="en-ZA" sz="2500" dirty="0" err="1"/>
              <a:t>clavulanate</a:t>
            </a:r>
            <a:r>
              <a:rPr lang="en-ZA" sz="2500" dirty="0"/>
              <a:t> for the treatment of acute otitis media. Cochrane Database </a:t>
            </a:r>
            <a:r>
              <a:rPr lang="en-ZA" sz="2500" dirty="0" err="1"/>
              <a:t>Syst</a:t>
            </a:r>
            <a:r>
              <a:rPr lang="en-ZA" sz="2500" dirty="0"/>
              <a:t> Rev. 2013 Dec 13;12:CD004975</a:t>
            </a:r>
            <a:r>
              <a:rPr lang="en-ZA" sz="2500" dirty="0" smtClean="0"/>
              <a:t>.</a:t>
            </a:r>
          </a:p>
          <a:p>
            <a:pPr marL="0" indent="0">
              <a:buNone/>
            </a:pPr>
            <a:r>
              <a:rPr lang="en-GB" sz="2500" dirty="0" err="1"/>
              <a:t>Piglansky</a:t>
            </a:r>
            <a:r>
              <a:rPr lang="en-GB" sz="2500" dirty="0"/>
              <a:t> L, </a:t>
            </a:r>
            <a:r>
              <a:rPr lang="en-GB" sz="2500" dirty="0" err="1"/>
              <a:t>Leibovitz</a:t>
            </a:r>
            <a:r>
              <a:rPr lang="en-GB" sz="2500" dirty="0"/>
              <a:t> E, </a:t>
            </a:r>
            <a:r>
              <a:rPr lang="en-GB" sz="2500" dirty="0" err="1"/>
              <a:t>Raiz</a:t>
            </a:r>
            <a:r>
              <a:rPr lang="en-GB" sz="2500" dirty="0"/>
              <a:t> S, et al. Bacteriologic and clinical efficacy of high dose amoxicillin for therapy of acute otitis media in children. </a:t>
            </a:r>
            <a:r>
              <a:rPr lang="en-GB" sz="2500" i="1" dirty="0" err="1"/>
              <a:t>Pediatr</a:t>
            </a:r>
            <a:r>
              <a:rPr lang="en-GB" sz="2500" i="1" dirty="0"/>
              <a:t> Infect Dis J. </a:t>
            </a:r>
            <a:r>
              <a:rPr lang="en-GB" sz="2500" dirty="0"/>
              <a:t>2003;22(5):405–413.</a:t>
            </a:r>
            <a:endParaRPr lang="en-ZA" sz="2500" dirty="0"/>
          </a:p>
          <a:p>
            <a:pPr marL="0" indent="0">
              <a:buNone/>
            </a:pPr>
            <a:r>
              <a:rPr lang="en-GB" sz="2500" dirty="0"/>
              <a:t> </a:t>
            </a:r>
            <a:r>
              <a:rPr lang="en-GB" sz="2500" dirty="0" smtClean="0"/>
              <a:t>Klein </a:t>
            </a:r>
            <a:r>
              <a:rPr lang="en-GB" sz="2500" dirty="0"/>
              <a:t>JO. Microbiologic efficacy of antibacterial drugs for acute otitis media. </a:t>
            </a:r>
            <a:r>
              <a:rPr lang="en-GB" sz="2500" i="1" dirty="0" err="1"/>
              <a:t>Pediatr</a:t>
            </a:r>
            <a:r>
              <a:rPr lang="en-GB" sz="2500" i="1" dirty="0"/>
              <a:t> Infect Dis </a:t>
            </a:r>
            <a:r>
              <a:rPr lang="en-GB" sz="2500" dirty="0"/>
              <a:t>J.1993;12(12): 973–975]</a:t>
            </a:r>
            <a:endParaRPr lang="en-ZA" sz="2500" dirty="0"/>
          </a:p>
          <a:p>
            <a:pPr marL="0" indent="0">
              <a:buNone/>
            </a:pPr>
            <a:r>
              <a:rPr lang="en-GB" sz="2500" dirty="0"/>
              <a:t>SAMJ, Updated guideline for the management of upper respiratory tract infections in South Africa: 2014, in press.</a:t>
            </a:r>
            <a:endParaRPr lang="en-ZA" sz="2500" dirty="0"/>
          </a:p>
          <a:p>
            <a:pPr>
              <a:buNone/>
            </a:pPr>
            <a:endParaRPr lang="en-ZA" dirty="0"/>
          </a:p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42FB03B2-953D-4068-99A6-8707FB8FE3E1}" type="slidenum">
              <a:rPr lang="en-ZA" sz="1000" smtClean="0"/>
              <a:pPr algn="ctr"/>
              <a:t>9</a:t>
            </a:fld>
            <a:endParaRPr lang="en-ZA" sz="1000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/>
            <a:r>
              <a:rPr lang="en-ZA" sz="1000" dirty="0" smtClean="0"/>
              <a:t>PRIMARY HEALTHCARE IMPLEMENTATION </a:t>
            </a:r>
          </a:p>
          <a:p>
            <a:pPr algn="ctr"/>
            <a:r>
              <a:rPr lang="en-ZA" sz="1000" dirty="0" smtClean="0"/>
              <a:t>SLIDES 2014:ENT CONDITIONS</a:t>
            </a:r>
            <a:endParaRPr lang="en-ZA" sz="1000" dirty="0"/>
          </a:p>
        </p:txBody>
      </p:sp>
      <p:sp>
        <p:nvSpPr>
          <p:cNvPr id="8" name="Rectangle 7"/>
          <p:cNvSpPr/>
          <p:nvPr/>
        </p:nvSpPr>
        <p:spPr>
          <a:xfrm>
            <a:off x="7010400" y="5181600"/>
            <a:ext cx="969114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>
                <a:solidFill>
                  <a:srgbClr val="3366FF"/>
                </a:solidFill>
              </a:rPr>
              <a:t>Ref </a:t>
            </a:r>
            <a:r>
              <a:rPr lang="en-ZA" dirty="0">
                <a:solidFill>
                  <a:srgbClr val="3366FF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xmlns="" val="11841733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ZA" b="1" dirty="0" smtClean="0">
                <a:solidFill>
                  <a:schemeClr val="bg1"/>
                </a:solidFill>
              </a:rPr>
              <a:t>19.4.2 OTITIS, MEDIA, ACUTE</a:t>
            </a:r>
            <a:endParaRPr lang="en-ZA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357298"/>
            <a:ext cx="8643998" cy="4768865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ZA" b="1" dirty="0" smtClean="0"/>
              <a:t>Adults</a:t>
            </a:r>
            <a:endParaRPr lang="en-ZA" dirty="0" smtClean="0"/>
          </a:p>
          <a:p>
            <a:r>
              <a:rPr lang="en-ZA" u="sng" dirty="0" smtClean="0"/>
              <a:t>Amoxicillin:</a:t>
            </a:r>
            <a:r>
              <a:rPr lang="en-ZA" dirty="0" smtClean="0"/>
              <a:t> </a:t>
            </a:r>
            <a:r>
              <a:rPr lang="en-ZA" b="1" i="1" dirty="0" smtClean="0">
                <a:solidFill>
                  <a:srgbClr val="FFC000"/>
                </a:solidFill>
              </a:rPr>
              <a:t>dose not amended (retained as 500 mg 8 hourly for 5 days).</a:t>
            </a:r>
            <a:endParaRPr lang="en-ZA" b="1" dirty="0" smtClean="0">
              <a:solidFill>
                <a:srgbClr val="FFC000"/>
              </a:solidFill>
            </a:endParaRPr>
          </a:p>
          <a:p>
            <a:pPr>
              <a:lnSpc>
                <a:spcPct val="110000"/>
              </a:lnSpc>
              <a:buNone/>
            </a:pPr>
            <a:endParaRPr lang="en-ZA" sz="1600" dirty="0" smtClean="0"/>
          </a:p>
          <a:p>
            <a:pPr lvl="1"/>
            <a:r>
              <a:rPr lang="en-ZA" dirty="0" smtClean="0"/>
              <a:t>Lack of available authoritative guidelines on otitis media in adults - condition mostly presents in children. </a:t>
            </a:r>
          </a:p>
          <a:p>
            <a:pPr lvl="1"/>
            <a:r>
              <a:rPr lang="en-ZA" dirty="0" smtClean="0"/>
              <a:t>Target organism is mostly </a:t>
            </a:r>
            <a:r>
              <a:rPr lang="en-ZA" i="1" dirty="0" smtClean="0"/>
              <a:t>Streptococcus pneumonia,</a:t>
            </a:r>
            <a:r>
              <a:rPr lang="en-ZA" dirty="0" smtClean="0"/>
              <a:t> the most virulent with resistance issues.</a:t>
            </a:r>
          </a:p>
          <a:p>
            <a:pPr lvl="1"/>
            <a:r>
              <a:rPr lang="en-ZA" dirty="0" smtClean="0"/>
              <a:t>Antibiotic susceptibility studies: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ZA" dirty="0" smtClean="0"/>
              <a:t>NICD GERMS-SA reports (2012,2013):</a:t>
            </a:r>
          </a:p>
          <a:p>
            <a:pPr lvl="3"/>
            <a:r>
              <a:rPr lang="en-ZA" dirty="0" smtClean="0"/>
              <a:t>Penicillin susceptible </a:t>
            </a:r>
            <a:r>
              <a:rPr lang="en-ZA" i="1" dirty="0" smtClean="0"/>
              <a:t>Streptococcus pneumonia </a:t>
            </a:r>
            <a:r>
              <a:rPr lang="en-ZA" dirty="0" smtClean="0"/>
              <a:t>isolates (MIC ≤0.06mg/L) more common amongst older children and adults.</a:t>
            </a:r>
          </a:p>
          <a:p>
            <a:pPr lvl="3"/>
            <a:r>
              <a:rPr lang="en-ZA" dirty="0" smtClean="0"/>
              <a:t>Intermediate penicillin resistance (MIC 0.12-1mg/L) mostly presenting in isolates from younger child.</a:t>
            </a:r>
          </a:p>
          <a:p>
            <a:pPr lvl="3"/>
            <a:r>
              <a:rPr lang="en-ZA" dirty="0" smtClean="0"/>
              <a:t>Resistance (defined as penicillin MIC ≥ 2mg/L) is uncommon. </a:t>
            </a:r>
          </a:p>
          <a:p>
            <a:pPr lvl="3"/>
            <a:endParaRPr lang="en-ZA" dirty="0" smtClean="0"/>
          </a:p>
          <a:p>
            <a:pPr lvl="1"/>
            <a:endParaRPr lang="en-ZA" dirty="0" smtClean="0"/>
          </a:p>
          <a:p>
            <a:pPr>
              <a:buNone/>
            </a:pPr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42FB03B2-953D-4068-99A6-8707FB8FE3E1}" type="slidenum">
              <a:rPr lang="en-ZA" sz="1000" smtClean="0"/>
              <a:pPr algn="ctr"/>
              <a:t>10</a:t>
            </a:fld>
            <a:endParaRPr lang="en-ZA" sz="1000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/>
            <a:r>
              <a:rPr lang="en-ZA" sz="1000" dirty="0" smtClean="0"/>
              <a:t>PRIMARY HEALTHCARE IMPLEMENTATION </a:t>
            </a:r>
          </a:p>
          <a:p>
            <a:pPr algn="ctr"/>
            <a:r>
              <a:rPr lang="en-ZA" sz="1000" dirty="0" smtClean="0"/>
              <a:t>SLIDES 2014:ENT CONDITIONS</a:t>
            </a:r>
            <a:endParaRPr lang="en-ZA" sz="1000" dirty="0"/>
          </a:p>
        </p:txBody>
      </p:sp>
      <p:sp>
        <p:nvSpPr>
          <p:cNvPr id="6" name="Rectangle 5"/>
          <p:cNvSpPr/>
          <p:nvPr/>
        </p:nvSpPr>
        <p:spPr>
          <a:xfrm>
            <a:off x="6324600" y="6096000"/>
            <a:ext cx="969114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>
                <a:solidFill>
                  <a:srgbClr val="3366FF"/>
                </a:solidFill>
              </a:rPr>
              <a:t>Ref </a:t>
            </a:r>
            <a:r>
              <a:rPr lang="en-ZA" dirty="0">
                <a:solidFill>
                  <a:srgbClr val="3366FF"/>
                </a:solidFill>
              </a:rPr>
              <a:t>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643998" cy="1143000"/>
          </a:xfrm>
        </p:spPr>
        <p:txBody>
          <a:bodyPr>
            <a:normAutofit/>
          </a:bodyPr>
          <a:lstStyle/>
          <a:p>
            <a:pPr algn="l"/>
            <a:r>
              <a:rPr lang="en-ZA" b="1" dirty="0" smtClean="0">
                <a:solidFill>
                  <a:schemeClr val="bg1"/>
                </a:solidFill>
              </a:rPr>
              <a:t>19.4.2 OTITIS, MEDIA, ACUTE</a:t>
            </a:r>
            <a:endParaRPr lang="en-ZA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701118" cy="5143520"/>
          </a:xfrm>
        </p:spPr>
        <p:txBody>
          <a:bodyPr>
            <a:normAutofit fontScale="70000" lnSpcReduction="20000"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en-ZA" dirty="0" smtClean="0"/>
              <a:t>The European Committee on Antimicrobial Susceptibility Testing (EUCAST) report (2010):</a:t>
            </a:r>
          </a:p>
          <a:p>
            <a:pPr lvl="1">
              <a:buNone/>
            </a:pPr>
            <a:r>
              <a:rPr lang="en-ZA" dirty="0" smtClean="0"/>
              <a:t>For eradication of  intermediate resistant </a:t>
            </a:r>
            <a:r>
              <a:rPr lang="en-ZA" i="1" dirty="0" smtClean="0"/>
              <a:t>Streptococcus pneumonia </a:t>
            </a:r>
            <a:r>
              <a:rPr lang="en-ZA" dirty="0" smtClean="0"/>
              <a:t>with amoxicillin</a:t>
            </a:r>
            <a:r>
              <a:rPr lang="en-ZA" i="1" dirty="0" smtClean="0"/>
              <a:t>:</a:t>
            </a:r>
          </a:p>
          <a:p>
            <a:pPr lvl="1"/>
            <a:r>
              <a:rPr lang="en-ZA" dirty="0" smtClean="0"/>
              <a:t>To achieve &gt;90% target attainment rate</a:t>
            </a:r>
            <a:r>
              <a:rPr lang="en-ZA" i="1" dirty="0" smtClean="0"/>
              <a:t>, </a:t>
            </a:r>
            <a:r>
              <a:rPr lang="en-ZA" dirty="0" smtClean="0"/>
              <a:t>time &gt; MIC should be 40% the recommended clinical breakpoint.</a:t>
            </a:r>
          </a:p>
          <a:p>
            <a:pPr lvl="1"/>
            <a:r>
              <a:rPr lang="en-ZA" dirty="0" smtClean="0"/>
              <a:t>Dose of 500 mg 8 hourly, time &gt; MIC of 40% was attained 100% of the time for MIC ≤ 1mg/L.</a:t>
            </a:r>
          </a:p>
          <a:p>
            <a:pPr>
              <a:buNone/>
            </a:pPr>
            <a:endParaRPr lang="en-ZA" sz="1400" dirty="0" smtClean="0"/>
          </a:p>
          <a:p>
            <a:pPr marL="342900" lvl="1" indent="-342900">
              <a:buNone/>
            </a:pPr>
            <a:r>
              <a:rPr lang="en-ZA" sz="3400" dirty="0" smtClean="0"/>
              <a:t>Probably overcome most resistant isolates with very high doses (1-2 g 8 hourly) - </a:t>
            </a:r>
            <a:r>
              <a:rPr lang="en-ZA" sz="3400" b="1" dirty="0" smtClean="0"/>
              <a:t>but not advocated for initial empiric therapy.</a:t>
            </a:r>
            <a:r>
              <a:rPr lang="en-ZA" sz="3400" dirty="0" smtClean="0"/>
              <a:t> </a:t>
            </a:r>
          </a:p>
          <a:p>
            <a:pPr>
              <a:buNone/>
            </a:pPr>
            <a:endParaRPr lang="en-ZA" sz="1400" dirty="0" smtClean="0"/>
          </a:p>
          <a:p>
            <a:pPr>
              <a:buNone/>
            </a:pPr>
            <a:r>
              <a:rPr lang="en-GB" sz="5900" b="1" dirty="0" smtClean="0">
                <a:solidFill>
                  <a:srgbClr val="3366FF"/>
                </a:solidFill>
              </a:rPr>
              <a:t>Level of Evidence: III Antibiotic susceptibility studies, Expert opinion</a:t>
            </a:r>
            <a:endParaRPr lang="en-ZA" sz="5900" b="1" dirty="0" smtClean="0">
              <a:solidFill>
                <a:srgbClr val="3366FF"/>
              </a:solidFill>
            </a:endParaRPr>
          </a:p>
          <a:p>
            <a:pPr>
              <a:buNone/>
            </a:pPr>
            <a:r>
              <a:rPr lang="en-ZA" sz="1700" dirty="0" smtClean="0"/>
              <a:t>NICD GERMS-SA annual report, 2012.</a:t>
            </a:r>
          </a:p>
          <a:p>
            <a:pPr>
              <a:buNone/>
            </a:pPr>
            <a:r>
              <a:rPr lang="en-ZA" sz="1700" dirty="0" smtClean="0"/>
              <a:t>NICD GERMS-SA annual report, 2013.</a:t>
            </a:r>
          </a:p>
          <a:p>
            <a:pPr>
              <a:buNone/>
            </a:pPr>
            <a:r>
              <a:rPr lang="en-ZA" sz="1700" dirty="0" smtClean="0"/>
              <a:t>European Committee on Antimicrobial Susceptibility Testing. Amoxicillin: Rationale for the clinical breakpoints, version 1.0, 2010. [Online, 2010][Cited,2014] Available at: </a:t>
            </a:r>
            <a:r>
              <a:rPr lang="en-ZA" sz="1700" dirty="0" smtClean="0">
                <a:hlinkClick r:id="rId2"/>
              </a:rPr>
              <a:t>http://www.eucast.org</a:t>
            </a:r>
            <a:endParaRPr lang="en-ZA" sz="1700" dirty="0" smtClean="0"/>
          </a:p>
          <a:p>
            <a:pPr>
              <a:buNone/>
            </a:pPr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42FB03B2-953D-4068-99A6-8707FB8FE3E1}" type="slidenum">
              <a:rPr lang="en-ZA" sz="1000" smtClean="0"/>
              <a:pPr algn="ctr"/>
              <a:t>11</a:t>
            </a:fld>
            <a:endParaRPr lang="en-ZA" sz="1000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/>
            <a:r>
              <a:rPr lang="en-ZA" sz="1000" dirty="0" smtClean="0"/>
              <a:t>PRIMARY HEALTHCARE IMPLEMENTATION </a:t>
            </a:r>
          </a:p>
          <a:p>
            <a:pPr algn="ctr"/>
            <a:r>
              <a:rPr lang="en-ZA" sz="1000" dirty="0" smtClean="0"/>
              <a:t>SLIDES 2014:ENT CONDITIONS</a:t>
            </a:r>
            <a:endParaRPr lang="en-ZA" sz="1000" dirty="0"/>
          </a:p>
        </p:txBody>
      </p:sp>
      <p:sp>
        <p:nvSpPr>
          <p:cNvPr id="6" name="Rectangle 5"/>
          <p:cNvSpPr/>
          <p:nvPr/>
        </p:nvSpPr>
        <p:spPr>
          <a:xfrm>
            <a:off x="6324600" y="6096000"/>
            <a:ext cx="969114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>
                <a:solidFill>
                  <a:srgbClr val="3366FF"/>
                </a:solidFill>
              </a:rPr>
              <a:t>Ref </a:t>
            </a:r>
            <a:r>
              <a:rPr lang="en-ZA" dirty="0">
                <a:solidFill>
                  <a:srgbClr val="3366FF"/>
                </a:solidFill>
              </a:rPr>
              <a:t>6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ZA" sz="3600" b="1" dirty="0" smtClean="0">
                <a:solidFill>
                  <a:schemeClr val="bg1"/>
                </a:solidFill>
              </a:rPr>
              <a:t>19.4.3 OTITIS MEDIA, CHRONIC, 	  	  	    SUPPURATIVE</a:t>
            </a:r>
            <a:endParaRPr lang="en-ZA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857784"/>
          </a:xfrm>
        </p:spPr>
        <p:txBody>
          <a:bodyPr>
            <a:normAutofit fontScale="70000" lnSpcReduction="20000"/>
          </a:bodyPr>
          <a:lstStyle/>
          <a:p>
            <a:r>
              <a:rPr lang="en-GB" sz="4600" u="sng" dirty="0" smtClean="0"/>
              <a:t>Topical quinolones:</a:t>
            </a:r>
            <a:r>
              <a:rPr lang="en-GB" sz="4600" i="1" dirty="0" smtClean="0"/>
              <a:t> </a:t>
            </a:r>
            <a:r>
              <a:rPr lang="en-GB" sz="4600" b="1" i="1" dirty="0" smtClean="0">
                <a:solidFill>
                  <a:schemeClr val="accent6">
                    <a:lumMod val="75000"/>
                  </a:schemeClr>
                </a:solidFill>
              </a:rPr>
              <a:t>not added</a:t>
            </a:r>
            <a:endParaRPr lang="en-ZA" sz="46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>
              <a:buNone/>
            </a:pPr>
            <a:endParaRPr lang="en-ZA" sz="2000" i="1" dirty="0" smtClean="0"/>
          </a:p>
          <a:p>
            <a:pPr>
              <a:buNone/>
            </a:pPr>
            <a:endParaRPr lang="en-GB" sz="4400" dirty="0" smtClean="0"/>
          </a:p>
          <a:p>
            <a:pPr>
              <a:buNone/>
            </a:pPr>
            <a:endParaRPr lang="en-GB" sz="4400" dirty="0" smtClean="0"/>
          </a:p>
          <a:p>
            <a:pPr>
              <a:buNone/>
            </a:pPr>
            <a:endParaRPr lang="en-GB" sz="4400" dirty="0" smtClean="0"/>
          </a:p>
          <a:p>
            <a:pPr lvl="1"/>
            <a:r>
              <a:rPr lang="en-GB" sz="4000" dirty="0" smtClean="0"/>
              <a:t>The PHC STG recommends referral to secondary level of care, if ear discharge is still present &gt; 4 weeks.  </a:t>
            </a:r>
            <a:r>
              <a:rPr lang="en-GB" sz="2600" dirty="0" smtClean="0"/>
              <a:t>(Adult Hospital level STG, 2012 &amp; Paediatric Hospital level STG, 2013 recommends quinolones after dry mopping).</a:t>
            </a:r>
            <a:endParaRPr lang="en-ZA" sz="2600" dirty="0" smtClean="0"/>
          </a:p>
          <a:p>
            <a:pPr>
              <a:buNone/>
            </a:pPr>
            <a:endParaRPr lang="en-ZA" sz="2000" dirty="0" smtClean="0"/>
          </a:p>
          <a:p>
            <a:pPr>
              <a:buNone/>
            </a:pPr>
            <a:r>
              <a:rPr lang="en-ZA" sz="5200" b="1" dirty="0" smtClean="0">
                <a:solidFill>
                  <a:srgbClr val="3366FF"/>
                </a:solidFill>
              </a:rPr>
              <a:t>Level of evidence: III Expert opinion</a:t>
            </a:r>
            <a:endParaRPr lang="en-ZA" sz="5200" dirty="0" smtClean="0"/>
          </a:p>
          <a:p>
            <a:pPr>
              <a:buNone/>
            </a:pPr>
            <a:r>
              <a:rPr lang="en-GB" sz="1700" dirty="0" smtClean="0"/>
              <a:t>Adult Hospital level STG, 2012</a:t>
            </a:r>
          </a:p>
          <a:p>
            <a:pPr>
              <a:buNone/>
            </a:pPr>
            <a:r>
              <a:rPr lang="en-GB" sz="1700" dirty="0" smtClean="0"/>
              <a:t>Paediatric Hospital level STG, 2013</a:t>
            </a:r>
            <a:endParaRPr lang="en-ZA" sz="1700" dirty="0" smtClean="0"/>
          </a:p>
          <a:p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42FB03B2-953D-4068-99A6-8707FB8FE3E1}" type="slidenum">
              <a:rPr lang="en-ZA" sz="1000" smtClean="0"/>
              <a:pPr algn="ctr"/>
              <a:t>12</a:t>
            </a:fld>
            <a:endParaRPr lang="en-ZA" sz="1000" dirty="0"/>
          </a:p>
        </p:txBody>
      </p:sp>
      <p:sp>
        <p:nvSpPr>
          <p:cNvPr id="7" name="Rounded Rectangle 6"/>
          <p:cNvSpPr/>
          <p:nvPr/>
        </p:nvSpPr>
        <p:spPr>
          <a:xfrm>
            <a:off x="1285852" y="1928802"/>
            <a:ext cx="6215106" cy="1428760"/>
          </a:xfrm>
          <a:prstGeom prst="roundRect">
            <a:avLst/>
          </a:prstGeom>
          <a:solidFill>
            <a:srgbClr val="33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GB" sz="2800" b="1" dirty="0" smtClean="0">
                <a:solidFill>
                  <a:srgbClr val="FF0000"/>
                </a:solidFill>
              </a:rPr>
              <a:t>Not pragmatic for primary care level. </a:t>
            </a:r>
          </a:p>
          <a:p>
            <a:pPr lvl="1" algn="ctr">
              <a:buFont typeface="Arial" pitchFamily="34" charset="0"/>
              <a:buChar char="•"/>
            </a:pPr>
            <a:r>
              <a:rPr lang="en-GB" sz="2800" b="1" dirty="0" smtClean="0">
                <a:solidFill>
                  <a:srgbClr val="FF0000"/>
                </a:solidFill>
              </a:rPr>
              <a:t> Misdiagnosis of TB?</a:t>
            </a:r>
          </a:p>
          <a:p>
            <a:pPr lvl="1" algn="ctr">
              <a:buFont typeface="Arial" pitchFamily="34" charset="0"/>
              <a:buChar char="•"/>
            </a:pPr>
            <a:r>
              <a:rPr lang="en-GB" sz="2800" b="1" dirty="0" smtClean="0">
                <a:solidFill>
                  <a:srgbClr val="FF0000"/>
                </a:solidFill>
              </a:rPr>
              <a:t> Irrational use of antibiotics?</a:t>
            </a: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/>
            <a:r>
              <a:rPr lang="en-ZA" sz="1000" dirty="0" smtClean="0"/>
              <a:t>PRIMARY HEALTHCARE IMPLEMENTATION </a:t>
            </a:r>
          </a:p>
          <a:p>
            <a:pPr algn="ctr"/>
            <a:r>
              <a:rPr lang="en-ZA" sz="1000" dirty="0" smtClean="0"/>
              <a:t>SLIDES 2014:ENT CONDITIONS</a:t>
            </a:r>
            <a:endParaRPr lang="en-ZA" sz="1000" dirty="0"/>
          </a:p>
        </p:txBody>
      </p:sp>
      <p:sp>
        <p:nvSpPr>
          <p:cNvPr id="9" name="Rectangle 8"/>
          <p:cNvSpPr/>
          <p:nvPr/>
        </p:nvSpPr>
        <p:spPr>
          <a:xfrm>
            <a:off x="6809157" y="5638800"/>
            <a:ext cx="969114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>
                <a:solidFill>
                  <a:srgbClr val="3366FF"/>
                </a:solidFill>
              </a:rPr>
              <a:t>Ref </a:t>
            </a:r>
            <a:r>
              <a:rPr lang="en-ZA" dirty="0">
                <a:solidFill>
                  <a:srgbClr val="3366FF"/>
                </a:solidFill>
              </a:rPr>
              <a:t>7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8229600" cy="1143000"/>
          </a:xfrm>
        </p:spPr>
        <p:txBody>
          <a:bodyPr/>
          <a:lstStyle/>
          <a:p>
            <a:pPr algn="l"/>
            <a:r>
              <a:rPr lang="en-ZA" sz="4000" b="1" dirty="0" smtClean="0">
                <a:solidFill>
                  <a:schemeClr val="bg1"/>
                </a:solidFill>
              </a:rPr>
              <a:t>19.5 SINUSITIS, ACUTE, BACTERIAL</a:t>
            </a:r>
            <a:endParaRPr lang="en-ZA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142984"/>
            <a:ext cx="8643998" cy="4983179"/>
          </a:xfrm>
        </p:spPr>
        <p:txBody>
          <a:bodyPr>
            <a:normAutofit fontScale="70000" lnSpcReduction="20000"/>
          </a:bodyPr>
          <a:lstStyle/>
          <a:p>
            <a:r>
              <a:rPr lang="en-ZA" sz="4000" u="sng" dirty="0" smtClean="0"/>
              <a:t>Amoxicillin, oral:</a:t>
            </a:r>
            <a:r>
              <a:rPr lang="en-ZA" sz="4000" dirty="0" smtClean="0"/>
              <a:t> </a:t>
            </a:r>
            <a:r>
              <a:rPr lang="en-ZA" sz="4000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duration of therapy course not amended </a:t>
            </a:r>
            <a:r>
              <a:rPr lang="en-ZA" sz="4000" i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(</a:t>
            </a:r>
            <a:r>
              <a:rPr lang="en-ZA" sz="40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retained in the STG for duration of 5 days).</a:t>
            </a:r>
          </a:p>
          <a:p>
            <a:pPr>
              <a:buNone/>
            </a:pPr>
            <a:endParaRPr lang="en-ZA" sz="700" dirty="0" smtClean="0"/>
          </a:p>
          <a:p>
            <a:pPr>
              <a:buNone/>
            </a:pPr>
            <a:r>
              <a:rPr lang="en-ZA" dirty="0" smtClean="0"/>
              <a:t>Meta-analysis of RCTs: Antibiotics should not be prescribed for mild to moderate sinusitis within the 1</a:t>
            </a:r>
            <a:r>
              <a:rPr lang="en-ZA" baseline="30000" dirty="0" smtClean="0"/>
              <a:t>st</a:t>
            </a:r>
            <a:r>
              <a:rPr lang="en-ZA" dirty="0" smtClean="0"/>
              <a:t> week of illness. Avoiding antibiotics for acute sinusitis could reduce antibiotic adverse effects, antibiotic resistance, &amp; cost of healthcare. </a:t>
            </a:r>
          </a:p>
          <a:p>
            <a:pPr lvl="1"/>
            <a:r>
              <a:rPr lang="en-ZA" dirty="0" smtClean="0"/>
              <a:t>Cure or improvement 7 -15 days after beginning treatment statistically significantly more common among patients assigned to antibiotics vs. placebo, but differences were small (7% -14% higher rate of improvement with antibiotics). </a:t>
            </a:r>
          </a:p>
          <a:p>
            <a:pPr lvl="1"/>
            <a:r>
              <a:rPr lang="en-ZA" dirty="0" smtClean="0"/>
              <a:t>Rate of complications &amp; recurrence did not differ between the 2 groups.</a:t>
            </a:r>
          </a:p>
          <a:p>
            <a:pPr lvl="1"/>
            <a:r>
              <a:rPr lang="en-ZA" dirty="0" smtClean="0"/>
              <a:t>Adverse effects of diarrhoea: 80% more common in the antibiotic vs. placebo groups. </a:t>
            </a:r>
          </a:p>
          <a:p>
            <a:pPr>
              <a:buNone/>
            </a:pPr>
            <a:r>
              <a:rPr lang="en-ZA" sz="5100" b="1" dirty="0" smtClean="0">
                <a:solidFill>
                  <a:srgbClr val="3366FF"/>
                </a:solidFill>
              </a:rPr>
              <a:t>Level of evidence: I - Meta-analysis</a:t>
            </a:r>
            <a:endParaRPr lang="en-ZA" sz="5100" dirty="0" smtClean="0">
              <a:solidFill>
                <a:srgbClr val="3366FF"/>
              </a:solidFill>
            </a:endParaRPr>
          </a:p>
          <a:p>
            <a:pPr>
              <a:buNone/>
            </a:pPr>
            <a:r>
              <a:rPr lang="en-ZA" sz="1700" dirty="0" smtClean="0"/>
              <a:t>Smith SR, Montgomery LG, Williams JW </a:t>
            </a:r>
            <a:r>
              <a:rPr lang="en-ZA" sz="1700" dirty="0" err="1" smtClean="0"/>
              <a:t>Jr</a:t>
            </a:r>
            <a:r>
              <a:rPr lang="en-ZA" sz="1700" dirty="0" smtClean="0"/>
              <a:t>. Treatment of mild to moderate sinusitis. </a:t>
            </a:r>
            <a:r>
              <a:rPr lang="en-ZA" sz="1700" i="1" dirty="0" smtClean="0"/>
              <a:t>Arch Intern Med.</a:t>
            </a:r>
            <a:r>
              <a:rPr lang="en-ZA" sz="1700" dirty="0" smtClean="0"/>
              <a:t> 2012 Mar 26;172(6):510-3. </a:t>
            </a:r>
            <a:r>
              <a:rPr lang="en-ZA" sz="1700" dirty="0" err="1" smtClean="0"/>
              <a:t>doi</a:t>
            </a:r>
            <a:r>
              <a:rPr lang="en-ZA" sz="1700" dirty="0" smtClean="0"/>
              <a:t>: 10.1001/archinternmed.2012.253.</a:t>
            </a:r>
          </a:p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42FB03B2-953D-4068-99A6-8707FB8FE3E1}" type="slidenum">
              <a:rPr lang="en-ZA" sz="1000" smtClean="0"/>
              <a:pPr algn="ctr"/>
              <a:t>13</a:t>
            </a:fld>
            <a:endParaRPr lang="en-ZA" sz="1000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/>
            <a:r>
              <a:rPr lang="en-ZA" sz="1000" dirty="0" smtClean="0"/>
              <a:t>PRIMARY HEALTHCARE IMPLEMENTATION </a:t>
            </a:r>
          </a:p>
          <a:p>
            <a:pPr algn="ctr"/>
            <a:r>
              <a:rPr lang="en-ZA" sz="1000" dirty="0" smtClean="0"/>
              <a:t>SLIDES 2014:ENT CONDITIONS</a:t>
            </a:r>
            <a:endParaRPr lang="en-ZA" sz="1000" dirty="0"/>
          </a:p>
        </p:txBody>
      </p:sp>
      <p:sp>
        <p:nvSpPr>
          <p:cNvPr id="8" name="Rectangle 7"/>
          <p:cNvSpPr/>
          <p:nvPr/>
        </p:nvSpPr>
        <p:spPr>
          <a:xfrm>
            <a:off x="6802069" y="5867400"/>
            <a:ext cx="969114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>
                <a:solidFill>
                  <a:srgbClr val="3366FF"/>
                </a:solidFill>
              </a:rPr>
              <a:t>Ref </a:t>
            </a:r>
            <a:r>
              <a:rPr lang="en-ZA" dirty="0">
                <a:solidFill>
                  <a:srgbClr val="3366FF"/>
                </a:solidFill>
              </a:rPr>
              <a:t>8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8229600" cy="1439850"/>
          </a:xfrm>
        </p:spPr>
        <p:txBody>
          <a:bodyPr>
            <a:noAutofit/>
          </a:bodyPr>
          <a:lstStyle/>
          <a:p>
            <a:pPr algn="l"/>
            <a:r>
              <a:rPr lang="en-ZA" sz="4000" b="1" dirty="0" smtClean="0">
                <a:solidFill>
                  <a:schemeClr val="bg1"/>
                </a:solidFill>
              </a:rPr>
              <a:t>19.4 SINUSITIS, ACUTE, BACTERIAL</a:t>
            </a:r>
            <a:endParaRPr lang="en-ZA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428736"/>
            <a:ext cx="8715436" cy="469742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ZA" b="1" dirty="0" smtClean="0"/>
              <a:t>Children</a:t>
            </a:r>
            <a:endParaRPr lang="en-ZA" dirty="0" smtClean="0"/>
          </a:p>
          <a:p>
            <a:r>
              <a:rPr lang="en-ZA" u="sng" dirty="0" smtClean="0"/>
              <a:t>Amoxicillin:</a:t>
            </a:r>
            <a:r>
              <a:rPr lang="en-ZA" dirty="0" smtClean="0"/>
              <a:t> </a:t>
            </a:r>
            <a:r>
              <a:rPr lang="en-ZA" b="1" i="1" dirty="0" smtClean="0">
                <a:solidFill>
                  <a:srgbClr val="9966FF"/>
                </a:solidFill>
              </a:rPr>
              <a:t>dose amended</a:t>
            </a:r>
            <a:endParaRPr lang="en-ZA" b="1" dirty="0" smtClean="0">
              <a:solidFill>
                <a:srgbClr val="9966FF"/>
              </a:solidFill>
            </a:endParaRPr>
          </a:p>
          <a:p>
            <a:pPr>
              <a:buNone/>
            </a:pPr>
            <a:endParaRPr lang="en-ZA" sz="1100" i="1" dirty="0" smtClean="0"/>
          </a:p>
          <a:p>
            <a:pPr>
              <a:buNone/>
            </a:pPr>
            <a:r>
              <a:rPr lang="en-ZA" i="1" dirty="0" smtClean="0"/>
              <a:t>- Streptococcus pneumoniae </a:t>
            </a:r>
            <a:r>
              <a:rPr lang="en-ZA" dirty="0" smtClean="0"/>
              <a:t>is the most common cause of sinusitis.</a:t>
            </a:r>
          </a:p>
          <a:p>
            <a:pPr>
              <a:buNone/>
            </a:pPr>
            <a:r>
              <a:rPr lang="en-ZA" dirty="0" smtClean="0"/>
              <a:t>- A</a:t>
            </a:r>
            <a:r>
              <a:rPr lang="en-GB" dirty="0" err="1" smtClean="0"/>
              <a:t>ligned</a:t>
            </a:r>
            <a:r>
              <a:rPr lang="en-GB" dirty="0" smtClean="0"/>
              <a:t> with Section </a:t>
            </a:r>
            <a:r>
              <a:rPr lang="en-ZA" dirty="0" smtClean="0"/>
              <a:t>19.4.2 Otitis, media, acute</a:t>
            </a:r>
          </a:p>
          <a:p>
            <a:pPr>
              <a:buNone/>
            </a:pPr>
            <a:r>
              <a:rPr lang="en-GB" b="1" dirty="0" smtClean="0">
                <a:solidFill>
                  <a:srgbClr val="3366FF"/>
                </a:solidFill>
              </a:rPr>
              <a:t>Level of Evidence: III Guidelines, Expert opinion</a:t>
            </a:r>
            <a:endParaRPr lang="en-ZA" dirty="0" smtClean="0">
              <a:solidFill>
                <a:srgbClr val="3366FF"/>
              </a:solidFill>
            </a:endParaRPr>
          </a:p>
          <a:p>
            <a:pPr>
              <a:buNone/>
            </a:pPr>
            <a:r>
              <a:rPr lang="en-ZA" sz="1300" dirty="0" smtClean="0"/>
              <a:t>Updated guideline for the management of upper respiratory tract infections in South Africa: 2014. </a:t>
            </a:r>
            <a:r>
              <a:rPr lang="en-ZA" sz="1300" i="1" dirty="0" smtClean="0"/>
              <a:t>SAMJ-</a:t>
            </a:r>
            <a:r>
              <a:rPr lang="en-ZA" sz="1300" dirty="0" smtClean="0"/>
              <a:t> in press.</a:t>
            </a:r>
          </a:p>
          <a:p>
            <a:pPr>
              <a:buNone/>
            </a:pPr>
            <a:r>
              <a:rPr lang="en-ZA" sz="1300" dirty="0" smtClean="0"/>
              <a:t>Chow AW, </a:t>
            </a:r>
            <a:r>
              <a:rPr lang="en-ZA" sz="1300" dirty="0" err="1" smtClean="0"/>
              <a:t>Benninger</a:t>
            </a:r>
            <a:r>
              <a:rPr lang="en-ZA" sz="1300" dirty="0" smtClean="0"/>
              <a:t> MS, Brook I, </a:t>
            </a:r>
            <a:r>
              <a:rPr lang="en-ZA" sz="1300" dirty="0" err="1" smtClean="0"/>
              <a:t>Brozek</a:t>
            </a:r>
            <a:r>
              <a:rPr lang="en-ZA" sz="1300" dirty="0" smtClean="0"/>
              <a:t> JL, Goldstein EJ, Hicks LA, </a:t>
            </a:r>
            <a:r>
              <a:rPr lang="en-ZA" sz="1300" dirty="0" err="1" smtClean="0"/>
              <a:t>Pankey</a:t>
            </a:r>
            <a:r>
              <a:rPr lang="en-ZA" sz="1300" dirty="0" smtClean="0"/>
              <a:t> GA,  </a:t>
            </a:r>
            <a:r>
              <a:rPr lang="en-ZA" sz="1300" dirty="0" err="1" smtClean="0"/>
              <a:t>Seleznick</a:t>
            </a:r>
            <a:r>
              <a:rPr lang="en-ZA" sz="1300" dirty="0" smtClean="0"/>
              <a:t> M, </a:t>
            </a:r>
            <a:r>
              <a:rPr lang="en-ZA" sz="1300" dirty="0" err="1" smtClean="0"/>
              <a:t>Volturo</a:t>
            </a:r>
            <a:r>
              <a:rPr lang="en-ZA" sz="1300" dirty="0" smtClean="0"/>
              <a:t> G, </a:t>
            </a:r>
            <a:r>
              <a:rPr lang="en-ZA" sz="1300" dirty="0" err="1" smtClean="0"/>
              <a:t>Wald</a:t>
            </a:r>
            <a:r>
              <a:rPr lang="en-ZA" sz="1300" dirty="0" smtClean="0"/>
              <a:t> ER, File TM </a:t>
            </a:r>
            <a:r>
              <a:rPr lang="en-ZA" sz="1300" dirty="0" err="1" smtClean="0"/>
              <a:t>Jr</a:t>
            </a:r>
            <a:r>
              <a:rPr lang="en-ZA" sz="1300" dirty="0" smtClean="0"/>
              <a:t>, Infectious Diseases Society of America. IDSA clinical practice guideline for acute bacterial rhinosinusitis in children and </a:t>
            </a:r>
            <a:r>
              <a:rPr lang="en-ZA" sz="1300" dirty="0" err="1" smtClean="0"/>
              <a:t>adults.Clin</a:t>
            </a:r>
            <a:r>
              <a:rPr lang="en-ZA" sz="1300" dirty="0" smtClean="0"/>
              <a:t> Infect Dis. 2012 Apr;54(8):e72-e112.</a:t>
            </a:r>
          </a:p>
          <a:p>
            <a:pPr lvl="2">
              <a:buNone/>
            </a:pPr>
            <a:endParaRPr lang="en-ZA" dirty="0"/>
          </a:p>
          <a:p>
            <a:pPr lvl="2"/>
            <a:endParaRPr lang="en-ZA" dirty="0" smtClean="0"/>
          </a:p>
          <a:p>
            <a:pPr lvl="2">
              <a:buNone/>
            </a:pPr>
            <a:endParaRPr lang="en-ZA" dirty="0" smtClean="0"/>
          </a:p>
          <a:p>
            <a:pPr lvl="2">
              <a:buNone/>
            </a:pPr>
            <a:endParaRPr lang="en-ZA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42FB03B2-953D-4068-99A6-8707FB8FE3E1}" type="slidenum">
              <a:rPr lang="en-ZA" sz="1000" smtClean="0"/>
              <a:pPr algn="ctr"/>
              <a:t>14</a:t>
            </a:fld>
            <a:endParaRPr lang="en-ZA" sz="1000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/>
            <a:r>
              <a:rPr lang="en-ZA" sz="1000" dirty="0" smtClean="0"/>
              <a:t>PRIMARY HEALTHCARE IMPLEMENTATION </a:t>
            </a:r>
          </a:p>
          <a:p>
            <a:pPr algn="ctr"/>
            <a:r>
              <a:rPr lang="en-ZA" sz="1000" dirty="0" smtClean="0"/>
              <a:t>SLIDES 2014:ENT CONDITIONS</a:t>
            </a:r>
            <a:endParaRPr lang="en-ZA" sz="1000" dirty="0"/>
          </a:p>
        </p:txBody>
      </p:sp>
      <p:sp>
        <p:nvSpPr>
          <p:cNvPr id="6" name="Rectangle 5"/>
          <p:cNvSpPr/>
          <p:nvPr/>
        </p:nvSpPr>
        <p:spPr>
          <a:xfrm>
            <a:off x="6802069" y="5867400"/>
            <a:ext cx="969114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>
                <a:solidFill>
                  <a:srgbClr val="3366FF"/>
                </a:solidFill>
              </a:rPr>
              <a:t>Ref </a:t>
            </a:r>
            <a:r>
              <a:rPr lang="en-ZA" dirty="0">
                <a:solidFill>
                  <a:srgbClr val="3366FF"/>
                </a:solidFill>
              </a:rPr>
              <a:t>9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38188"/>
            <a:ext cx="8786874" cy="5286412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en-ZA" sz="11200" b="1" dirty="0" smtClean="0"/>
              <a:t>Adults</a:t>
            </a:r>
            <a:endParaRPr lang="en-ZA" sz="11200" dirty="0" smtClean="0"/>
          </a:p>
          <a:p>
            <a:r>
              <a:rPr lang="en-ZA" sz="9600" u="sng" dirty="0" smtClean="0"/>
              <a:t>Amoxicillin:</a:t>
            </a:r>
            <a:r>
              <a:rPr lang="en-ZA" sz="9600" dirty="0" smtClean="0"/>
              <a:t> </a:t>
            </a:r>
            <a:r>
              <a:rPr lang="en-ZA" sz="9600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dose not amended</a:t>
            </a:r>
            <a:endParaRPr lang="en-ZA" sz="9600" b="1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endParaRPr lang="en-ZA" dirty="0" smtClean="0"/>
          </a:p>
          <a:p>
            <a:pPr>
              <a:buNone/>
            </a:pPr>
            <a:r>
              <a:rPr lang="en-ZA" sz="6400" dirty="0" smtClean="0"/>
              <a:t>- No available RCTs for dose comparisons - recommendations based on distribution of </a:t>
            </a:r>
            <a:r>
              <a:rPr lang="en-ZA" sz="6400" dirty="0" err="1" smtClean="0"/>
              <a:t>MICs</a:t>
            </a:r>
            <a:r>
              <a:rPr lang="en-ZA" sz="6400" dirty="0" smtClean="0"/>
              <a:t> &amp; PK-PD properties of amoxicillin. </a:t>
            </a:r>
          </a:p>
          <a:p>
            <a:pPr>
              <a:buNone/>
            </a:pPr>
            <a:r>
              <a:rPr lang="en-ZA" sz="6400" dirty="0" smtClean="0"/>
              <a:t>- US Infectious Diseases Society of America (IDSA) guideline for acute bacterial rhino-sinusitis:</a:t>
            </a:r>
          </a:p>
          <a:p>
            <a:pPr lvl="1">
              <a:buFontTx/>
              <a:buChar char="-"/>
            </a:pPr>
            <a:r>
              <a:rPr lang="en-ZA" sz="5600" dirty="0" smtClean="0"/>
              <a:t>Empirical therapy of standard dose amoxicillin </a:t>
            </a:r>
            <a:r>
              <a:rPr lang="en-ZA" sz="5600" dirty="0" err="1" smtClean="0"/>
              <a:t>clavulanate</a:t>
            </a:r>
            <a:r>
              <a:rPr lang="en-ZA" sz="5600" dirty="0" smtClean="0"/>
              <a:t> (of which the amoxicillin component was either 500 mg 8 hourly or 875 mg 12 hourly). </a:t>
            </a:r>
          </a:p>
          <a:p>
            <a:pPr lvl="1">
              <a:buFontTx/>
              <a:buChar char="-"/>
            </a:pPr>
            <a:r>
              <a:rPr lang="en-ZA" sz="5600" dirty="0" smtClean="0"/>
              <a:t>Among placebo-controlled RCTs in adults (primary inclusion criteria: 7-10 days duration of symptoms) </a:t>
            </a:r>
          </a:p>
          <a:p>
            <a:pPr lvl="2">
              <a:buFontTx/>
              <a:buChar char="-"/>
            </a:pPr>
            <a:r>
              <a:rPr lang="en-ZA" sz="5600" dirty="0" smtClean="0"/>
              <a:t>Clinical benefit of antimicrobial therapy vs. placebo was not prominent - (73% vs 65%; OR, 1.44 [95% CI, 1.24 to 1.68], &amp; NNT of 13).</a:t>
            </a:r>
          </a:p>
          <a:p>
            <a:pPr>
              <a:buNone/>
            </a:pPr>
            <a:r>
              <a:rPr lang="en-GB" sz="4900" dirty="0" smtClean="0"/>
              <a:t>- </a:t>
            </a:r>
            <a:r>
              <a:rPr lang="en-GB" sz="6400" dirty="0" smtClean="0"/>
              <a:t>See susceptibility data (pgs 7, 8) for </a:t>
            </a:r>
            <a:r>
              <a:rPr lang="en-ZA" sz="6400" i="1" dirty="0" smtClean="0"/>
              <a:t>Streptococcus pneumoniae.</a:t>
            </a:r>
            <a:endParaRPr lang="en-ZA" sz="6400" dirty="0" smtClean="0"/>
          </a:p>
          <a:p>
            <a:pPr>
              <a:buNone/>
            </a:pPr>
            <a:endParaRPr lang="en-ZA" dirty="0" smtClean="0"/>
          </a:p>
          <a:p>
            <a:pPr>
              <a:buNone/>
            </a:pPr>
            <a:r>
              <a:rPr lang="en-GB" sz="11200" b="1" dirty="0" smtClean="0">
                <a:solidFill>
                  <a:srgbClr val="3366FF"/>
                </a:solidFill>
              </a:rPr>
              <a:t>Level of Evidence: I,III RCTs, Guidelines, Antibiotic susceptibility studies, Expert opinion</a:t>
            </a:r>
            <a:endParaRPr lang="en-ZA" sz="11200" dirty="0" smtClean="0">
              <a:solidFill>
                <a:srgbClr val="3366FF"/>
              </a:solidFill>
            </a:endParaRPr>
          </a:p>
          <a:p>
            <a:pPr>
              <a:buNone/>
            </a:pPr>
            <a:r>
              <a:rPr lang="en-ZA" sz="4000" dirty="0" smtClean="0"/>
              <a:t>Chow AW, </a:t>
            </a:r>
            <a:r>
              <a:rPr lang="en-ZA" sz="4000" dirty="0" err="1" smtClean="0"/>
              <a:t>Benninger</a:t>
            </a:r>
            <a:r>
              <a:rPr lang="en-ZA" sz="4000" dirty="0" smtClean="0"/>
              <a:t> MS, Brook I, </a:t>
            </a:r>
            <a:r>
              <a:rPr lang="en-ZA" sz="4000" dirty="0" err="1" smtClean="0"/>
              <a:t>Brozek</a:t>
            </a:r>
            <a:r>
              <a:rPr lang="en-ZA" sz="4000" dirty="0" smtClean="0"/>
              <a:t> JL, Goldstein EJ, Hicks LA, </a:t>
            </a:r>
            <a:r>
              <a:rPr lang="en-ZA" sz="4000" dirty="0" err="1" smtClean="0"/>
              <a:t>Pankey</a:t>
            </a:r>
            <a:r>
              <a:rPr lang="en-ZA" sz="4000" dirty="0" smtClean="0"/>
              <a:t> GA,  </a:t>
            </a:r>
            <a:r>
              <a:rPr lang="en-ZA" sz="4000" dirty="0" err="1" smtClean="0"/>
              <a:t>Seleznick</a:t>
            </a:r>
            <a:r>
              <a:rPr lang="en-ZA" sz="4000" dirty="0" smtClean="0"/>
              <a:t> M, </a:t>
            </a:r>
            <a:r>
              <a:rPr lang="en-ZA" sz="4000" dirty="0" err="1" smtClean="0"/>
              <a:t>Volturo</a:t>
            </a:r>
            <a:r>
              <a:rPr lang="en-ZA" sz="4000" dirty="0" smtClean="0"/>
              <a:t> G, </a:t>
            </a:r>
            <a:r>
              <a:rPr lang="en-ZA" sz="4000" dirty="0" err="1" smtClean="0"/>
              <a:t>Wald</a:t>
            </a:r>
            <a:r>
              <a:rPr lang="en-ZA" sz="4000" dirty="0" smtClean="0"/>
              <a:t> ER, File TM </a:t>
            </a:r>
            <a:r>
              <a:rPr lang="en-ZA" sz="4000" dirty="0" err="1" smtClean="0"/>
              <a:t>Jr</a:t>
            </a:r>
            <a:r>
              <a:rPr lang="en-ZA" sz="4000" dirty="0" smtClean="0"/>
              <a:t>, Infectious Diseases Society of America. IDSA clinical practice guideline for acute bacterial rhinosinusitis in children and adults. </a:t>
            </a:r>
            <a:r>
              <a:rPr lang="en-ZA" sz="4000" dirty="0" err="1" smtClean="0"/>
              <a:t>Clin</a:t>
            </a:r>
            <a:r>
              <a:rPr lang="en-ZA" sz="4000" dirty="0" smtClean="0"/>
              <a:t> Infect Dis. 2012 Apr;54(8):e72-e112.</a:t>
            </a:r>
          </a:p>
          <a:p>
            <a:pPr>
              <a:buNone/>
            </a:pPr>
            <a:r>
              <a:rPr lang="en-ZA" sz="4000" dirty="0" smtClean="0"/>
              <a:t>Young J, De Sutter A, </a:t>
            </a:r>
            <a:r>
              <a:rPr lang="en-ZA" sz="4000" dirty="0" err="1" smtClean="0"/>
              <a:t>Merenstein</a:t>
            </a:r>
            <a:r>
              <a:rPr lang="en-ZA" sz="4000" dirty="0" smtClean="0"/>
              <a:t> D, et al. Antibiotics for adults with clinically diagnosed acute rhinosinusitis: a meta-analysis of individual patient data. Lancet 2008; 371:908–14.</a:t>
            </a:r>
          </a:p>
          <a:p>
            <a:pPr>
              <a:buNone/>
            </a:pPr>
            <a:r>
              <a:rPr lang="en-ZA" sz="4000" dirty="0" err="1" smtClean="0"/>
              <a:t>Ip</a:t>
            </a:r>
            <a:r>
              <a:rPr lang="en-ZA" sz="4000" dirty="0" smtClean="0"/>
              <a:t> S, Fu L, Balk E, Chew P, Devine D, Lau J. Update on acute bacterial rhinosinusitis. </a:t>
            </a:r>
            <a:r>
              <a:rPr lang="en-ZA" sz="4000" dirty="0" err="1" smtClean="0"/>
              <a:t>Evid</a:t>
            </a:r>
            <a:r>
              <a:rPr lang="en-ZA" sz="4000" dirty="0" smtClean="0"/>
              <a:t> Rep </a:t>
            </a:r>
            <a:r>
              <a:rPr lang="en-ZA" sz="4000" dirty="0" err="1" smtClean="0"/>
              <a:t>Technol</a:t>
            </a:r>
            <a:r>
              <a:rPr lang="en-ZA" sz="4000" dirty="0" smtClean="0"/>
              <a:t> Assess (</a:t>
            </a:r>
            <a:r>
              <a:rPr lang="en-ZA" sz="4000" dirty="0" err="1" smtClean="0"/>
              <a:t>Summ</a:t>
            </a:r>
            <a:r>
              <a:rPr lang="en-ZA" sz="4000" dirty="0" smtClean="0"/>
              <a:t>) 2005: 1–3.</a:t>
            </a:r>
          </a:p>
          <a:p>
            <a:pPr>
              <a:buNone/>
            </a:pPr>
            <a:r>
              <a:rPr lang="en-ZA" sz="4000" dirty="0" smtClean="0"/>
              <a:t>Rosenfeld RM, Singer M, Jones S. Systematic review of antimicrobial therapy in patients with acute </a:t>
            </a:r>
            <a:r>
              <a:rPr lang="en-ZA" sz="4000" dirty="0" err="1" smtClean="0"/>
              <a:t>rhinosinusitis.Otolaryngol</a:t>
            </a:r>
            <a:r>
              <a:rPr lang="en-ZA" sz="4000" dirty="0" smtClean="0"/>
              <a:t> Head Neck Surg 2007; 137:S32–45.</a:t>
            </a:r>
          </a:p>
          <a:p>
            <a:pPr>
              <a:buNone/>
            </a:pPr>
            <a:r>
              <a:rPr lang="en-ZA" sz="4000" dirty="0" smtClean="0"/>
              <a:t> </a:t>
            </a:r>
            <a:r>
              <a:rPr lang="en-ZA" sz="4000" dirty="0" err="1" smtClean="0"/>
              <a:t>Falagas</a:t>
            </a:r>
            <a:r>
              <a:rPr lang="en-ZA" sz="4000" dirty="0" smtClean="0"/>
              <a:t> ME, </a:t>
            </a:r>
            <a:r>
              <a:rPr lang="en-ZA" sz="4000" dirty="0" err="1" smtClean="0"/>
              <a:t>Giannopoulou</a:t>
            </a:r>
            <a:r>
              <a:rPr lang="en-ZA" sz="4000" dirty="0" smtClean="0"/>
              <a:t> KP, Vardakas KZ, </a:t>
            </a:r>
            <a:r>
              <a:rPr lang="en-ZA" sz="4000" dirty="0" err="1" smtClean="0"/>
              <a:t>Dimopoulos</a:t>
            </a:r>
            <a:r>
              <a:rPr lang="en-ZA" sz="4000" dirty="0" smtClean="0"/>
              <a:t> G, </a:t>
            </a:r>
            <a:r>
              <a:rPr lang="en-ZA" sz="4000" dirty="0" err="1" smtClean="0"/>
              <a:t>Karageorgopoulos</a:t>
            </a:r>
            <a:r>
              <a:rPr lang="en-ZA" sz="4000" dirty="0" smtClean="0"/>
              <a:t> DE. Comparison of antibiotics with placebo for treatment of acute sinusitis: a meta-analysis of randomised controlled trials. Lancet Infect </a:t>
            </a:r>
            <a:r>
              <a:rPr lang="en-ZA" sz="4000" dirty="0" err="1" smtClean="0"/>
              <a:t>Dis</a:t>
            </a:r>
            <a:r>
              <a:rPr lang="en-ZA" sz="4000" dirty="0" smtClean="0"/>
              <a:t> 2008; 8:543–52.</a:t>
            </a:r>
          </a:p>
          <a:p>
            <a:pPr>
              <a:buNone/>
            </a:pPr>
            <a:r>
              <a:rPr lang="en-ZA" sz="4000" dirty="0" err="1" smtClean="0"/>
              <a:t>Ahovuo-Saloranta</a:t>
            </a:r>
            <a:r>
              <a:rPr lang="en-ZA" sz="4000" dirty="0" smtClean="0"/>
              <a:t> A, </a:t>
            </a:r>
            <a:r>
              <a:rPr lang="en-ZA" sz="4000" dirty="0" err="1" smtClean="0"/>
              <a:t>Rautakorpi</a:t>
            </a:r>
            <a:r>
              <a:rPr lang="en-ZA" sz="4000" dirty="0" smtClean="0"/>
              <a:t> UM, </a:t>
            </a:r>
            <a:r>
              <a:rPr lang="en-ZA" sz="4000" dirty="0" err="1" smtClean="0"/>
              <a:t>Borisenko</a:t>
            </a:r>
            <a:r>
              <a:rPr lang="en-ZA" sz="4000" dirty="0" smtClean="0"/>
              <a:t> OV, </a:t>
            </a:r>
            <a:r>
              <a:rPr lang="en-ZA" sz="4000" dirty="0" err="1" smtClean="0"/>
              <a:t>Liira</a:t>
            </a:r>
            <a:r>
              <a:rPr lang="en-ZA" sz="4000" dirty="0" smtClean="0"/>
              <a:t> H, Williams JW </a:t>
            </a:r>
            <a:r>
              <a:rPr lang="en-ZA" sz="4000" dirty="0" err="1" smtClean="0"/>
              <a:t>Jr</a:t>
            </a:r>
            <a:r>
              <a:rPr lang="en-ZA" sz="4000" dirty="0" smtClean="0"/>
              <a:t>, </a:t>
            </a:r>
            <a:r>
              <a:rPr lang="en-ZA" sz="4000" dirty="0" err="1" smtClean="0"/>
              <a:t>Mäkelä</a:t>
            </a:r>
            <a:r>
              <a:rPr lang="en-ZA" sz="4000" dirty="0" smtClean="0"/>
              <a:t> M. Antibiotics for acute maxillary sinusitis in adults. Cochrane Database </a:t>
            </a:r>
            <a:r>
              <a:rPr lang="en-ZA" sz="4000" dirty="0" err="1" smtClean="0"/>
              <a:t>Syst</a:t>
            </a:r>
            <a:r>
              <a:rPr lang="en-ZA" sz="4000" dirty="0" smtClean="0"/>
              <a:t> Rev. 2014 Feb 11;2:CD000243.</a:t>
            </a:r>
            <a:endParaRPr lang="en-ZA" dirty="0" smtClean="0"/>
          </a:p>
          <a:p>
            <a:pPr lvl="2">
              <a:buNone/>
            </a:pPr>
            <a:endParaRPr lang="en-ZA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42FB03B2-953D-4068-99A6-8707FB8FE3E1}" type="slidenum">
              <a:rPr lang="en-ZA" sz="1000" smtClean="0"/>
              <a:pPr algn="ctr"/>
              <a:t>15</a:t>
            </a:fld>
            <a:endParaRPr lang="en-ZA" sz="1000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/>
            <a:r>
              <a:rPr lang="en-ZA" sz="1000" dirty="0" smtClean="0"/>
              <a:t>PRIMARY HEALTHCARE IMPLEMENTATION </a:t>
            </a:r>
          </a:p>
          <a:p>
            <a:pPr algn="ctr"/>
            <a:r>
              <a:rPr lang="en-ZA" sz="1000" dirty="0" smtClean="0"/>
              <a:t>SLIDES 2014:ENT CONDITIONS</a:t>
            </a:r>
            <a:endParaRPr lang="en-ZA" sz="1000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8229600" cy="1439850"/>
          </a:xfrm>
        </p:spPr>
        <p:txBody>
          <a:bodyPr>
            <a:noAutofit/>
          </a:bodyPr>
          <a:lstStyle/>
          <a:p>
            <a:pPr algn="l"/>
            <a:r>
              <a:rPr lang="en-ZA" sz="4000" b="1" dirty="0" smtClean="0">
                <a:solidFill>
                  <a:schemeClr val="bg1"/>
                </a:solidFill>
              </a:rPr>
              <a:t>19.4 SINUSITIS, ACUTE, BACTERIAL</a:t>
            </a:r>
            <a:endParaRPr lang="en-ZA" sz="4000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553200" y="6096000"/>
            <a:ext cx="969114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>
                <a:solidFill>
                  <a:srgbClr val="3366FF"/>
                </a:solidFill>
              </a:rPr>
              <a:t>Ref 10</a:t>
            </a:r>
            <a:endParaRPr lang="en-ZA" dirty="0">
              <a:solidFill>
                <a:srgbClr val="3366FF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500174"/>
            <a:ext cx="8572560" cy="462598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ZA" b="1" dirty="0" smtClean="0"/>
              <a:t>Penicillin allergy</a:t>
            </a:r>
            <a:endParaRPr lang="en-ZA" dirty="0" smtClean="0"/>
          </a:p>
          <a:p>
            <a:r>
              <a:rPr lang="en-ZA" u="sng" dirty="0" err="1" smtClean="0"/>
              <a:t>Moxifloxacin</a:t>
            </a:r>
            <a:r>
              <a:rPr lang="en-ZA" dirty="0" smtClean="0"/>
              <a:t>: </a:t>
            </a:r>
            <a:r>
              <a:rPr lang="en-ZA" b="1" i="1" dirty="0" smtClean="0">
                <a:solidFill>
                  <a:schemeClr val="accent6">
                    <a:lumMod val="75000"/>
                  </a:schemeClr>
                </a:solidFill>
              </a:rPr>
              <a:t>not added</a:t>
            </a:r>
            <a:endParaRPr lang="en-ZA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>
              <a:buNone/>
            </a:pPr>
            <a:endParaRPr lang="en-GB" sz="1200" dirty="0" smtClean="0"/>
          </a:p>
          <a:p>
            <a:pPr>
              <a:buNone/>
            </a:pPr>
            <a:r>
              <a:rPr lang="en-GB" dirty="0" smtClean="0"/>
              <a:t>- Not rational to add an additional antibiotic specifically for this indication. </a:t>
            </a:r>
          </a:p>
          <a:p>
            <a:pPr>
              <a:buNone/>
            </a:pPr>
            <a:r>
              <a:rPr lang="en-GB" dirty="0" smtClean="0"/>
              <a:t>- The PHC STG recommends that treatment failure requires referral.</a:t>
            </a:r>
            <a:endParaRPr lang="en-ZA" dirty="0" smtClean="0"/>
          </a:p>
          <a:p>
            <a:pPr>
              <a:buNone/>
            </a:pPr>
            <a:r>
              <a:rPr lang="en-ZA" sz="4000" b="1" dirty="0" smtClean="0">
                <a:solidFill>
                  <a:srgbClr val="3366FF"/>
                </a:solidFill>
              </a:rPr>
              <a:t>Level of Evidence: III Expert opinion</a:t>
            </a:r>
          </a:p>
          <a:p>
            <a:pPr lvl="2">
              <a:buNone/>
            </a:pPr>
            <a:endParaRPr lang="en-ZA" dirty="0" smtClean="0"/>
          </a:p>
          <a:p>
            <a:pPr lvl="2">
              <a:buNone/>
            </a:pPr>
            <a:endParaRPr lang="en-ZA" dirty="0"/>
          </a:p>
          <a:p>
            <a:pPr lvl="2"/>
            <a:endParaRPr lang="en-ZA" dirty="0" smtClean="0"/>
          </a:p>
          <a:p>
            <a:pPr lvl="2">
              <a:buNone/>
            </a:pPr>
            <a:endParaRPr lang="en-ZA" dirty="0" smtClean="0"/>
          </a:p>
          <a:p>
            <a:pPr lvl="2">
              <a:buNone/>
            </a:pPr>
            <a:endParaRPr lang="en-ZA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42FB03B2-953D-4068-99A6-8707FB8FE3E1}" type="slidenum">
              <a:rPr lang="en-ZA" sz="1000" smtClean="0"/>
              <a:pPr algn="ctr"/>
              <a:t>16</a:t>
            </a:fld>
            <a:endParaRPr lang="en-ZA" sz="1000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/>
            <a:r>
              <a:rPr lang="en-ZA" sz="1000" dirty="0" smtClean="0"/>
              <a:t>PRIMARY HEALTHCARE IMPLEMENTATION </a:t>
            </a:r>
          </a:p>
          <a:p>
            <a:pPr algn="ctr"/>
            <a:r>
              <a:rPr lang="en-ZA" sz="1000" dirty="0" smtClean="0"/>
              <a:t>SLIDES 2014:ENT CONDITIONS</a:t>
            </a:r>
            <a:endParaRPr lang="en-ZA" sz="1000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8229600" cy="1439850"/>
          </a:xfrm>
        </p:spPr>
        <p:txBody>
          <a:bodyPr>
            <a:noAutofit/>
          </a:bodyPr>
          <a:lstStyle/>
          <a:p>
            <a:pPr algn="l"/>
            <a:r>
              <a:rPr lang="en-ZA" sz="4000" b="1" dirty="0" smtClean="0">
                <a:solidFill>
                  <a:schemeClr val="bg1"/>
                </a:solidFill>
              </a:rPr>
              <a:t>19.4 SINUSITIS, ACUTE, BACTERIAL</a:t>
            </a:r>
            <a:endParaRPr lang="en-ZA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ZA" sz="3600" b="1" dirty="0" smtClean="0">
                <a:solidFill>
                  <a:schemeClr val="bg1"/>
                </a:solidFill>
              </a:rPr>
              <a:t>19.6 TONSILLITIS AND PHARYNGITIS</a:t>
            </a:r>
            <a:endParaRPr lang="en-ZA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214422"/>
            <a:ext cx="8858312" cy="4786346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ZA" sz="4600" b="1" dirty="0" smtClean="0"/>
              <a:t>First line option</a:t>
            </a:r>
          </a:p>
          <a:p>
            <a:r>
              <a:rPr lang="en-ZA" sz="3400" u="sng" dirty="0" smtClean="0"/>
              <a:t>Benzathine benzylpenicillin:</a:t>
            </a:r>
            <a:r>
              <a:rPr lang="en-ZA" sz="3400" dirty="0" smtClean="0"/>
              <a:t>  </a:t>
            </a:r>
            <a:r>
              <a:rPr lang="en-ZA" sz="3400" b="1" i="1" dirty="0" smtClean="0">
                <a:solidFill>
                  <a:srgbClr val="9966FF"/>
                </a:solidFill>
              </a:rPr>
              <a:t>indicated age group amended</a:t>
            </a:r>
            <a:endParaRPr lang="en-ZA" sz="3400" b="1" dirty="0" smtClean="0">
              <a:solidFill>
                <a:srgbClr val="9966FF"/>
              </a:solidFill>
            </a:endParaRPr>
          </a:p>
          <a:p>
            <a:r>
              <a:rPr lang="en-ZA" sz="3400" u="sng" dirty="0" smtClean="0"/>
              <a:t>Lidocaine 1%:</a:t>
            </a:r>
            <a:r>
              <a:rPr lang="en-ZA" sz="3400" dirty="0" smtClean="0"/>
              <a:t> </a:t>
            </a:r>
            <a:r>
              <a:rPr lang="en-ZA" sz="3400" b="1" i="1" dirty="0" smtClean="0">
                <a:solidFill>
                  <a:srgbClr val="00B050"/>
                </a:solidFill>
              </a:rPr>
              <a:t>added for reconstitution of benzathine benzylpenicillin</a:t>
            </a:r>
          </a:p>
          <a:p>
            <a:pPr>
              <a:buNone/>
            </a:pPr>
            <a:endParaRPr lang="en-ZA" sz="1900" dirty="0" smtClean="0"/>
          </a:p>
          <a:p>
            <a:pPr>
              <a:buNone/>
            </a:pPr>
            <a:r>
              <a:rPr lang="en-ZA" dirty="0" smtClean="0"/>
              <a:t>- Penicillin is recommended to prevent acute rheumatic fever as a complication of streptococcal pharyngitis in children 3-15 years of age.</a:t>
            </a:r>
          </a:p>
          <a:p>
            <a:pPr>
              <a:buNone/>
            </a:pPr>
            <a:r>
              <a:rPr lang="en-ZA" dirty="0" smtClean="0"/>
              <a:t>- Most guidelines recommend treatment for the age group 3-21 years. </a:t>
            </a:r>
          </a:p>
          <a:p>
            <a:pPr>
              <a:buNone/>
            </a:pPr>
            <a:r>
              <a:rPr lang="en-ZA" dirty="0" smtClean="0"/>
              <a:t>- The STG includes reconstitution with lidocaine 1% (as recommended in Section 4.9 Rheumatic fever, acute).</a:t>
            </a:r>
          </a:p>
          <a:p>
            <a:pPr>
              <a:buNone/>
            </a:pPr>
            <a:r>
              <a:rPr lang="en-ZA" sz="2300" b="1" dirty="0" smtClean="0"/>
              <a:t>Recommendations:</a:t>
            </a:r>
          </a:p>
          <a:p>
            <a:r>
              <a:rPr lang="en-ZA" sz="2300" dirty="0" smtClean="0"/>
              <a:t>Benzathine benzylpenicillin recommended for treatment of streptococcal pharyngitis for the age group, “3-21 years of age” i.e. “children ≥ 30 kg and adults”.</a:t>
            </a:r>
          </a:p>
          <a:p>
            <a:r>
              <a:rPr lang="en-ZA" sz="2300" dirty="0" smtClean="0"/>
              <a:t>Reconstitution with lidocaine 1% be included in the STG.</a:t>
            </a:r>
          </a:p>
          <a:p>
            <a:pPr>
              <a:buNone/>
            </a:pPr>
            <a:r>
              <a:rPr lang="en-ZA" sz="6100" b="1" dirty="0" smtClean="0">
                <a:solidFill>
                  <a:srgbClr val="3366FF"/>
                </a:solidFill>
              </a:rPr>
              <a:t>Level of Evidence: III Guidelines</a:t>
            </a:r>
          </a:p>
          <a:p>
            <a:pPr>
              <a:buNone/>
            </a:pPr>
            <a:r>
              <a:rPr lang="en-ZA" sz="1400" dirty="0" smtClean="0"/>
              <a:t>Updated guideline for the management of upper respiratory tract infections in South Africa: 2014. </a:t>
            </a:r>
            <a:r>
              <a:rPr lang="en-ZA" sz="1400" i="1" dirty="0" smtClean="0"/>
              <a:t>SAMJ-</a:t>
            </a:r>
            <a:r>
              <a:rPr lang="en-ZA" sz="1400" dirty="0" smtClean="0"/>
              <a:t> in press.</a:t>
            </a:r>
          </a:p>
          <a:p>
            <a:pPr>
              <a:buNone/>
            </a:pPr>
            <a:r>
              <a:rPr lang="en-ZA" sz="1400" dirty="0" smtClean="0"/>
              <a:t>Chow AW, </a:t>
            </a:r>
            <a:r>
              <a:rPr lang="en-ZA" sz="1400" dirty="0" err="1" smtClean="0"/>
              <a:t>Benninger</a:t>
            </a:r>
            <a:r>
              <a:rPr lang="en-ZA" sz="1400" dirty="0" smtClean="0"/>
              <a:t> MS, Brook I, </a:t>
            </a:r>
            <a:r>
              <a:rPr lang="en-ZA" sz="1400" dirty="0" err="1" smtClean="0"/>
              <a:t>Brozek</a:t>
            </a:r>
            <a:r>
              <a:rPr lang="en-ZA" sz="1400" dirty="0" smtClean="0"/>
              <a:t> JL, Goldstein EJ, Hicks LA, </a:t>
            </a:r>
            <a:r>
              <a:rPr lang="en-ZA" sz="1400" dirty="0" err="1" smtClean="0"/>
              <a:t>Pankey</a:t>
            </a:r>
            <a:r>
              <a:rPr lang="en-ZA" sz="1400" dirty="0" smtClean="0"/>
              <a:t> GA,  </a:t>
            </a:r>
            <a:r>
              <a:rPr lang="en-ZA" sz="1400" dirty="0" err="1" smtClean="0"/>
              <a:t>Seleznick</a:t>
            </a:r>
            <a:r>
              <a:rPr lang="en-ZA" sz="1400" dirty="0" smtClean="0"/>
              <a:t> M, </a:t>
            </a:r>
            <a:r>
              <a:rPr lang="en-ZA" sz="1400" dirty="0" err="1" smtClean="0"/>
              <a:t>Volturo</a:t>
            </a:r>
            <a:r>
              <a:rPr lang="en-ZA" sz="1400" dirty="0" smtClean="0"/>
              <a:t> G, </a:t>
            </a:r>
            <a:r>
              <a:rPr lang="en-ZA" sz="1400" dirty="0" err="1" smtClean="0"/>
              <a:t>Wald</a:t>
            </a:r>
            <a:r>
              <a:rPr lang="en-ZA" sz="1400" dirty="0" smtClean="0"/>
              <a:t> ER, File TM </a:t>
            </a:r>
            <a:r>
              <a:rPr lang="en-ZA" sz="1400" dirty="0" err="1" smtClean="0"/>
              <a:t>Jr</a:t>
            </a:r>
            <a:r>
              <a:rPr lang="en-ZA" sz="1400" dirty="0" smtClean="0"/>
              <a:t>, Infectious Diseases Society of America. IDSA clinical practice guideline for acute bacterial rhinosinusitis in children and adults. </a:t>
            </a:r>
            <a:r>
              <a:rPr lang="en-ZA" sz="1400" dirty="0" err="1" smtClean="0"/>
              <a:t>Clin</a:t>
            </a:r>
            <a:r>
              <a:rPr lang="en-ZA" sz="1400" dirty="0" smtClean="0"/>
              <a:t> Infect Dis. 2012 Apr;54(8):e72-e112.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42FB03B2-953D-4068-99A6-8707FB8FE3E1}" type="slidenum">
              <a:rPr lang="en-ZA" sz="1000" smtClean="0"/>
              <a:pPr algn="ctr"/>
              <a:t>17</a:t>
            </a:fld>
            <a:endParaRPr lang="en-ZA" sz="1000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/>
            <a:r>
              <a:rPr lang="en-ZA" sz="1000" dirty="0" smtClean="0"/>
              <a:t>PRIMARY HEALTHCARE IMPLEMENTATION </a:t>
            </a:r>
          </a:p>
          <a:p>
            <a:pPr algn="ctr"/>
            <a:r>
              <a:rPr lang="en-ZA" sz="1000" dirty="0" smtClean="0"/>
              <a:t>SLIDES 2014:ENT CONDITIONS</a:t>
            </a:r>
            <a:endParaRPr lang="en-ZA" sz="1000" dirty="0"/>
          </a:p>
        </p:txBody>
      </p:sp>
      <p:sp>
        <p:nvSpPr>
          <p:cNvPr id="6" name="Rectangle 5"/>
          <p:cNvSpPr/>
          <p:nvPr/>
        </p:nvSpPr>
        <p:spPr>
          <a:xfrm>
            <a:off x="6781800" y="5631712"/>
            <a:ext cx="969114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>
                <a:solidFill>
                  <a:srgbClr val="3366FF"/>
                </a:solidFill>
              </a:rPr>
              <a:t>Ref 11</a:t>
            </a:r>
            <a:endParaRPr lang="en-ZA" dirty="0">
              <a:solidFill>
                <a:srgbClr val="3366FF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ZA" sz="3600" b="1" dirty="0" smtClean="0">
                <a:solidFill>
                  <a:schemeClr val="bg1"/>
                </a:solidFill>
              </a:rPr>
              <a:t>19.6 TONSILLITIS AND PHARYNGITIS</a:t>
            </a:r>
            <a:endParaRPr lang="en-ZA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214422"/>
            <a:ext cx="8858312" cy="4911741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ZA" sz="5100" b="1" dirty="0" smtClean="0"/>
              <a:t>Second line option</a:t>
            </a:r>
          </a:p>
          <a:p>
            <a:r>
              <a:rPr lang="en-ZA" sz="3400" u="sng" dirty="0" smtClean="0"/>
              <a:t>Phenoxymethylpenicillin, oral, 12 hourly for 10 days:</a:t>
            </a:r>
            <a:r>
              <a:rPr lang="en-ZA" sz="3400" b="1" i="1" dirty="0" smtClean="0">
                <a:solidFill>
                  <a:srgbClr val="00B0F0"/>
                </a:solidFill>
              </a:rPr>
              <a:t> retained </a:t>
            </a:r>
            <a:r>
              <a:rPr lang="en-ZA" sz="3400" dirty="0" smtClean="0"/>
              <a:t>&amp; </a:t>
            </a:r>
            <a:r>
              <a:rPr lang="en-ZA" sz="3400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dosing amended</a:t>
            </a:r>
          </a:p>
          <a:p>
            <a:r>
              <a:rPr lang="en-ZA" sz="3400" dirty="0" smtClean="0"/>
              <a:t> </a:t>
            </a:r>
            <a:r>
              <a:rPr lang="en-ZA" sz="3400" u="sng" dirty="0" smtClean="0"/>
              <a:t>Amoxicillin</a:t>
            </a:r>
            <a:r>
              <a:rPr lang="en-ZA" sz="3400" dirty="0" smtClean="0"/>
              <a:t>: </a:t>
            </a:r>
            <a:r>
              <a:rPr lang="en-ZA" sz="3400" b="1" i="1" dirty="0" smtClean="0">
                <a:solidFill>
                  <a:schemeClr val="accent6">
                    <a:lumMod val="75000"/>
                  </a:schemeClr>
                </a:solidFill>
              </a:rPr>
              <a:t>not added</a:t>
            </a:r>
            <a:endParaRPr lang="en-ZA" sz="3400" dirty="0" smtClean="0"/>
          </a:p>
          <a:p>
            <a:pPr>
              <a:buNone/>
            </a:pPr>
            <a:endParaRPr lang="en-ZA" sz="1400" dirty="0" smtClean="0"/>
          </a:p>
          <a:p>
            <a:pPr>
              <a:buNone/>
            </a:pPr>
            <a:r>
              <a:rPr lang="en-ZA" sz="2800" dirty="0" smtClean="0"/>
              <a:t>- 2 studies indicate that once daily amoxicillin is effective, BUT patients with EBV have high risk of developing a rash co-incident with amoxicillin. </a:t>
            </a:r>
          </a:p>
          <a:p>
            <a:pPr>
              <a:buNone/>
            </a:pPr>
            <a:r>
              <a:rPr lang="en-ZA" sz="2800" dirty="0" smtClean="0"/>
              <a:t>- </a:t>
            </a:r>
            <a:r>
              <a:rPr lang="en-ZA" sz="2800" dirty="0" err="1" smtClean="0"/>
              <a:t>Phenoxymethlypenicillin</a:t>
            </a:r>
            <a:r>
              <a:rPr lang="en-ZA" sz="2800" dirty="0" smtClean="0"/>
              <a:t> also indicated in the PHC book for </a:t>
            </a:r>
            <a:r>
              <a:rPr lang="en-ZA" sz="2800" b="1" dirty="0" smtClean="0"/>
              <a:t>prophylaxis</a:t>
            </a:r>
            <a:r>
              <a:rPr lang="en-ZA" sz="2800" dirty="0" smtClean="0"/>
              <a:t> against streptococcal infections following rheumatic fever. </a:t>
            </a:r>
          </a:p>
          <a:p>
            <a:pPr>
              <a:buNone/>
            </a:pPr>
            <a:r>
              <a:rPr lang="en-ZA" sz="2800" dirty="0" smtClean="0"/>
              <a:t>- Dose aligned with </a:t>
            </a:r>
            <a:r>
              <a:rPr lang="en-US" sz="2800" dirty="0" smtClean="0"/>
              <a:t>the SAMF (2012) and BNF (2011-2012) for children.</a:t>
            </a:r>
            <a:endParaRPr lang="en-ZA" sz="2800" dirty="0" smtClean="0"/>
          </a:p>
          <a:p>
            <a:pPr>
              <a:buNone/>
            </a:pPr>
            <a:r>
              <a:rPr lang="en-ZA" sz="2800" dirty="0" smtClean="0"/>
              <a:t> </a:t>
            </a:r>
            <a:r>
              <a:rPr lang="en-ZA" sz="5700" b="1" dirty="0" smtClean="0">
                <a:solidFill>
                  <a:srgbClr val="3366FF"/>
                </a:solidFill>
              </a:rPr>
              <a:t>Level of Evidence: III Guidelines, Expert opinion</a:t>
            </a:r>
          </a:p>
          <a:p>
            <a:pPr>
              <a:buNone/>
            </a:pPr>
            <a:r>
              <a:rPr lang="en-ZA" sz="1900" dirty="0" smtClean="0"/>
              <a:t>Clegg HW, Ryan AG, Dallas SD, </a:t>
            </a:r>
            <a:r>
              <a:rPr lang="en-ZA" sz="1900" i="1" dirty="0" smtClean="0"/>
              <a:t>et al. </a:t>
            </a:r>
            <a:r>
              <a:rPr lang="en-ZA" sz="1900" dirty="0" smtClean="0"/>
              <a:t>Treatment of streptococcal pharyngitis with once-daily compared with twice-daily amoxicillin. </a:t>
            </a:r>
            <a:r>
              <a:rPr lang="en-ZA" sz="1900" i="1" dirty="0" err="1" smtClean="0"/>
              <a:t>Pediatric</a:t>
            </a:r>
            <a:r>
              <a:rPr lang="en-ZA" sz="1900" i="1" dirty="0" smtClean="0"/>
              <a:t> </a:t>
            </a:r>
            <a:r>
              <a:rPr lang="en-ZA" sz="1900" i="1" dirty="0" err="1" smtClean="0"/>
              <a:t>Inf</a:t>
            </a:r>
            <a:r>
              <a:rPr lang="en-ZA" sz="1900" i="1" dirty="0" smtClean="0"/>
              <a:t> </a:t>
            </a:r>
            <a:r>
              <a:rPr lang="en-ZA" sz="1900" i="1" dirty="0" err="1" smtClean="0"/>
              <a:t>Dis</a:t>
            </a:r>
            <a:r>
              <a:rPr lang="en-ZA" sz="1900" i="1" dirty="0" smtClean="0"/>
              <a:t> J </a:t>
            </a:r>
            <a:r>
              <a:rPr lang="en-ZA" sz="1900" dirty="0" smtClean="0"/>
              <a:t>2006; </a:t>
            </a:r>
            <a:r>
              <a:rPr lang="en-ZA" sz="1900" b="1" dirty="0" smtClean="0"/>
              <a:t>25</a:t>
            </a:r>
            <a:r>
              <a:rPr lang="en-ZA" sz="1900" dirty="0" smtClean="0"/>
              <a:t>: 761-767</a:t>
            </a:r>
          </a:p>
          <a:p>
            <a:pPr>
              <a:buNone/>
            </a:pPr>
            <a:r>
              <a:rPr lang="en-ZA" sz="1900" dirty="0" smtClean="0"/>
              <a:t>Lennon DR, Farrell E, Martin DR, Stewart JM. Once-daily amoxicillin versus twice-daily penicillin V in group A β-haemolytic streptococcal pharyngitis. </a:t>
            </a:r>
            <a:r>
              <a:rPr lang="en-ZA" sz="1900" i="1" dirty="0" smtClean="0"/>
              <a:t>Arch </a:t>
            </a:r>
            <a:r>
              <a:rPr lang="en-ZA" sz="1900" i="1" dirty="0" err="1" smtClean="0"/>
              <a:t>Dis</a:t>
            </a:r>
            <a:r>
              <a:rPr lang="en-ZA" sz="1900" i="1" dirty="0" smtClean="0"/>
              <a:t> Child </a:t>
            </a:r>
            <a:r>
              <a:rPr lang="en-ZA" sz="1900" dirty="0" smtClean="0"/>
              <a:t>2008; </a:t>
            </a:r>
            <a:r>
              <a:rPr lang="en-ZA" sz="1900" b="1" dirty="0" smtClean="0"/>
              <a:t>93</a:t>
            </a:r>
            <a:r>
              <a:rPr lang="en-ZA" sz="1900" dirty="0" smtClean="0"/>
              <a:t>: 474-478</a:t>
            </a:r>
          </a:p>
          <a:p>
            <a:pPr>
              <a:buNone/>
            </a:pPr>
            <a:r>
              <a:rPr lang="en-ZA" sz="1900" dirty="0" smtClean="0"/>
              <a:t>SAMF, 2012</a:t>
            </a:r>
          </a:p>
          <a:p>
            <a:pPr>
              <a:buNone/>
            </a:pPr>
            <a:r>
              <a:rPr lang="en-ZA" sz="1900" dirty="0" smtClean="0"/>
              <a:t>BNF for children, 2011-2012</a:t>
            </a:r>
            <a:endParaRPr lang="en-ZA" sz="5700" b="1" dirty="0" smtClean="0">
              <a:solidFill>
                <a:srgbClr val="3366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42FB03B2-953D-4068-99A6-8707FB8FE3E1}" type="slidenum">
              <a:rPr lang="en-ZA" sz="1000" smtClean="0"/>
              <a:pPr algn="ctr"/>
              <a:t>18</a:t>
            </a:fld>
            <a:endParaRPr lang="en-ZA" sz="1000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/>
            <a:r>
              <a:rPr lang="en-ZA" sz="1000" dirty="0" smtClean="0"/>
              <a:t>PRIMARY HEALTHCARE IMPLEMENTATION </a:t>
            </a:r>
          </a:p>
          <a:p>
            <a:pPr algn="ctr"/>
            <a:r>
              <a:rPr lang="en-ZA" sz="1000" dirty="0" smtClean="0"/>
              <a:t>SLIDES 2014:ENT CONDITIONS</a:t>
            </a:r>
            <a:endParaRPr lang="en-ZA" sz="1000" dirty="0"/>
          </a:p>
        </p:txBody>
      </p:sp>
      <p:sp>
        <p:nvSpPr>
          <p:cNvPr id="6" name="Rectangle 5"/>
          <p:cNvSpPr/>
          <p:nvPr/>
        </p:nvSpPr>
        <p:spPr>
          <a:xfrm>
            <a:off x="6781800" y="5631712"/>
            <a:ext cx="969114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>
                <a:solidFill>
                  <a:srgbClr val="3366FF"/>
                </a:solidFill>
              </a:rPr>
              <a:t>Ref 12</a:t>
            </a:r>
            <a:endParaRPr lang="en-ZA" dirty="0">
              <a:solidFill>
                <a:srgbClr val="3366FF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ZA" sz="3600" b="1" dirty="0" smtClean="0">
                <a:solidFill>
                  <a:schemeClr val="bg1"/>
                </a:solidFill>
              </a:rPr>
              <a:t>19.6 TONSILLITIS AND PHARYNGITIS</a:t>
            </a:r>
            <a:endParaRPr lang="en-ZA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214422"/>
            <a:ext cx="8858312" cy="4911741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ZA" sz="3400" b="1" dirty="0" smtClean="0"/>
              <a:t>Penicillin allergy in children</a:t>
            </a:r>
            <a:endParaRPr lang="en-ZA" sz="3400" b="1" dirty="0" smtClean="0">
              <a:solidFill>
                <a:srgbClr val="9966FF"/>
              </a:solidFill>
            </a:endParaRPr>
          </a:p>
          <a:p>
            <a:r>
              <a:rPr lang="en-GB" sz="2800" u="sng" dirty="0" smtClean="0"/>
              <a:t>Erythromycin</a:t>
            </a:r>
            <a:r>
              <a:rPr lang="en-GB" sz="2800" dirty="0" smtClean="0"/>
              <a:t>: </a:t>
            </a:r>
            <a:r>
              <a:rPr lang="en-GB" sz="2800" b="1" i="1" dirty="0" smtClean="0">
                <a:solidFill>
                  <a:srgbClr val="00B0F0"/>
                </a:solidFill>
              </a:rPr>
              <a:t>retained </a:t>
            </a:r>
            <a:r>
              <a:rPr lang="en-GB" sz="2800" i="1" dirty="0" smtClean="0"/>
              <a:t>&amp; </a:t>
            </a:r>
            <a:r>
              <a:rPr lang="en-GB" sz="2800" b="1" i="1" dirty="0" smtClean="0">
                <a:solidFill>
                  <a:srgbClr val="9966FF"/>
                </a:solidFill>
              </a:rPr>
              <a:t>dosing table amended</a:t>
            </a:r>
            <a:endParaRPr lang="en-ZA" sz="2800" b="1" dirty="0" smtClean="0">
              <a:solidFill>
                <a:srgbClr val="9966FF"/>
              </a:solidFill>
            </a:endParaRPr>
          </a:p>
          <a:p>
            <a:pPr>
              <a:buNone/>
            </a:pPr>
            <a:r>
              <a:rPr lang="en-GB" sz="2800" dirty="0" smtClean="0"/>
              <a:t>Guidelines recommend macrolides for penicillin-allergy; where supporting evidence is extrapolated from data supporting penicillin. </a:t>
            </a:r>
            <a:endParaRPr lang="en-ZA" sz="2800" dirty="0" smtClean="0"/>
          </a:p>
          <a:p>
            <a:pPr>
              <a:buNone/>
            </a:pPr>
            <a:r>
              <a:rPr lang="en-GB" sz="2800" dirty="0" smtClean="0"/>
              <a:t>Treatment is recommended from 3 years of age for therapy courses of 10 days.</a:t>
            </a:r>
            <a:endParaRPr lang="en-ZA" sz="2800" dirty="0" smtClean="0"/>
          </a:p>
          <a:p>
            <a:pPr>
              <a:buNone/>
            </a:pPr>
            <a:r>
              <a:rPr lang="en-ZA" sz="4800" b="1" dirty="0" smtClean="0">
                <a:solidFill>
                  <a:srgbClr val="3366FF"/>
                </a:solidFill>
              </a:rPr>
              <a:t>Level of Evidence: III Guidelines</a:t>
            </a:r>
          </a:p>
          <a:p>
            <a:pPr>
              <a:buNone/>
            </a:pPr>
            <a:r>
              <a:rPr lang="en-ZA" sz="1200" dirty="0" smtClean="0"/>
              <a:t>Updated guideline for the management of upper respiratory tract infections in South Africa: 2014. </a:t>
            </a:r>
            <a:r>
              <a:rPr lang="en-ZA" sz="1200" i="1" dirty="0" smtClean="0"/>
              <a:t>SAMJ-</a:t>
            </a:r>
            <a:r>
              <a:rPr lang="en-ZA" sz="1200" dirty="0" smtClean="0"/>
              <a:t> in press.</a:t>
            </a:r>
          </a:p>
          <a:p>
            <a:pPr>
              <a:buNone/>
            </a:pPr>
            <a:r>
              <a:rPr lang="en-ZA" sz="1200" dirty="0" smtClean="0"/>
              <a:t>Chow AW, </a:t>
            </a:r>
            <a:r>
              <a:rPr lang="en-ZA" sz="1200" dirty="0" err="1" smtClean="0"/>
              <a:t>Benninger</a:t>
            </a:r>
            <a:r>
              <a:rPr lang="en-ZA" sz="1200" dirty="0" smtClean="0"/>
              <a:t> MS, Brook I, </a:t>
            </a:r>
            <a:r>
              <a:rPr lang="en-ZA" sz="1200" dirty="0" err="1" smtClean="0"/>
              <a:t>Brozek</a:t>
            </a:r>
            <a:r>
              <a:rPr lang="en-ZA" sz="1200" dirty="0" smtClean="0"/>
              <a:t> JL, Goldstein EJ, Hicks LA, </a:t>
            </a:r>
            <a:r>
              <a:rPr lang="en-ZA" sz="1200" dirty="0" err="1" smtClean="0"/>
              <a:t>Pankey</a:t>
            </a:r>
            <a:r>
              <a:rPr lang="en-ZA" sz="1200" dirty="0" smtClean="0"/>
              <a:t> GA,  </a:t>
            </a:r>
            <a:r>
              <a:rPr lang="en-ZA" sz="1200" dirty="0" err="1" smtClean="0"/>
              <a:t>Seleznick</a:t>
            </a:r>
            <a:r>
              <a:rPr lang="en-ZA" sz="1200" dirty="0" smtClean="0"/>
              <a:t> M, </a:t>
            </a:r>
            <a:r>
              <a:rPr lang="en-ZA" sz="1200" dirty="0" err="1" smtClean="0"/>
              <a:t>Volturo</a:t>
            </a:r>
            <a:r>
              <a:rPr lang="en-ZA" sz="1200" dirty="0" smtClean="0"/>
              <a:t> G, </a:t>
            </a:r>
            <a:r>
              <a:rPr lang="en-ZA" sz="1200" dirty="0" err="1" smtClean="0"/>
              <a:t>Wald</a:t>
            </a:r>
            <a:r>
              <a:rPr lang="en-ZA" sz="1200" dirty="0" smtClean="0"/>
              <a:t> ER, File TM </a:t>
            </a:r>
            <a:r>
              <a:rPr lang="en-ZA" sz="1200" dirty="0" err="1" smtClean="0"/>
              <a:t>Jr</a:t>
            </a:r>
            <a:r>
              <a:rPr lang="en-ZA" sz="1200" dirty="0" smtClean="0"/>
              <a:t>, Infectious Diseases Society of America. IDSA clinical practice guideline for acute bacterial rhinosinusitis in children and adults. </a:t>
            </a:r>
            <a:r>
              <a:rPr lang="en-ZA" sz="1200" dirty="0" err="1" smtClean="0"/>
              <a:t>Clin</a:t>
            </a:r>
            <a:r>
              <a:rPr lang="en-ZA" sz="1200" dirty="0" smtClean="0"/>
              <a:t> Infect Dis. 2012 Apr;54(8):e72-e112.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42FB03B2-953D-4068-99A6-8707FB8FE3E1}" type="slidenum">
              <a:rPr lang="en-ZA" sz="1000" smtClean="0"/>
              <a:pPr algn="ctr"/>
              <a:t>19</a:t>
            </a:fld>
            <a:endParaRPr lang="en-ZA" sz="1000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/>
            <a:r>
              <a:rPr lang="en-ZA" sz="1000" dirty="0" smtClean="0"/>
              <a:t>PRIMARY HEALTHCARE IMPLEMENTATION </a:t>
            </a:r>
          </a:p>
          <a:p>
            <a:pPr algn="ctr"/>
            <a:r>
              <a:rPr lang="en-ZA" sz="1000" dirty="0" smtClean="0"/>
              <a:t>SLIDES 2014:ENT CONDITIONS</a:t>
            </a:r>
            <a:endParaRPr lang="en-ZA" sz="1000" dirty="0"/>
          </a:p>
        </p:txBody>
      </p:sp>
      <p:sp>
        <p:nvSpPr>
          <p:cNvPr id="6" name="Rectangle 5"/>
          <p:cNvSpPr/>
          <p:nvPr/>
        </p:nvSpPr>
        <p:spPr>
          <a:xfrm>
            <a:off x="6781800" y="5791200"/>
            <a:ext cx="969114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>
                <a:solidFill>
                  <a:srgbClr val="3366FF"/>
                </a:solidFill>
              </a:rPr>
              <a:t>Ref 13 </a:t>
            </a:r>
            <a:endParaRPr lang="en-ZA" dirty="0">
              <a:solidFill>
                <a:srgbClr val="3366FF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ZA" sz="3600" b="1" dirty="0" smtClean="0">
                <a:solidFill>
                  <a:schemeClr val="bg1"/>
                </a:solidFill>
              </a:rPr>
              <a:t>19.6 TONSILLITIS AND PHARYNGITIS</a:t>
            </a:r>
            <a:endParaRPr lang="en-ZA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214422"/>
            <a:ext cx="8858312" cy="491174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For children &lt; 6 years of age</a:t>
            </a:r>
            <a:endParaRPr lang="en-ZA" b="1" dirty="0" smtClean="0"/>
          </a:p>
          <a:p>
            <a:r>
              <a:rPr lang="en-US" sz="2800" u="sng" dirty="0" smtClean="0"/>
              <a:t>Simple </a:t>
            </a:r>
            <a:r>
              <a:rPr lang="en-US" sz="2800" u="sng" dirty="0" err="1" smtClean="0"/>
              <a:t>linctus</a:t>
            </a:r>
            <a:r>
              <a:rPr lang="en-US" sz="2800" u="sng" dirty="0" smtClean="0"/>
              <a:t>/ </a:t>
            </a:r>
            <a:r>
              <a:rPr lang="en-US" sz="2800" u="sng" dirty="0" err="1" smtClean="0"/>
              <a:t>tussi</a:t>
            </a:r>
            <a:r>
              <a:rPr lang="en-US" sz="2800" u="sng" dirty="0" smtClean="0"/>
              <a:t> </a:t>
            </a:r>
            <a:r>
              <a:rPr lang="en-US" sz="2800" u="sng" dirty="0" err="1" smtClean="0"/>
              <a:t>infans</a:t>
            </a:r>
            <a:r>
              <a:rPr lang="en-US" sz="2800" u="sng" dirty="0" smtClean="0"/>
              <a:t>, oral:</a:t>
            </a:r>
            <a:r>
              <a:rPr lang="en-US" sz="2800" dirty="0" smtClean="0"/>
              <a:t> </a:t>
            </a:r>
            <a:r>
              <a:rPr lang="en-US" sz="2800" b="1" i="1" dirty="0" smtClean="0">
                <a:solidFill>
                  <a:srgbClr val="FF0000"/>
                </a:solidFill>
              </a:rPr>
              <a:t>deleted</a:t>
            </a:r>
            <a:endParaRPr lang="en-ZA" sz="2800" b="1" dirty="0" smtClean="0">
              <a:solidFill>
                <a:srgbClr val="FF0000"/>
              </a:solidFill>
            </a:endParaRPr>
          </a:p>
          <a:p>
            <a:r>
              <a:rPr lang="en-US" sz="2800" u="sng" dirty="0" err="1" smtClean="0"/>
              <a:t>Breastmilk</a:t>
            </a:r>
            <a:r>
              <a:rPr lang="en-US" sz="2800" u="sng" dirty="0" smtClean="0"/>
              <a:t>/ warm water or weak tea: add sugar or honey and  lemon if available:</a:t>
            </a:r>
            <a:r>
              <a:rPr lang="en-US" sz="2800" i="1" dirty="0" smtClean="0"/>
              <a:t> </a:t>
            </a:r>
            <a:r>
              <a:rPr lang="en-US" sz="2800" b="1" i="1" dirty="0" smtClean="0">
                <a:solidFill>
                  <a:srgbClr val="00B050"/>
                </a:solidFill>
              </a:rPr>
              <a:t>added</a:t>
            </a:r>
          </a:p>
          <a:p>
            <a:pPr>
              <a:buNone/>
            </a:pPr>
            <a:endParaRPr lang="en-ZA" sz="1600" b="1" dirty="0" smtClean="0">
              <a:solidFill>
                <a:srgbClr val="00B050"/>
              </a:solidFill>
            </a:endParaRPr>
          </a:p>
          <a:p>
            <a:pPr>
              <a:buNone/>
            </a:pPr>
            <a:r>
              <a:rPr lang="en-ZA" sz="2800" dirty="0" smtClean="0"/>
              <a:t>- Cough linctus - not rational drug use.</a:t>
            </a:r>
          </a:p>
          <a:p>
            <a:pPr>
              <a:buNone/>
            </a:pPr>
            <a:r>
              <a:rPr lang="en-ZA" sz="2800" dirty="0" smtClean="0"/>
              <a:t>- STG aligned with IMCI guidelines pertaining to management of a sore throat.</a:t>
            </a:r>
          </a:p>
          <a:p>
            <a:pPr lvl="1">
              <a:buNone/>
            </a:pPr>
            <a:r>
              <a:rPr lang="en-ZA" sz="4800" b="1" dirty="0" smtClean="0">
                <a:solidFill>
                  <a:srgbClr val="3366FF"/>
                </a:solidFill>
              </a:rPr>
              <a:t>Level of Evidence: III Guidelines</a:t>
            </a:r>
          </a:p>
          <a:p>
            <a:pPr>
              <a:buNone/>
            </a:pPr>
            <a:r>
              <a:rPr lang="en-ZA" sz="1300" dirty="0" smtClean="0"/>
              <a:t>IMCI Guidelines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2014</a:t>
            </a:r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42FB03B2-953D-4068-99A6-8707FB8FE3E1}" type="slidenum">
              <a:rPr lang="en-ZA" sz="1000" smtClean="0"/>
              <a:pPr algn="ctr"/>
              <a:t>20</a:t>
            </a:fld>
            <a:endParaRPr lang="en-ZA" sz="1000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/>
            <a:r>
              <a:rPr lang="en-ZA" sz="1000" dirty="0" smtClean="0"/>
              <a:t>PRIMARY HEALTHCARE IMPLEMENTATION </a:t>
            </a:r>
          </a:p>
          <a:p>
            <a:pPr algn="ctr"/>
            <a:r>
              <a:rPr lang="en-ZA" sz="1000" dirty="0" smtClean="0"/>
              <a:t>SLIDES 2014:ENT CONDITIONS</a:t>
            </a:r>
            <a:endParaRPr lang="en-ZA" sz="1000" dirty="0"/>
          </a:p>
        </p:txBody>
      </p:sp>
      <p:sp>
        <p:nvSpPr>
          <p:cNvPr id="8" name="Rectangle 7"/>
          <p:cNvSpPr/>
          <p:nvPr/>
        </p:nvSpPr>
        <p:spPr>
          <a:xfrm>
            <a:off x="6781800" y="5791200"/>
            <a:ext cx="969114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>
                <a:solidFill>
                  <a:srgbClr val="3366FF"/>
                </a:solidFill>
              </a:rPr>
              <a:t>Ref 14 </a:t>
            </a:r>
            <a:endParaRPr lang="en-ZA" dirty="0">
              <a:solidFill>
                <a:srgbClr val="3366FF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ZA" sz="3600" b="1" dirty="0" smtClean="0">
                <a:solidFill>
                  <a:schemeClr val="bg1"/>
                </a:solidFill>
              </a:rPr>
              <a:t>19.6 TONSILLITIS AND PHARYNGITIS</a:t>
            </a:r>
            <a:endParaRPr lang="en-ZA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071546"/>
            <a:ext cx="8858312" cy="5214974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ZA" sz="5800" b="1" dirty="0" smtClean="0"/>
              <a:t>Referral criteria</a:t>
            </a:r>
          </a:p>
          <a:p>
            <a:pPr>
              <a:buNone/>
            </a:pPr>
            <a:r>
              <a:rPr lang="en-GB" sz="4400" u="sng" dirty="0" smtClean="0"/>
              <a:t>Recurrent tonsillitis (≥ 6 documented episodes/year) for possible tonsillectomy:</a:t>
            </a:r>
            <a:r>
              <a:rPr lang="en-GB" sz="4400" i="1" dirty="0" smtClean="0"/>
              <a:t> </a:t>
            </a:r>
            <a:r>
              <a:rPr lang="en-GB" sz="4400" b="1" i="1" dirty="0" smtClean="0">
                <a:solidFill>
                  <a:srgbClr val="00B050"/>
                </a:solidFill>
              </a:rPr>
              <a:t>added as a referral criterion</a:t>
            </a:r>
            <a:endParaRPr lang="en-ZA" sz="4400" b="1" dirty="0" smtClean="0">
              <a:solidFill>
                <a:srgbClr val="00B050"/>
              </a:solidFill>
            </a:endParaRPr>
          </a:p>
          <a:p>
            <a:pPr>
              <a:buNone/>
            </a:pPr>
            <a:endParaRPr lang="en-ZA" sz="1500" dirty="0" smtClean="0"/>
          </a:p>
          <a:p>
            <a:pPr>
              <a:buNone/>
            </a:pPr>
            <a:r>
              <a:rPr lang="en-GB" sz="3600" dirty="0" smtClean="0"/>
              <a:t>Adapted from the American Academy of Otolaryngology–Head and Neck Surgery (AAO–HNS ) Guidelines for Tonsillectomy in Children &amp; Adolescents </a:t>
            </a:r>
            <a:r>
              <a:rPr lang="en-ZA" sz="3600" dirty="0" smtClean="0"/>
              <a:t>that recommends:</a:t>
            </a:r>
          </a:p>
          <a:p>
            <a:pPr lvl="1"/>
            <a:r>
              <a:rPr lang="en-GB" sz="3300" dirty="0" smtClean="0"/>
              <a:t>Watchful waiting (rather than tonsillectomy) for recurrent throat infection, if &lt; 7 episodes in the past year </a:t>
            </a:r>
            <a:r>
              <a:rPr lang="en-GB" sz="3300" i="1" dirty="0" smtClean="0"/>
              <a:t>or </a:t>
            </a:r>
            <a:r>
              <a:rPr lang="en-GB" sz="3300" dirty="0" smtClean="0"/>
              <a:t>&lt; 5 episodes/year in the past 2 years </a:t>
            </a:r>
            <a:r>
              <a:rPr lang="en-GB" sz="3300" i="1" dirty="0" smtClean="0"/>
              <a:t>or</a:t>
            </a:r>
            <a:r>
              <a:rPr lang="en-GB" sz="3300" dirty="0" smtClean="0"/>
              <a:t> &lt; 3 episodes/year in the past 3 years. </a:t>
            </a:r>
            <a:endParaRPr lang="en-ZA" sz="3300" dirty="0" smtClean="0"/>
          </a:p>
          <a:p>
            <a:pPr lvl="1"/>
            <a:r>
              <a:rPr lang="en-GB" sz="3300" dirty="0" smtClean="0"/>
              <a:t>Additional paradise criteria for tonsillectomy: </a:t>
            </a:r>
            <a:endParaRPr lang="en-ZA" sz="3300" dirty="0" smtClean="0"/>
          </a:p>
          <a:p>
            <a:pPr lvl="2"/>
            <a:r>
              <a:rPr lang="en-ZA" sz="2900" b="1" dirty="0" smtClean="0"/>
              <a:t>Clinical features </a:t>
            </a:r>
            <a:r>
              <a:rPr lang="en-ZA" sz="2900" dirty="0" smtClean="0"/>
              <a:t>(sore throat plus the presence of ≥ 1 qualifies as a counting episode: temperature &gt; 38.3°C; or cervical lymphadenopathy (tender lymph nodes or &gt;2 cm); or tonsillar exudate; or positive culture for group A b-</a:t>
            </a:r>
            <a:r>
              <a:rPr lang="en-ZA" sz="2900" dirty="0" err="1" smtClean="0"/>
              <a:t>hemolytic</a:t>
            </a:r>
            <a:r>
              <a:rPr lang="en-ZA" sz="2900" dirty="0" smtClean="0"/>
              <a:t> streptococcus).</a:t>
            </a:r>
          </a:p>
          <a:p>
            <a:pPr lvl="2"/>
            <a:r>
              <a:rPr lang="en-ZA" sz="2900" b="1" dirty="0" smtClean="0"/>
              <a:t>Treatment with antibiotics </a:t>
            </a:r>
            <a:r>
              <a:rPr lang="en-ZA" sz="2900" dirty="0" smtClean="0"/>
              <a:t>had been administered in conventional dosage for proved or suspected streptococcal episodes.</a:t>
            </a:r>
          </a:p>
          <a:p>
            <a:pPr lvl="2"/>
            <a:r>
              <a:rPr lang="en-ZA" sz="2900" b="1" dirty="0" smtClean="0"/>
              <a:t>Documentation.</a:t>
            </a:r>
          </a:p>
          <a:p>
            <a:pPr>
              <a:buNone/>
            </a:pPr>
            <a:r>
              <a:rPr lang="en-ZA" sz="6100" b="1" dirty="0" smtClean="0">
                <a:solidFill>
                  <a:srgbClr val="3366FF"/>
                </a:solidFill>
              </a:rPr>
              <a:t>Level of Evidence: III Guidelines, Expert opinion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ZA" sz="1000" dirty="0" smtClean="0"/>
              <a:t>PRIMARY HEALTHCARE IMPLEMENTATION </a:t>
            </a:r>
          </a:p>
          <a:p>
            <a:pPr algn="ctr"/>
            <a:r>
              <a:rPr lang="en-ZA" sz="1000" dirty="0" smtClean="0"/>
              <a:t>SLIDES 2014:ENT CONDITIONS</a:t>
            </a:r>
            <a:endParaRPr lang="en-ZA" sz="1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42FB03B2-953D-4068-99A6-8707FB8FE3E1}" type="slidenum">
              <a:rPr lang="en-ZA" sz="1000" smtClean="0"/>
              <a:pPr algn="ctr"/>
              <a:t>21</a:t>
            </a:fld>
            <a:endParaRPr lang="en-ZA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16737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 smtClean="0">
                <a:solidFill>
                  <a:schemeClr val="bg1"/>
                </a:solidFill>
              </a:rPr>
              <a:t>CASE STUDY</a:t>
            </a:r>
            <a:endParaRPr lang="en-ZA" dirty="0">
              <a:solidFill>
                <a:schemeClr val="bg1"/>
              </a:solidFill>
            </a:endParaRPr>
          </a:p>
        </p:txBody>
      </p:sp>
      <p:sp>
        <p:nvSpPr>
          <p:cNvPr id="3" name="Slide Number Placeholder 5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79DE21-5DAA-4204-B423-28510684095B}" type="slidenum">
              <a:rPr kumimoji="0" lang="en-Z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ZA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1752600"/>
            <a:ext cx="82296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 dirty="0" smtClean="0"/>
              <a:t>15 year old female, presents to the clinic with a cold that has deteriorated. Patient  was at the clinic the previous week  and was treated for allergic Rhinitis symptoms with </a:t>
            </a:r>
            <a:r>
              <a:rPr lang="en-ZA" sz="2800" dirty="0" err="1" smtClean="0"/>
              <a:t>chlorphenamine</a:t>
            </a:r>
            <a:r>
              <a:rPr lang="en-ZA" sz="2800" dirty="0" smtClean="0"/>
              <a:t>, taken at night. Examination of the nasal passages shows a bilateral purulent nasal discharge , and pain over the sinuses. </a:t>
            </a:r>
          </a:p>
          <a:p>
            <a:endParaRPr lang="en-ZA" sz="2800" dirty="0" smtClean="0"/>
          </a:p>
          <a:p>
            <a:r>
              <a:rPr lang="en-ZA" sz="2800" dirty="0" smtClean="0"/>
              <a:t>What would be the best course of treatment? </a:t>
            </a:r>
            <a:endParaRPr lang="en-ZA" sz="2800" dirty="0"/>
          </a:p>
        </p:txBody>
      </p:sp>
      <p:sp>
        <p:nvSpPr>
          <p:cNvPr id="5" name="Footer Placeholder 5"/>
          <p:cNvSpPr txBox="1">
            <a:spLocks/>
          </p:cNvSpPr>
          <p:nvPr/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ZA" sz="1000" smtClean="0"/>
              <a:t>PRIMARY HEALTHCARE IMPLEMENTATION </a:t>
            </a:r>
          </a:p>
          <a:p>
            <a:pPr algn="ctr"/>
            <a:r>
              <a:rPr lang="en-ZA" sz="1000" smtClean="0"/>
              <a:t>SLIDES 2014:ENT CONDITIONS</a:t>
            </a:r>
            <a:endParaRPr lang="en-ZA" sz="1000" dirty="0"/>
          </a:p>
        </p:txBody>
      </p:sp>
    </p:spTree>
    <p:extLst>
      <p:ext uri="{BB962C8B-B14F-4D97-AF65-F5344CB8AC3E}">
        <p14:creationId xmlns:p14="http://schemas.microsoft.com/office/powerpoint/2010/main" xmlns="" val="11606956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16737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 smtClean="0">
                <a:solidFill>
                  <a:schemeClr val="bg1"/>
                </a:solidFill>
              </a:rPr>
              <a:t>CASE STUDY: SOLUTION</a:t>
            </a:r>
            <a:endParaRPr lang="en-ZA" dirty="0">
              <a:solidFill>
                <a:schemeClr val="bg1"/>
              </a:solidFill>
            </a:endParaRPr>
          </a:p>
        </p:txBody>
      </p:sp>
      <p:sp>
        <p:nvSpPr>
          <p:cNvPr id="3" name="Slide Number Placeholder 5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79DE21-5DAA-4204-B423-28510684095B}" type="slidenum">
              <a:rPr kumimoji="0" lang="en-Z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ZA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1159738"/>
            <a:ext cx="86868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ZA" sz="2000" dirty="0" smtClean="0"/>
              <a:t>Check for penicillin allergy.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ZA" sz="2000" dirty="0" smtClean="0"/>
              <a:t>Initiate amoxicillin</a:t>
            </a:r>
            <a:r>
              <a:rPr lang="en-ZA" sz="2000" dirty="0"/>
              <a:t>, oral, 500 mg 8 hourly for 5 </a:t>
            </a:r>
            <a:r>
              <a:rPr lang="en-ZA" sz="2000" dirty="0" smtClean="0"/>
              <a:t>days if no allergy, otherwise consider azithromycin weight based dosing.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ZA" sz="2000" dirty="0" smtClean="0"/>
              <a:t>Prescribe paracetamol if pain relief is required.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ZA" sz="2000" dirty="0" smtClean="0"/>
              <a:t>Prescribe </a:t>
            </a:r>
            <a:r>
              <a:rPr lang="en-ZA" sz="2000" dirty="0" err="1" smtClean="0"/>
              <a:t>oxymetazoline</a:t>
            </a:r>
            <a:r>
              <a:rPr lang="en-ZA" sz="2000" dirty="0" smtClean="0"/>
              <a:t> (0.025%), </a:t>
            </a:r>
            <a:r>
              <a:rPr lang="en-ZA" sz="2000" dirty="0"/>
              <a:t>nose drops, 2 drops in each nostril 6–8 hourly for not &gt; 5 </a:t>
            </a:r>
            <a:r>
              <a:rPr lang="en-ZA" sz="2000" dirty="0" smtClean="0"/>
              <a:t>days continuously</a:t>
            </a:r>
            <a:r>
              <a:rPr lang="en-ZA" sz="2000" dirty="0"/>
              <a:t> </a:t>
            </a:r>
            <a:r>
              <a:rPr lang="en-ZA" sz="2000" dirty="0" smtClean="0"/>
              <a:t>and/or</a:t>
            </a:r>
            <a:endParaRPr lang="en-ZA" sz="2000" dirty="0"/>
          </a:p>
          <a:p>
            <a:pPr marL="285750" indent="-285750">
              <a:buFont typeface="Arial" pitchFamily="34" charset="0"/>
              <a:buChar char="•"/>
            </a:pPr>
            <a:r>
              <a:rPr lang="en-ZA" sz="2000" dirty="0" smtClean="0"/>
              <a:t>Sodium </a:t>
            </a:r>
            <a:r>
              <a:rPr lang="en-ZA" sz="2000" dirty="0"/>
              <a:t>chloride 0.9%, nose drops, </a:t>
            </a:r>
            <a:r>
              <a:rPr lang="en-ZA" sz="2000" dirty="0" smtClean="0"/>
              <a:t>used </a:t>
            </a:r>
            <a:r>
              <a:rPr lang="en-ZA" sz="2000" dirty="0"/>
              <a:t>frequently and in fairly large </a:t>
            </a:r>
            <a:r>
              <a:rPr lang="en-ZA" sz="2000" dirty="0" smtClean="0"/>
              <a:t>volumes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ZA" sz="2000" dirty="0" smtClean="0"/>
              <a:t>Question patient on occurrence of infections and consider referral for HIV testing.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ZA" sz="2000" dirty="0" smtClean="0"/>
              <a:t>Counsel patient on when to return to clinic for referral: </a:t>
            </a:r>
          </a:p>
          <a:p>
            <a:pPr marL="742950" lvl="1" indent="-285750">
              <a:buFont typeface="Wingdings" pitchFamily="2" charset="2"/>
              <a:buChar char="v"/>
            </a:pPr>
            <a:r>
              <a:rPr lang="en-ZA" dirty="0" smtClean="0"/>
              <a:t>No improvement in more than 5 days or if fever develops and lasts &gt; </a:t>
            </a:r>
            <a:r>
              <a:rPr lang="en-ZA" dirty="0"/>
              <a:t>48 hours</a:t>
            </a:r>
            <a:r>
              <a:rPr lang="en-ZA" dirty="0" smtClean="0"/>
              <a:t>.</a:t>
            </a:r>
          </a:p>
          <a:p>
            <a:pPr marL="742950" lvl="1" indent="-285750">
              <a:buFont typeface="Wingdings" pitchFamily="2" charset="2"/>
              <a:buChar char="v"/>
            </a:pPr>
            <a:r>
              <a:rPr lang="en-ZA" dirty="0" err="1" smtClean="0"/>
              <a:t>Periorbital</a:t>
            </a:r>
            <a:r>
              <a:rPr lang="en-ZA" dirty="0" smtClean="0"/>
              <a:t> swelling.</a:t>
            </a:r>
          </a:p>
          <a:p>
            <a:pPr marL="742950" lvl="1" indent="-285750">
              <a:buFont typeface="Wingdings" pitchFamily="2" charset="2"/>
              <a:buChar char="v"/>
            </a:pPr>
            <a:r>
              <a:rPr lang="en-ZA" dirty="0" smtClean="0"/>
              <a:t>Oedema over a sinus.</a:t>
            </a:r>
          </a:p>
          <a:p>
            <a:pPr marL="742950" lvl="1" indent="-285750">
              <a:buFont typeface="Wingdings" pitchFamily="2" charset="2"/>
              <a:buChar char="v"/>
            </a:pPr>
            <a:r>
              <a:rPr lang="en-ZA" dirty="0" smtClean="0"/>
              <a:t>Recurrent sinusitis.</a:t>
            </a:r>
            <a:endParaRPr lang="en-ZA" dirty="0"/>
          </a:p>
          <a:p>
            <a:endParaRPr lang="en-ZA" sz="2000" dirty="0"/>
          </a:p>
          <a:p>
            <a:endParaRPr lang="en-ZA" sz="2000" dirty="0"/>
          </a:p>
        </p:txBody>
      </p:sp>
      <p:sp>
        <p:nvSpPr>
          <p:cNvPr id="5" name="Footer Placeholder 5"/>
          <p:cNvSpPr txBox="1">
            <a:spLocks/>
          </p:cNvSpPr>
          <p:nvPr/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ZA" sz="1000" smtClean="0"/>
              <a:t>PRIMARY HEALTHCARE IMPLEMENTATION </a:t>
            </a:r>
          </a:p>
          <a:p>
            <a:pPr algn="ctr"/>
            <a:r>
              <a:rPr lang="en-ZA" sz="1000" smtClean="0"/>
              <a:t>SLIDES 2014:ENT CONDITIONS</a:t>
            </a:r>
            <a:endParaRPr lang="en-ZA" sz="1000" dirty="0"/>
          </a:p>
        </p:txBody>
      </p:sp>
    </p:spTree>
    <p:extLst>
      <p:ext uri="{BB962C8B-B14F-4D97-AF65-F5344CB8AC3E}">
        <p14:creationId xmlns:p14="http://schemas.microsoft.com/office/powerpoint/2010/main" xmlns="" val="23426297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527668243"/>
              </p:ext>
            </p:extLst>
          </p:nvPr>
        </p:nvGraphicFramePr>
        <p:xfrm>
          <a:off x="0" y="40432"/>
          <a:ext cx="9144000" cy="6093152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920964"/>
                <a:gridCol w="828866"/>
                <a:gridCol w="7394170"/>
              </a:tblGrid>
              <a:tr h="264368">
                <a:tc>
                  <a:txBody>
                    <a:bodyPr/>
                    <a:lstStyle/>
                    <a:p>
                      <a:r>
                        <a:rPr lang="en-ZA" sz="1000" dirty="0" smtClean="0"/>
                        <a:t>Slide</a:t>
                      </a:r>
                      <a:endParaRPr lang="en-ZA" sz="1000" dirty="0"/>
                    </a:p>
                  </a:txBody>
                  <a:tcPr marL="86359" marR="86359"/>
                </a:tc>
                <a:tc>
                  <a:txBody>
                    <a:bodyPr/>
                    <a:lstStyle/>
                    <a:p>
                      <a:r>
                        <a:rPr lang="en-ZA" sz="1000" dirty="0" smtClean="0"/>
                        <a:t>Ref #</a:t>
                      </a:r>
                      <a:endParaRPr lang="en-ZA" sz="1000" dirty="0"/>
                    </a:p>
                  </a:txBody>
                  <a:tcPr marL="86359" marR="86359"/>
                </a:tc>
                <a:tc>
                  <a:txBody>
                    <a:bodyPr/>
                    <a:lstStyle/>
                    <a:p>
                      <a:r>
                        <a:rPr lang="en-ZA" sz="1000" dirty="0" smtClean="0"/>
                        <a:t>Reference</a:t>
                      </a:r>
                      <a:endParaRPr lang="en-ZA" sz="1000" dirty="0"/>
                    </a:p>
                  </a:txBody>
                  <a:tcPr marL="86359" marR="86359"/>
                </a:tc>
              </a:tr>
              <a:tr h="281424">
                <a:tc gridSpan="3">
                  <a:txBody>
                    <a:bodyPr/>
                    <a:lstStyle/>
                    <a:p>
                      <a:r>
                        <a:rPr lang="en-ZA" sz="1000" b="1" dirty="0" smtClean="0">
                          <a:solidFill>
                            <a:schemeClr val="tx1"/>
                          </a:solidFill>
                        </a:rPr>
                        <a:t>19.1 ALLERGIC</a:t>
                      </a:r>
                      <a:r>
                        <a:rPr lang="en-ZA" sz="1000" b="1" baseline="0" dirty="0" smtClean="0">
                          <a:solidFill>
                            <a:schemeClr val="tx1"/>
                          </a:solidFill>
                        </a:rPr>
                        <a:t> RHINITIS</a:t>
                      </a:r>
                      <a:endParaRPr lang="en-ZA" sz="1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86359" marR="86359"/>
                </a:tc>
                <a:tc hMerge="1">
                  <a:txBody>
                    <a:bodyPr/>
                    <a:lstStyle/>
                    <a:p>
                      <a:endParaRPr lang="en-ZA" sz="1400" dirty="0"/>
                    </a:p>
                  </a:txBody>
                  <a:tcPr marL="86359" marR="86359"/>
                </a:tc>
                <a:tc hMerge="1">
                  <a:txBody>
                    <a:bodyPr/>
                    <a:lstStyle/>
                    <a:p>
                      <a:pPr lvl="0" algn="l">
                        <a:buNone/>
                      </a:pPr>
                      <a:endParaRPr lang="en-ZA" sz="1200" dirty="0"/>
                    </a:p>
                  </a:txBody>
                  <a:tcPr marL="86359" marR="86359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sz="1000" dirty="0" smtClean="0"/>
                        <a:t>2</a:t>
                      </a:r>
                      <a:endParaRPr lang="en-ZA" sz="1000" dirty="0"/>
                    </a:p>
                  </a:txBody>
                  <a:tcPr marL="86359" marR="86359"/>
                </a:tc>
                <a:tc>
                  <a:txBody>
                    <a:bodyPr/>
                    <a:lstStyle/>
                    <a:p>
                      <a:r>
                        <a:rPr lang="en-ZA" sz="1000" dirty="0" smtClean="0"/>
                        <a:t>1</a:t>
                      </a:r>
                      <a:endParaRPr lang="en-ZA" sz="1000" dirty="0"/>
                    </a:p>
                  </a:txBody>
                  <a:tcPr marL="86359" marR="86359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ZA" sz="1000" b="1" u="sng" dirty="0" smtClean="0"/>
                        <a:t>CORTICOSTEROID AQUEOUS NASAL SOLUTION 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Contract circular HP07-2014DAI</a:t>
                      </a:r>
                    </a:p>
                  </a:txBody>
                  <a:tcPr marL="86359" marR="86359"/>
                </a:tc>
              </a:tr>
              <a:tr h="370840">
                <a:tc>
                  <a:txBody>
                    <a:bodyPr/>
                    <a:lstStyle/>
                    <a:p>
                      <a:endParaRPr lang="en-ZA" sz="1000" dirty="0"/>
                    </a:p>
                  </a:txBody>
                  <a:tcPr marL="86359" marR="86359"/>
                </a:tc>
                <a:tc>
                  <a:txBody>
                    <a:bodyPr/>
                    <a:lstStyle/>
                    <a:p>
                      <a:endParaRPr lang="en-ZA" sz="1000" dirty="0"/>
                    </a:p>
                  </a:txBody>
                  <a:tcPr marL="86359" marR="86359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ZA" sz="1000" b="1" u="sng" dirty="0" smtClean="0"/>
                        <a:t>CHLORPHENIRAMINE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ZA" sz="1000" u="non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Contract circular HP09-2014SD</a:t>
                      </a:r>
                    </a:p>
                  </a:txBody>
                  <a:tcPr marL="86359" marR="86359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sz="1000" dirty="0" smtClean="0"/>
                        <a:t>3</a:t>
                      </a:r>
                      <a:endParaRPr lang="en-ZA" sz="1000" dirty="0"/>
                    </a:p>
                  </a:txBody>
                  <a:tcPr marL="86359" marR="86359"/>
                </a:tc>
                <a:tc>
                  <a:txBody>
                    <a:bodyPr/>
                    <a:lstStyle/>
                    <a:p>
                      <a:r>
                        <a:rPr lang="en-ZA" sz="1000" dirty="0" smtClean="0"/>
                        <a:t>2</a:t>
                      </a:r>
                      <a:endParaRPr lang="en-ZA" sz="1000" dirty="0"/>
                    </a:p>
                  </a:txBody>
                  <a:tcPr marL="86359" marR="86359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ZA" sz="1000" b="1" u="sng" dirty="0" smtClean="0"/>
                        <a:t>CETIRIZINE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Contract circular HP09-2014SD</a:t>
                      </a:r>
                    </a:p>
                  </a:txBody>
                  <a:tcPr marL="86359" marR="86359"/>
                </a:tc>
              </a:tr>
              <a:tr h="206256">
                <a:tc gridSpan="3">
                  <a:txBody>
                    <a:bodyPr/>
                    <a:lstStyle/>
                    <a:p>
                      <a:r>
                        <a:rPr lang="en-ZA" sz="1000" b="1" dirty="0" smtClean="0"/>
                        <a:t>19.4 OTITIS</a:t>
                      </a:r>
                      <a:endParaRPr lang="en-ZA" sz="1000" b="1" dirty="0"/>
                    </a:p>
                  </a:txBody>
                  <a:tcPr marL="86359" marR="86359"/>
                </a:tc>
                <a:tc hMerge="1">
                  <a:txBody>
                    <a:bodyPr/>
                    <a:lstStyle/>
                    <a:p>
                      <a:endParaRPr lang="en-ZA" sz="1000" dirty="0"/>
                    </a:p>
                  </a:txBody>
                  <a:tcPr marL="86359" marR="86359"/>
                </a:tc>
                <a:tc hMerge="1"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en-ZA" sz="1000" dirty="0" smtClean="0"/>
                    </a:p>
                  </a:txBody>
                  <a:tcPr marL="86359" marR="86359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sz="1000" dirty="0" smtClean="0"/>
                        <a:t>6</a:t>
                      </a:r>
                      <a:endParaRPr lang="en-ZA" sz="1000" dirty="0"/>
                    </a:p>
                  </a:txBody>
                  <a:tcPr marL="86359" marR="86359"/>
                </a:tc>
                <a:tc>
                  <a:txBody>
                    <a:bodyPr/>
                    <a:lstStyle/>
                    <a:p>
                      <a:r>
                        <a:rPr lang="en-ZA" sz="1000" dirty="0" smtClean="0"/>
                        <a:t>3</a:t>
                      </a:r>
                      <a:endParaRPr lang="en-ZA" sz="1000" dirty="0"/>
                    </a:p>
                  </a:txBody>
                  <a:tcPr marL="86359" marR="86359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ZA" sz="1000" b="1" u="sng" dirty="0" smtClean="0"/>
                        <a:t>ACETIC ACID</a:t>
                      </a:r>
                      <a:r>
                        <a:rPr lang="en-ZA" sz="1000" b="1" u="sng" baseline="0" dirty="0" smtClean="0"/>
                        <a:t> 2% IN ALCOHOL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ZA" sz="1000" kern="1200" noProof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Kaushik</a:t>
                      </a:r>
                      <a:r>
                        <a:rPr lang="en-ZA" sz="1000" kern="120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V, Malik T, </a:t>
                      </a:r>
                      <a:r>
                        <a:rPr lang="en-ZA" sz="1000" kern="1200" noProof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Saeed</a:t>
                      </a:r>
                      <a:r>
                        <a:rPr lang="en-ZA" sz="1000" kern="120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SR. Interventions for acute otitis </a:t>
                      </a:r>
                      <a:r>
                        <a:rPr lang="en-ZA" sz="1000" kern="1200" noProof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externa</a:t>
                      </a:r>
                      <a:r>
                        <a:rPr lang="en-ZA" sz="1000" kern="120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Cochrane Database </a:t>
                      </a:r>
                      <a:r>
                        <a:rPr lang="en-ZA" sz="1000" kern="1200" noProof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Syst</a:t>
                      </a:r>
                      <a:r>
                        <a:rPr lang="en-ZA" sz="1000" kern="120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Rev. 2010 Jan 20;(1):CD004740.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ZA" sz="1000" kern="120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van </a:t>
                      </a:r>
                      <a:r>
                        <a:rPr lang="en-ZA" sz="1000" kern="1200" noProof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Balen</a:t>
                      </a:r>
                      <a:r>
                        <a:rPr lang="en-ZA" sz="1000" kern="120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FA, </a:t>
                      </a:r>
                      <a:r>
                        <a:rPr lang="en-ZA" sz="1000" kern="1200" noProof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Smit</a:t>
                      </a:r>
                      <a:r>
                        <a:rPr lang="en-ZA" sz="1000" kern="120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WM, </a:t>
                      </a:r>
                      <a:r>
                        <a:rPr lang="en-ZA" sz="1000" kern="1200" noProof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Zuithoff</a:t>
                      </a:r>
                      <a:r>
                        <a:rPr lang="en-ZA" sz="1000" kern="120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NP, </a:t>
                      </a:r>
                      <a:r>
                        <a:rPr lang="en-ZA" sz="1000" kern="1200" noProof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Verheij</a:t>
                      </a:r>
                      <a:r>
                        <a:rPr lang="en-ZA" sz="1000" kern="120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TJ. Clinical efficacy of three common treatments in acute otitis </a:t>
                      </a:r>
                      <a:r>
                        <a:rPr lang="en-ZA" sz="1000" kern="1200" noProof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externa</a:t>
                      </a:r>
                      <a:r>
                        <a:rPr lang="en-ZA" sz="1000" kern="120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in primary care: randomised controlled  trial. BMJ. 2003 Nov 22;327(7425):1201-5.</a:t>
                      </a:r>
                    </a:p>
                  </a:txBody>
                  <a:tcPr marL="86359" marR="86359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sz="1000" dirty="0" smtClean="0"/>
                        <a:t>6</a:t>
                      </a:r>
                      <a:endParaRPr lang="en-ZA" sz="1000" dirty="0"/>
                    </a:p>
                  </a:txBody>
                  <a:tcPr marL="86359" marR="86359"/>
                </a:tc>
                <a:tc>
                  <a:txBody>
                    <a:bodyPr/>
                    <a:lstStyle/>
                    <a:p>
                      <a:r>
                        <a:rPr lang="en-ZA" sz="1000" dirty="0" smtClean="0"/>
                        <a:t>3</a:t>
                      </a:r>
                      <a:endParaRPr lang="en-ZA" sz="1000" dirty="0"/>
                    </a:p>
                  </a:txBody>
                  <a:tcPr marL="86359" marR="86359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ZA" sz="1000" b="1" u="sng" kern="120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TOPICAL</a:t>
                      </a:r>
                      <a:r>
                        <a:rPr lang="en-ZA" sz="1000" b="1" u="sng" kern="1200" baseline="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QUINOLONES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ZA" sz="1000" kern="120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Rosenfeld RM, Singer M, Wasserman JM, Stinnett SS. Systematic review of topical antimicrobial therapy for acute otitis </a:t>
                      </a:r>
                      <a:r>
                        <a:rPr lang="en-ZA" sz="1000" kern="1200" noProof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externa</a:t>
                      </a:r>
                      <a:r>
                        <a:rPr lang="en-ZA" sz="1000" kern="120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en-ZA" sz="1000" kern="1200" noProof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Otolaryngol</a:t>
                      </a:r>
                      <a:r>
                        <a:rPr lang="en-ZA" sz="1000" kern="120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Head Neck Surg. 2006 Apr;134(4 </a:t>
                      </a:r>
                      <a:r>
                        <a:rPr lang="en-ZA" sz="1000" kern="1200" noProof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Suppl</a:t>
                      </a:r>
                      <a:r>
                        <a:rPr lang="en-ZA" sz="1000" kern="120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):S24-48</a:t>
                      </a:r>
                      <a:endParaRPr lang="en-ZA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6359" marR="86359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sz="1000" dirty="0" smtClean="0"/>
                        <a:t>9</a:t>
                      </a:r>
                      <a:endParaRPr lang="en-ZA" sz="1000" dirty="0"/>
                    </a:p>
                  </a:txBody>
                  <a:tcPr marL="86359" marR="86359"/>
                </a:tc>
                <a:tc>
                  <a:txBody>
                    <a:bodyPr/>
                    <a:lstStyle/>
                    <a:p>
                      <a:r>
                        <a:rPr lang="en-ZA" sz="1000" dirty="0" smtClean="0"/>
                        <a:t>4</a:t>
                      </a:r>
                      <a:endParaRPr lang="en-ZA" sz="1000" dirty="0"/>
                    </a:p>
                  </a:txBody>
                  <a:tcPr marL="86359" marR="86359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ZA" sz="1000" b="1" u="sng" baseline="0" dirty="0" smtClean="0"/>
                        <a:t>AMOXICILLIN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Updated guideline for the management of upper respiratory tract infections in South Africa: 2014. SAMJ- in press.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ZA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Thanaviratananich</a:t>
                      </a: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S, </a:t>
                      </a:r>
                      <a:r>
                        <a:rPr lang="en-ZA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Laopaiboon</a:t>
                      </a: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M, </a:t>
                      </a:r>
                      <a:r>
                        <a:rPr lang="en-ZA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Vatanasapt</a:t>
                      </a: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P. Once or twice daily versus three times daily amoxicillin with or without </a:t>
                      </a:r>
                      <a:r>
                        <a:rPr lang="en-ZA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clavulanate</a:t>
                      </a: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for the treatment of acute otitis media. Cochrane Database </a:t>
                      </a:r>
                      <a:r>
                        <a:rPr lang="en-ZA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Syst</a:t>
                      </a: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Rev. 2013 Dec 13;12:CD004975.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ZA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Piglansky</a:t>
                      </a: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L, </a:t>
                      </a:r>
                      <a:r>
                        <a:rPr lang="en-ZA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Leibovitz</a:t>
                      </a: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E, </a:t>
                      </a:r>
                      <a:r>
                        <a:rPr lang="en-ZA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Raiz</a:t>
                      </a: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S, et al. Bacteriologic and clinical efficacy of high dose amoxicillin for therapy of acute otitis media in children. </a:t>
                      </a:r>
                      <a:r>
                        <a:rPr lang="en-ZA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Pediatr</a:t>
                      </a: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Infect Dis J. 2003;22(5):405–413.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Klein JO. Microbiologic efficacy of antibacterial drugs for acute otitis media. </a:t>
                      </a:r>
                      <a:r>
                        <a:rPr lang="en-ZA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Pediatr</a:t>
                      </a: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Infect Dis J.1993;12(12): 973–975]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SAMJ, Updated guideline for the management of upper respiratory tract infections in South Africa: 2014, in press.</a:t>
                      </a:r>
                    </a:p>
                  </a:txBody>
                  <a:tcPr marL="86359" marR="86359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sz="1000" dirty="0" smtClean="0"/>
                        <a:t>10</a:t>
                      </a:r>
                      <a:endParaRPr lang="en-ZA" sz="1000" dirty="0"/>
                    </a:p>
                  </a:txBody>
                  <a:tcPr marL="86359" marR="86359"/>
                </a:tc>
                <a:tc>
                  <a:txBody>
                    <a:bodyPr/>
                    <a:lstStyle/>
                    <a:p>
                      <a:r>
                        <a:rPr lang="en-ZA" sz="1000" dirty="0" smtClean="0"/>
                        <a:t>5</a:t>
                      </a:r>
                      <a:endParaRPr lang="en-ZA" sz="1000" dirty="0"/>
                    </a:p>
                  </a:txBody>
                  <a:tcPr marL="86359" marR="86359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000" b="1" u="sng" baseline="0" dirty="0" smtClean="0"/>
                        <a:t>AMOXICILLIN</a:t>
                      </a:r>
                    </a:p>
                    <a:p>
                      <a:pPr>
                        <a:buNone/>
                      </a:pPr>
                      <a:r>
                        <a:rPr lang="en-ZA" sz="1000" dirty="0" smtClean="0"/>
                        <a:t>NICD GERMS-SA annual report, 2012.</a:t>
                      </a:r>
                    </a:p>
                    <a:p>
                      <a:pPr>
                        <a:buNone/>
                      </a:pPr>
                      <a:r>
                        <a:rPr lang="en-ZA" sz="1000" dirty="0" smtClean="0"/>
                        <a:t>NICD GERMS-SA annual report, 2013.</a:t>
                      </a:r>
                    </a:p>
                  </a:txBody>
                  <a:tcPr marL="86359" marR="86359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sz="1000" dirty="0" smtClean="0"/>
                        <a:t>11</a:t>
                      </a:r>
                      <a:endParaRPr lang="en-ZA" sz="1000" dirty="0"/>
                    </a:p>
                  </a:txBody>
                  <a:tcPr marL="86359" marR="86359"/>
                </a:tc>
                <a:tc>
                  <a:txBody>
                    <a:bodyPr/>
                    <a:lstStyle/>
                    <a:p>
                      <a:r>
                        <a:rPr lang="en-ZA" sz="1000" dirty="0" smtClean="0"/>
                        <a:t>6</a:t>
                      </a:r>
                      <a:endParaRPr lang="en-ZA" sz="1000" dirty="0"/>
                    </a:p>
                  </a:txBody>
                  <a:tcPr marL="86359" marR="86359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ZA" sz="1000" b="1" u="sng" baseline="0" dirty="0" smtClean="0"/>
                        <a:t>AMOXICILLIN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NICD GERMS-SA annual report, 2012.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NICD GERMS-SA annual report, 2013.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European Committee on Antimicrobial Susceptibility Testing. Amoxicillin: Rationale for the clinical breakpoints, version 1.0, 2010. [Online, 2010][Cited,2014] Available at: </a:t>
                      </a: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hlinkClick r:id="rId3"/>
                        </a:rPr>
                        <a:t>http://www.eucast.org</a:t>
                      </a:r>
                      <a:endParaRPr lang="en-ZA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sz="1000" dirty="0" smtClean="0"/>
                    </a:p>
                  </a:txBody>
                  <a:tcPr marL="86359" marR="86359"/>
                </a:tc>
              </a:tr>
            </a:tbl>
          </a:graphicData>
        </a:graphic>
      </p:graphicFrame>
      <p:sp>
        <p:nvSpPr>
          <p:cNvPr id="3" name="Slide Number Placeholder 5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>
              <a:defRPr/>
            </a:pPr>
            <a:fld id="{6079DE21-5DAA-4204-B423-28510684095B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 algn="ctr">
                <a:defRPr/>
              </a:pPr>
              <a:t>24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/>
            <a:r>
              <a:rPr lang="en-ZA" sz="1000" dirty="0" smtClean="0"/>
              <a:t>PRIMARY HEALTHCARE IMPLEMENTATION </a:t>
            </a:r>
          </a:p>
          <a:p>
            <a:pPr algn="ctr"/>
            <a:r>
              <a:rPr lang="en-ZA" sz="1000" dirty="0" smtClean="0"/>
              <a:t>SLIDES 2014:ENT CONDITIONS</a:t>
            </a:r>
            <a:endParaRPr lang="en-ZA" sz="1000" dirty="0"/>
          </a:p>
        </p:txBody>
      </p:sp>
    </p:spTree>
    <p:extLst>
      <p:ext uri="{BB962C8B-B14F-4D97-AF65-F5344CB8AC3E}">
        <p14:creationId xmlns:p14="http://schemas.microsoft.com/office/powerpoint/2010/main" xmlns="" val="30209131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760705015"/>
              </p:ext>
            </p:extLst>
          </p:nvPr>
        </p:nvGraphicFramePr>
        <p:xfrm>
          <a:off x="0" y="40432"/>
          <a:ext cx="9144000" cy="6177488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920964"/>
                <a:gridCol w="828866"/>
                <a:gridCol w="7394170"/>
              </a:tblGrid>
              <a:tr h="264368">
                <a:tc>
                  <a:txBody>
                    <a:bodyPr/>
                    <a:lstStyle/>
                    <a:p>
                      <a:r>
                        <a:rPr lang="en-ZA" sz="1000" dirty="0" smtClean="0"/>
                        <a:t>Slide</a:t>
                      </a:r>
                      <a:endParaRPr lang="en-ZA" sz="1000" dirty="0"/>
                    </a:p>
                  </a:txBody>
                  <a:tcPr marL="86359" marR="86359"/>
                </a:tc>
                <a:tc>
                  <a:txBody>
                    <a:bodyPr/>
                    <a:lstStyle/>
                    <a:p>
                      <a:r>
                        <a:rPr lang="en-ZA" sz="1000" dirty="0" smtClean="0"/>
                        <a:t>Ref #</a:t>
                      </a:r>
                      <a:endParaRPr lang="en-ZA" sz="1000" dirty="0"/>
                    </a:p>
                  </a:txBody>
                  <a:tcPr marL="86359" marR="86359"/>
                </a:tc>
                <a:tc>
                  <a:txBody>
                    <a:bodyPr/>
                    <a:lstStyle/>
                    <a:p>
                      <a:r>
                        <a:rPr lang="en-ZA" sz="1000" dirty="0" smtClean="0"/>
                        <a:t>Reference</a:t>
                      </a:r>
                      <a:endParaRPr lang="en-ZA" sz="1000" dirty="0"/>
                    </a:p>
                  </a:txBody>
                  <a:tcPr marL="86359" marR="86359"/>
                </a:tc>
              </a:tr>
              <a:tr h="281424"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000" b="1" dirty="0" smtClean="0"/>
                        <a:t>19.4 OTITIS</a:t>
                      </a:r>
                    </a:p>
                    <a:p>
                      <a:endParaRPr lang="en-ZA" sz="1000" b="1" dirty="0"/>
                    </a:p>
                  </a:txBody>
                  <a:tcPr marL="86359" marR="86359"/>
                </a:tc>
                <a:tc hMerge="1">
                  <a:txBody>
                    <a:bodyPr/>
                    <a:lstStyle/>
                    <a:p>
                      <a:endParaRPr lang="en-ZA" sz="1400" dirty="0"/>
                    </a:p>
                  </a:txBody>
                  <a:tcPr marL="86359" marR="86359"/>
                </a:tc>
                <a:tc hMerge="1">
                  <a:txBody>
                    <a:bodyPr/>
                    <a:lstStyle/>
                    <a:p>
                      <a:pPr lvl="0" algn="l">
                        <a:buNone/>
                      </a:pPr>
                      <a:endParaRPr lang="en-ZA" sz="1200" dirty="0"/>
                    </a:p>
                  </a:txBody>
                  <a:tcPr marL="86359" marR="86359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sz="1000" dirty="0" smtClean="0"/>
                        <a:t>12</a:t>
                      </a:r>
                      <a:endParaRPr lang="en-ZA" sz="1000" dirty="0"/>
                    </a:p>
                  </a:txBody>
                  <a:tcPr marL="86359" marR="86359"/>
                </a:tc>
                <a:tc>
                  <a:txBody>
                    <a:bodyPr/>
                    <a:lstStyle/>
                    <a:p>
                      <a:r>
                        <a:rPr lang="en-ZA" sz="1000" dirty="0" smtClean="0"/>
                        <a:t>7</a:t>
                      </a:r>
                      <a:endParaRPr lang="en-ZA" sz="1000" dirty="0"/>
                    </a:p>
                  </a:txBody>
                  <a:tcPr marL="86359" marR="86359"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ZA" sz="1000" b="1" u="sng" kern="120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TOPICAL</a:t>
                      </a:r>
                      <a:r>
                        <a:rPr lang="en-ZA" sz="1000" b="1" u="sng" kern="1200" baseline="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QUINOLONES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GB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Adult Hospital level STG, 2012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GB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Paediatric Hospital level STG, 2013</a:t>
                      </a:r>
                      <a:endParaRPr lang="en-ZA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6359" marR="86359"/>
                </a:tc>
              </a:tr>
              <a:tr h="198120"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000" b="1" dirty="0" smtClean="0"/>
                        <a:t>19.5 SINUSITIS</a:t>
                      </a:r>
                      <a:r>
                        <a:rPr lang="en-ZA" sz="1000" b="1" baseline="0" dirty="0" smtClean="0"/>
                        <a:t> , ACUTE BACTERIAL</a:t>
                      </a:r>
                      <a:endParaRPr lang="en-ZA" sz="1000" b="1" dirty="0" smtClean="0"/>
                    </a:p>
                  </a:txBody>
                  <a:tcPr marL="86359" marR="86359"/>
                </a:tc>
                <a:tc hMerge="1">
                  <a:txBody>
                    <a:bodyPr/>
                    <a:lstStyle/>
                    <a:p>
                      <a:endParaRPr lang="en-ZA" sz="1000" dirty="0"/>
                    </a:p>
                  </a:txBody>
                  <a:tcPr marL="86359" marR="86359"/>
                </a:tc>
                <a:tc hMerge="1"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en-ZA" sz="1000" dirty="0" smtClean="0"/>
                    </a:p>
                  </a:txBody>
                  <a:tcPr marL="86359" marR="86359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sz="1000" dirty="0" smtClean="0"/>
                        <a:t>13</a:t>
                      </a:r>
                      <a:endParaRPr lang="en-ZA" sz="1000" dirty="0"/>
                    </a:p>
                  </a:txBody>
                  <a:tcPr marL="86359" marR="86359"/>
                </a:tc>
                <a:tc>
                  <a:txBody>
                    <a:bodyPr/>
                    <a:lstStyle/>
                    <a:p>
                      <a:r>
                        <a:rPr lang="en-ZA" sz="1000" dirty="0" smtClean="0"/>
                        <a:t>8</a:t>
                      </a:r>
                      <a:endParaRPr lang="en-ZA" sz="1000" dirty="0"/>
                    </a:p>
                  </a:txBody>
                  <a:tcPr marL="86359" marR="86359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ZA" sz="1000" b="1" u="sng" baseline="0" dirty="0" smtClean="0"/>
                        <a:t>AMOXICILLIN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ZA" sz="1000" dirty="0" smtClean="0"/>
                        <a:t>Smith SR, Montgomery LG, Williams JW Jr. Treatment of mild to moderate sinusitis. </a:t>
                      </a:r>
                      <a:r>
                        <a:rPr lang="en-ZA" sz="1000" i="1" dirty="0" smtClean="0"/>
                        <a:t>Arch Intern Med.</a:t>
                      </a:r>
                      <a:r>
                        <a:rPr lang="en-ZA" sz="1000" dirty="0" smtClean="0"/>
                        <a:t> 2012 Mar 26;172(6):510-3. </a:t>
                      </a:r>
                      <a:r>
                        <a:rPr lang="en-ZA" sz="1000" dirty="0" err="1" smtClean="0"/>
                        <a:t>doi</a:t>
                      </a:r>
                      <a:r>
                        <a:rPr lang="en-ZA" sz="1000" dirty="0" smtClean="0"/>
                        <a:t>: 10.1001/archinternmed.2012.253.</a:t>
                      </a:r>
                    </a:p>
                  </a:txBody>
                  <a:tcPr marL="86359" marR="86359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sz="1000" dirty="0" smtClean="0"/>
                        <a:t>14</a:t>
                      </a:r>
                      <a:endParaRPr lang="en-ZA" sz="1000" dirty="0"/>
                    </a:p>
                  </a:txBody>
                  <a:tcPr marL="86359" marR="86359"/>
                </a:tc>
                <a:tc>
                  <a:txBody>
                    <a:bodyPr/>
                    <a:lstStyle/>
                    <a:p>
                      <a:r>
                        <a:rPr lang="en-ZA" sz="1000" dirty="0" smtClean="0"/>
                        <a:t>9</a:t>
                      </a:r>
                      <a:endParaRPr lang="en-ZA" sz="1000" dirty="0"/>
                    </a:p>
                  </a:txBody>
                  <a:tcPr marL="86359" marR="86359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ZA" sz="1000" b="1" u="sng" baseline="0" dirty="0" smtClean="0"/>
                        <a:t>AMOXICILLIN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Updated guideline for the management of upper respiratory tract infections in South Africa: 2014. SAMJ- in press.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Chow AW, </a:t>
                      </a:r>
                      <a:r>
                        <a:rPr lang="en-ZA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Benninger</a:t>
                      </a: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MS, Brook I, </a:t>
                      </a:r>
                      <a:r>
                        <a:rPr lang="en-ZA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Brozek</a:t>
                      </a: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JL, Goldstein EJ, Hicks LA, </a:t>
                      </a:r>
                      <a:r>
                        <a:rPr lang="en-ZA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Pankey</a:t>
                      </a: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GA,  </a:t>
                      </a:r>
                      <a:r>
                        <a:rPr lang="en-ZA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Seleznick</a:t>
                      </a: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M, </a:t>
                      </a:r>
                      <a:r>
                        <a:rPr lang="en-ZA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Volturo</a:t>
                      </a: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G, Wald ER, File TM </a:t>
                      </a:r>
                      <a:r>
                        <a:rPr lang="en-ZA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Jr</a:t>
                      </a: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Infectious Diseases Society of America. IDSA clinical practice guideline for acute bacterial </a:t>
                      </a:r>
                      <a:r>
                        <a:rPr lang="en-ZA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rhinosinusitis</a:t>
                      </a: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in children and </a:t>
                      </a:r>
                      <a:r>
                        <a:rPr lang="en-ZA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adults.Clin</a:t>
                      </a: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Infect Dis. 2012 Apr;54(8):e72-e112.</a:t>
                      </a:r>
                    </a:p>
                  </a:txBody>
                  <a:tcPr marL="86359" marR="86359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sz="1000" dirty="0" smtClean="0"/>
                        <a:t>15</a:t>
                      </a:r>
                      <a:endParaRPr lang="en-ZA" sz="1000" dirty="0"/>
                    </a:p>
                  </a:txBody>
                  <a:tcPr marL="86359" marR="86359"/>
                </a:tc>
                <a:tc>
                  <a:txBody>
                    <a:bodyPr/>
                    <a:lstStyle/>
                    <a:p>
                      <a:r>
                        <a:rPr lang="en-ZA" sz="1000" dirty="0" smtClean="0"/>
                        <a:t>10</a:t>
                      </a:r>
                      <a:endParaRPr lang="en-ZA" sz="1000" dirty="0"/>
                    </a:p>
                  </a:txBody>
                  <a:tcPr marL="86359" marR="86359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ZA" sz="1000" b="1" u="sng" baseline="0" dirty="0" smtClean="0"/>
                        <a:t>AMOXICILLIN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Chow AW, </a:t>
                      </a:r>
                      <a:r>
                        <a:rPr lang="en-ZA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Benninger</a:t>
                      </a: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MS, Brook I, </a:t>
                      </a:r>
                      <a:r>
                        <a:rPr lang="en-ZA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Brozek</a:t>
                      </a: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JL, Goldstein EJ, Hicks LA, </a:t>
                      </a:r>
                      <a:r>
                        <a:rPr lang="en-ZA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Pankey</a:t>
                      </a: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GA,  </a:t>
                      </a:r>
                      <a:r>
                        <a:rPr lang="en-ZA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Seleznick</a:t>
                      </a: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M, </a:t>
                      </a:r>
                      <a:r>
                        <a:rPr lang="en-ZA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Volturo</a:t>
                      </a: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G, Wald ER, File TM </a:t>
                      </a:r>
                      <a:r>
                        <a:rPr lang="en-ZA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Jr</a:t>
                      </a: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Infectious Diseases Society of America. IDSA clinical practice guideline for acute bacterial </a:t>
                      </a:r>
                      <a:r>
                        <a:rPr lang="en-ZA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rhinosinusitis</a:t>
                      </a: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in children and adults. </a:t>
                      </a:r>
                      <a:r>
                        <a:rPr lang="en-ZA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Clin</a:t>
                      </a: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Infect Dis. 2012 Apr;54(8):e72-e112.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Young J, De Sutter A, </a:t>
                      </a:r>
                      <a:r>
                        <a:rPr lang="en-ZA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Merenstein</a:t>
                      </a: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D, et al. Antibiotics for adults with clinically diagnosed acute </a:t>
                      </a:r>
                      <a:r>
                        <a:rPr lang="en-ZA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rhinosinusitis</a:t>
                      </a: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: a meta-analysis of individual patient data. Lancet 2008; 371:908–14.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ZA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Ip</a:t>
                      </a: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S, Fu L, Balk E, Chew P, Devine D, Lau J. Update on acute bacterial </a:t>
                      </a:r>
                      <a:r>
                        <a:rPr lang="en-ZA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rhinosinusitis</a:t>
                      </a: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en-ZA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Evid</a:t>
                      </a: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Rep </a:t>
                      </a:r>
                      <a:r>
                        <a:rPr lang="en-ZA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Technol</a:t>
                      </a: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Assess (</a:t>
                      </a:r>
                      <a:r>
                        <a:rPr lang="en-ZA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Summ</a:t>
                      </a: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 2005: 1–3.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Rosenfeld RM, Singer M, Jones S. Systematic review of antimicrobial therapy in patients with acute </a:t>
                      </a:r>
                      <a:r>
                        <a:rPr lang="en-ZA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rhinosinusitis.Otolaryngol</a:t>
                      </a: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Head Neck </a:t>
                      </a:r>
                      <a:r>
                        <a:rPr lang="en-ZA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Surg</a:t>
                      </a: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2007; 137:S32–45.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ZA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Falagas</a:t>
                      </a: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ME, </a:t>
                      </a:r>
                      <a:r>
                        <a:rPr lang="en-ZA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Giannopoulou</a:t>
                      </a: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KP, Vardakas KZ, </a:t>
                      </a:r>
                      <a:r>
                        <a:rPr lang="en-ZA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Dimopoulos</a:t>
                      </a: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G, </a:t>
                      </a:r>
                      <a:r>
                        <a:rPr lang="en-ZA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Karageorgopoulos</a:t>
                      </a: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DE. Comparison of antibiotics with placebo for treatment of acute sinusitis: a meta-analysis of randomised controlled trials. Lancet Infect Dis 2008; 8:543–52.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ZA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Ahovuo-Saloranta</a:t>
                      </a: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A, </a:t>
                      </a:r>
                      <a:r>
                        <a:rPr lang="en-ZA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Rautakorpi</a:t>
                      </a: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UM, </a:t>
                      </a:r>
                      <a:r>
                        <a:rPr lang="en-ZA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Borisenko</a:t>
                      </a: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OV, </a:t>
                      </a:r>
                      <a:r>
                        <a:rPr lang="en-ZA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Liira</a:t>
                      </a: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H, Williams JW </a:t>
                      </a:r>
                      <a:r>
                        <a:rPr lang="en-ZA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Jr</a:t>
                      </a: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ZA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Mäkelä</a:t>
                      </a: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M. Antibiotics for acute maxillary sinusitis in adults. Cochrane Database </a:t>
                      </a:r>
                      <a:r>
                        <a:rPr lang="en-ZA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Syst</a:t>
                      </a: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Rev. 2014 Feb 11;2:CD000243.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en-ZA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6359" marR="86359"/>
                </a:tc>
              </a:tr>
              <a:tr h="137160">
                <a:tc gridSpan="3">
                  <a:txBody>
                    <a:bodyPr/>
                    <a:lstStyle/>
                    <a:p>
                      <a:r>
                        <a:rPr lang="en-ZA" sz="1000" b="1" dirty="0" smtClean="0"/>
                        <a:t>19.6 TONSILLITIS AND PHARYNGITIS</a:t>
                      </a:r>
                      <a:endParaRPr lang="en-ZA" sz="1000" b="1" dirty="0"/>
                    </a:p>
                  </a:txBody>
                  <a:tcPr marL="86359" marR="86359"/>
                </a:tc>
                <a:tc hMerge="1">
                  <a:txBody>
                    <a:bodyPr/>
                    <a:lstStyle/>
                    <a:p>
                      <a:endParaRPr lang="en-ZA" sz="1000" dirty="0"/>
                    </a:p>
                  </a:txBody>
                  <a:tcPr marL="86359" marR="86359"/>
                </a:tc>
                <a:tc hMerge="1"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en-ZA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6359" marR="86359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sz="1000" dirty="0" smtClean="0"/>
                        <a:t>17</a:t>
                      </a:r>
                      <a:endParaRPr lang="en-ZA" sz="1000" dirty="0"/>
                    </a:p>
                  </a:txBody>
                  <a:tcPr marL="86359" marR="86359"/>
                </a:tc>
                <a:tc>
                  <a:txBody>
                    <a:bodyPr/>
                    <a:lstStyle/>
                    <a:p>
                      <a:r>
                        <a:rPr lang="en-ZA" sz="1000" dirty="0" smtClean="0"/>
                        <a:t>11</a:t>
                      </a:r>
                      <a:endParaRPr lang="en-ZA" sz="1000" dirty="0"/>
                    </a:p>
                  </a:txBody>
                  <a:tcPr marL="86359" marR="86359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ZA" sz="1000" b="1" u="sng" dirty="0" smtClean="0"/>
                        <a:t>BENZATHINE BENZYLPENICILLIN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Updated guideline for the management of upper respiratory tract infections in South Africa: 2014. SAMJ- in press.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Chow AW, </a:t>
                      </a:r>
                      <a:r>
                        <a:rPr lang="en-ZA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Benninger</a:t>
                      </a: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MS, Brook I, </a:t>
                      </a:r>
                      <a:r>
                        <a:rPr lang="en-ZA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Brozek</a:t>
                      </a: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JL, Goldstein EJ, Hicks LA, </a:t>
                      </a:r>
                      <a:r>
                        <a:rPr lang="en-ZA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Pankey</a:t>
                      </a: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GA,  </a:t>
                      </a:r>
                      <a:r>
                        <a:rPr lang="en-ZA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Seleznick</a:t>
                      </a: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M, </a:t>
                      </a:r>
                      <a:r>
                        <a:rPr lang="en-ZA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Volturo</a:t>
                      </a: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G, Wald ER, File TM </a:t>
                      </a:r>
                      <a:r>
                        <a:rPr lang="en-ZA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Jr</a:t>
                      </a: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Infectious Diseases Society of America. IDSA clinical practice guideline for acute bacterial </a:t>
                      </a:r>
                      <a:r>
                        <a:rPr lang="en-ZA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rhinosinusitis</a:t>
                      </a: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in children and adults. </a:t>
                      </a:r>
                      <a:r>
                        <a:rPr lang="en-ZA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Clin</a:t>
                      </a: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Infect Dis. 2012 Apr;54(8):e72-e112.</a:t>
                      </a:r>
                    </a:p>
                  </a:txBody>
                  <a:tcPr marL="86359" marR="86359"/>
                </a:tc>
              </a:tr>
            </a:tbl>
          </a:graphicData>
        </a:graphic>
      </p:graphicFrame>
      <p:sp>
        <p:nvSpPr>
          <p:cNvPr id="3" name="Slide Number Placeholder 5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>
              <a:defRPr/>
            </a:pPr>
            <a:fld id="{6079DE21-5DAA-4204-B423-28510684095B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 algn="ctr">
                <a:defRPr/>
              </a:pPr>
              <a:t>25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/>
            <a:r>
              <a:rPr lang="en-ZA" sz="1000" dirty="0" smtClean="0"/>
              <a:t>PRIMARY HEALTHCARE IMPLEMENTATION </a:t>
            </a:r>
          </a:p>
          <a:p>
            <a:pPr algn="ctr"/>
            <a:r>
              <a:rPr lang="en-ZA" sz="1000" dirty="0" smtClean="0"/>
              <a:t>SLIDES 2014:ENT CONDITIONS</a:t>
            </a:r>
            <a:endParaRPr lang="en-ZA" sz="1000" dirty="0"/>
          </a:p>
        </p:txBody>
      </p:sp>
    </p:spTree>
    <p:extLst>
      <p:ext uri="{BB962C8B-B14F-4D97-AF65-F5344CB8AC3E}">
        <p14:creationId xmlns:p14="http://schemas.microsoft.com/office/powerpoint/2010/main" xmlns="" val="22652218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660221804"/>
              </p:ext>
            </p:extLst>
          </p:nvPr>
        </p:nvGraphicFramePr>
        <p:xfrm>
          <a:off x="0" y="40432"/>
          <a:ext cx="9144000" cy="4111952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920964"/>
                <a:gridCol w="828866"/>
                <a:gridCol w="7394170"/>
              </a:tblGrid>
              <a:tr h="264368">
                <a:tc>
                  <a:txBody>
                    <a:bodyPr/>
                    <a:lstStyle/>
                    <a:p>
                      <a:r>
                        <a:rPr lang="en-ZA" sz="1000" dirty="0" smtClean="0"/>
                        <a:t>Slide</a:t>
                      </a:r>
                      <a:endParaRPr lang="en-ZA" sz="1000" dirty="0"/>
                    </a:p>
                  </a:txBody>
                  <a:tcPr marL="86359" marR="86359"/>
                </a:tc>
                <a:tc>
                  <a:txBody>
                    <a:bodyPr/>
                    <a:lstStyle/>
                    <a:p>
                      <a:r>
                        <a:rPr lang="en-ZA" sz="1000" dirty="0" smtClean="0"/>
                        <a:t>Ref #</a:t>
                      </a:r>
                      <a:endParaRPr lang="en-ZA" sz="1000" dirty="0"/>
                    </a:p>
                  </a:txBody>
                  <a:tcPr marL="86359" marR="86359"/>
                </a:tc>
                <a:tc>
                  <a:txBody>
                    <a:bodyPr/>
                    <a:lstStyle/>
                    <a:p>
                      <a:r>
                        <a:rPr lang="en-ZA" sz="1000" dirty="0" smtClean="0"/>
                        <a:t>Reference</a:t>
                      </a:r>
                      <a:endParaRPr lang="en-ZA" sz="1000" dirty="0"/>
                    </a:p>
                  </a:txBody>
                  <a:tcPr marL="86359" marR="86359"/>
                </a:tc>
              </a:tr>
              <a:tr h="281424">
                <a:tc gridSpan="3">
                  <a:txBody>
                    <a:bodyPr/>
                    <a:lstStyle/>
                    <a:p>
                      <a:r>
                        <a:rPr lang="en-ZA" sz="1000" b="1" dirty="0" smtClean="0"/>
                        <a:t>19.6 TONSILLITIS AND PHARYNGITIS</a:t>
                      </a:r>
                      <a:endParaRPr lang="en-ZA" sz="1000" b="1" dirty="0"/>
                    </a:p>
                  </a:txBody>
                  <a:tcPr marL="86359" marR="86359"/>
                </a:tc>
                <a:tc hMerge="1">
                  <a:txBody>
                    <a:bodyPr/>
                    <a:lstStyle/>
                    <a:p>
                      <a:endParaRPr lang="en-ZA" sz="1400" dirty="0"/>
                    </a:p>
                  </a:txBody>
                  <a:tcPr marL="86359" marR="86359"/>
                </a:tc>
                <a:tc hMerge="1">
                  <a:txBody>
                    <a:bodyPr/>
                    <a:lstStyle/>
                    <a:p>
                      <a:pPr lvl="0" algn="l">
                        <a:buNone/>
                      </a:pPr>
                      <a:endParaRPr lang="en-ZA" sz="1200" dirty="0"/>
                    </a:p>
                  </a:txBody>
                  <a:tcPr marL="86359" marR="86359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sz="1000" dirty="0" smtClean="0"/>
                        <a:t>18</a:t>
                      </a:r>
                      <a:endParaRPr lang="en-ZA" sz="1000" dirty="0"/>
                    </a:p>
                  </a:txBody>
                  <a:tcPr marL="86359" marR="86359"/>
                </a:tc>
                <a:tc>
                  <a:txBody>
                    <a:bodyPr/>
                    <a:lstStyle/>
                    <a:p>
                      <a:r>
                        <a:rPr lang="en-ZA" sz="1000" dirty="0" smtClean="0"/>
                        <a:t>12</a:t>
                      </a:r>
                      <a:endParaRPr lang="en-ZA" sz="1000" dirty="0"/>
                    </a:p>
                  </a:txBody>
                  <a:tcPr marL="86359" marR="86359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ZA" sz="1000" b="1" u="sng" dirty="0" smtClean="0"/>
                        <a:t>PHENOXYMETHYLPENICILLIN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Clegg HW, Ryan AG, Dallas SD, et al. Treatment of streptococcal pharyngitis with once-daily compared with twice-daily amoxicillin. </a:t>
                      </a:r>
                      <a:r>
                        <a:rPr lang="en-ZA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Pediatric</a:t>
                      </a: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ZA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Inf</a:t>
                      </a: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Dis J 2006; 25: 761-767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Lennon DR, Farrell E, Martin DR, Stewart JM. Once-daily amoxicillin versus twice-daily penicillin V in group A β-haemolytic streptococcal pharyngitis. Arch Dis Child 2008; 93: 474-478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SAMF, 2012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BNF for children, 2011-2012</a:t>
                      </a:r>
                    </a:p>
                  </a:txBody>
                  <a:tcPr marL="86359" marR="86359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sz="1000" dirty="0" smtClean="0"/>
                        <a:t>18</a:t>
                      </a:r>
                      <a:endParaRPr lang="en-ZA" sz="1000" dirty="0"/>
                    </a:p>
                  </a:txBody>
                  <a:tcPr marL="86359" marR="86359"/>
                </a:tc>
                <a:tc>
                  <a:txBody>
                    <a:bodyPr/>
                    <a:lstStyle/>
                    <a:p>
                      <a:r>
                        <a:rPr lang="en-ZA" sz="1000" dirty="0" smtClean="0"/>
                        <a:t>12</a:t>
                      </a:r>
                      <a:endParaRPr lang="en-ZA" sz="1000" dirty="0"/>
                    </a:p>
                  </a:txBody>
                  <a:tcPr marL="86359" marR="86359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ZA" sz="1000" b="1" u="sng" baseline="0" dirty="0" smtClean="0"/>
                        <a:t>AMOXICILLIN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Clegg HW, Ryan AG, Dallas SD, et al. Treatment of streptococcal pharyngitis with once-daily compared with twice-daily amoxicillin. </a:t>
                      </a:r>
                      <a:r>
                        <a:rPr lang="en-ZA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Pediatric</a:t>
                      </a: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ZA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Inf</a:t>
                      </a: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Dis J 2006; 25: 761-767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Lennon DR, Farrell E, Martin DR, Stewart JM. Once-daily amoxicillin versus twice-daily penicillin V in group A β-haemolytic streptococcal pharyngitis. Arch Dis Child 2008; 93: 474-478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SAMF, 2012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BNF for children, 2011-2012</a:t>
                      </a:r>
                    </a:p>
                  </a:txBody>
                  <a:tcPr marL="86359" marR="86359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sz="1000" dirty="0" smtClean="0"/>
                        <a:t>19</a:t>
                      </a:r>
                      <a:endParaRPr lang="en-ZA" sz="1000" dirty="0"/>
                    </a:p>
                  </a:txBody>
                  <a:tcPr marL="86359" marR="86359"/>
                </a:tc>
                <a:tc>
                  <a:txBody>
                    <a:bodyPr/>
                    <a:lstStyle/>
                    <a:p>
                      <a:r>
                        <a:rPr lang="en-ZA" sz="1000" dirty="0" smtClean="0"/>
                        <a:t>13</a:t>
                      </a:r>
                      <a:endParaRPr lang="en-ZA" sz="1000" dirty="0"/>
                    </a:p>
                  </a:txBody>
                  <a:tcPr marL="86359" marR="86359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GB" sz="1000" b="1" u="sng" dirty="0" smtClean="0"/>
                        <a:t>ERYTHROMYCIN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Updated guideline for the management of upper respiratory tract infections in South Africa: 2014. SAMJ- in press.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Chow AW, </a:t>
                      </a:r>
                      <a:r>
                        <a:rPr lang="en-ZA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Benninger</a:t>
                      </a: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MS, Brook I, </a:t>
                      </a:r>
                      <a:r>
                        <a:rPr lang="en-ZA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Brozek</a:t>
                      </a: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JL, Goldstein EJ, Hicks LA, </a:t>
                      </a:r>
                      <a:r>
                        <a:rPr lang="en-ZA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Pankey</a:t>
                      </a: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GA,  </a:t>
                      </a:r>
                      <a:r>
                        <a:rPr lang="en-ZA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Seleznick</a:t>
                      </a: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M, </a:t>
                      </a:r>
                      <a:r>
                        <a:rPr lang="en-ZA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Volturo</a:t>
                      </a: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G, Wald ER, File TM </a:t>
                      </a:r>
                      <a:r>
                        <a:rPr lang="en-ZA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Jr</a:t>
                      </a: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Infectious Diseases Society of America. IDSA clinical practice guideline for acute bacterial </a:t>
                      </a:r>
                      <a:r>
                        <a:rPr lang="en-ZA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rhinosinusitis</a:t>
                      </a: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in children and adults. </a:t>
                      </a:r>
                      <a:r>
                        <a:rPr lang="en-ZA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Clin</a:t>
                      </a:r>
                      <a:r>
                        <a:rPr lang="en-ZA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Infect Dis. 2012 Apr;54(8):</a:t>
                      </a:r>
                      <a:r>
                        <a:rPr lang="en-ZA" sz="1000" kern="120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e72-e112.</a:t>
                      </a:r>
                      <a:endParaRPr lang="en-ZA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6359" marR="86359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sz="1000" dirty="0" smtClean="0"/>
                        <a:t>20</a:t>
                      </a:r>
                      <a:endParaRPr lang="en-ZA" sz="1000" dirty="0"/>
                    </a:p>
                  </a:txBody>
                  <a:tcPr marL="86359" marR="86359"/>
                </a:tc>
                <a:tc>
                  <a:txBody>
                    <a:bodyPr/>
                    <a:lstStyle/>
                    <a:p>
                      <a:r>
                        <a:rPr lang="en-ZA" sz="1000" dirty="0" smtClean="0"/>
                        <a:t>14</a:t>
                      </a:r>
                      <a:endParaRPr lang="en-ZA" sz="1000" dirty="0"/>
                    </a:p>
                  </a:txBody>
                  <a:tcPr marL="86359" marR="86359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000" b="1" u="sng" dirty="0" smtClean="0"/>
                        <a:t>BREASTMILK/WARM</a:t>
                      </a:r>
                      <a:r>
                        <a:rPr lang="en-US" sz="1000" b="1" u="sng" baseline="0" dirty="0" smtClean="0"/>
                        <a:t> WATER OR WEAK TEA (WITH SUGAR, HONEY AND LEMON)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ZA" sz="1000" dirty="0" smtClean="0"/>
                        <a:t>IMCI Guidelines</a:t>
                      </a:r>
                    </a:p>
                  </a:txBody>
                  <a:tcPr marL="86359" marR="86359"/>
                </a:tc>
              </a:tr>
            </a:tbl>
          </a:graphicData>
        </a:graphic>
      </p:graphicFrame>
      <p:sp>
        <p:nvSpPr>
          <p:cNvPr id="3" name="Slide Number Placeholder 5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>
              <a:defRPr/>
            </a:pPr>
            <a:fld id="{6079DE21-5DAA-4204-B423-28510684095B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 algn="ctr">
                <a:defRPr/>
              </a:pPr>
              <a:t>26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/>
            <a:r>
              <a:rPr lang="en-ZA" sz="1000" dirty="0" smtClean="0"/>
              <a:t>PRIMARY HEALTHCARE IMPLEMENTATION </a:t>
            </a:r>
          </a:p>
          <a:p>
            <a:pPr algn="ctr"/>
            <a:r>
              <a:rPr lang="en-ZA" sz="1000" dirty="0" smtClean="0"/>
              <a:t>SLIDES 2014:ENT CONDITIONS</a:t>
            </a:r>
            <a:endParaRPr lang="en-ZA" sz="1000" dirty="0"/>
          </a:p>
        </p:txBody>
      </p:sp>
    </p:spTree>
    <p:extLst>
      <p:ext uri="{BB962C8B-B14F-4D97-AF65-F5344CB8AC3E}">
        <p14:creationId xmlns:p14="http://schemas.microsoft.com/office/powerpoint/2010/main" xmlns="" val="586310957"/>
      </p:ext>
    </p:extLst>
  </p:cSld>
  <p:clrMapOvr>
    <a:masterClrMapping/>
  </p:clrMapOvr>
</p:sld>
</file>

<file path=ppt/theme/theme1.xml><?xml version="1.0" encoding="utf-8"?>
<a:theme xmlns:a="http://schemas.openxmlformats.org/drawingml/2006/main" name="NDOH VS 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NDoH_Template_2014</Template>
  <TotalTime>1097</TotalTime>
  <Words>4017</Words>
  <Application>Microsoft Office PowerPoint</Application>
  <PresentationFormat>On-screen Show (4:3)</PresentationFormat>
  <Paragraphs>439</Paragraphs>
  <Slides>26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NDOH VS 1</vt:lpstr>
      <vt:lpstr>Custom Design</vt:lpstr>
      <vt:lpstr>1_Office Theme</vt:lpstr>
      <vt:lpstr>Slide 1</vt:lpstr>
      <vt:lpstr>19.1 ALLERGIC RHINITIS</vt:lpstr>
      <vt:lpstr>19.1 ALLERGIC RHINITIS</vt:lpstr>
      <vt:lpstr>19.1 ALLERGIC RHINITIS</vt:lpstr>
      <vt:lpstr>19.2  VIRAL RHINITIS (COMMON COLD)</vt:lpstr>
      <vt:lpstr>19.4.1 OTITIS, EXTERNA</vt:lpstr>
      <vt:lpstr>19.4.2 OTITIS, MEDIA, ACUTE</vt:lpstr>
      <vt:lpstr>19.4.2 OTITIS, MEDIA, ACUTE</vt:lpstr>
      <vt:lpstr>19.4.2 OTITIS, MEDIA, ACUTE</vt:lpstr>
      <vt:lpstr>19.4.2 OTITIS, MEDIA, ACUTE</vt:lpstr>
      <vt:lpstr>19.4.2 OTITIS, MEDIA, ACUTE</vt:lpstr>
      <vt:lpstr>19.4.3 OTITIS MEDIA, CHRONIC,            SUPPURATIVE</vt:lpstr>
      <vt:lpstr>19.5 SINUSITIS, ACUTE, BACTERIAL</vt:lpstr>
      <vt:lpstr>19.4 SINUSITIS, ACUTE, BACTERIAL</vt:lpstr>
      <vt:lpstr>19.4 SINUSITIS, ACUTE, BACTERIAL</vt:lpstr>
      <vt:lpstr>19.4 SINUSITIS, ACUTE, BACTERIAL</vt:lpstr>
      <vt:lpstr>19.6 TONSILLITIS AND PHARYNGITIS</vt:lpstr>
      <vt:lpstr>19.6 TONSILLITIS AND PHARYNGITIS</vt:lpstr>
      <vt:lpstr>19.6 TONSILLITIS AND PHARYNGITIS</vt:lpstr>
      <vt:lpstr>19.6 TONSILLITIS AND PHARYNGITIS</vt:lpstr>
      <vt:lpstr>19.6 TONSILLITIS AND PHARYNGITIS</vt:lpstr>
      <vt:lpstr>Slide 22</vt:lpstr>
      <vt:lpstr>Slide 23</vt:lpstr>
      <vt:lpstr>Slide 24</vt:lpstr>
      <vt:lpstr>Slide 25</vt:lpstr>
      <vt:lpstr>Slide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Trudy</dc:creator>
  <cp:lastModifiedBy>LeongT</cp:lastModifiedBy>
  <cp:revision>132</cp:revision>
  <dcterms:created xsi:type="dcterms:W3CDTF">2014-04-22T12:08:09Z</dcterms:created>
  <dcterms:modified xsi:type="dcterms:W3CDTF">2015-03-30T19:49:36Z</dcterms:modified>
</cp:coreProperties>
</file>