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1" r:id="rId1"/>
    <p:sldMasterId id="2147483666" r:id="rId2"/>
    <p:sldMasterId id="2147483670" r:id="rId3"/>
  </p:sldMasterIdLst>
  <p:notesMasterIdLst>
    <p:notesMasterId r:id="rId14"/>
  </p:notesMasterIdLst>
  <p:handoutMasterIdLst>
    <p:handoutMasterId r:id="rId15"/>
  </p:handoutMasterIdLst>
  <p:sldIdLst>
    <p:sldId id="310" r:id="rId4"/>
    <p:sldId id="269" r:id="rId5"/>
    <p:sldId id="260" r:id="rId6"/>
    <p:sldId id="261" r:id="rId7"/>
    <p:sldId id="312" r:id="rId8"/>
    <p:sldId id="309" r:id="rId9"/>
    <p:sldId id="306" r:id="rId10"/>
    <p:sldId id="314" r:id="rId11"/>
    <p:sldId id="315" r:id="rId12"/>
    <p:sldId id="31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9966FF"/>
    <a:srgbClr val="33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7" autoAdjust="0"/>
    <p:restoredTop sz="78705" autoAdjust="0"/>
  </p:normalViewPr>
  <p:slideViewPr>
    <p:cSldViewPr>
      <p:cViewPr>
        <p:scale>
          <a:sx n="80" d="100"/>
          <a:sy n="80" d="100"/>
        </p:scale>
        <p:origin x="-198" y="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0FF873-A247-4A95-9304-7BE8D86E204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B3D3A-C80B-434C-A7B9-BCDEFB3F0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1751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8FE979-5120-4E1A-8690-156A92E8BC4D}" type="datetimeFigureOut">
              <a:rPr lang="en-US" smtClean="0"/>
              <a:pPr/>
              <a:t>3/30/2015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40204B-497E-4794-AA58-A31DBCDDE6E9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402892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gn.ac.uk/pdf/SIGN106.pdf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1100" dirty="0" smtClean="0"/>
              <a:t>DISCLAIMER</a:t>
            </a:r>
          </a:p>
          <a:p>
            <a:pPr>
              <a:lnSpc>
                <a:spcPct val="80000"/>
              </a:lnSpc>
            </a:pPr>
            <a:r>
              <a:rPr lang="en-GB" sz="1100" dirty="0" smtClean="0"/>
              <a:t>This slide set is an implementation tool and should be used alongside the published STG. This information does not supersede or replace the STG itself.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A32DA9B-F8D5-4216-B26F-75A09D968563}" type="datetime1">
              <a:rPr lang="en-US" smtClean="0">
                <a:solidFill>
                  <a:prstClr val="black"/>
                </a:solidFill>
              </a:rPr>
              <a:pPr/>
              <a:t>3/30/2015</a:t>
            </a:fld>
            <a:endParaRPr lang="en-ZA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EA3F3-7F60-4372-AD96-0BFBCD79137E}" type="slidenum">
              <a:rPr lang="en-ZA" smtClean="0">
                <a:solidFill>
                  <a:prstClr val="black"/>
                </a:solidFill>
              </a:rPr>
              <a:pPr/>
              <a:t>1</a:t>
            </a:fld>
            <a:endParaRPr lang="en-ZA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Paediatric  Hospital level STG, 2013.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2</a:t>
            </a:fld>
            <a:endParaRPr lang="en-Z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sz="1200" dirty="0" smtClean="0"/>
              <a:t>Scottish Intercollegiate Guidelines Network. [Internet] 106: Control of pain in adults with cancer. A national clinical guideline. [November 2008; cited February 2014]. Available at: </a:t>
            </a:r>
            <a:r>
              <a:rPr lang="en-ZA" sz="1200" dirty="0" smtClean="0">
                <a:hlinkClick r:id="rId3"/>
              </a:rPr>
              <a:t>http://www.sign.ac.uk/pdf/SIGN106.pdf</a:t>
            </a:r>
            <a:endParaRPr lang="en-US" sz="1200" dirty="0" smtClean="0"/>
          </a:p>
          <a:p>
            <a:r>
              <a:rPr lang="en-US" sz="1200" dirty="0" smtClean="0"/>
              <a:t>National Department</a:t>
            </a:r>
            <a:r>
              <a:rPr lang="en-US" sz="1200" baseline="0" dirty="0" smtClean="0"/>
              <a:t> of Health</a:t>
            </a:r>
            <a:r>
              <a:rPr lang="en-US" sz="1200" dirty="0" smtClean="0"/>
              <a:t>,</a:t>
            </a:r>
            <a:r>
              <a:rPr lang="en-US" sz="1200" baseline="0" dirty="0" smtClean="0"/>
              <a:t> Affordable medicines, Essential Drugs </a:t>
            </a:r>
            <a:r>
              <a:rPr lang="en-US" sz="1200" baseline="0" dirty="0" err="1" smtClean="0"/>
              <a:t>Programme</a:t>
            </a:r>
            <a:r>
              <a:rPr lang="en-US" sz="1200" baseline="0" dirty="0" smtClean="0"/>
              <a:t>: </a:t>
            </a:r>
            <a:r>
              <a:rPr lang="en-US" sz="1200" baseline="0" dirty="0" err="1" smtClean="0"/>
              <a:t>Oxycodone</a:t>
            </a:r>
            <a:r>
              <a:rPr lang="en-US" sz="1200" baseline="0" dirty="0" smtClean="0"/>
              <a:t> medicine review.</a:t>
            </a:r>
          </a:p>
          <a:p>
            <a:endParaRPr lang="en-US" sz="1200" baseline="0" dirty="0" smtClean="0"/>
          </a:p>
          <a:p>
            <a:r>
              <a:rPr lang="en-US" sz="1200" baseline="0" dirty="0" smtClean="0"/>
              <a:t>Adult Hospital level STG, 2012.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4</a:t>
            </a:fld>
            <a:endParaRPr lang="en-Z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Z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World Health Organisation. WHO guidelines on the pharmacological treatment of persisting pain in children with medical illnesses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5</a:t>
            </a:fld>
            <a:endParaRPr lang="en-Z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6</a:t>
            </a:fld>
            <a:endParaRPr lang="en-Z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/>
              <a:pPr/>
              <a:t>7</a:t>
            </a:fld>
            <a:endParaRPr lang="en-Z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0204B-497E-4794-AA58-A31DBCDDE6E9}" type="slidenum">
              <a:rPr lang="en-ZA" smtClean="0">
                <a:solidFill>
                  <a:prstClr val="black"/>
                </a:solidFill>
              </a:rPr>
              <a:pPr/>
              <a:t>10</a:t>
            </a:fld>
            <a:endParaRPr lang="en-Z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9225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005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2" cstate="print"/>
          <a:srcRect r="26000"/>
          <a:stretch>
            <a:fillRect/>
          </a:stretch>
        </p:blipFill>
        <p:spPr bwMode="auto">
          <a:xfrm>
            <a:off x="228600" y="1219200"/>
            <a:ext cx="1524000" cy="1372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 cstate="print"/>
          <a:srcRect l="5799" r="18813"/>
          <a:stretch>
            <a:fillRect/>
          </a:stretch>
        </p:blipFill>
        <p:spPr bwMode="auto">
          <a:xfrm flipH="1">
            <a:off x="228600" y="2743200"/>
            <a:ext cx="1524000" cy="1333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4" cstate="print"/>
          <a:srcRect l="11563" r="32932" b="27168"/>
          <a:stretch>
            <a:fillRect/>
          </a:stretch>
        </p:blipFill>
        <p:spPr bwMode="auto">
          <a:xfrm>
            <a:off x="228600" y="4267200"/>
            <a:ext cx="156754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Straight Connector 11"/>
          <p:cNvCxnSpPr/>
          <p:nvPr/>
        </p:nvCxnSpPr>
        <p:spPr>
          <a:xfrm>
            <a:off x="2514600" y="2667000"/>
            <a:ext cx="6400800" cy="1588"/>
          </a:xfrm>
          <a:prstGeom prst="line">
            <a:avLst/>
          </a:prstGeom>
          <a:ln>
            <a:solidFill>
              <a:srgbClr val="005D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514600" y="4191000"/>
            <a:ext cx="6400800" cy="1588"/>
          </a:xfrm>
          <a:prstGeom prst="line">
            <a:avLst/>
          </a:prstGeom>
          <a:ln>
            <a:solidFill>
              <a:srgbClr val="005D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NDOH 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0" y="5867400"/>
            <a:ext cx="2286000" cy="824484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0" y="5791200"/>
            <a:ext cx="9144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72462" y="5814889"/>
            <a:ext cx="928662" cy="104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786024411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005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8" name="Picture 11"/>
          <p:cNvPicPr>
            <a:picLocks noChangeAspect="1" noChangeArrowheads="1"/>
          </p:cNvPicPr>
          <p:nvPr userDrawn="1"/>
        </p:nvPicPr>
        <p:blipFill>
          <a:blip r:embed="rId2" cstate="print"/>
          <a:srcRect r="26000"/>
          <a:stretch>
            <a:fillRect/>
          </a:stretch>
        </p:blipFill>
        <p:spPr bwMode="auto">
          <a:xfrm>
            <a:off x="228600" y="1219200"/>
            <a:ext cx="1524000" cy="1372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7"/>
          <p:cNvPicPr>
            <a:picLocks noChangeAspect="1" noChangeArrowheads="1"/>
          </p:cNvPicPr>
          <p:nvPr userDrawn="1"/>
        </p:nvPicPr>
        <p:blipFill>
          <a:blip r:embed="rId3" cstate="print"/>
          <a:srcRect l="5799" r="18813"/>
          <a:stretch>
            <a:fillRect/>
          </a:stretch>
        </p:blipFill>
        <p:spPr bwMode="auto">
          <a:xfrm flipH="1">
            <a:off x="228600" y="2743200"/>
            <a:ext cx="1524000" cy="1333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4" cstate="print"/>
          <a:srcRect l="11563" r="32932" b="27168"/>
          <a:stretch>
            <a:fillRect/>
          </a:stretch>
        </p:blipFill>
        <p:spPr bwMode="auto">
          <a:xfrm>
            <a:off x="228600" y="4267200"/>
            <a:ext cx="156754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Straight Connector 11"/>
          <p:cNvCxnSpPr/>
          <p:nvPr userDrawn="1"/>
        </p:nvCxnSpPr>
        <p:spPr>
          <a:xfrm>
            <a:off x="2514600" y="2667000"/>
            <a:ext cx="6400800" cy="1588"/>
          </a:xfrm>
          <a:prstGeom prst="line">
            <a:avLst/>
          </a:prstGeom>
          <a:ln>
            <a:solidFill>
              <a:srgbClr val="005D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2514600" y="4191000"/>
            <a:ext cx="6400800" cy="1588"/>
          </a:xfrm>
          <a:prstGeom prst="line">
            <a:avLst/>
          </a:prstGeom>
          <a:ln>
            <a:solidFill>
              <a:srgbClr val="005D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NDOH Logo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52400" y="5867400"/>
            <a:ext cx="2286000" cy="824484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0" y="5791200"/>
            <a:ext cx="9144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72462" y="5814889"/>
            <a:ext cx="928662" cy="104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786024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PRIMARY HEALTHCARE IMPLEMENTATION SLIDES 2014: OBSTETRICS &amp; GYNAECOLOGY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PRIMARY HEALTHCARE IMPLEMENTATION SLIDES 2014: OBSTETRICS &amp; GYNAECOLOGY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0" y="5791200"/>
            <a:ext cx="9144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9690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100"/>
            </a:lvl1pPr>
          </a:lstStyle>
          <a:p>
            <a:r>
              <a:rPr lang="en-ZA" smtClean="0"/>
              <a:t>PRIMARY HEALTHCARE 2014 IMPLEMENTATION SLIDES: STI</a:t>
            </a: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 sz="1100"/>
            </a:lvl1pPr>
          </a:lstStyle>
          <a:p>
            <a:fld id="{42FB03B2-953D-4068-99A6-8707FB8FE3E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005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8" name="Picture 11"/>
          <p:cNvPicPr>
            <a:picLocks noChangeAspect="1" noChangeArrowheads="1"/>
          </p:cNvPicPr>
          <p:nvPr userDrawn="1"/>
        </p:nvPicPr>
        <p:blipFill>
          <a:blip r:embed="rId2" cstate="print"/>
          <a:srcRect r="26000"/>
          <a:stretch>
            <a:fillRect/>
          </a:stretch>
        </p:blipFill>
        <p:spPr bwMode="auto">
          <a:xfrm>
            <a:off x="228600" y="1219200"/>
            <a:ext cx="1524000" cy="1372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7"/>
          <p:cNvPicPr>
            <a:picLocks noChangeAspect="1" noChangeArrowheads="1"/>
          </p:cNvPicPr>
          <p:nvPr userDrawn="1"/>
        </p:nvPicPr>
        <p:blipFill>
          <a:blip r:embed="rId3" cstate="print"/>
          <a:srcRect l="5799" r="18813"/>
          <a:stretch>
            <a:fillRect/>
          </a:stretch>
        </p:blipFill>
        <p:spPr bwMode="auto">
          <a:xfrm flipH="1">
            <a:off x="228600" y="2743200"/>
            <a:ext cx="1524000" cy="1333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4" cstate="print"/>
          <a:srcRect l="11563" r="32932" b="27168"/>
          <a:stretch>
            <a:fillRect/>
          </a:stretch>
        </p:blipFill>
        <p:spPr bwMode="auto">
          <a:xfrm>
            <a:off x="228600" y="4267200"/>
            <a:ext cx="156754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Straight Connector 11"/>
          <p:cNvCxnSpPr/>
          <p:nvPr userDrawn="1"/>
        </p:nvCxnSpPr>
        <p:spPr>
          <a:xfrm>
            <a:off x="2514600" y="2667000"/>
            <a:ext cx="6400800" cy="1588"/>
          </a:xfrm>
          <a:prstGeom prst="line">
            <a:avLst/>
          </a:prstGeom>
          <a:ln>
            <a:solidFill>
              <a:srgbClr val="005D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2514600" y="4191000"/>
            <a:ext cx="6400800" cy="1588"/>
          </a:xfrm>
          <a:prstGeom prst="line">
            <a:avLst/>
          </a:prstGeom>
          <a:ln>
            <a:solidFill>
              <a:srgbClr val="005D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NDOH Logo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52400" y="5867400"/>
            <a:ext cx="2286000" cy="824484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0" y="5791200"/>
            <a:ext cx="9144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72462" y="5814889"/>
            <a:ext cx="928662" cy="104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786024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0" y="5791200"/>
            <a:ext cx="9144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3350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jpeg"/><Relationship Id="rId5" Type="http://schemas.openxmlformats.org/officeDocument/2006/relationships/image" Target="../media/image4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png"/><Relationship Id="rId4" Type="http://schemas.openxmlformats.org/officeDocument/2006/relationships/image" Target="../media/image6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2014</a:t>
            </a:r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43808" y="6237312"/>
            <a:ext cx="3456384" cy="484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ZA" smtClean="0"/>
              <a:t>PRIMARY HEALTHCARE IMPLEMENTATION SLIDES 2014: OBSTETRICS &amp; GYNAECOLOGY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B03B2-953D-4068-99A6-8707FB8FE3E1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195949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005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8" name="Picture 7" descr="NDOH 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0" y="5867400"/>
            <a:ext cx="2286000" cy="824484"/>
          </a:xfrm>
          <a:prstGeom prst="rect">
            <a:avLst/>
          </a:prstGeom>
        </p:spPr>
      </p:pic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6" cstate="print"/>
          <a:srcRect r="26000"/>
          <a:stretch>
            <a:fillRect/>
          </a:stretch>
        </p:blipFill>
        <p:spPr bwMode="auto">
          <a:xfrm>
            <a:off x="7341870" y="1"/>
            <a:ext cx="1184147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72462" y="5814889"/>
            <a:ext cx="928662" cy="104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0279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005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8" name="Picture 7" descr="NDOH Logo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52400" y="5867400"/>
            <a:ext cx="2286000" cy="824484"/>
          </a:xfrm>
          <a:prstGeom prst="rect">
            <a:avLst/>
          </a:prstGeom>
        </p:spPr>
      </p:pic>
      <p:pic>
        <p:nvPicPr>
          <p:cNvPr id="9" name="Picture 11"/>
          <p:cNvPicPr>
            <a:picLocks noChangeAspect="1" noChangeArrowheads="1"/>
          </p:cNvPicPr>
          <p:nvPr userDrawn="1"/>
        </p:nvPicPr>
        <p:blipFill>
          <a:blip r:embed="rId4" cstate="print"/>
          <a:srcRect r="26000"/>
          <a:stretch>
            <a:fillRect/>
          </a:stretch>
        </p:blipFill>
        <p:spPr bwMode="auto">
          <a:xfrm>
            <a:off x="7341870" y="1"/>
            <a:ext cx="1184147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72462" y="5814889"/>
            <a:ext cx="928662" cy="104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28956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ZA" sz="1200" dirty="0" smtClean="0">
                <a:solidFill>
                  <a:prstClr val="black"/>
                </a:solidFill>
              </a:rPr>
              <a:t>PRIMARY HEALTHCARE 2014 IMPLEMENTATION SLIDES: EYE CONDITIONS</a:t>
            </a:r>
            <a:endParaRPr lang="en-ZA" sz="1200" dirty="0">
              <a:solidFill>
                <a:prstClr val="black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9DE21-5DAA-4204-B423-28510684095B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3247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gn.ac.uk/pdf/SIGN106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4600" y="3276600"/>
            <a:ext cx="57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prstClr val="white">
                  <a:lumMod val="50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tIns="45720" rIns="91440" bIns="45720" anchor="b">
            <a:normAutofit/>
          </a:bodyPr>
          <a:lstStyle/>
          <a:p>
            <a:pPr algn="ctr" defTabSz="457200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GB" sz="4400" b="1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4600" y="175260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NATIONAL DEPARTMENT OF HEALTH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09800" y="3068421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AFFORDABLE MEDICINES</a:t>
            </a: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ESSENTIAL MEDICINES PROGRAMME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71736" y="4429132"/>
            <a:ext cx="579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PRIMARY HEALTHCARE 2014</a:t>
            </a:r>
          </a:p>
          <a:p>
            <a:pPr algn="ctr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Updates to the 2008 PHC STG &amp; EML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214290"/>
            <a:ext cx="91440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 20: PAIN</a:t>
            </a:r>
            <a:endParaRPr kumimoji="0" lang="en-ZA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3022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50865521"/>
              </p:ext>
            </p:extLst>
          </p:nvPr>
        </p:nvGraphicFramePr>
        <p:xfrm>
          <a:off x="0" y="40432"/>
          <a:ext cx="9144000" cy="381223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920964"/>
                <a:gridCol w="828866"/>
                <a:gridCol w="7394170"/>
              </a:tblGrid>
              <a:tr h="264368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Slide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Ref #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Reference</a:t>
                      </a:r>
                      <a:endParaRPr lang="en-ZA" sz="1000" dirty="0"/>
                    </a:p>
                  </a:txBody>
                  <a:tcPr marL="86359" marR="86359"/>
                </a:tc>
              </a:tr>
              <a:tr h="281424">
                <a:tc gridSpan="3">
                  <a:txBody>
                    <a:bodyPr/>
                    <a:lstStyle/>
                    <a:p>
                      <a:r>
                        <a:rPr lang="en-ZA" sz="1000" b="1" dirty="0" smtClean="0">
                          <a:solidFill>
                            <a:schemeClr val="tx1"/>
                          </a:solidFill>
                        </a:rPr>
                        <a:t>20.1</a:t>
                      </a:r>
                      <a:r>
                        <a:rPr lang="en-ZA" sz="1000" b="1" baseline="0" dirty="0" smtClean="0">
                          <a:solidFill>
                            <a:schemeClr val="tx1"/>
                          </a:solidFill>
                        </a:rPr>
                        <a:t> PAIN CONTROL</a:t>
                      </a:r>
                      <a:endParaRPr lang="en-ZA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endParaRPr lang="en-ZA" sz="1400" dirty="0"/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ZA" sz="1200" dirty="0"/>
                    </a:p>
                  </a:txBody>
                  <a:tcPr marL="86359" marR="86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2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1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GB" sz="1000" b="1" u="sng" dirty="0" smtClean="0"/>
                        <a:t>IBUPROFEN</a:t>
                      </a:r>
                      <a:r>
                        <a:rPr lang="en-GB" sz="1000" dirty="0" smtClean="0"/>
                        <a:t> </a:t>
                      </a:r>
                    </a:p>
                    <a:p>
                      <a:r>
                        <a:rPr lang="en-GB" sz="1000" dirty="0" smtClean="0"/>
                        <a:t>Paediatric  Hospital level STG, 2013. </a:t>
                      </a:r>
                      <a:endParaRPr lang="en-US" sz="1000" dirty="0"/>
                    </a:p>
                  </a:txBody>
                  <a:tcPr marL="86359" marR="86359"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ZA" sz="1000" b="1" dirty="0" smtClean="0"/>
                        <a:t>20.2</a:t>
                      </a:r>
                      <a:r>
                        <a:rPr lang="en-ZA" sz="1000" b="1" baseline="0" dirty="0" smtClean="0"/>
                        <a:t> </a:t>
                      </a:r>
                      <a:r>
                        <a:rPr lang="en-ZA" sz="1000" b="1" dirty="0" smtClean="0"/>
                        <a:t>CHRONIC</a:t>
                      </a:r>
                      <a:r>
                        <a:rPr lang="en-ZA" sz="1000" b="1" baseline="0" dirty="0" smtClean="0"/>
                        <a:t> NON-CANCER PAIN </a:t>
                      </a:r>
                      <a:endParaRPr lang="en-ZA" sz="1000" b="1" dirty="0"/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endParaRPr lang="en-ZA" sz="1000" dirty="0"/>
                    </a:p>
                  </a:txBody>
                  <a:tcPr marL="86359" marR="86359"/>
                </a:tc>
                <a:tc hMerge="1"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ZA" sz="1000" dirty="0" smtClean="0"/>
                    </a:p>
                  </a:txBody>
                  <a:tcPr marL="86359" marR="86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4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2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ZA" sz="1000" b="1" u="sng" dirty="0" smtClean="0"/>
                        <a:t>OXYCODONE</a:t>
                      </a:r>
                      <a:r>
                        <a:rPr lang="en-ZA" sz="1000" b="1" u="sng" baseline="0" dirty="0" smtClean="0"/>
                        <a:t> SLOW RELEASE TABLETS/CAPSULES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000" dirty="0" smtClean="0"/>
                        <a:t>Scottish Intercollegiate Guidelines Network. [Internet] 106: Control of pain in adults with cancer. A national clinical guideline. [November 2008; cited February 2014]. Available at: </a:t>
                      </a:r>
                      <a:r>
                        <a:rPr lang="en-ZA" sz="1000" dirty="0" smtClean="0">
                          <a:hlinkClick r:id="rId3"/>
                        </a:rPr>
                        <a:t>http://www.sign.ac.uk/pdf/SIGN106.pdf</a:t>
                      </a:r>
                      <a:endParaRPr lang="en-US" sz="1000" dirty="0" smtClean="0"/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00" dirty="0" smtClean="0"/>
                        <a:t>National Department</a:t>
                      </a:r>
                      <a:r>
                        <a:rPr lang="en-US" sz="1000" baseline="0" dirty="0" smtClean="0"/>
                        <a:t> of Health</a:t>
                      </a:r>
                      <a:r>
                        <a:rPr lang="en-US" sz="1000" dirty="0" smtClean="0"/>
                        <a:t>,</a:t>
                      </a:r>
                      <a:r>
                        <a:rPr lang="en-US" sz="1000" baseline="0" dirty="0" smtClean="0"/>
                        <a:t> Affordable medicines, Essential Drugs </a:t>
                      </a:r>
                      <a:r>
                        <a:rPr lang="en-US" sz="1000" baseline="0" dirty="0" err="1" smtClean="0"/>
                        <a:t>Programme</a:t>
                      </a:r>
                      <a:r>
                        <a:rPr lang="en-US" sz="1000" baseline="0" dirty="0" smtClean="0"/>
                        <a:t>: Oxycodone medicine review.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00" baseline="0" dirty="0" smtClean="0"/>
                        <a:t>Adult Hospital level STG, 2012.</a:t>
                      </a:r>
                    </a:p>
                  </a:txBody>
                  <a:tcPr marL="86359" marR="86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4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2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ZA" sz="1000" b="1" u="sng" dirty="0" smtClean="0"/>
                        <a:t>MORPHINE</a:t>
                      </a:r>
                      <a:r>
                        <a:rPr lang="en-ZA" sz="1000" b="1" u="sng" baseline="0" dirty="0" smtClean="0"/>
                        <a:t> SLOW RELEASE TABLETS/CAPSULES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000" dirty="0" smtClean="0"/>
                        <a:t>Scottish Intercollegiate Guidelines Network. [Internet] 106: Control of pain in adults with cancer. A national clinical guideline. [November 2008; cited February 2014]. Available at: </a:t>
                      </a:r>
                      <a:r>
                        <a:rPr lang="en-ZA" sz="1000" dirty="0" smtClean="0">
                          <a:hlinkClick r:id="rId3"/>
                        </a:rPr>
                        <a:t>http://www.sign.ac.uk/pdf/SIGN106.pdf</a:t>
                      </a:r>
                      <a:endParaRPr lang="en-US" sz="1000" dirty="0" smtClean="0"/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00" dirty="0" smtClean="0"/>
                        <a:t>National Department</a:t>
                      </a:r>
                      <a:r>
                        <a:rPr lang="en-US" sz="1000" baseline="0" dirty="0" smtClean="0"/>
                        <a:t> of Health</a:t>
                      </a:r>
                      <a:r>
                        <a:rPr lang="en-US" sz="1000" dirty="0" smtClean="0"/>
                        <a:t>,</a:t>
                      </a:r>
                      <a:r>
                        <a:rPr lang="en-US" sz="1000" baseline="0" dirty="0" smtClean="0"/>
                        <a:t> Affordable medicines, Essential Drugs </a:t>
                      </a:r>
                      <a:r>
                        <a:rPr lang="en-US" sz="1000" baseline="0" dirty="0" err="1" smtClean="0"/>
                        <a:t>Programme</a:t>
                      </a:r>
                      <a:r>
                        <a:rPr lang="en-US" sz="1000" baseline="0" dirty="0" smtClean="0"/>
                        <a:t>: Oxycodone medicine review.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00" baseline="0" dirty="0" smtClean="0"/>
                        <a:t>Adult Hospital level STG, 2012.</a:t>
                      </a:r>
                    </a:p>
                  </a:txBody>
                  <a:tcPr marL="86359" marR="86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5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3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MIST</a:t>
                      </a:r>
                      <a:r>
                        <a:rPr lang="en-US" sz="1000" b="1" u="sng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MORPHINE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ZA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World Health Organisation. WHO guidelines on the pharmacological treatment of persisting pain in children with medical illnesses.</a:t>
                      </a:r>
                      <a:endParaRPr lang="en-US" sz="1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359" marR="8635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5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r>
                        <a:rPr lang="en-ZA" sz="1000" dirty="0" smtClean="0"/>
                        <a:t>3</a:t>
                      </a:r>
                      <a:endParaRPr lang="en-ZA" sz="1000" dirty="0"/>
                    </a:p>
                  </a:txBody>
                  <a:tcPr marL="86359" marR="8635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000" b="1" u="sng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TILIDINE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ZA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World Health Organisation. WHO guidelines on the pharmacological treatment of persisting pain in children with </a:t>
                      </a:r>
                      <a:r>
                        <a:rPr lang="en-ZA" sz="100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medical illnesses.</a:t>
                      </a:r>
                      <a:endParaRPr lang="en-US" sz="1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359" marR="86359"/>
                </a:tc>
              </a:tr>
            </a:tbl>
          </a:graphicData>
        </a:graphic>
      </p:graphicFrame>
      <p:sp>
        <p:nvSpPr>
          <p:cNvPr id="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>
              <a:defRPr/>
            </a:pPr>
            <a:fld id="{6079DE21-5DAA-4204-B423-28510684095B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 algn="ctr">
                <a:defRPr/>
              </a:pPr>
              <a:t>10</a:t>
            </a:fld>
            <a:endParaRPr lang="en-Z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54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1422"/>
            <a:ext cx="8229600" cy="1143000"/>
          </a:xfrm>
        </p:spPr>
        <p:txBody>
          <a:bodyPr/>
          <a:lstStyle/>
          <a:p>
            <a:pPr algn="l"/>
            <a:r>
              <a:rPr lang="en-ZA" b="1" dirty="0" smtClean="0">
                <a:solidFill>
                  <a:schemeClr val="bg1"/>
                </a:solidFill>
              </a:rPr>
              <a:t>    20.1 PAIN CONTROL</a:t>
            </a:r>
            <a:endParaRPr lang="en-ZA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478539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b="1" u="sng" dirty="0" smtClean="0"/>
              <a:t>MODERATE PAIN</a:t>
            </a:r>
            <a:endParaRPr lang="en-US" u="sng" dirty="0" smtClean="0"/>
          </a:p>
          <a:p>
            <a:pPr>
              <a:buNone/>
            </a:pPr>
            <a:r>
              <a:rPr lang="en-GB" b="1" dirty="0" smtClean="0"/>
              <a:t>Children:</a:t>
            </a:r>
            <a:endParaRPr lang="en-US" dirty="0" smtClean="0"/>
          </a:p>
          <a:p>
            <a:r>
              <a:rPr lang="en-GB" u="sng" dirty="0" smtClean="0"/>
              <a:t>Ibuprofen</a:t>
            </a:r>
            <a:r>
              <a:rPr lang="en-GB" dirty="0" smtClean="0"/>
              <a:t>: </a:t>
            </a:r>
            <a:r>
              <a:rPr lang="en-GB" i="1" dirty="0" smtClean="0">
                <a:solidFill>
                  <a:srgbClr val="00B050"/>
                </a:solidFill>
              </a:rPr>
              <a:t>added</a:t>
            </a:r>
            <a:endParaRPr lang="en-US" dirty="0" smtClean="0">
              <a:solidFill>
                <a:srgbClr val="00B050"/>
              </a:solidFill>
            </a:endParaRPr>
          </a:p>
          <a:p>
            <a:pPr lvl="1"/>
            <a:r>
              <a:rPr lang="en-GB" dirty="0" smtClean="0"/>
              <a:t>Aligned with Paediatric  Hospital level STG, 2013. </a:t>
            </a:r>
            <a:endParaRPr lang="en-US" dirty="0" smtClean="0"/>
          </a:p>
          <a:p>
            <a:pPr marL="0" indent="0">
              <a:buNone/>
            </a:pPr>
            <a:endParaRPr lang="en-GB" sz="2600" dirty="0" smtClean="0"/>
          </a:p>
          <a:p>
            <a:r>
              <a:rPr lang="en-GB" u="sng" dirty="0" smtClean="0"/>
              <a:t>Tramadol</a:t>
            </a:r>
            <a:r>
              <a:rPr lang="en-GB" i="1" dirty="0" smtClean="0"/>
              <a:t>: </a:t>
            </a:r>
            <a:r>
              <a:rPr lang="en-GB" i="1" dirty="0" smtClean="0">
                <a:solidFill>
                  <a:schemeClr val="accent6">
                    <a:lumMod val="75000"/>
                  </a:schemeClr>
                </a:solidFill>
              </a:rPr>
              <a:t>not added </a:t>
            </a:r>
          </a:p>
          <a:p>
            <a:pPr lvl="1"/>
            <a:r>
              <a:rPr lang="en-GB" dirty="0" smtClean="0"/>
              <a:t>Not pragmatic for primary level of care for management of moderate pain in children.</a:t>
            </a:r>
            <a:endParaRPr lang="en-US" dirty="0" smtClean="0"/>
          </a:p>
          <a:p>
            <a:pPr marL="342900" lvl="2" indent="-342900">
              <a:buNone/>
            </a:pPr>
            <a:r>
              <a:rPr lang="en-ZA" sz="5200" b="1" dirty="0" smtClean="0">
                <a:solidFill>
                  <a:srgbClr val="3366FF"/>
                </a:solidFill>
              </a:rPr>
              <a:t>Level </a:t>
            </a:r>
            <a:r>
              <a:rPr lang="en-ZA" sz="5200" b="1" dirty="0">
                <a:solidFill>
                  <a:srgbClr val="3366FF"/>
                </a:solidFill>
              </a:rPr>
              <a:t>of </a:t>
            </a:r>
            <a:r>
              <a:rPr lang="en-ZA" sz="5200" b="1" dirty="0" smtClean="0">
                <a:solidFill>
                  <a:srgbClr val="3366FF"/>
                </a:solidFill>
              </a:rPr>
              <a:t>Evidence</a:t>
            </a:r>
            <a:r>
              <a:rPr lang="en-ZA" sz="5200" b="1" dirty="0">
                <a:solidFill>
                  <a:srgbClr val="3366FF"/>
                </a:solidFill>
              </a:rPr>
              <a:t>: III </a:t>
            </a:r>
            <a:r>
              <a:rPr lang="en-ZA" sz="5200" b="1" dirty="0" smtClean="0">
                <a:solidFill>
                  <a:srgbClr val="3366FF"/>
                </a:solidFill>
              </a:rPr>
              <a:t>Guidelines</a:t>
            </a:r>
            <a:endParaRPr lang="en-ZA" sz="5200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en-ZA" sz="1200" dirty="0" smtClean="0"/>
          </a:p>
          <a:p>
            <a:pPr marL="457200" lvl="1" indent="0">
              <a:buNone/>
            </a:pPr>
            <a:endParaRPr lang="en-ZA" sz="1200" dirty="0"/>
          </a:p>
          <a:p>
            <a:pPr marL="457200" lvl="1" indent="0">
              <a:buNone/>
            </a:pPr>
            <a:endParaRPr lang="en-ZA" sz="12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ZA" sz="1100" dirty="0" smtClean="0"/>
              <a:t>PRIMARY HEALTHCARE IMPLEMENTATION SLIDES 2014: PAIN</a:t>
            </a:r>
            <a:endParaRPr lang="en-ZA" sz="1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2</a:t>
            </a:fld>
            <a:endParaRPr lang="en-ZA"/>
          </a:p>
        </p:txBody>
      </p:sp>
      <p:sp>
        <p:nvSpPr>
          <p:cNvPr id="7" name="TextBox 6"/>
          <p:cNvSpPr txBox="1"/>
          <p:nvPr/>
        </p:nvSpPr>
        <p:spPr>
          <a:xfrm>
            <a:off x="7668344" y="4653136"/>
            <a:ext cx="91440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>
                <a:solidFill>
                  <a:srgbClr val="3366FF"/>
                </a:solidFill>
              </a:rPr>
              <a:t>Ref 1</a:t>
            </a:r>
          </a:p>
        </p:txBody>
      </p:sp>
    </p:spTree>
    <p:extLst>
      <p:ext uri="{BB962C8B-B14F-4D97-AF65-F5344CB8AC3E}">
        <p14:creationId xmlns:p14="http://schemas.microsoft.com/office/powerpoint/2010/main" xmlns="" val="1719567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142984"/>
            <a:ext cx="8821644" cy="4950312"/>
          </a:xfrm>
        </p:spPr>
        <p:txBody>
          <a:bodyPr>
            <a:normAutofit fontScale="92500"/>
          </a:bodyPr>
          <a:lstStyle/>
          <a:p>
            <a:pPr lvl="0" fontAlgn="base" hangingPunct="0">
              <a:buNone/>
            </a:pPr>
            <a:r>
              <a:rPr lang="en-GB" sz="2800" b="1" dirty="0" smtClean="0"/>
              <a:t>ACUTE SEVERE PAIN</a:t>
            </a:r>
            <a:endParaRPr lang="en-US" sz="2800" dirty="0" smtClean="0"/>
          </a:p>
          <a:p>
            <a:pPr lvl="0" fontAlgn="base" hangingPunct="0"/>
            <a:r>
              <a:rPr lang="en-GB" sz="3000" u="sng" dirty="0" smtClean="0"/>
              <a:t>Morphine injection</a:t>
            </a:r>
            <a:r>
              <a:rPr lang="en-GB" sz="3000" dirty="0" smtClean="0"/>
              <a:t>: </a:t>
            </a:r>
            <a:r>
              <a:rPr lang="en-ZA" sz="3000" i="1" dirty="0" smtClean="0">
                <a:solidFill>
                  <a:srgbClr val="00B0F0"/>
                </a:solidFill>
              </a:rPr>
              <a:t>retained</a:t>
            </a:r>
            <a:endParaRPr lang="en-US" sz="3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0" fontAlgn="base" hangingPunct="0"/>
            <a:r>
              <a:rPr lang="en-GB" sz="3000" u="sng" dirty="0" err="1" smtClean="0"/>
              <a:t>Metocloperamide</a:t>
            </a:r>
            <a:r>
              <a:rPr lang="en-GB" sz="3000" u="sng" dirty="0" smtClean="0"/>
              <a:t>:</a:t>
            </a:r>
            <a:r>
              <a:rPr lang="en-GB" sz="3000" dirty="0" smtClean="0"/>
              <a:t> </a:t>
            </a:r>
            <a:r>
              <a:rPr lang="en-GB" sz="3000" i="1" dirty="0" smtClean="0">
                <a:solidFill>
                  <a:schemeClr val="accent6">
                    <a:lumMod val="75000"/>
                  </a:schemeClr>
                </a:solidFill>
              </a:rPr>
              <a:t>not added</a:t>
            </a:r>
            <a:endParaRPr lang="en-US" sz="30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sz="3000" u="sng" dirty="0" smtClean="0"/>
              <a:t>Paracetamol, IV</a:t>
            </a:r>
            <a:r>
              <a:rPr lang="en-GB" sz="3000" dirty="0" smtClean="0"/>
              <a:t>: </a:t>
            </a:r>
            <a:r>
              <a:rPr lang="en-GB" sz="3000" i="1" dirty="0" smtClean="0">
                <a:solidFill>
                  <a:schemeClr val="accent6">
                    <a:lumMod val="75000"/>
                  </a:schemeClr>
                </a:solidFill>
              </a:rPr>
              <a:t>not added</a:t>
            </a:r>
            <a:endParaRPr lang="en-US" sz="30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sz="3000" u="sng" dirty="0" smtClean="0"/>
              <a:t>Tramadol, IV</a:t>
            </a:r>
            <a:r>
              <a:rPr lang="en-GB" sz="3000" dirty="0" smtClean="0"/>
              <a:t>: </a:t>
            </a:r>
            <a:r>
              <a:rPr lang="en-GB" sz="3000" i="1" dirty="0" smtClean="0">
                <a:solidFill>
                  <a:schemeClr val="accent6">
                    <a:lumMod val="75000"/>
                  </a:schemeClr>
                </a:solidFill>
              </a:rPr>
              <a:t>not added</a:t>
            </a:r>
            <a:endParaRPr lang="en-US" sz="3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GB" sz="2200" dirty="0" smtClean="0"/>
              <a:t>Impractical to use syringe drivers for subcutaneous administration of morphine for primary level of care.</a:t>
            </a:r>
            <a:endParaRPr lang="en-US" sz="2200" dirty="0" smtClean="0"/>
          </a:p>
          <a:p>
            <a:pPr lvl="1"/>
            <a:r>
              <a:rPr lang="en-GB" sz="2200" dirty="0" smtClean="0"/>
              <a:t>Not pragmatic to include paracetamol IV and </a:t>
            </a:r>
            <a:r>
              <a:rPr lang="en-GB" sz="2200" dirty="0" err="1" smtClean="0"/>
              <a:t>tramadol</a:t>
            </a:r>
            <a:r>
              <a:rPr lang="en-GB" sz="2200" dirty="0" smtClean="0"/>
              <a:t>  IV to the PHC EML.</a:t>
            </a:r>
            <a:endParaRPr lang="en-ZA" sz="2200" dirty="0" smtClean="0"/>
          </a:p>
          <a:p>
            <a:pPr lvl="1"/>
            <a:r>
              <a:rPr lang="en-GB" sz="2200" dirty="0" err="1" smtClean="0"/>
              <a:t>Metocloperamide</a:t>
            </a:r>
            <a:r>
              <a:rPr lang="en-GB" sz="2200" dirty="0" smtClean="0"/>
              <a:t> is included in the STG for concomitant significant nausea and vomiting in chronic cancer pain.</a:t>
            </a:r>
          </a:p>
          <a:p>
            <a:pPr marL="342900" lvl="2" indent="-342900">
              <a:buNone/>
            </a:pPr>
            <a:r>
              <a:rPr lang="en-ZA" sz="4000" b="1" dirty="0" smtClean="0">
                <a:solidFill>
                  <a:srgbClr val="3366FF"/>
                </a:solidFill>
              </a:rPr>
              <a:t>Level of Evidence: III Expert opinion</a:t>
            </a:r>
            <a:endParaRPr lang="en-ZA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3</a:t>
            </a:fld>
            <a:endParaRPr lang="en-Z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SLIDES 2014: PAIN</a:t>
            </a:r>
            <a:endParaRPr lang="en-ZA" sz="11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71422"/>
            <a:ext cx="8229600" cy="1143000"/>
          </a:xfrm>
        </p:spPr>
        <p:txBody>
          <a:bodyPr/>
          <a:lstStyle/>
          <a:p>
            <a:pPr algn="l"/>
            <a:r>
              <a:rPr lang="en-ZA" b="1" dirty="0" smtClean="0">
                <a:solidFill>
                  <a:schemeClr val="bg1"/>
                </a:solidFill>
              </a:rPr>
              <a:t>    20.1 PAIN CONTROL</a:t>
            </a:r>
            <a:endParaRPr lang="en-ZA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429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ZA" sz="3600" b="1" dirty="0" smtClean="0">
                <a:solidFill>
                  <a:schemeClr val="bg1"/>
                </a:solidFill>
              </a:rPr>
              <a:t>   20.2 CHRONIC NON-CANCER PAIN</a:t>
            </a:r>
            <a:endParaRPr lang="en-ZA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4071966"/>
          </a:xfrm>
        </p:spPr>
        <p:txBody>
          <a:bodyPr>
            <a:normAutofit/>
          </a:bodyPr>
          <a:lstStyle/>
          <a:p>
            <a:r>
              <a:rPr lang="en-GB" sz="2400" u="sng" dirty="0" err="1" smtClean="0"/>
              <a:t>Oxycodone</a:t>
            </a:r>
            <a:r>
              <a:rPr lang="en-GB" sz="2400" u="sng" dirty="0" smtClean="0"/>
              <a:t> slow release tablets/capsules:</a:t>
            </a:r>
            <a:r>
              <a:rPr lang="en-GB" sz="2400" dirty="0" smtClean="0"/>
              <a:t> </a:t>
            </a:r>
            <a:r>
              <a:rPr lang="en-GB" sz="2400" i="1" dirty="0" smtClean="0">
                <a:solidFill>
                  <a:schemeClr val="accent6">
                    <a:lumMod val="75000"/>
                  </a:schemeClr>
                </a:solidFill>
              </a:rPr>
              <a:t>not added</a:t>
            </a:r>
          </a:p>
          <a:p>
            <a:r>
              <a:rPr lang="en-GB" sz="2400" u="sng" dirty="0" smtClean="0"/>
              <a:t>Morphine slow release tablets/capsules:</a:t>
            </a:r>
            <a:r>
              <a:rPr lang="en-GB" sz="2400" dirty="0" smtClean="0"/>
              <a:t> </a:t>
            </a:r>
            <a:r>
              <a:rPr lang="en-GB" sz="2400" i="1" dirty="0" smtClean="0">
                <a:solidFill>
                  <a:srgbClr val="00B050"/>
                </a:solidFill>
              </a:rPr>
              <a:t>added</a:t>
            </a:r>
            <a:endParaRPr lang="en-US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GB" sz="2000" dirty="0" smtClean="0"/>
              <a:t>       (Refer to the medicine review for </a:t>
            </a:r>
            <a:r>
              <a:rPr lang="en-GB" sz="2000" dirty="0" err="1" smtClean="0"/>
              <a:t>oxycodone</a:t>
            </a:r>
            <a:r>
              <a:rPr lang="en-GB" sz="2000" dirty="0" smtClean="0"/>
              <a:t>)</a:t>
            </a:r>
          </a:p>
          <a:p>
            <a:pPr lvl="1"/>
            <a:r>
              <a:rPr lang="en-GB" sz="1800" dirty="0" smtClean="0"/>
              <a:t>Paucity of robust head-to-head comparative trials of </a:t>
            </a:r>
            <a:r>
              <a:rPr lang="en-GB" sz="1800" dirty="0" err="1" smtClean="0"/>
              <a:t>oxycodone</a:t>
            </a:r>
            <a:r>
              <a:rPr lang="en-GB" sz="1800" dirty="0" smtClean="0"/>
              <a:t> vs. morphine. </a:t>
            </a:r>
          </a:p>
          <a:p>
            <a:pPr lvl="1"/>
            <a:r>
              <a:rPr lang="en-GB" sz="1800" dirty="0" smtClean="0"/>
              <a:t>Morphine         more nausea; </a:t>
            </a:r>
            <a:r>
              <a:rPr lang="en-GB" sz="1800" dirty="0" err="1" smtClean="0"/>
              <a:t>oxycodone</a:t>
            </a:r>
            <a:r>
              <a:rPr lang="en-GB" sz="1800" dirty="0" smtClean="0"/>
              <a:t>          more hallucinations.</a:t>
            </a:r>
          </a:p>
          <a:p>
            <a:pPr lvl="1"/>
            <a:r>
              <a:rPr lang="en-GB" sz="1800" dirty="0" err="1" smtClean="0"/>
              <a:t>Oxycodone</a:t>
            </a:r>
            <a:r>
              <a:rPr lang="en-GB" sz="1800" dirty="0" smtClean="0"/>
              <a:t> is </a:t>
            </a:r>
            <a:r>
              <a:rPr lang="en-GB" sz="1800" dirty="0" err="1" smtClean="0"/>
              <a:t>hepatically</a:t>
            </a:r>
            <a:r>
              <a:rPr lang="en-GB" sz="1800" dirty="0" smtClean="0"/>
              <a:t> metabolised          potential drug-drug interactions.   </a:t>
            </a:r>
          </a:p>
          <a:p>
            <a:pPr lvl="1"/>
            <a:r>
              <a:rPr lang="en-GB" sz="1800" dirty="0" smtClean="0"/>
              <a:t>Most </a:t>
            </a:r>
            <a:r>
              <a:rPr lang="en-GB" sz="1800" dirty="0" err="1" smtClean="0"/>
              <a:t>oxycodone</a:t>
            </a:r>
            <a:r>
              <a:rPr lang="en-GB" sz="1800" dirty="0" smtClean="0"/>
              <a:t> studies done in patients with chronic non cancer pain.</a:t>
            </a:r>
            <a:endParaRPr lang="en-US" sz="1800" dirty="0" smtClean="0"/>
          </a:p>
          <a:p>
            <a:pPr lvl="1"/>
            <a:r>
              <a:rPr lang="en-GB" sz="1800" dirty="0" smtClean="0"/>
              <a:t>SIGN stated:</a:t>
            </a:r>
            <a:endParaRPr lang="en-US" sz="1800" dirty="0" smtClean="0"/>
          </a:p>
          <a:p>
            <a:pPr lvl="2"/>
            <a:r>
              <a:rPr lang="en-ZA" sz="1400" dirty="0" smtClean="0"/>
              <a:t>Bioequivalence studies of (generic) modified release opioid </a:t>
            </a:r>
          </a:p>
          <a:p>
            <a:pPr lvl="2">
              <a:buNone/>
            </a:pPr>
            <a:r>
              <a:rPr lang="en-ZA" sz="1400" dirty="0" smtClean="0"/>
              <a:t>preparations in the UK are unsatisfactory (e.g. comparator </a:t>
            </a:r>
          </a:p>
          <a:p>
            <a:pPr lvl="2">
              <a:buNone/>
            </a:pPr>
            <a:r>
              <a:rPr lang="en-ZA" sz="1400" dirty="0" smtClean="0"/>
              <a:t>not available in the UK; comparator product , immediate release formulation).</a:t>
            </a:r>
            <a:endParaRPr lang="en-US" sz="1400" dirty="0" smtClean="0"/>
          </a:p>
          <a:p>
            <a:pPr lvl="2"/>
            <a:r>
              <a:rPr lang="en-ZA" sz="1400" dirty="0" smtClean="0"/>
              <a:t>Studies on switching between opioids are of poor quality &amp; often anecdotal.</a:t>
            </a:r>
            <a:endParaRPr lang="en-ZA" sz="1400" dirty="0" smtClean="0">
              <a:solidFill>
                <a:srgbClr val="3366FF"/>
              </a:solidFill>
            </a:endParaRPr>
          </a:p>
          <a:p>
            <a:pPr marL="0" indent="0">
              <a:buNone/>
            </a:pPr>
            <a:endParaRPr lang="en-ZA" sz="4200" b="1" dirty="0" smtClean="0">
              <a:solidFill>
                <a:srgbClr val="3366FF"/>
              </a:solidFill>
            </a:endParaRPr>
          </a:p>
          <a:p>
            <a:pPr lvl="1"/>
            <a:endParaRPr lang="en-ZA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4</a:t>
            </a:fld>
            <a:endParaRPr lang="en-Z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SLIDES 2014: PAIN</a:t>
            </a:r>
            <a:endParaRPr lang="en-ZA" sz="1100" dirty="0"/>
          </a:p>
        </p:txBody>
      </p:sp>
      <p:sp>
        <p:nvSpPr>
          <p:cNvPr id="12" name="TextBox 11"/>
          <p:cNvSpPr txBox="1"/>
          <p:nvPr/>
        </p:nvSpPr>
        <p:spPr>
          <a:xfrm>
            <a:off x="142844" y="5286388"/>
            <a:ext cx="885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2" indent="-342900">
              <a:buNone/>
            </a:pPr>
            <a:r>
              <a:rPr lang="en-ZA" sz="4000" b="1" dirty="0" smtClean="0">
                <a:solidFill>
                  <a:srgbClr val="3366FF"/>
                </a:solidFill>
              </a:rPr>
              <a:t>Level of Evidence: III Guidelines</a:t>
            </a:r>
            <a:endParaRPr lang="en-ZA" sz="4000" dirty="0"/>
          </a:p>
        </p:txBody>
      </p:sp>
      <p:sp>
        <p:nvSpPr>
          <p:cNvPr id="13" name="Rounded Rectangle 12"/>
          <p:cNvSpPr/>
          <p:nvPr/>
        </p:nvSpPr>
        <p:spPr>
          <a:xfrm>
            <a:off x="6975919" y="3911332"/>
            <a:ext cx="2096675" cy="1303618"/>
          </a:xfrm>
          <a:prstGeom prst="round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ZA" sz="1400" b="1" dirty="0" smtClean="0">
                <a:solidFill>
                  <a:srgbClr val="FFFF00"/>
                </a:solidFill>
              </a:rPr>
              <a:t>Management of chronic non-cancer pain for adults was delineated from children medicinal therapy.</a:t>
            </a:r>
          </a:p>
        </p:txBody>
      </p:sp>
      <p:sp>
        <p:nvSpPr>
          <p:cNvPr id="9" name="Right Arrow 8"/>
          <p:cNvSpPr/>
          <p:nvPr/>
        </p:nvSpPr>
        <p:spPr>
          <a:xfrm>
            <a:off x="1785918" y="2786058"/>
            <a:ext cx="357190" cy="7143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4643438" y="2786058"/>
            <a:ext cx="357190" cy="7143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4357686" y="3143248"/>
            <a:ext cx="357190" cy="7143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210296" y="5455665"/>
            <a:ext cx="91440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>
                <a:solidFill>
                  <a:srgbClr val="3366FF"/>
                </a:solidFill>
              </a:rPr>
              <a:t>Ref 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429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ZA" sz="3600" b="1" dirty="0" smtClean="0">
                <a:solidFill>
                  <a:schemeClr val="bg1"/>
                </a:solidFill>
              </a:rPr>
              <a:t>   20.2 CHRONIC NON-CANCER PAIN</a:t>
            </a:r>
            <a:endParaRPr lang="en-ZA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42984"/>
            <a:ext cx="8964488" cy="498317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GB" sz="4400" b="1" u="sng" dirty="0" smtClean="0"/>
              <a:t>CHILDREN</a:t>
            </a:r>
          </a:p>
          <a:p>
            <a:r>
              <a:rPr lang="en-GB" sz="4400" u="sng" dirty="0" smtClean="0"/>
              <a:t>Mist morphine: </a:t>
            </a:r>
            <a:r>
              <a:rPr lang="en-GB" sz="4400" i="1" dirty="0" smtClean="0">
                <a:solidFill>
                  <a:srgbClr val="00B0F0"/>
                </a:solidFill>
              </a:rPr>
              <a:t>retained</a:t>
            </a:r>
            <a:endParaRPr lang="en-US" sz="4400" dirty="0" smtClean="0">
              <a:solidFill>
                <a:srgbClr val="00B0F0"/>
              </a:solidFill>
            </a:endParaRPr>
          </a:p>
          <a:p>
            <a:r>
              <a:rPr lang="en-GB" sz="4400" u="sng" dirty="0" err="1" smtClean="0"/>
              <a:t>Tilidine</a:t>
            </a:r>
            <a:r>
              <a:rPr lang="en-GB" sz="4400" u="sng" dirty="0" smtClean="0"/>
              <a:t>:</a:t>
            </a:r>
            <a:r>
              <a:rPr lang="en-GB" sz="4400" i="1" dirty="0" smtClean="0"/>
              <a:t> </a:t>
            </a:r>
            <a:r>
              <a:rPr lang="en-GB" sz="4400" i="1" dirty="0" smtClean="0">
                <a:solidFill>
                  <a:schemeClr val="accent6">
                    <a:lumMod val="75000"/>
                  </a:schemeClr>
                </a:solidFill>
              </a:rPr>
              <a:t>not added</a:t>
            </a:r>
            <a:endParaRPr lang="en-US" sz="4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ZA" sz="1900" dirty="0" smtClean="0">
              <a:solidFill>
                <a:srgbClr val="3366FF"/>
              </a:solidFill>
            </a:endParaRPr>
          </a:p>
          <a:p>
            <a:pPr lvl="1"/>
            <a:r>
              <a:rPr lang="en-GB" sz="3600" dirty="0" smtClean="0"/>
              <a:t>Mist morphine is required for breakthrough pain (adults) &amp; pain management (children). </a:t>
            </a:r>
          </a:p>
          <a:p>
            <a:pPr lvl="1"/>
            <a:r>
              <a:rPr lang="en-GB" sz="3600" dirty="0" smtClean="0"/>
              <a:t>PHC STG recommends administration of morphine, prior to referral to secondary level &amp; inclusion of an </a:t>
            </a:r>
          </a:p>
          <a:p>
            <a:pPr lvl="1">
              <a:buNone/>
            </a:pPr>
            <a:r>
              <a:rPr lang="en-GB" sz="3600" dirty="0" smtClean="0"/>
              <a:t>	additional pain medicine (</a:t>
            </a:r>
            <a:r>
              <a:rPr lang="en-GB" sz="3600" dirty="0" err="1" smtClean="0"/>
              <a:t>tilidine</a:t>
            </a:r>
            <a:r>
              <a:rPr lang="en-GB" sz="3600" dirty="0" smtClean="0"/>
              <a:t>) to the</a:t>
            </a:r>
          </a:p>
          <a:p>
            <a:pPr lvl="1">
              <a:buNone/>
            </a:pPr>
            <a:r>
              <a:rPr lang="en-GB" sz="3600" dirty="0" smtClean="0"/>
              <a:t>	EML not considered pragmatic. </a:t>
            </a:r>
            <a:endParaRPr lang="en-US" sz="3600" dirty="0" smtClean="0"/>
          </a:p>
          <a:p>
            <a:pPr>
              <a:buNone/>
            </a:pPr>
            <a:endParaRPr lang="en-ZA" sz="5700" b="1" dirty="0" smtClean="0">
              <a:solidFill>
                <a:srgbClr val="3366FF"/>
              </a:solidFill>
            </a:endParaRPr>
          </a:p>
          <a:p>
            <a:pPr>
              <a:buNone/>
            </a:pPr>
            <a:r>
              <a:rPr lang="en-ZA" sz="5700" b="1" dirty="0" smtClean="0">
                <a:solidFill>
                  <a:srgbClr val="3366FF"/>
                </a:solidFill>
              </a:rPr>
              <a:t>Level of Evidence: III Expert opinion</a:t>
            </a:r>
            <a:endParaRPr lang="en-US" sz="5700" dirty="0" smtClean="0">
              <a:solidFill>
                <a:srgbClr val="3366FF"/>
              </a:solidFill>
            </a:endParaRPr>
          </a:p>
          <a:p>
            <a:pPr marL="0" indent="0">
              <a:buNone/>
            </a:pPr>
            <a:endParaRPr lang="en-ZA" sz="4200" b="1" dirty="0" smtClean="0">
              <a:solidFill>
                <a:srgbClr val="3366FF"/>
              </a:solidFill>
            </a:endParaRPr>
          </a:p>
          <a:p>
            <a:pPr lvl="1"/>
            <a:endParaRPr lang="en-ZA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5</a:t>
            </a:fld>
            <a:endParaRPr lang="en-Z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SLIDES 2014: PAIN</a:t>
            </a:r>
            <a:endParaRPr lang="en-ZA" sz="1100" dirty="0"/>
          </a:p>
        </p:txBody>
      </p:sp>
      <p:sp>
        <p:nvSpPr>
          <p:cNvPr id="6" name="Rounded Rectangle 5"/>
          <p:cNvSpPr/>
          <p:nvPr/>
        </p:nvSpPr>
        <p:spPr>
          <a:xfrm rot="20389597">
            <a:off x="6471793" y="4014584"/>
            <a:ext cx="2164763" cy="1143223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FF"/>
                </a:solidFill>
              </a:rPr>
              <a:t>Algorithm added indicating 2-step pain ladder regimen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52120" y="5143447"/>
            <a:ext cx="91440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>
                <a:solidFill>
                  <a:srgbClr val="3366FF"/>
                </a:solidFill>
              </a:rPr>
              <a:t>Ref </a:t>
            </a:r>
            <a:r>
              <a:rPr lang="en-ZA" dirty="0" smtClean="0">
                <a:solidFill>
                  <a:srgbClr val="3366FF"/>
                </a:solidFill>
              </a:rPr>
              <a:t>3</a:t>
            </a:r>
            <a:endParaRPr lang="en-ZA" dirty="0">
              <a:solidFill>
                <a:srgbClr val="3366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2985"/>
            <a:ext cx="9144000" cy="428628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ZA" sz="4400" b="1" u="sng" dirty="0" smtClean="0"/>
              <a:t>ADJUVANT THERAPY</a:t>
            </a:r>
            <a:endParaRPr lang="en-US" sz="4400" u="sng" dirty="0" smtClean="0"/>
          </a:p>
          <a:p>
            <a:pPr>
              <a:buNone/>
            </a:pPr>
            <a:r>
              <a:rPr lang="en-ZA" sz="4400" b="1" dirty="0" smtClean="0"/>
              <a:t>ADULTS:</a:t>
            </a:r>
            <a:endParaRPr lang="en-US" sz="4400" dirty="0" smtClean="0"/>
          </a:p>
          <a:p>
            <a:r>
              <a:rPr lang="en-ZA" sz="5100" u="sng" dirty="0" smtClean="0"/>
              <a:t>Amitriptyline:</a:t>
            </a:r>
            <a:r>
              <a:rPr lang="en-ZA" sz="5100" i="1" dirty="0" smtClean="0"/>
              <a:t> </a:t>
            </a:r>
            <a:r>
              <a:rPr lang="en-ZA" sz="5100" i="1" dirty="0" smtClean="0">
                <a:solidFill>
                  <a:srgbClr val="00B0F0"/>
                </a:solidFill>
              </a:rPr>
              <a:t>retained</a:t>
            </a:r>
            <a:endParaRPr lang="en-US" sz="5100" dirty="0" smtClean="0"/>
          </a:p>
          <a:p>
            <a:r>
              <a:rPr lang="en-ZA" sz="5100" u="sng" dirty="0" smtClean="0"/>
              <a:t>Tramadolol:</a:t>
            </a:r>
            <a:r>
              <a:rPr lang="en-ZA" sz="5100" i="1" dirty="0" smtClean="0"/>
              <a:t> </a:t>
            </a:r>
            <a:r>
              <a:rPr lang="en-ZA" sz="5100" i="1" dirty="0" smtClean="0">
                <a:solidFill>
                  <a:srgbClr val="00B0F0"/>
                </a:solidFill>
              </a:rPr>
              <a:t>retained</a:t>
            </a:r>
            <a:endParaRPr lang="en-US" sz="5100" dirty="0" smtClean="0">
              <a:solidFill>
                <a:srgbClr val="00B0F0"/>
              </a:solidFill>
            </a:endParaRPr>
          </a:p>
          <a:p>
            <a:r>
              <a:rPr lang="en-ZA" sz="5100" u="sng" dirty="0" smtClean="0"/>
              <a:t>Methadone:</a:t>
            </a:r>
            <a:r>
              <a:rPr lang="en-ZA" sz="5100" dirty="0" smtClean="0"/>
              <a:t> </a:t>
            </a:r>
            <a:r>
              <a:rPr lang="en-ZA" sz="5100" i="1" dirty="0" smtClean="0">
                <a:solidFill>
                  <a:schemeClr val="accent6">
                    <a:lumMod val="75000"/>
                  </a:schemeClr>
                </a:solidFill>
              </a:rPr>
              <a:t>not added</a:t>
            </a:r>
            <a:endParaRPr lang="en-US" sz="51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ZA" sz="3300" dirty="0" smtClean="0"/>
              <a:t>Restricting prescribing of amitriptyline to specialists only, due to irrational medicine use was not considered pragmatic for primary level of care – the STG restricts the medicine as doctor initiated.  </a:t>
            </a:r>
            <a:endParaRPr lang="en-US" sz="3300" dirty="0" smtClean="0"/>
          </a:p>
          <a:p>
            <a:pPr lvl="1"/>
            <a:r>
              <a:rPr lang="en-ZA" sz="3300" dirty="0" smtClean="0"/>
              <a:t>Concerns about the rising incidence of death from opioid overdose (report from North America) was noted. Pain requiring strong opioids require referral to secondary level of care. Tramadolol, a weak opioid, was retained in the STG.</a:t>
            </a:r>
            <a:endParaRPr lang="en-US" sz="3300" dirty="0" smtClean="0"/>
          </a:p>
          <a:p>
            <a:pPr lvl="1"/>
            <a:r>
              <a:rPr lang="en-GB" sz="3300" dirty="0" smtClean="0"/>
              <a:t>An external comment to include methadone (based on the National Cancer Institute guidelines) in the primary level EML for neuropathic pain was not pragmatic for primary level of care.</a:t>
            </a:r>
            <a:endParaRPr lang="en-US" sz="3300" dirty="0" smtClean="0"/>
          </a:p>
          <a:p>
            <a:pPr>
              <a:buNone/>
            </a:pPr>
            <a:r>
              <a:rPr lang="en-US" sz="9300" b="1" dirty="0" smtClean="0">
                <a:solidFill>
                  <a:srgbClr val="3366FF"/>
                </a:solidFill>
              </a:rPr>
              <a:t>Level of Evidence: III Expert opinion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6</a:t>
            </a:fld>
            <a:endParaRPr lang="en-Z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SLIDES 2014: PAIN</a:t>
            </a:r>
            <a:endParaRPr lang="en-ZA" sz="11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ZA" sz="3600" b="1" dirty="0" smtClean="0">
                <a:solidFill>
                  <a:schemeClr val="bg1"/>
                </a:solidFill>
              </a:rPr>
              <a:t>   20.2 CHRONIC NON-CANCER PAIN</a:t>
            </a:r>
            <a:endParaRPr lang="en-ZA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2852"/>
            <a:ext cx="8229600" cy="714380"/>
          </a:xfrm>
        </p:spPr>
        <p:txBody>
          <a:bodyPr>
            <a:noAutofit/>
          </a:bodyPr>
          <a:lstStyle/>
          <a:p>
            <a:pPr algn="l"/>
            <a:r>
              <a:rPr lang="en-ZA" sz="3600" b="1" dirty="0" smtClean="0">
                <a:solidFill>
                  <a:schemeClr val="bg1"/>
                </a:solidFill>
              </a:rPr>
              <a:t>20.2 CHRONIC NON-CANCER PAIN</a:t>
            </a:r>
            <a:endParaRPr lang="en-ZA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071546"/>
            <a:ext cx="8784976" cy="471338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sz="3600" b="1" dirty="0" smtClean="0"/>
              <a:t>CHILDREN</a:t>
            </a:r>
            <a:endParaRPr lang="en-US" sz="3600" dirty="0" smtClean="0"/>
          </a:p>
          <a:p>
            <a:pPr>
              <a:buNone/>
            </a:pPr>
            <a:r>
              <a:rPr lang="en-GB" sz="3600" b="1" dirty="0" smtClean="0"/>
              <a:t>Non-opioid</a:t>
            </a:r>
            <a:endParaRPr lang="en-US" sz="3600" dirty="0" smtClean="0"/>
          </a:p>
          <a:p>
            <a:r>
              <a:rPr lang="en-GB" sz="3600" u="sng" dirty="0" smtClean="0"/>
              <a:t>Ibuprofen</a:t>
            </a:r>
            <a:r>
              <a:rPr lang="en-GB" sz="3600" dirty="0" smtClean="0"/>
              <a:t>: </a:t>
            </a:r>
            <a:r>
              <a:rPr lang="en-GB" sz="3600" i="1" dirty="0" smtClean="0">
                <a:solidFill>
                  <a:srgbClr val="9966FF"/>
                </a:solidFill>
              </a:rPr>
              <a:t>amended</a:t>
            </a:r>
            <a:endParaRPr lang="en-US" sz="3600" dirty="0" smtClean="0">
              <a:solidFill>
                <a:srgbClr val="9966FF"/>
              </a:solidFill>
            </a:endParaRPr>
          </a:p>
          <a:p>
            <a:pPr lvl="1"/>
            <a:r>
              <a:rPr lang="en-GB" dirty="0" smtClean="0"/>
              <a:t>The weight-band dosing table for ibuprofen was amended for correctness. </a:t>
            </a:r>
            <a:endParaRPr lang="en-US" dirty="0" smtClean="0"/>
          </a:p>
          <a:p>
            <a:pPr>
              <a:buNone/>
            </a:pPr>
            <a:endParaRPr lang="en-US" sz="1300" dirty="0" smtClean="0"/>
          </a:p>
          <a:p>
            <a:pPr>
              <a:buNone/>
            </a:pPr>
            <a:r>
              <a:rPr lang="en-GB" sz="3600" b="1" dirty="0" smtClean="0"/>
              <a:t>For anxiety</a:t>
            </a:r>
            <a:endParaRPr lang="en-US" sz="3600" dirty="0" smtClean="0"/>
          </a:p>
          <a:p>
            <a:r>
              <a:rPr lang="en-GB" sz="3600" u="sng" dirty="0" smtClean="0"/>
              <a:t>Diazepam, oral</a:t>
            </a:r>
            <a:r>
              <a:rPr lang="en-GB" sz="3600" dirty="0" smtClean="0"/>
              <a:t>: </a:t>
            </a:r>
            <a:r>
              <a:rPr lang="en-GB" sz="3600" i="1" dirty="0" smtClean="0">
                <a:solidFill>
                  <a:srgbClr val="00B0F0"/>
                </a:solidFill>
              </a:rPr>
              <a:t>retained for a maximum of 2 weeks.</a:t>
            </a:r>
            <a:endParaRPr lang="en-US" sz="3600" dirty="0" smtClean="0">
              <a:solidFill>
                <a:srgbClr val="00B0F0"/>
              </a:solidFill>
            </a:endParaRPr>
          </a:p>
          <a:p>
            <a:r>
              <a:rPr lang="en-GB" sz="3600" u="sng" dirty="0" err="1" smtClean="0"/>
              <a:t>Lorazepam</a:t>
            </a:r>
            <a:r>
              <a:rPr lang="en-GB" sz="3600" u="sng" dirty="0" smtClean="0"/>
              <a:t>, sublingual:</a:t>
            </a:r>
            <a:r>
              <a:rPr lang="en-GB" sz="3600" dirty="0" smtClean="0"/>
              <a:t> </a:t>
            </a:r>
            <a:r>
              <a:rPr lang="en-GB" sz="3600" i="1" dirty="0" smtClean="0">
                <a:solidFill>
                  <a:schemeClr val="accent6">
                    <a:lumMod val="75000"/>
                  </a:schemeClr>
                </a:solidFill>
              </a:rPr>
              <a:t>not added</a:t>
            </a:r>
            <a:endParaRPr lang="en-US" sz="36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GB" dirty="0" err="1" smtClean="0"/>
              <a:t>Lorazepam</a:t>
            </a:r>
            <a:r>
              <a:rPr lang="en-GB" dirty="0" smtClean="0"/>
              <a:t> sublingual is not included in the PHC EML.</a:t>
            </a:r>
            <a:endParaRPr lang="en-US" dirty="0" smtClean="0"/>
          </a:p>
          <a:p>
            <a:endParaRPr lang="en-ZA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03B2-953D-4068-99A6-8707FB8FE3E1}" type="slidenum">
              <a:rPr lang="en-ZA" smtClean="0"/>
              <a:pPr/>
              <a:t>7</a:t>
            </a:fld>
            <a:endParaRPr lang="en-Z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/>
            <a:r>
              <a:rPr lang="en-ZA" sz="1100" dirty="0" smtClean="0"/>
              <a:t>PRIMARY HEALTHCARE IMPLEMENTATION SLIDES 2014: PAIN</a:t>
            </a:r>
            <a:endParaRPr lang="en-ZA" sz="1100" dirty="0"/>
          </a:p>
        </p:txBody>
      </p:sp>
    </p:spTree>
    <p:extLst>
      <p:ext uri="{BB962C8B-B14F-4D97-AF65-F5344CB8AC3E}">
        <p14:creationId xmlns:p14="http://schemas.microsoft.com/office/powerpoint/2010/main" xmlns="" val="1636013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6737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 smtClean="0">
                <a:solidFill>
                  <a:prstClr val="white"/>
                </a:solidFill>
              </a:rPr>
              <a:t>CASE STUDY</a:t>
            </a:r>
            <a:endParaRPr lang="en-Z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>
              <a:defRPr/>
            </a:pPr>
            <a:fld id="{6079DE21-5DAA-4204-B423-28510684095B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 algn="ctr">
                <a:defRPr/>
              </a:pPr>
              <a:t>8</a:t>
            </a:fld>
            <a:endParaRPr lang="en-Z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412776"/>
            <a:ext cx="8136904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 smtClean="0"/>
              <a:t>A 55 year old male patient with chronic cancer pain complains of pain between his morphine dosing.  Patient indicated that there are 2 periods in the day when the morphine does not seem to be working. </a:t>
            </a:r>
          </a:p>
          <a:p>
            <a:endParaRPr lang="en-ZA" sz="500" dirty="0"/>
          </a:p>
          <a:p>
            <a:r>
              <a:rPr lang="en-ZA" sz="2400" dirty="0" smtClean="0"/>
              <a:t>The patient’s current prescription includes: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ZA" sz="2400" dirty="0" smtClean="0"/>
              <a:t>Morphine, oral, 20mg 4 hourly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ZA" sz="2400" dirty="0" smtClean="0"/>
              <a:t>Ibuprofen 400mg 6 hourly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ZA" sz="2400" dirty="0" err="1" smtClean="0"/>
              <a:t>Paracetamol</a:t>
            </a:r>
            <a:r>
              <a:rPr lang="en-ZA" sz="2400" dirty="0" smtClean="0"/>
              <a:t> 1g 6 hourly </a:t>
            </a:r>
          </a:p>
          <a:p>
            <a:pPr marL="285750" indent="-285750">
              <a:buFont typeface="Arial" pitchFamily="34" charset="0"/>
              <a:buChar char="•"/>
            </a:pPr>
            <a:endParaRPr lang="en-ZA" sz="2400" dirty="0"/>
          </a:p>
          <a:p>
            <a:r>
              <a:rPr lang="en-ZA" sz="2400" dirty="0" smtClean="0"/>
              <a:t>What adjustments would you make to the prescription? 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xmlns="" val="2255508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6737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 smtClean="0">
                <a:solidFill>
                  <a:prstClr val="white"/>
                </a:solidFill>
              </a:rPr>
              <a:t>CASE STUDY: SOLUTION</a:t>
            </a:r>
            <a:endParaRPr lang="en-ZA" dirty="0">
              <a:solidFill>
                <a:prstClr val="white"/>
              </a:solidFill>
            </a:endParaRPr>
          </a:p>
        </p:txBody>
      </p:sp>
      <p:sp>
        <p:nvSpPr>
          <p:cNvPr id="3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>
              <a:defRPr/>
            </a:pPr>
            <a:fld id="{6079DE21-5DAA-4204-B423-28510684095B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 algn="ctr">
                <a:defRPr/>
              </a:pPr>
              <a:t>9</a:t>
            </a:fld>
            <a:endParaRPr lang="en-Z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340768"/>
            <a:ext cx="84969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ZA" sz="2000" b="1" dirty="0" smtClean="0"/>
              <a:t>A doctor must adjust the dose of morphine according to the number of episodes of break through pain episodes per day. </a:t>
            </a:r>
            <a:r>
              <a:rPr lang="en-ZA" sz="2000" dirty="0" smtClean="0"/>
              <a:t> Remember there is no maximum morphine dose threshold for this indication.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ZA" sz="2000" dirty="0" smtClean="0"/>
              <a:t>Adjust Morphine dose as follows: </a:t>
            </a:r>
          </a:p>
          <a:p>
            <a:pPr algn="ctr"/>
            <a:r>
              <a:rPr lang="en-ZA" sz="2000" dirty="0" smtClean="0"/>
              <a:t>Patient </a:t>
            </a:r>
            <a:r>
              <a:rPr lang="en-ZA" sz="2000" dirty="0"/>
              <a:t>gets 3</a:t>
            </a:r>
            <a:r>
              <a:rPr lang="en-ZA" sz="2000" dirty="0" smtClean="0"/>
              <a:t>0 </a:t>
            </a:r>
            <a:r>
              <a:rPr lang="en-ZA" sz="2000" dirty="0"/>
              <a:t>mg morphine every four hours.</a:t>
            </a:r>
          </a:p>
          <a:p>
            <a:pPr algn="ctr"/>
            <a:r>
              <a:rPr lang="en-ZA" sz="2000" dirty="0"/>
              <a:t>The patient has </a:t>
            </a:r>
            <a:r>
              <a:rPr lang="en-ZA" sz="2000" dirty="0" smtClean="0"/>
              <a:t>2 </a:t>
            </a:r>
            <a:r>
              <a:rPr lang="en-ZA" sz="2000" dirty="0"/>
              <a:t>episodes of breakthrough pain:</a:t>
            </a:r>
          </a:p>
          <a:p>
            <a:pPr algn="ctr"/>
            <a:r>
              <a:rPr lang="en-ZA" sz="2000" dirty="0" smtClean="0"/>
              <a:t>2x </a:t>
            </a:r>
            <a:r>
              <a:rPr lang="en-ZA" sz="2000" dirty="0"/>
              <a:t>3</a:t>
            </a:r>
            <a:r>
              <a:rPr lang="en-ZA" sz="2000" dirty="0" smtClean="0"/>
              <a:t>0 </a:t>
            </a:r>
            <a:r>
              <a:rPr lang="en-ZA" sz="2000" dirty="0"/>
              <a:t>mg = 6</a:t>
            </a:r>
            <a:r>
              <a:rPr lang="en-ZA" sz="2000" dirty="0" smtClean="0"/>
              <a:t>0 </a:t>
            </a:r>
            <a:r>
              <a:rPr lang="en-ZA" sz="2000" dirty="0"/>
              <a:t>mg</a:t>
            </a:r>
          </a:p>
          <a:p>
            <a:pPr algn="ctr"/>
            <a:r>
              <a:rPr lang="en-ZA" sz="2000" dirty="0"/>
              <a:t>6</a:t>
            </a:r>
            <a:r>
              <a:rPr lang="en-ZA" sz="2000" dirty="0" smtClean="0"/>
              <a:t>0 </a:t>
            </a:r>
            <a:r>
              <a:rPr lang="en-ZA" sz="2000" dirty="0"/>
              <a:t>mg ÷ 6 = </a:t>
            </a:r>
            <a:r>
              <a:rPr lang="en-ZA" sz="2000" dirty="0" smtClean="0"/>
              <a:t>10 </a:t>
            </a:r>
            <a:r>
              <a:rPr lang="en-ZA" sz="2000" dirty="0"/>
              <a:t>mg</a:t>
            </a:r>
          </a:p>
          <a:p>
            <a:pPr algn="ctr"/>
            <a:r>
              <a:rPr lang="en-ZA" sz="2000" dirty="0"/>
              <a:t>The regular 4 hourly dose of </a:t>
            </a:r>
            <a:r>
              <a:rPr lang="en-ZA" sz="2000" dirty="0" smtClean="0"/>
              <a:t>30 </a:t>
            </a:r>
            <a:r>
              <a:rPr lang="en-ZA" sz="2000" dirty="0"/>
              <a:t>mg </a:t>
            </a:r>
            <a:r>
              <a:rPr lang="en-ZA" sz="2000" dirty="0" smtClean="0"/>
              <a:t>must be </a:t>
            </a:r>
            <a:r>
              <a:rPr lang="en-ZA" sz="2000" dirty="0"/>
              <a:t>increased by </a:t>
            </a:r>
            <a:r>
              <a:rPr lang="en-ZA" sz="2000" dirty="0" smtClean="0"/>
              <a:t>10 </a:t>
            </a:r>
            <a:r>
              <a:rPr lang="en-ZA" sz="2000" dirty="0"/>
              <a:t>mg</a:t>
            </a:r>
          </a:p>
          <a:p>
            <a:pPr algn="ctr"/>
            <a:r>
              <a:rPr lang="en-ZA" sz="2000" dirty="0"/>
              <a:t>i.e. </a:t>
            </a:r>
            <a:r>
              <a:rPr lang="en-ZA" sz="2000" dirty="0" smtClean="0"/>
              <a:t>30 </a:t>
            </a:r>
            <a:r>
              <a:rPr lang="en-ZA" sz="2000" dirty="0"/>
              <a:t>mg + </a:t>
            </a:r>
            <a:r>
              <a:rPr lang="en-ZA" sz="2000" dirty="0" smtClean="0"/>
              <a:t>10 </a:t>
            </a:r>
            <a:r>
              <a:rPr lang="en-ZA" sz="2000" dirty="0"/>
              <a:t>mg = </a:t>
            </a:r>
            <a:r>
              <a:rPr lang="en-ZA" sz="2000" dirty="0" smtClean="0"/>
              <a:t>40 </a:t>
            </a:r>
            <a:r>
              <a:rPr lang="en-ZA" sz="2000" dirty="0"/>
              <a:t>mg.</a:t>
            </a:r>
          </a:p>
          <a:p>
            <a:pPr algn="ctr"/>
            <a:r>
              <a:rPr lang="en-ZA" sz="2000" dirty="0"/>
              <a:t>The increased morphine dose will be </a:t>
            </a:r>
            <a:r>
              <a:rPr lang="en-ZA" sz="2000" dirty="0" smtClean="0"/>
              <a:t>40 </a:t>
            </a:r>
            <a:r>
              <a:rPr lang="en-ZA" sz="2000" dirty="0"/>
              <a:t>mg 4 hourly</a:t>
            </a:r>
            <a:r>
              <a:rPr lang="en-ZA" sz="2000" dirty="0" smtClean="0"/>
              <a:t>.</a:t>
            </a:r>
          </a:p>
          <a:p>
            <a:pPr algn="ctr"/>
            <a:endParaRPr lang="en-ZA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ZA" sz="2000" b="1" dirty="0" smtClean="0"/>
              <a:t>Dose of  Ibuprofen can also be adjusted to a maximum dose of 2400mg (doses must be administered with food) – must be doctor initiated. </a:t>
            </a:r>
            <a:endParaRPr lang="en-ZA" sz="2000" b="1" dirty="0"/>
          </a:p>
        </p:txBody>
      </p:sp>
    </p:spTree>
    <p:extLst>
      <p:ext uri="{BB962C8B-B14F-4D97-AF65-F5344CB8AC3E}">
        <p14:creationId xmlns:p14="http://schemas.microsoft.com/office/powerpoint/2010/main" xmlns="" val="366369859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NDOH VS 1</Template>
  <TotalTime>1432</TotalTime>
  <Words>1109</Words>
  <Application>Microsoft Office PowerPoint</Application>
  <PresentationFormat>On-screen Show (4:3)</PresentationFormat>
  <Paragraphs>172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1_Office Theme</vt:lpstr>
      <vt:lpstr>Custom Design</vt:lpstr>
      <vt:lpstr>1_Custom Design</vt:lpstr>
      <vt:lpstr>Slide 1</vt:lpstr>
      <vt:lpstr>    20.1 PAIN CONTROL</vt:lpstr>
      <vt:lpstr>    20.1 PAIN CONTROL</vt:lpstr>
      <vt:lpstr>   20.2 CHRONIC NON-CANCER PAIN</vt:lpstr>
      <vt:lpstr>   20.2 CHRONIC NON-CANCER PAIN</vt:lpstr>
      <vt:lpstr>   20.2 CHRONIC NON-CANCER PAIN</vt:lpstr>
      <vt:lpstr>20.2 CHRONIC NON-CANCER PAIN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Trudy</dc:creator>
  <cp:lastModifiedBy>LeongT</cp:lastModifiedBy>
  <cp:revision>155</cp:revision>
  <dcterms:created xsi:type="dcterms:W3CDTF">2014-04-22T12:08:09Z</dcterms:created>
  <dcterms:modified xsi:type="dcterms:W3CDTF">2015-03-30T19:49:51Z</dcterms:modified>
</cp:coreProperties>
</file>