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1" r:id="rId1"/>
    <p:sldMasterId id="2147483666" r:id="rId2"/>
  </p:sldMasterIdLst>
  <p:notesMasterIdLst>
    <p:notesMasterId r:id="rId60"/>
  </p:notesMasterIdLst>
  <p:handoutMasterIdLst>
    <p:handoutMasterId r:id="rId61"/>
  </p:handoutMasterIdLst>
  <p:sldIdLst>
    <p:sldId id="310" r:id="rId3"/>
    <p:sldId id="267" r:id="rId4"/>
    <p:sldId id="268" r:id="rId5"/>
    <p:sldId id="269" r:id="rId6"/>
    <p:sldId id="312" r:id="rId7"/>
    <p:sldId id="311" r:id="rId8"/>
    <p:sldId id="313" r:id="rId9"/>
    <p:sldId id="323" r:id="rId10"/>
    <p:sldId id="260" r:id="rId11"/>
    <p:sldId id="314" r:id="rId12"/>
    <p:sldId id="261" r:id="rId13"/>
    <p:sldId id="309" r:id="rId14"/>
    <p:sldId id="270" r:id="rId15"/>
    <p:sldId id="263" r:id="rId16"/>
    <p:sldId id="274" r:id="rId17"/>
    <p:sldId id="273" r:id="rId18"/>
    <p:sldId id="275" r:id="rId19"/>
    <p:sldId id="276" r:id="rId20"/>
    <p:sldId id="279" r:id="rId21"/>
    <p:sldId id="278" r:id="rId22"/>
    <p:sldId id="281" r:id="rId23"/>
    <p:sldId id="308" r:id="rId24"/>
    <p:sldId id="285" r:id="rId25"/>
    <p:sldId id="283" r:id="rId26"/>
    <p:sldId id="316" r:id="rId27"/>
    <p:sldId id="317" r:id="rId28"/>
    <p:sldId id="318" r:id="rId29"/>
    <p:sldId id="321" r:id="rId30"/>
    <p:sldId id="320" r:id="rId31"/>
    <p:sldId id="324" r:id="rId32"/>
    <p:sldId id="319" r:id="rId33"/>
    <p:sldId id="286" r:id="rId34"/>
    <p:sldId id="284" r:id="rId35"/>
    <p:sldId id="290" r:id="rId36"/>
    <p:sldId id="291" r:id="rId37"/>
    <p:sldId id="289" r:id="rId38"/>
    <p:sldId id="288" r:id="rId39"/>
    <p:sldId id="307" r:id="rId40"/>
    <p:sldId id="295" r:id="rId41"/>
    <p:sldId id="294" r:id="rId42"/>
    <p:sldId id="293" r:id="rId43"/>
    <p:sldId id="322" r:id="rId44"/>
    <p:sldId id="296" r:id="rId45"/>
    <p:sldId id="292" r:id="rId46"/>
    <p:sldId id="297" r:id="rId47"/>
    <p:sldId id="335" r:id="rId48"/>
    <p:sldId id="336" r:id="rId49"/>
    <p:sldId id="337" r:id="rId50"/>
    <p:sldId id="338" r:id="rId51"/>
    <p:sldId id="340" r:id="rId52"/>
    <p:sldId id="342" r:id="rId53"/>
    <p:sldId id="325" r:id="rId54"/>
    <p:sldId id="327" r:id="rId55"/>
    <p:sldId id="328" r:id="rId56"/>
    <p:sldId id="331" r:id="rId57"/>
    <p:sldId id="332" r:id="rId58"/>
    <p:sldId id="333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ddy,Millidhashni" initials="R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33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525" autoAdjust="0"/>
  </p:normalViewPr>
  <p:slideViewPr>
    <p:cSldViewPr>
      <p:cViewPr>
        <p:scale>
          <a:sx n="90" d="100"/>
          <a:sy n="9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FF873-A247-4A95-9304-7BE8D86E204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B3D3A-C80B-434C-A7B9-BCDEFB3F0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4109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FE979-5120-4E1A-8690-156A92E8BC4D}" type="datetimeFigureOut">
              <a:rPr lang="en-US" smtClean="0"/>
              <a:pPr/>
              <a:t>3/30/2015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0204B-497E-4794-AA58-A31DBCDDE6E9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402892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hiv/pub/guidelines/arv2013/en/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std/treatment/2010/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hiv/pub/guidelines/arv2013/en/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sahivsoc.org/upload/documents/guidelines_nov_2008.pdf" TargetMode="Externa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hivsoc.org/upload/documents/guidelines_nov_2008.pdf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who.int/hiv/pub/guidelines/arv2013/en/" TargetMode="Externa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a.europa.eu/docs/en_GB/document_library/EPAR_-_Public_assessment_report/human/002267/WC500112312.pdf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mmwr/pdf/rr/rr4204.pdf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100" dirty="0" smtClean="0"/>
              <a:t>DISCLAIMER</a:t>
            </a:r>
          </a:p>
          <a:p>
            <a:pPr>
              <a:lnSpc>
                <a:spcPct val="80000"/>
              </a:lnSpc>
            </a:pPr>
            <a:r>
              <a:rPr lang="en-GB" sz="1100" dirty="0" smtClean="0"/>
              <a:t>This slide set is an implementation tool and should be used alongside the published STG. This information does not supersede or replace the STG itself.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A32DA9B-F8D5-4216-B26F-75A09D968563}" type="datetime1">
              <a:rPr lang="en-US" smtClean="0">
                <a:solidFill>
                  <a:prstClr val="black"/>
                </a:solidFill>
              </a:rPr>
              <a:pPr/>
              <a:t>3/30/2015</a:t>
            </a:fld>
            <a:endParaRPr lang="en-Z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A3F3-7F60-4372-AD96-0BFBCD79137E}" type="slidenum">
              <a:rPr lang="en-ZA" smtClean="0">
                <a:solidFill>
                  <a:prstClr val="black"/>
                </a:solidFill>
              </a:rPr>
              <a:pPr/>
              <a:t>1</a:t>
            </a:fld>
            <a:endParaRPr lang="en-Z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13</a:t>
            </a:fld>
            <a:endParaRPr lang="en-Z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Stander</a:t>
            </a:r>
            <a:r>
              <a:rPr lang="en-Z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M, Wallis </a:t>
            </a:r>
            <a:r>
              <a:rPr lang="en-Z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LA.The</a:t>
            </a:r>
            <a:r>
              <a:rPr lang="en-Z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emergency management and treatment of severe </a:t>
            </a:r>
            <a:r>
              <a:rPr lang="en-Z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burns.Emerg</a:t>
            </a:r>
            <a:r>
              <a:rPr lang="en-Z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 Int. 2011;2011:161375.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15</a:t>
            </a:fld>
            <a:endParaRPr lang="en-Z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16</a:t>
            </a:fld>
            <a:endParaRPr lang="en-Z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17</a:t>
            </a:fld>
            <a:endParaRPr lang="en-Z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200" dirty="0" smtClean="0"/>
              <a:t>International Liaison Committee on Resuscitation (ILCOR), 2010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200" dirty="0" smtClean="0"/>
              <a:t>Resuscitation Council of Southern Africa . Basic Life Support for Healthcare Providers (Adults and children), 2012.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18</a:t>
            </a:fld>
            <a:endParaRPr lang="en-Z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19</a:t>
            </a:fld>
            <a:endParaRPr lang="en-Z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1200" dirty="0" err="1" smtClean="0"/>
              <a:t>Resus</a:t>
            </a:r>
            <a:r>
              <a:rPr lang="en-ZA" sz="1200" baseline="0" dirty="0" smtClean="0"/>
              <a:t> </a:t>
            </a:r>
            <a:endParaRPr lang="en-ZA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21</a:t>
            </a:fld>
            <a:endParaRPr lang="en-Z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SAMF 10</a:t>
            </a:r>
            <a:r>
              <a:rPr lang="en-US" baseline="30000" dirty="0" smtClean="0"/>
              <a:t>th</a:t>
            </a:r>
            <a:r>
              <a:rPr lang="en-US" baseline="0" dirty="0" smtClean="0"/>
              <a:t> edition, 2012</a:t>
            </a:r>
          </a:p>
          <a:p>
            <a:r>
              <a:rPr lang="en-US" dirty="0" smtClean="0"/>
              <a:t>PHC STG, 2014 – Chapter 16: Mental health conditions.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22</a:t>
            </a:fld>
            <a:endParaRPr lang="en-Z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200" dirty="0" smtClean="0"/>
              <a:t>Adult Hospital level STG, 2012</a:t>
            </a:r>
            <a:endParaRPr lang="en-ZA" sz="1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23</a:t>
            </a:fld>
            <a:endParaRPr lang="en-Z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24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Paediatric</a:t>
            </a:r>
            <a:r>
              <a:rPr lang="en-ZA" baseline="0" dirty="0" smtClean="0"/>
              <a:t> Hospital level STG, 2013.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7306073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WHO. Consolidated guidelines on the use of antiretroviral drugs for treating and preventing HIV infection, June 2013; March 2014 and December 2014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supplements.</a:t>
            </a:r>
            <a:r>
              <a:rPr lang="en-GB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://www.who.int/hiv/pub/guidelines/arv2013/en/</a:t>
            </a:r>
            <a:endParaRPr lang="en-Z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25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7571586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National ART Guidelines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26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0136729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Adults: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Primary Healthcare STG, 2014: Chapter 12 Sexually transmitted infections. </a:t>
            </a:r>
          </a:p>
          <a:p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Children: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Workowski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KA, Berman S; Centers for Disease Control and Prevention (CDC). Sexually transmitted diseases treatment guidelines, 2010.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MMWR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Recomm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2010 Dec 17;59(RR-12):1-110. Erratum in: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MMWR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Recomm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2011 Jan 14;60(1):18. Dosage error in article text.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http://www.cdc.gov/std/treatment/2010/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27</a:t>
            </a:fld>
            <a:endParaRPr lang="en-Z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Occupational HIV PEP: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WHO. Consolidated guidelines on the use of antiretroviral drugs for treating and preventing HIV infection, June 2013; March 2014 and December 2014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supplements.</a:t>
            </a:r>
            <a:r>
              <a:rPr lang="en-GB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://www.who.int/hiv/pub/guidelines/arv2013/en/</a:t>
            </a:r>
            <a:endParaRPr lang="en-Z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South African HIV Clinician Society. Post-exposure prophylaxis guidelines.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 A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Jr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HIV Med,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Winter 2008.[Online] Available at: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http://www.sahivsoc.org/upload/documents/guidelines_nov_2008.pdf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ZA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29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8476430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Non-occupational HIV PEP: South African HIV Clinician Society. Post-exposure prophylaxis guidelines.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 A </a:t>
            </a:r>
            <a:r>
              <a:rPr lang="en-GB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Jr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HIV Med,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Winter 2008.[Online] Available at: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http://www.sahivsoc.org/upload/documents/guidelines_nov_2008.pdf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WHO. Consolidated guidelines on the use of antiretroviral drugs for treating and preventing HIV infection, June 2013; March 2014 and December 2014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supplements.</a:t>
            </a:r>
            <a:r>
              <a:rPr lang="en-GB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://www.who.int/hiv/pub/guidelines/arv2013/en/</a:t>
            </a:r>
            <a:endParaRPr lang="en-Z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30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6529518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Adult hospital</a:t>
            </a:r>
            <a:r>
              <a:rPr lang="en-ZA" baseline="0" dirty="0" smtClean="0"/>
              <a:t> level STG, 2012.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31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0027066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ZA" sz="1200" dirty="0" smtClean="0"/>
              <a:t>Paediatric Hospital</a:t>
            </a:r>
            <a:r>
              <a:rPr lang="en-ZA" sz="1200" baseline="0" dirty="0" smtClean="0"/>
              <a:t> STG, 2013.</a:t>
            </a:r>
            <a:endParaRPr lang="en-ZA" sz="1200" dirty="0" smtClean="0"/>
          </a:p>
          <a:p>
            <a:pPr marL="57150" indent="0">
              <a:buNone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Advanced paediatric life support guidelines.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32</a:t>
            </a:fld>
            <a:endParaRPr lang="en-Z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200" dirty="0" smtClean="0"/>
              <a:t>Adult Hospital level STG, 2012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33</a:t>
            </a:fld>
            <a:endParaRPr lang="en-Z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34</a:t>
            </a:fld>
            <a:endParaRPr lang="en-Z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GB" sz="1200" dirty="0" smtClean="0"/>
              <a:t>MCC registered package insert for </a:t>
            </a:r>
            <a:r>
              <a:rPr lang="en-GB" sz="1200" dirty="0" err="1" smtClean="0"/>
              <a:t>Bicillin</a:t>
            </a:r>
            <a:r>
              <a:rPr lang="en-GB" sz="1200" dirty="0" smtClean="0"/>
              <a:t>® L-A 2,4 Injection</a:t>
            </a:r>
          </a:p>
          <a:p>
            <a:pPr marL="57150" indent="0">
              <a:buNone/>
            </a:pPr>
            <a:r>
              <a:rPr lang="en-GB" sz="1100" dirty="0" smtClean="0"/>
              <a:t>WHO 2004 bulletin</a:t>
            </a:r>
          </a:p>
          <a:p>
            <a:pPr marL="57150" indent="0">
              <a:buNone/>
            </a:pPr>
            <a:r>
              <a:rPr lang="en-GB" sz="1100" dirty="0" smtClean="0"/>
              <a:t>CDC, 2006 statement</a:t>
            </a:r>
            <a:endParaRPr lang="en-ZA" sz="11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35</a:t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dirty="0" smtClean="0"/>
              <a:t>Vincent JL, </a:t>
            </a:r>
            <a:r>
              <a:rPr lang="en-ZA" dirty="0" err="1" smtClean="0"/>
              <a:t>Gerlach</a:t>
            </a:r>
            <a:r>
              <a:rPr lang="en-ZA" dirty="0" smtClean="0"/>
              <a:t> H. Fluid resuscitation in severe sepsis and septic shock: an evidence-based review. </a:t>
            </a:r>
            <a:r>
              <a:rPr lang="en-ZA" dirty="0" err="1" smtClean="0"/>
              <a:t>Crit</a:t>
            </a:r>
            <a:r>
              <a:rPr lang="en-ZA" dirty="0" smtClean="0"/>
              <a:t> Care Med. 2004 Nov;32(11 </a:t>
            </a:r>
            <a:r>
              <a:rPr lang="en-ZA" dirty="0" err="1" smtClean="0"/>
              <a:t>Suppl</a:t>
            </a:r>
            <a:r>
              <a:rPr lang="en-ZA" dirty="0" smtClean="0"/>
              <a:t>):S451-4.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dirty="0" smtClean="0"/>
              <a:t>Adult</a:t>
            </a:r>
            <a:r>
              <a:rPr lang="en-ZA" baseline="0" dirty="0" smtClean="0"/>
              <a:t> Hospital level STG, 2012.</a:t>
            </a:r>
            <a:endParaRPr lang="en-ZA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36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4452610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37</a:t>
            </a:fld>
            <a:endParaRPr lang="en-Z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38</a:t>
            </a:fld>
            <a:endParaRPr lang="en-Z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Resuscitation Council</a:t>
            </a:r>
            <a:r>
              <a:rPr lang="en-ZA" baseline="0" dirty="0" smtClean="0"/>
              <a:t> of Southern Africa. Severe anaphylactic reactions algorithm.  http://www.resuscitationcouncil.co.za/severe-anaphylactic-reactions  </a:t>
            </a:r>
          </a:p>
          <a:p>
            <a:endParaRPr lang="en-ZA" baseline="0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39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6648063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McIntyre J, Robertson S, Norris E, Appleton R, Whitehouse WP, Phillips B, </a:t>
            </a:r>
            <a:r>
              <a:rPr lang="en-US" dirty="0" err="1" smtClean="0"/>
              <a:t>Martland</a:t>
            </a:r>
            <a:r>
              <a:rPr lang="en-US" dirty="0" smtClean="0"/>
              <a:t> T, Berry K, Collier J, Smith S, </a:t>
            </a:r>
            <a:r>
              <a:rPr lang="en-US" dirty="0" err="1" smtClean="0"/>
              <a:t>Choonara</a:t>
            </a:r>
            <a:r>
              <a:rPr lang="en-US" dirty="0" smtClean="0"/>
              <a:t> I. Safety and efficacy of </a:t>
            </a:r>
            <a:r>
              <a:rPr lang="en-US" dirty="0" err="1" smtClean="0"/>
              <a:t>buccal</a:t>
            </a:r>
            <a:r>
              <a:rPr lang="en-US" dirty="0" smtClean="0"/>
              <a:t> midazolam versus rectal diazepam for emergency treatment of seizures in children: a </a:t>
            </a:r>
            <a:r>
              <a:rPr lang="en-US" dirty="0" err="1" smtClean="0"/>
              <a:t>randomised</a:t>
            </a:r>
            <a:r>
              <a:rPr lang="en-US" dirty="0" smtClean="0"/>
              <a:t> controlled trial. </a:t>
            </a:r>
            <a:r>
              <a:rPr lang="en-US" i="1" dirty="0" smtClean="0"/>
              <a:t>Lancet. </a:t>
            </a:r>
            <a:r>
              <a:rPr lang="en-US" dirty="0" smtClean="0"/>
              <a:t>2005 Jul 16-22;366(9481):205-10.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Scott RC,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Besag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FM, Neville BG.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Buccal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midazolam and rectal diazepam for treatment of prolonged seizures in childhood and adolescence: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randomised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trial.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Lancet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.1999; 353:623–6.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Mpimbaza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Ndeezi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Staedke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S, Rosenthal PJ,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Byarugaba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J. Comparison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buccal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midazolam with rectal diazepam in the treatment of prolonged seizures in Ugandan children: a randomized clinical trial.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Pediatrics.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2008; 121:e58–64.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Baysun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Aydin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Atmaca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Gurer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YK. A comparison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buccal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midazolam and rectal diazepam for the acute treatment of seizures. 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Clin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Pediatr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Phila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2005; 44:771–6.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McMullan J,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Sasson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Pancioli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Silbergleit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R. Midazolam versus diazepam for the treatment of status epilepticus in children and young adults: a meta-analysis. 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Acad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Emerg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2010 Jun;17(6):575-82.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European Medicines Agency – Committee for Medicinal Products for Human Use. Assessment report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Buccolam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(midazolam), EMA/662938/2011, September 2011. [Online] [Cited November 2014] Available at: </a:t>
            </a: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http://www.ema.europa.eu/docs/en_GB/document_library/EPAR_-_Public_assessment_report/human/002267/WC500112312.pdf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Contract circular HP06-2014SVP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41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8401138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dirty="0" smtClean="0"/>
              <a:t>Chamberlain JM, Okada P, </a:t>
            </a:r>
            <a:r>
              <a:rPr lang="en-ZA" dirty="0" err="1" smtClean="0"/>
              <a:t>Holsti</a:t>
            </a:r>
            <a:r>
              <a:rPr lang="en-ZA" dirty="0" smtClean="0"/>
              <a:t> M, </a:t>
            </a:r>
            <a:r>
              <a:rPr lang="en-ZA" dirty="0" err="1" smtClean="0"/>
              <a:t>Mahajan</a:t>
            </a:r>
            <a:r>
              <a:rPr lang="en-ZA" dirty="0" smtClean="0"/>
              <a:t> P, Brown KM, Vance C, Gonzalez V, </a:t>
            </a:r>
            <a:r>
              <a:rPr lang="en-ZA" dirty="0" err="1" smtClean="0"/>
              <a:t>Lichenstein</a:t>
            </a:r>
            <a:r>
              <a:rPr lang="en-ZA" dirty="0" smtClean="0"/>
              <a:t> R, Stanley R, </a:t>
            </a:r>
            <a:r>
              <a:rPr lang="en-ZA" dirty="0" err="1" smtClean="0"/>
              <a:t>Brousseau</a:t>
            </a:r>
            <a:r>
              <a:rPr lang="en-ZA" dirty="0" smtClean="0"/>
              <a:t> DC, </a:t>
            </a:r>
            <a:r>
              <a:rPr lang="en-ZA" dirty="0" err="1" smtClean="0"/>
              <a:t>Grubenhoff</a:t>
            </a:r>
            <a:r>
              <a:rPr lang="en-ZA" dirty="0" smtClean="0"/>
              <a:t> J, </a:t>
            </a:r>
            <a:r>
              <a:rPr lang="en-ZA" dirty="0" err="1" smtClean="0"/>
              <a:t>Zemek</a:t>
            </a:r>
            <a:r>
              <a:rPr lang="en-ZA" dirty="0" smtClean="0"/>
              <a:t> R, Johnson DW, Clemons TE, </a:t>
            </a:r>
            <a:r>
              <a:rPr lang="en-ZA" dirty="0" err="1" smtClean="0"/>
              <a:t>Baren</a:t>
            </a:r>
            <a:r>
              <a:rPr lang="en-ZA" dirty="0" smtClean="0"/>
              <a:t> J; </a:t>
            </a:r>
            <a:r>
              <a:rPr lang="en-ZA" dirty="0" err="1" smtClean="0"/>
              <a:t>Pediatric</a:t>
            </a:r>
            <a:r>
              <a:rPr lang="en-ZA" dirty="0" smtClean="0"/>
              <a:t> Emergency Care Applied Research Network (PECARN). </a:t>
            </a:r>
            <a:r>
              <a:rPr lang="en-ZA" dirty="0" err="1" smtClean="0"/>
              <a:t>Lorazepamvs</a:t>
            </a:r>
            <a:r>
              <a:rPr lang="en-ZA" dirty="0" smtClean="0"/>
              <a:t> diazepam for </a:t>
            </a:r>
            <a:r>
              <a:rPr lang="en-ZA" dirty="0" err="1" smtClean="0"/>
              <a:t>pediatric</a:t>
            </a:r>
            <a:r>
              <a:rPr lang="en-ZA" dirty="0" smtClean="0"/>
              <a:t> status epilepticus: a randomized clinical trial. JAMA. 2014 Apr 23-30;311(16):1652-60.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42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5933484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200" dirty="0" smtClean="0"/>
              <a:t>Chin RF, Neville BG, Peckham C, Bedford H, Wade A, Scott RC; </a:t>
            </a:r>
            <a:r>
              <a:rPr lang="en-ZA" sz="1200" dirty="0" err="1" smtClean="0"/>
              <a:t>NLSTEPSSCollaborative</a:t>
            </a:r>
            <a:r>
              <a:rPr lang="en-ZA" sz="1200" dirty="0" smtClean="0"/>
              <a:t> Group. Incidence, cause, and short-term outcome of </a:t>
            </a:r>
            <a:r>
              <a:rPr lang="en-ZA" sz="1200" dirty="0" err="1" smtClean="0"/>
              <a:t>convulsivestatusepilepticus</a:t>
            </a:r>
            <a:r>
              <a:rPr lang="en-ZA" sz="1200" dirty="0" smtClean="0"/>
              <a:t> in childhood: prospective population-based study. Lancet. 2006 Jul 15;368(9531):222-9.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43</a:t>
            </a:fld>
            <a:endParaRPr lang="en-Z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Silbergleit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Durkalski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V, Lowenstein D,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Conwit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Pancioli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Palesch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Barsan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W; NETT Investigators. Intramuscular versus intravenous therapy for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prehospital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status epilepticus.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 </a:t>
            </a:r>
            <a:r>
              <a:rPr lang="en-US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Engl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 Med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2012 Feb 16;366(7):591-600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44</a:t>
            </a:fld>
            <a:endParaRPr lang="en-Z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45</a:t>
            </a:fld>
            <a:endParaRPr lang="en-Z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49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173146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ZA" dirty="0" smtClean="0"/>
              <a:t>World Health Organization. WHO Expert Consultation on Rabies.2nd report. WHO Technical Report Series, No. 982. Geneva, Switzerland: World Health Organization; 2013. </a:t>
            </a:r>
            <a:endParaRPr lang="en-US" dirty="0" smtClean="0"/>
          </a:p>
          <a:p>
            <a:r>
              <a:rPr lang="en-ZA" dirty="0" err="1" smtClean="0"/>
              <a:t>Rupprecht</a:t>
            </a:r>
            <a:r>
              <a:rPr lang="en-ZA" dirty="0" smtClean="0"/>
              <a:t> CE, Briggs D, Brown CM, </a:t>
            </a:r>
            <a:r>
              <a:rPr lang="en-ZA" dirty="0" err="1" smtClean="0"/>
              <a:t>Franka</a:t>
            </a:r>
            <a:r>
              <a:rPr lang="en-ZA" dirty="0" smtClean="0"/>
              <a:t> R, Katz SL, Kerr HD, </a:t>
            </a:r>
            <a:r>
              <a:rPr lang="en-ZA" dirty="0" err="1" smtClean="0"/>
              <a:t>Lett</a:t>
            </a:r>
            <a:r>
              <a:rPr lang="en-ZA" dirty="0" smtClean="0"/>
              <a:t> SM, Levis R, Meltzer MI, </a:t>
            </a:r>
            <a:r>
              <a:rPr lang="en-ZA" dirty="0" err="1" smtClean="0"/>
              <a:t>Schaffner</a:t>
            </a:r>
            <a:r>
              <a:rPr lang="en-ZA" dirty="0" smtClean="0"/>
              <a:t> W, </a:t>
            </a:r>
            <a:r>
              <a:rPr lang="en-ZA" dirty="0" err="1" smtClean="0"/>
              <a:t>Cieslak</a:t>
            </a:r>
            <a:r>
              <a:rPr lang="en-ZA" dirty="0" smtClean="0"/>
              <a:t> PR; </a:t>
            </a:r>
            <a:r>
              <a:rPr lang="en-ZA" dirty="0" err="1" smtClean="0"/>
              <a:t>Centers</a:t>
            </a:r>
            <a:r>
              <a:rPr lang="en-ZA" dirty="0" smtClean="0"/>
              <a:t> for Disease Control and Prevention (CDC). Use of a reduced (4-dose) vaccine schedule for post exposure prophylaxis to prevent human rabies: recommendations of the advisory committee on immunization practices. MMWR </a:t>
            </a:r>
            <a:r>
              <a:rPr lang="en-ZA" dirty="0" err="1" smtClean="0"/>
              <a:t>Recomm</a:t>
            </a:r>
            <a:r>
              <a:rPr lang="en-ZA" dirty="0" smtClean="0"/>
              <a:t> Rep. 2010 Mar 19;59(RR-2):1-9. Erratum </a:t>
            </a:r>
            <a:r>
              <a:rPr lang="en-ZA" dirty="0" err="1" smtClean="0"/>
              <a:t>in:MMWRRecomm</a:t>
            </a:r>
            <a:r>
              <a:rPr lang="en-ZA" dirty="0" smtClean="0"/>
              <a:t> Rep. 2010 Apr 30;59(16):493.</a:t>
            </a:r>
            <a:endParaRPr lang="en-US" dirty="0" smtClean="0"/>
          </a:p>
          <a:p>
            <a:r>
              <a:rPr lang="en-ZA" dirty="0" err="1" smtClean="0"/>
              <a:t>Rupprecht</a:t>
            </a:r>
            <a:r>
              <a:rPr lang="en-ZA" dirty="0" smtClean="0"/>
              <a:t> CE, Briggs D, Brown CM, </a:t>
            </a:r>
            <a:r>
              <a:rPr lang="en-ZA" dirty="0" err="1" smtClean="0"/>
              <a:t>Franka</a:t>
            </a:r>
            <a:r>
              <a:rPr lang="en-ZA" dirty="0" smtClean="0"/>
              <a:t> R, Katz SL, Kerr HD, </a:t>
            </a:r>
            <a:r>
              <a:rPr lang="en-ZA" dirty="0" err="1" smtClean="0"/>
              <a:t>Lett</a:t>
            </a:r>
            <a:r>
              <a:rPr lang="en-ZA" dirty="0" smtClean="0"/>
              <a:t> S, Levis R, Meltzer MI, </a:t>
            </a:r>
            <a:r>
              <a:rPr lang="en-ZA" dirty="0" err="1" smtClean="0"/>
              <a:t>Schaffner</a:t>
            </a:r>
            <a:r>
              <a:rPr lang="en-ZA" dirty="0" smtClean="0"/>
              <a:t> W, </a:t>
            </a:r>
            <a:r>
              <a:rPr lang="en-ZA" dirty="0" err="1" smtClean="0"/>
              <a:t>Cieslak</a:t>
            </a:r>
            <a:r>
              <a:rPr lang="en-ZA" dirty="0" smtClean="0"/>
              <a:t> PR. Evidence for a 4-dose vaccine schedule for human rabies post-exposure prophylaxis in previously non-vaccinated individuals.  Vaccine. 2009 Nov 27;27(51):7141-8.</a:t>
            </a:r>
            <a:endParaRPr lang="en-US" dirty="0" smtClean="0"/>
          </a:p>
          <a:p>
            <a:r>
              <a:rPr lang="en-ZA" dirty="0" err="1" smtClean="0"/>
              <a:t>Bahmanyar</a:t>
            </a:r>
            <a:r>
              <a:rPr lang="en-ZA" dirty="0" smtClean="0"/>
              <a:t> M, </a:t>
            </a:r>
            <a:r>
              <a:rPr lang="en-ZA" dirty="0" err="1" smtClean="0"/>
              <a:t>Fayaz</a:t>
            </a:r>
            <a:r>
              <a:rPr lang="en-ZA" dirty="0" smtClean="0"/>
              <a:t> A, </a:t>
            </a:r>
            <a:r>
              <a:rPr lang="en-ZA" dirty="0" err="1" smtClean="0"/>
              <a:t>Nour-Salehi</a:t>
            </a:r>
            <a:r>
              <a:rPr lang="en-ZA" dirty="0" smtClean="0"/>
              <a:t> S, </a:t>
            </a:r>
            <a:r>
              <a:rPr lang="en-ZA" dirty="0" err="1" smtClean="0"/>
              <a:t>Mohammadi</a:t>
            </a:r>
            <a:r>
              <a:rPr lang="en-ZA" dirty="0" smtClean="0"/>
              <a:t> M, </a:t>
            </a:r>
            <a:r>
              <a:rPr lang="en-ZA" dirty="0" err="1" smtClean="0"/>
              <a:t>Koprowski</a:t>
            </a:r>
            <a:r>
              <a:rPr lang="en-ZA" dirty="0" smtClean="0"/>
              <a:t> H. Successful protection of humans exposed to rabies infection. </a:t>
            </a:r>
            <a:r>
              <a:rPr lang="en-ZA" dirty="0" err="1" smtClean="0"/>
              <a:t>Postexposure</a:t>
            </a:r>
            <a:r>
              <a:rPr lang="en-ZA" dirty="0" smtClean="0"/>
              <a:t> treatment with the new human diploid cell rabies vaccine and </a:t>
            </a:r>
            <a:r>
              <a:rPr lang="en-ZA" dirty="0" err="1" smtClean="0"/>
              <a:t>antirabies</a:t>
            </a:r>
            <a:r>
              <a:rPr lang="en-ZA" dirty="0" smtClean="0"/>
              <a:t> serum. JAMA 1976;236:2751–4.</a:t>
            </a:r>
            <a:endParaRPr lang="en-US" dirty="0" smtClean="0"/>
          </a:p>
          <a:p>
            <a:r>
              <a:rPr lang="en-ZA" dirty="0" smtClean="0"/>
              <a:t>- </a:t>
            </a:r>
            <a:r>
              <a:rPr lang="en-ZA" dirty="0" err="1" smtClean="0"/>
              <a:t>Kuwert</a:t>
            </a:r>
            <a:r>
              <a:rPr lang="en-ZA" dirty="0" smtClean="0"/>
              <a:t> EK, Werner J, Marcus I, </a:t>
            </a:r>
            <a:r>
              <a:rPr lang="en-ZA" dirty="0" err="1" smtClean="0"/>
              <a:t>Cabasso</a:t>
            </a:r>
            <a:r>
              <a:rPr lang="en-ZA" dirty="0" smtClean="0"/>
              <a:t> VJ. Immunization against rabies with rabies immune globulin, human (RIGH) and a human diploid cell strain (HDCS) rabies vaccine. J </a:t>
            </a:r>
            <a:r>
              <a:rPr lang="en-ZA" dirty="0" err="1" smtClean="0"/>
              <a:t>Biol</a:t>
            </a:r>
            <a:r>
              <a:rPr lang="en-ZA" dirty="0" smtClean="0"/>
              <a:t> Stand 1978;6:211–9.</a:t>
            </a:r>
            <a:endParaRPr lang="en-US" dirty="0" smtClean="0"/>
          </a:p>
          <a:p>
            <a:r>
              <a:rPr lang="en-ZA" dirty="0" smtClean="0"/>
              <a:t>- Aoki FY, Rubin ME, Friesen AD, Bowman JM, Saunders JR. Intravenous human rabies immunoglobulin for post-exposure prophylaxis: serum rabies neutralizing antibody concentrations and side-effects. J </a:t>
            </a:r>
            <a:r>
              <a:rPr lang="en-ZA" dirty="0" err="1" smtClean="0"/>
              <a:t>Biol</a:t>
            </a:r>
            <a:r>
              <a:rPr lang="en-ZA" dirty="0" smtClean="0"/>
              <a:t> Stand 1989;17: 91–104.</a:t>
            </a:r>
            <a:endParaRPr lang="en-US" dirty="0" smtClean="0"/>
          </a:p>
          <a:p>
            <a:r>
              <a:rPr lang="en-ZA" dirty="0" smtClean="0"/>
              <a:t>- Aoki FY, Rubin ME, Fast MV. Rabies neutralizing antibody in serum of children compared to adults following post-exposure prophylaxis. </a:t>
            </a:r>
            <a:r>
              <a:rPr lang="en-ZA" dirty="0" err="1" smtClean="0"/>
              <a:t>Biologicals</a:t>
            </a:r>
            <a:r>
              <a:rPr lang="en-ZA" dirty="0" smtClean="0"/>
              <a:t> 1992;20:283–7.</a:t>
            </a:r>
            <a:endParaRPr lang="en-US" dirty="0" smtClean="0"/>
          </a:p>
          <a:p>
            <a:r>
              <a:rPr lang="en-ZA" dirty="0" smtClean="0"/>
              <a:t>- </a:t>
            </a:r>
            <a:r>
              <a:rPr lang="en-ZA" dirty="0" err="1" smtClean="0"/>
              <a:t>Wasi</a:t>
            </a:r>
            <a:r>
              <a:rPr lang="en-ZA" dirty="0" smtClean="0"/>
              <a:t> C, </a:t>
            </a:r>
            <a:r>
              <a:rPr lang="en-ZA" dirty="0" err="1" smtClean="0"/>
              <a:t>Chaiprasithikul</a:t>
            </a:r>
            <a:r>
              <a:rPr lang="en-ZA" dirty="0" smtClean="0"/>
              <a:t> P, </a:t>
            </a:r>
            <a:r>
              <a:rPr lang="en-ZA" dirty="0" err="1" smtClean="0"/>
              <a:t>Auewarakul</a:t>
            </a:r>
            <a:r>
              <a:rPr lang="en-ZA" dirty="0" smtClean="0"/>
              <a:t> P, </a:t>
            </a:r>
            <a:r>
              <a:rPr lang="en-ZA" dirty="0" err="1" smtClean="0"/>
              <a:t>Puthavathana</a:t>
            </a:r>
            <a:r>
              <a:rPr lang="en-ZA" dirty="0" smtClean="0"/>
              <a:t> P, </a:t>
            </a:r>
            <a:r>
              <a:rPr lang="en-ZA" dirty="0" err="1" smtClean="0"/>
              <a:t>Thongcharoen</a:t>
            </a:r>
            <a:r>
              <a:rPr lang="en-ZA" dirty="0" smtClean="0"/>
              <a:t> P, </a:t>
            </a:r>
            <a:r>
              <a:rPr lang="en-ZA" dirty="0" err="1" smtClean="0"/>
              <a:t>Trishnananda</a:t>
            </a:r>
            <a:r>
              <a:rPr lang="en-ZA" dirty="0" smtClean="0"/>
              <a:t> M. The abbreviated 2-1-1 schedule of purified chick embryo cell rabies vaccination for rabies </a:t>
            </a:r>
            <a:r>
              <a:rPr lang="en-ZA" dirty="0" err="1" smtClean="0"/>
              <a:t>postexposure</a:t>
            </a:r>
            <a:r>
              <a:rPr lang="en-ZA" dirty="0" smtClean="0"/>
              <a:t> treatment. Southeast Asian J </a:t>
            </a:r>
            <a:r>
              <a:rPr lang="en-ZA" dirty="0" err="1" smtClean="0"/>
              <a:t>Trop</a:t>
            </a:r>
            <a:r>
              <a:rPr lang="en-ZA" dirty="0" smtClean="0"/>
              <a:t> Med Public Health 1993;24:461–6.</a:t>
            </a:r>
            <a:endParaRPr lang="en-US" dirty="0" smtClean="0"/>
          </a:p>
          <a:p>
            <a:r>
              <a:rPr lang="en-ZA" dirty="0" smtClean="0"/>
              <a:t>- </a:t>
            </a:r>
            <a:r>
              <a:rPr lang="en-ZA" dirty="0" err="1" smtClean="0"/>
              <a:t>Seghal</a:t>
            </a:r>
            <a:r>
              <a:rPr lang="en-ZA" dirty="0" smtClean="0"/>
              <a:t> S, Bhattacharya D, </a:t>
            </a:r>
            <a:r>
              <a:rPr lang="en-ZA" dirty="0" err="1" smtClean="0"/>
              <a:t>Bhardwaj</a:t>
            </a:r>
            <a:r>
              <a:rPr lang="en-ZA" dirty="0" smtClean="0"/>
              <a:t> M. Five-year longitudinal study of efficacy and safety of purified Vero cell rabies vaccine for post-exposure prophylaxis of rabies in Indian population. J </a:t>
            </a:r>
            <a:r>
              <a:rPr lang="en-ZA" dirty="0" err="1" smtClean="0"/>
              <a:t>Commun</a:t>
            </a:r>
            <a:r>
              <a:rPr lang="en-ZA" dirty="0" smtClean="0"/>
              <a:t> </a:t>
            </a:r>
            <a:r>
              <a:rPr lang="en-ZA" dirty="0" err="1" smtClean="0"/>
              <a:t>Dis</a:t>
            </a:r>
            <a:r>
              <a:rPr lang="en-ZA" dirty="0" smtClean="0"/>
              <a:t> 1997;29:23–8.</a:t>
            </a:r>
            <a:endParaRPr lang="en-US" dirty="0" smtClean="0"/>
          </a:p>
          <a:p>
            <a:r>
              <a:rPr lang="en-ZA" dirty="0" smtClean="0"/>
              <a:t>- Lang J, </a:t>
            </a:r>
            <a:r>
              <a:rPr lang="en-ZA" dirty="0" err="1" smtClean="0"/>
              <a:t>Gravenstein</a:t>
            </a:r>
            <a:r>
              <a:rPr lang="en-ZA" dirty="0" smtClean="0"/>
              <a:t> S, Briggs D, Miller B, </a:t>
            </a:r>
            <a:r>
              <a:rPr lang="en-ZA" dirty="0" err="1" smtClean="0"/>
              <a:t>Froeschle</a:t>
            </a:r>
            <a:r>
              <a:rPr lang="en-ZA" dirty="0" smtClean="0"/>
              <a:t> J, Dukes C, et al. Evaluation of the safety and immunogenicity of a new, heat-treated human rabies </a:t>
            </a:r>
            <a:r>
              <a:rPr lang="en-ZA" dirty="0" err="1" smtClean="0"/>
              <a:t>immuneglobulin</a:t>
            </a:r>
            <a:r>
              <a:rPr lang="en-ZA" dirty="0" smtClean="0"/>
              <a:t> using a sham, post-exposure prophylaxis of rabies. </a:t>
            </a:r>
            <a:r>
              <a:rPr lang="en-ZA" dirty="0" err="1" smtClean="0"/>
              <a:t>Biologicals</a:t>
            </a:r>
            <a:r>
              <a:rPr lang="en-ZA" dirty="0" smtClean="0"/>
              <a:t> 1998;26:7–15.</a:t>
            </a:r>
            <a:endParaRPr lang="en-US" dirty="0" smtClean="0"/>
          </a:p>
          <a:p>
            <a:r>
              <a:rPr lang="en-ZA" dirty="0" smtClean="0"/>
              <a:t>- Jones RL, </a:t>
            </a:r>
            <a:r>
              <a:rPr lang="en-ZA" dirty="0" err="1" smtClean="0"/>
              <a:t>Froeschle</a:t>
            </a:r>
            <a:r>
              <a:rPr lang="en-ZA" dirty="0" smtClean="0"/>
              <a:t> JE, </a:t>
            </a:r>
            <a:r>
              <a:rPr lang="en-ZA" dirty="0" err="1" smtClean="0"/>
              <a:t>Atmar</a:t>
            </a:r>
            <a:r>
              <a:rPr lang="en-ZA" dirty="0" smtClean="0"/>
              <a:t> RL, Matthews JS, Sanders R, </a:t>
            </a:r>
            <a:r>
              <a:rPr lang="en-ZA" dirty="0" err="1" smtClean="0"/>
              <a:t>Pardalos</a:t>
            </a:r>
            <a:r>
              <a:rPr lang="en-ZA" dirty="0" smtClean="0"/>
              <a:t> J, et al. Immunogenicity, safety and lot consistency in adults of a chromatographically purified Vero-cell rabies vaccine: a randomized, double-blind trial with human diploid cell rabies vaccine. Vaccine 2001;19:4635–43.</a:t>
            </a:r>
            <a:endParaRPr lang="en-US" dirty="0" smtClean="0"/>
          </a:p>
          <a:p>
            <a:r>
              <a:rPr lang="en-ZA" dirty="0" smtClean="0"/>
              <a:t>- Briggs DJ, </a:t>
            </a:r>
            <a:r>
              <a:rPr lang="en-ZA" dirty="0" err="1" smtClean="0"/>
              <a:t>Banzhoff</a:t>
            </a:r>
            <a:r>
              <a:rPr lang="en-ZA" dirty="0" smtClean="0"/>
              <a:t> A, Nicolay U, </a:t>
            </a:r>
            <a:r>
              <a:rPr lang="en-ZA" dirty="0" err="1" smtClean="0"/>
              <a:t>Sirikwin</a:t>
            </a:r>
            <a:r>
              <a:rPr lang="en-ZA" dirty="0" smtClean="0"/>
              <a:t> S, </a:t>
            </a:r>
            <a:r>
              <a:rPr lang="en-ZA" dirty="0" err="1" smtClean="0"/>
              <a:t>Dumavibhat</a:t>
            </a:r>
            <a:r>
              <a:rPr lang="en-ZA" dirty="0" smtClean="0"/>
              <a:t> B, </a:t>
            </a:r>
            <a:r>
              <a:rPr lang="en-ZA" dirty="0" err="1" smtClean="0"/>
              <a:t>Tongswas</a:t>
            </a:r>
            <a:r>
              <a:rPr lang="en-ZA" dirty="0" smtClean="0"/>
              <a:t> S, et al. Antibody response of patients after </a:t>
            </a:r>
            <a:r>
              <a:rPr lang="en-ZA" dirty="0" err="1" smtClean="0"/>
              <a:t>postexposure</a:t>
            </a:r>
            <a:r>
              <a:rPr lang="en-ZA" dirty="0" smtClean="0"/>
              <a:t> rabies vaccination with small intradermal doses of purified chick embryo cell vaccine or purified Vero cell rabies vaccine. Bull World Health Organ 2000;78:693–8.</a:t>
            </a:r>
            <a:endParaRPr lang="en-US" dirty="0" smtClean="0"/>
          </a:p>
          <a:p>
            <a:r>
              <a:rPr lang="en-ZA" dirty="0" smtClean="0"/>
              <a:t>- Bakker AB, Python C, </a:t>
            </a:r>
            <a:r>
              <a:rPr lang="en-ZA" dirty="0" err="1" smtClean="0"/>
              <a:t>Kissling</a:t>
            </a:r>
            <a:r>
              <a:rPr lang="en-ZA" dirty="0" smtClean="0"/>
              <a:t> CJ, </a:t>
            </a:r>
            <a:r>
              <a:rPr lang="en-ZA" dirty="0" err="1" smtClean="0"/>
              <a:t>Pandya</a:t>
            </a:r>
            <a:r>
              <a:rPr lang="en-ZA" dirty="0" smtClean="0"/>
              <a:t> P, </a:t>
            </a:r>
            <a:r>
              <a:rPr lang="en-ZA" dirty="0" err="1" smtClean="0"/>
              <a:t>Marissen</a:t>
            </a:r>
            <a:r>
              <a:rPr lang="en-ZA" dirty="0" smtClean="0"/>
              <a:t> WE, Brink MF, et al. First administration to humans of a monoclonal antibody cocktail against rabies virus: safety, tolerability, and neutralizing activity. Vaccine 2008;26:5922–7.</a:t>
            </a:r>
            <a:endParaRPr lang="en-US" dirty="0" smtClean="0"/>
          </a:p>
          <a:p>
            <a:r>
              <a:rPr lang="en-ZA" dirty="0" smtClean="0"/>
              <a:t>-Wilde H. Failures of post-exposure rabies prophylaxis. </a:t>
            </a:r>
            <a:r>
              <a:rPr lang="en-ZA" i="1" dirty="0" smtClean="0"/>
              <a:t>Vaccine</a:t>
            </a:r>
            <a:r>
              <a:rPr lang="en-ZA" dirty="0" smtClean="0"/>
              <a:t>. 2007 Nov 1;25(44):7605-9.</a:t>
            </a:r>
            <a:endParaRPr lang="en-US" dirty="0" smtClean="0"/>
          </a:p>
          <a:p>
            <a:r>
              <a:rPr lang="en-ZA" dirty="0" smtClean="0"/>
              <a:t>  - </a:t>
            </a:r>
            <a:r>
              <a:rPr lang="en-ZA" dirty="0" err="1" smtClean="0"/>
              <a:t>Centers</a:t>
            </a:r>
            <a:r>
              <a:rPr lang="en-ZA" dirty="0" smtClean="0"/>
              <a:t> for Disease Control and Prevention. Recommendations of the Advisory Committee on Immunization Practices (ACIP): Use of vaccines and immune globulins in persons with altered </a:t>
            </a:r>
            <a:r>
              <a:rPr lang="en-ZA" dirty="0" err="1" smtClean="0"/>
              <a:t>immunocompetence</a:t>
            </a:r>
            <a:r>
              <a:rPr lang="en-ZA" dirty="0" smtClean="0"/>
              <a:t>. MMWR 1993;42(No. RR-5): 1-18.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5</a:t>
            </a:fld>
            <a:endParaRPr lang="en-Z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50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17314695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51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17314695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>
                <a:solidFill>
                  <a:prstClr val="black"/>
                </a:solidFill>
              </a:rPr>
              <a:pPr/>
              <a:t>52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22596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>
                <a:solidFill>
                  <a:prstClr val="black"/>
                </a:solidFill>
              </a:rPr>
              <a:pPr/>
              <a:t>53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22596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>
                <a:solidFill>
                  <a:prstClr val="black"/>
                </a:solidFill>
              </a:rPr>
              <a:pPr/>
              <a:t>54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22596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>
                <a:solidFill>
                  <a:prstClr val="black"/>
                </a:solidFill>
              </a:rPr>
              <a:pPr/>
              <a:t>55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22596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>
                <a:solidFill>
                  <a:prstClr val="black"/>
                </a:solidFill>
              </a:rPr>
              <a:pPr/>
              <a:t>56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22596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>
                <a:solidFill>
                  <a:prstClr val="black"/>
                </a:solidFill>
              </a:rPr>
              <a:pPr/>
              <a:t>57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225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6</a:t>
            </a:fld>
            <a:endParaRPr lang="en-Z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Rabies vaccine &amp; immunoglobulin</a:t>
            </a:r>
            <a:r>
              <a:rPr lang="en-ZA" baseline="0" dirty="0" smtClean="0"/>
              <a:t>:</a:t>
            </a:r>
          </a:p>
          <a:p>
            <a:r>
              <a:rPr lang="en-ZA" baseline="0" dirty="0" smtClean="0"/>
              <a:t>- </a:t>
            </a:r>
            <a:r>
              <a:rPr lang="en-ZA" dirty="0" smtClean="0"/>
              <a:t>World Health </a:t>
            </a:r>
            <a:r>
              <a:rPr lang="en-ZA" dirty="0" err="1" smtClean="0"/>
              <a:t>Organization.WHO</a:t>
            </a:r>
            <a:r>
              <a:rPr lang="en-ZA" dirty="0" smtClean="0"/>
              <a:t> Expert Consultation on Rabies.2nd report. WHO Technical Report Series, No. 982. Geneva, Switzerland: World Health Organization; 2013. </a:t>
            </a:r>
            <a:endParaRPr lang="en-US" dirty="0" smtClean="0"/>
          </a:p>
          <a:p>
            <a:r>
              <a:rPr lang="en-ZA" dirty="0" smtClean="0"/>
              <a:t>- </a:t>
            </a:r>
            <a:r>
              <a:rPr lang="en-ZA" dirty="0" err="1" smtClean="0"/>
              <a:t>Rupprecht</a:t>
            </a:r>
            <a:r>
              <a:rPr lang="en-ZA" dirty="0" smtClean="0"/>
              <a:t> CE, Briggs D, Brown CM, </a:t>
            </a:r>
            <a:r>
              <a:rPr lang="en-ZA" dirty="0" err="1" smtClean="0"/>
              <a:t>Franka</a:t>
            </a:r>
            <a:r>
              <a:rPr lang="en-ZA" dirty="0" smtClean="0"/>
              <a:t> R, Katz SL, Kerr HD, </a:t>
            </a:r>
            <a:r>
              <a:rPr lang="en-ZA" dirty="0" err="1" smtClean="0"/>
              <a:t>Lett</a:t>
            </a:r>
            <a:r>
              <a:rPr lang="en-ZA" dirty="0" smtClean="0"/>
              <a:t> SM, Levis R, Meltzer MI, </a:t>
            </a:r>
            <a:r>
              <a:rPr lang="en-ZA" dirty="0" err="1" smtClean="0"/>
              <a:t>Schaffner</a:t>
            </a:r>
            <a:r>
              <a:rPr lang="en-ZA" dirty="0" smtClean="0"/>
              <a:t> W, </a:t>
            </a:r>
            <a:r>
              <a:rPr lang="en-ZA" dirty="0" err="1" smtClean="0"/>
              <a:t>Cieslak</a:t>
            </a:r>
            <a:r>
              <a:rPr lang="en-ZA" dirty="0" smtClean="0"/>
              <a:t> PR; </a:t>
            </a:r>
            <a:r>
              <a:rPr lang="en-ZA" dirty="0" err="1" smtClean="0"/>
              <a:t>Centers</a:t>
            </a:r>
            <a:r>
              <a:rPr lang="en-ZA" dirty="0" smtClean="0"/>
              <a:t> for Disease Control and Prevention (CDC). Use of a reduced (4-dose) vaccine schedule for post exposure prophylaxis to prevent human rabies: recommendations of the advisory committee on immunization practices. </a:t>
            </a:r>
            <a:r>
              <a:rPr lang="en-ZA" i="1" dirty="0" smtClean="0"/>
              <a:t>MMWR </a:t>
            </a:r>
            <a:r>
              <a:rPr lang="en-ZA" i="1" dirty="0" err="1" smtClean="0"/>
              <a:t>Recomm</a:t>
            </a:r>
            <a:r>
              <a:rPr lang="en-ZA" i="1" dirty="0" smtClean="0"/>
              <a:t> Rep</a:t>
            </a:r>
            <a:r>
              <a:rPr lang="en-ZA" dirty="0" smtClean="0"/>
              <a:t>. 2010 Mar 19;59(RR-2):1-9. Erratum in: </a:t>
            </a:r>
            <a:r>
              <a:rPr lang="en-ZA" i="1" dirty="0" smtClean="0"/>
              <a:t>MMWR </a:t>
            </a:r>
            <a:r>
              <a:rPr lang="en-ZA" i="1" dirty="0" err="1" smtClean="0"/>
              <a:t>Recomm</a:t>
            </a:r>
            <a:r>
              <a:rPr lang="en-ZA" i="1" dirty="0" smtClean="0"/>
              <a:t> Rep</a:t>
            </a:r>
            <a:r>
              <a:rPr lang="en-ZA" dirty="0" smtClean="0"/>
              <a:t>. 2010 Apr 30;59(16):493.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Immunocompromised patient: </a:t>
            </a:r>
            <a:r>
              <a:rPr lang="en-Z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Centers</a:t>
            </a:r>
            <a:r>
              <a:rPr lang="en-Z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Disease Control and Prevention. Recommendations of the Advisory Committee on Immunization Practices (ACIP): Use of vaccines and immune globulins in persons with altered </a:t>
            </a:r>
            <a:r>
              <a:rPr lang="en-Z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immunocompetence</a:t>
            </a:r>
            <a:r>
              <a:rPr lang="en-Z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MMWR 1993;42(No. RR-5): 1-18. Use of vaccines and immune globulins in persons with altered </a:t>
            </a:r>
            <a:r>
              <a:rPr lang="en-Z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immunocompetence</a:t>
            </a:r>
            <a:r>
              <a:rPr lang="en-Z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ZA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http://www.cdc.gov/mmwr/pdf/rr/rr4204.pdf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7</a:t>
            </a:fld>
            <a:endParaRPr lang="en-Z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8</a:t>
            </a:fld>
            <a:endParaRPr lang="en-Z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11</a:t>
            </a:fld>
            <a:endParaRPr lang="en-Z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dirty="0" err="1" smtClean="0"/>
              <a:t>Stander</a:t>
            </a:r>
            <a:r>
              <a:rPr lang="en-ZA" dirty="0" smtClean="0"/>
              <a:t> M, Wallis </a:t>
            </a:r>
            <a:r>
              <a:rPr lang="en-ZA" dirty="0" err="1" smtClean="0"/>
              <a:t>LA.The</a:t>
            </a:r>
            <a:r>
              <a:rPr lang="en-ZA" dirty="0" smtClean="0"/>
              <a:t> emergency management and treatment of severe </a:t>
            </a:r>
            <a:r>
              <a:rPr lang="en-ZA" dirty="0" err="1" smtClean="0"/>
              <a:t>burns.Emerg</a:t>
            </a:r>
            <a:r>
              <a:rPr lang="en-ZA" dirty="0" smtClean="0"/>
              <a:t> Med Int. 2011;2011:161375.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dirty="0" smtClean="0"/>
              <a:t>Adult hospital level STG, 2012.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dirty="0" smtClean="0"/>
              <a:t>Paediatric hospital level STG, 2013.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12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5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 cstate="print"/>
          <a:srcRect r="26000"/>
          <a:stretch>
            <a:fillRect/>
          </a:stretch>
        </p:blipFill>
        <p:spPr bwMode="auto">
          <a:xfrm>
            <a:off x="228600" y="1219200"/>
            <a:ext cx="1524000" cy="1372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 l="5799" r="18813"/>
          <a:stretch>
            <a:fillRect/>
          </a:stretch>
        </p:blipFill>
        <p:spPr bwMode="auto">
          <a:xfrm flipH="1">
            <a:off x="228600" y="2743200"/>
            <a:ext cx="1524000" cy="133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/>
          <a:srcRect l="11563" r="32932" b="27168"/>
          <a:stretch>
            <a:fillRect/>
          </a:stretch>
        </p:blipFill>
        <p:spPr bwMode="auto">
          <a:xfrm>
            <a:off x="228600" y="4267200"/>
            <a:ext cx="156754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Straight Connector 11"/>
          <p:cNvCxnSpPr/>
          <p:nvPr/>
        </p:nvCxnSpPr>
        <p:spPr>
          <a:xfrm>
            <a:off x="2514600" y="2667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14600" y="4191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NDOH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5867400"/>
            <a:ext cx="2286000" cy="824484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0" y="5791200"/>
            <a:ext cx="91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2462" y="5814889"/>
            <a:ext cx="928662" cy="10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86024411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5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 r="26000"/>
          <a:stretch>
            <a:fillRect/>
          </a:stretch>
        </p:blipFill>
        <p:spPr bwMode="auto">
          <a:xfrm>
            <a:off x="228600" y="1219200"/>
            <a:ext cx="1524000" cy="1372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/>
          <p:cNvPicPr>
            <a:picLocks noChangeAspect="1" noChangeArrowheads="1"/>
          </p:cNvPicPr>
          <p:nvPr userDrawn="1"/>
        </p:nvPicPr>
        <p:blipFill>
          <a:blip r:embed="rId3" cstate="print"/>
          <a:srcRect l="5799" r="18813"/>
          <a:stretch>
            <a:fillRect/>
          </a:stretch>
        </p:blipFill>
        <p:spPr bwMode="auto">
          <a:xfrm flipH="1">
            <a:off x="228600" y="2743200"/>
            <a:ext cx="1524000" cy="133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 l="11563" r="32932" b="27168"/>
          <a:stretch>
            <a:fillRect/>
          </a:stretch>
        </p:blipFill>
        <p:spPr bwMode="auto">
          <a:xfrm>
            <a:off x="228600" y="4267200"/>
            <a:ext cx="156754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Straight Connector 11"/>
          <p:cNvCxnSpPr/>
          <p:nvPr userDrawn="1"/>
        </p:nvCxnSpPr>
        <p:spPr>
          <a:xfrm>
            <a:off x="2514600" y="2667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2514600" y="4191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NDOH Logo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52400" y="5867400"/>
            <a:ext cx="2286000" cy="824484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0" y="5791200"/>
            <a:ext cx="91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2462" y="5814889"/>
            <a:ext cx="928662" cy="10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8602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PRIMARY HEALTHCARE IMPLEMENTATION SLIDES 2014: OBSTETRICS &amp; GYNAECOLOGY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PRIMARY HEALTHCARE IMPLEMENTATION SLIDES 2014: OBSTETRICS &amp; GYNAECOLOGY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5791200"/>
            <a:ext cx="91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9690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100"/>
            </a:lvl1pPr>
          </a:lstStyle>
          <a:p>
            <a:r>
              <a:rPr lang="en-ZA" smtClean="0"/>
              <a:t>PRIMARY HEALTHCARE 2014 IMPLEMENTATION SLIDES: STI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100"/>
            </a:lvl1pPr>
          </a:lstStyle>
          <a:p>
            <a:fld id="{42FB03B2-953D-4068-99A6-8707FB8FE3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5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 r="26000"/>
          <a:stretch>
            <a:fillRect/>
          </a:stretch>
        </p:blipFill>
        <p:spPr bwMode="auto">
          <a:xfrm>
            <a:off x="228600" y="1219200"/>
            <a:ext cx="1524000" cy="1372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/>
          <p:cNvPicPr>
            <a:picLocks noChangeAspect="1" noChangeArrowheads="1"/>
          </p:cNvPicPr>
          <p:nvPr userDrawn="1"/>
        </p:nvPicPr>
        <p:blipFill>
          <a:blip r:embed="rId3" cstate="print"/>
          <a:srcRect l="5799" r="18813"/>
          <a:stretch>
            <a:fillRect/>
          </a:stretch>
        </p:blipFill>
        <p:spPr bwMode="auto">
          <a:xfrm flipH="1">
            <a:off x="228600" y="2743200"/>
            <a:ext cx="1524000" cy="133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 l="11563" r="32932" b="27168"/>
          <a:stretch>
            <a:fillRect/>
          </a:stretch>
        </p:blipFill>
        <p:spPr bwMode="auto">
          <a:xfrm>
            <a:off x="228600" y="4267200"/>
            <a:ext cx="156754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Straight Connector 11"/>
          <p:cNvCxnSpPr/>
          <p:nvPr userDrawn="1"/>
        </p:nvCxnSpPr>
        <p:spPr>
          <a:xfrm>
            <a:off x="2514600" y="2667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2514600" y="4191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NDOH Logo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52400" y="5867400"/>
            <a:ext cx="2286000" cy="824484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0" y="5791200"/>
            <a:ext cx="91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2462" y="5814889"/>
            <a:ext cx="928662" cy="10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8602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eg"/><Relationship Id="rId5" Type="http://schemas.openxmlformats.org/officeDocument/2006/relationships/image" Target="../media/image4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2014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3808" y="6237312"/>
            <a:ext cx="3456384" cy="484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 smtClean="0"/>
              <a:t>PRIMARY HEALTHCARE IMPLEMENTATION SLIDES 2014: OBSTETRICS &amp; GYNAECOLOGY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B03B2-953D-4068-99A6-8707FB8FE3E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9594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5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7" descr="NDOH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5867400"/>
            <a:ext cx="2286000" cy="824484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6" cstate="print"/>
          <a:srcRect r="26000"/>
          <a:stretch>
            <a:fillRect/>
          </a:stretch>
        </p:blipFill>
        <p:spPr bwMode="auto">
          <a:xfrm>
            <a:off x="7341870" y="1"/>
            <a:ext cx="1184147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2462" y="5814889"/>
            <a:ext cx="928662" cy="10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027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mmwr/pdf/rr/rr4204.pdf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hiv/pub/guidelines/arv2013/en/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sahivsoc.org/upload/documents/guidelines_nov_2008.pdf" TargetMode="Externa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a.europa.eu/docs/en_GB/document_library/EPAR_-_Public_assessment_report/human/002267/WC500112312.pdf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4600" y="327660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tIns="45720" rIns="91440" bIns="45720" anchor="b">
            <a:normAutofit/>
          </a:bodyPr>
          <a:lstStyle/>
          <a:p>
            <a:pPr algn="ctr" defTabSz="457200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4400" b="1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17526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NATIONAL DEPARTMENT OF HEALTH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3068421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AFFORDABLE MEDICINES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ESSENTIAL MEDICINES PROGRAMME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1736" y="4429132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PRIMARY HEALTHCARE 2014</a:t>
            </a:r>
          </a:p>
          <a:p>
            <a:pPr algn="ctr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Updates to the 2008 PHC STG &amp; EML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52400"/>
            <a:ext cx="9144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21: TRAUMA AND EMERGENCIES</a:t>
            </a:r>
            <a:endParaRPr kumimoji="0" lang="en-ZA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3022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6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dirty="0" smtClean="0">
                <a:solidFill>
                  <a:schemeClr val="bg1"/>
                </a:solidFill>
              </a:rPr>
              <a:t>21.2.3 SNAKEBITES</a:t>
            </a:r>
            <a:endParaRPr lang="en-ZA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357298"/>
            <a:ext cx="8712968" cy="4664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b="1" dirty="0" smtClean="0"/>
              <a:t>Venom in the eyes:</a:t>
            </a:r>
            <a:endParaRPr lang="en-US" sz="2400" dirty="0" smtClean="0"/>
          </a:p>
          <a:p>
            <a:r>
              <a:rPr lang="en-GB" sz="2400" u="sng" dirty="0" smtClean="0"/>
              <a:t>Tetracaine 0.5%, drops</a:t>
            </a:r>
            <a:r>
              <a:rPr lang="en-GB" sz="2400" dirty="0" smtClean="0"/>
              <a:t>: </a:t>
            </a:r>
            <a:r>
              <a:rPr lang="en-GB" sz="2400" i="1" dirty="0" smtClean="0">
                <a:solidFill>
                  <a:srgbClr val="9966FF"/>
                </a:solidFill>
              </a:rPr>
              <a:t>directions for use amended</a:t>
            </a:r>
            <a:endParaRPr lang="en-US" sz="2400" dirty="0" smtClean="0">
              <a:solidFill>
                <a:srgbClr val="9966FF"/>
              </a:solidFill>
            </a:endParaRPr>
          </a:p>
          <a:p>
            <a:pPr marL="0" indent="0">
              <a:buNone/>
            </a:pPr>
            <a:endParaRPr lang="en-ZA" sz="2800" dirty="0" smtClean="0"/>
          </a:p>
          <a:p>
            <a:pPr>
              <a:buNone/>
            </a:pPr>
            <a:r>
              <a:rPr lang="en-GB" sz="2400" b="1" dirty="0" smtClean="0"/>
              <a:t>Tetanus prophylaxis</a:t>
            </a:r>
            <a:endParaRPr lang="en-US" sz="2400" dirty="0" smtClean="0"/>
          </a:p>
          <a:p>
            <a:r>
              <a:rPr lang="en-GB" sz="2400" u="sng" dirty="0" smtClean="0"/>
              <a:t>Tetanus </a:t>
            </a:r>
            <a:r>
              <a:rPr lang="en-GB" sz="2400" u="sng" dirty="0" err="1" smtClean="0"/>
              <a:t>toxoid</a:t>
            </a:r>
            <a:r>
              <a:rPr lang="en-GB" sz="2400" u="sng" dirty="0" smtClean="0"/>
              <a:t> vaccine: </a:t>
            </a:r>
            <a:r>
              <a:rPr lang="en-GB" sz="2400" i="1" dirty="0" smtClean="0">
                <a:solidFill>
                  <a:srgbClr val="9966FF"/>
                </a:solidFill>
              </a:rPr>
              <a:t>directions for use amended</a:t>
            </a:r>
            <a:endParaRPr lang="en-US" sz="2400" dirty="0" smtClean="0">
              <a:solidFill>
                <a:srgbClr val="9966FF"/>
              </a:solidFill>
            </a:endParaRPr>
          </a:p>
          <a:p>
            <a:pPr marL="0" indent="0">
              <a:buNone/>
            </a:pPr>
            <a:endParaRPr lang="en-ZA" sz="2200" dirty="0"/>
          </a:p>
          <a:p>
            <a:pPr marL="342900" lvl="2" indent="-342900">
              <a:buNone/>
            </a:pPr>
            <a:r>
              <a:rPr lang="en-ZA" sz="4000" b="1" dirty="0" smtClean="0">
                <a:solidFill>
                  <a:srgbClr val="3366FF"/>
                </a:solidFill>
              </a:rPr>
              <a:t>Level of Evidence: III Expert opinion</a:t>
            </a:r>
            <a:endParaRPr lang="en-ZA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10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776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ZA" sz="3600" b="1" dirty="0" smtClean="0">
                <a:solidFill>
                  <a:schemeClr val="bg1"/>
                </a:solidFill>
              </a:rPr>
              <a:t>21.4.2 INSECT STINGS &amp; SPIDER BITES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821644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Severe local symptoms:</a:t>
            </a:r>
            <a:endParaRPr lang="en-US" dirty="0" smtClean="0"/>
          </a:p>
          <a:p>
            <a:r>
              <a:rPr lang="en-GB" u="sng" dirty="0" err="1" smtClean="0"/>
              <a:t>Chlorphenamine</a:t>
            </a:r>
            <a:r>
              <a:rPr lang="en-GB" u="sng" dirty="0" smtClean="0"/>
              <a:t>, oral</a:t>
            </a:r>
            <a:r>
              <a:rPr lang="en-GB" dirty="0" smtClean="0"/>
              <a:t>: </a:t>
            </a:r>
            <a:r>
              <a:rPr lang="en-GB" i="1" dirty="0" smtClean="0">
                <a:solidFill>
                  <a:srgbClr val="00B0F0"/>
                </a:solidFill>
              </a:rPr>
              <a:t>retained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GB" u="sng" dirty="0" err="1" smtClean="0"/>
              <a:t>Chlorphenamine</a:t>
            </a:r>
            <a:r>
              <a:rPr lang="en-GB" u="sng" dirty="0" smtClean="0"/>
              <a:t>, </a:t>
            </a:r>
            <a:r>
              <a:rPr lang="en-GB" u="sng" dirty="0" err="1" smtClean="0"/>
              <a:t>inj</a:t>
            </a:r>
            <a:r>
              <a:rPr lang="en-GB" dirty="0" smtClean="0"/>
              <a:t>: </a:t>
            </a:r>
            <a:r>
              <a:rPr lang="en-GB" i="1" dirty="0" smtClean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dirty="0" smtClean="0"/>
              <a:t>Not pragmatic for primary level of care, for this indication only. </a:t>
            </a:r>
            <a:endParaRPr lang="en-US" dirty="0" smtClean="0"/>
          </a:p>
          <a:p>
            <a:pPr marL="0" indent="0">
              <a:buNone/>
            </a:pPr>
            <a:endParaRPr lang="en-ZA" sz="1900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endParaRPr lang="en-ZA" sz="4200" b="1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en-ZA" sz="4200" b="1" dirty="0" smtClean="0">
                <a:solidFill>
                  <a:srgbClr val="3366FF"/>
                </a:solidFill>
              </a:rPr>
              <a:t>Level </a:t>
            </a:r>
            <a:r>
              <a:rPr lang="en-ZA" sz="4200" b="1" dirty="0">
                <a:solidFill>
                  <a:srgbClr val="3366FF"/>
                </a:solidFill>
              </a:rPr>
              <a:t>of Evidence: </a:t>
            </a:r>
            <a:r>
              <a:rPr lang="en-ZA" sz="4200" b="1" dirty="0" smtClean="0">
                <a:solidFill>
                  <a:srgbClr val="3366FF"/>
                </a:solidFill>
              </a:rPr>
              <a:t>III Expert opinion</a:t>
            </a:r>
            <a:endParaRPr lang="en-ZA" sz="4200" dirty="0">
              <a:solidFill>
                <a:srgbClr val="3366FF"/>
              </a:solidFill>
            </a:endParaRPr>
          </a:p>
          <a:p>
            <a:pPr lvl="1"/>
            <a:endParaRPr lang="en-ZA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11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68760"/>
            <a:ext cx="8858312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Emergency treatment</a:t>
            </a:r>
          </a:p>
          <a:p>
            <a:r>
              <a:rPr lang="en-GB" dirty="0" smtClean="0"/>
              <a:t>Cool </a:t>
            </a:r>
            <a:r>
              <a:rPr lang="en-GB" dirty="0"/>
              <a:t>burns </a:t>
            </a:r>
            <a:r>
              <a:rPr lang="en-GB" dirty="0" smtClean="0"/>
              <a:t>&lt; 3 </a:t>
            </a:r>
            <a:r>
              <a:rPr lang="en-GB" dirty="0"/>
              <a:t>hours old with cold tap water for at least 30 minutes.</a:t>
            </a:r>
            <a:endParaRPr lang="en-ZA" dirty="0"/>
          </a:p>
          <a:p>
            <a:pPr lvl="1"/>
            <a:r>
              <a:rPr lang="en-GB" dirty="0" smtClean="0"/>
              <a:t>Aligned </a:t>
            </a:r>
            <a:r>
              <a:rPr lang="en-GB" dirty="0"/>
              <a:t>with the treatment protocol recommended by </a:t>
            </a:r>
            <a:r>
              <a:rPr lang="en-GB" dirty="0" err="1"/>
              <a:t>Stander</a:t>
            </a:r>
            <a:r>
              <a:rPr lang="en-GB" dirty="0"/>
              <a:t> &amp; Wallis (</a:t>
            </a:r>
            <a:r>
              <a:rPr lang="en-GB" dirty="0" smtClean="0"/>
              <a:t>2011).</a:t>
            </a:r>
          </a:p>
          <a:p>
            <a:r>
              <a:rPr lang="en-GB" u="sng" dirty="0"/>
              <a:t>Silver sulfadiazine topical cream:</a:t>
            </a:r>
            <a:r>
              <a:rPr lang="en-GB" dirty="0"/>
              <a:t> </a:t>
            </a:r>
            <a:r>
              <a:rPr lang="en-GB" i="1" dirty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ZA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ZA" dirty="0" smtClean="0"/>
              <a:t>Aligned with Adult </a:t>
            </a:r>
            <a:r>
              <a:rPr lang="en-ZA" dirty="0"/>
              <a:t>and Paediatric Hospital Level STGs, </a:t>
            </a:r>
            <a:r>
              <a:rPr lang="en-ZA" dirty="0" smtClean="0"/>
              <a:t>(lack </a:t>
            </a:r>
            <a:r>
              <a:rPr lang="en-ZA" dirty="0"/>
              <a:t>of evidence of </a:t>
            </a:r>
            <a:r>
              <a:rPr lang="en-ZA" dirty="0" smtClean="0"/>
              <a:t>efficacy for silver sulfadiazine).</a:t>
            </a:r>
            <a:endParaRPr lang="en-GB" sz="4000" b="1" dirty="0" smtClean="0">
              <a:solidFill>
                <a:srgbClr val="3366FF"/>
              </a:solidFill>
            </a:endParaRPr>
          </a:p>
          <a:p>
            <a:pPr marL="457200" lvl="1" indent="0">
              <a:buNone/>
            </a:pPr>
            <a:r>
              <a:rPr lang="en-ZA" sz="4000" b="1" dirty="0" smtClean="0">
                <a:solidFill>
                  <a:srgbClr val="3366FF"/>
                </a:solidFill>
              </a:rPr>
              <a:t>Level of Evidence: III Expert opinion, Guidelines</a:t>
            </a:r>
            <a:endParaRPr lang="en-US" sz="4000" dirty="0" smtClean="0">
              <a:solidFill>
                <a:srgbClr val="3366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12</a:t>
            </a:fld>
            <a:endParaRPr lang="en-ZA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Z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lang="en-ZA" sz="4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21.5 </a:t>
            </a:r>
            <a:r>
              <a:rPr lang="en-ZA" sz="4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BURNS</a:t>
            </a:r>
            <a:endParaRPr kumimoji="0" lang="en-ZA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7162800" y="5656145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u="sng" dirty="0" smtClean="0"/>
              <a:t>Epinephrine </a:t>
            </a:r>
            <a:r>
              <a:rPr lang="en-GB" sz="2800" u="sng" dirty="0"/>
              <a:t>(adrenaline)</a:t>
            </a:r>
            <a:r>
              <a:rPr lang="en-GB" sz="2800" dirty="0"/>
              <a:t>: </a:t>
            </a:r>
            <a:r>
              <a:rPr lang="en-GB" sz="2800" i="1" dirty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ZA" sz="2800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sz="2400" dirty="0"/>
              <a:t>Epinephrine nebulisation not considered standard of care for the management of airway burns.</a:t>
            </a:r>
            <a:endParaRPr lang="en-ZA" sz="2400" dirty="0"/>
          </a:p>
          <a:p>
            <a:pPr marL="0" lvl="2" indent="0">
              <a:buNone/>
            </a:pPr>
            <a:r>
              <a:rPr lang="en-ZA" sz="4000" b="1" dirty="0" smtClean="0">
                <a:solidFill>
                  <a:srgbClr val="3366FF"/>
                </a:solidFill>
              </a:rPr>
              <a:t>Level </a:t>
            </a:r>
            <a:r>
              <a:rPr lang="en-ZA" sz="4000" b="1" dirty="0">
                <a:solidFill>
                  <a:srgbClr val="3366FF"/>
                </a:solidFill>
              </a:rPr>
              <a:t>of </a:t>
            </a:r>
            <a:r>
              <a:rPr lang="en-ZA" sz="4000" b="1" dirty="0" smtClean="0">
                <a:solidFill>
                  <a:srgbClr val="3366FF"/>
                </a:solidFill>
              </a:rPr>
              <a:t>Evidence</a:t>
            </a:r>
            <a:r>
              <a:rPr lang="en-ZA" sz="4000" b="1" dirty="0">
                <a:solidFill>
                  <a:srgbClr val="3366FF"/>
                </a:solidFill>
              </a:rPr>
              <a:t>: III </a:t>
            </a:r>
            <a:r>
              <a:rPr lang="en-ZA" sz="4000" b="1" dirty="0" smtClean="0">
                <a:solidFill>
                  <a:srgbClr val="3366FF"/>
                </a:solidFill>
              </a:rPr>
              <a:t>Expert opinion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13</a:t>
            </a:fld>
            <a:endParaRPr lang="en-ZA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8864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Z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lang="en-ZA" sz="3600" b="1" dirty="0">
                <a:solidFill>
                  <a:schemeClr val="bg1"/>
                </a:solidFill>
              </a:rPr>
              <a:t> 21.5 BURNS</a:t>
            </a:r>
            <a:endParaRPr kumimoji="0" lang="en-ZA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2454335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6413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ZA" b="1" dirty="0" smtClean="0"/>
              <a:t>Replacement </a:t>
            </a:r>
            <a:r>
              <a:rPr lang="en-ZA" b="1" dirty="0"/>
              <a:t>fluids for burns</a:t>
            </a:r>
            <a:endParaRPr lang="en-ZA" dirty="0"/>
          </a:p>
          <a:p>
            <a:r>
              <a:rPr lang="en-ZA" u="sng" dirty="0"/>
              <a:t>Ringer-Lactate</a:t>
            </a:r>
            <a:r>
              <a:rPr lang="en-ZA" dirty="0"/>
              <a:t>: </a:t>
            </a:r>
            <a:r>
              <a:rPr lang="en-ZA" i="1" dirty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ZA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u="sng" dirty="0" err="1"/>
              <a:t>Balsol</a:t>
            </a:r>
            <a:r>
              <a:rPr lang="en-GB" u="sng" dirty="0"/>
              <a:t> IV</a:t>
            </a:r>
            <a:r>
              <a:rPr lang="en-GB" dirty="0"/>
              <a:t>: </a:t>
            </a:r>
            <a:r>
              <a:rPr lang="en-GB" i="1" dirty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ZA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ZA" u="sng" dirty="0"/>
              <a:t>Sodium Chloride, 0.9%: </a:t>
            </a:r>
            <a:r>
              <a:rPr lang="en-ZA" i="1" dirty="0">
                <a:solidFill>
                  <a:srgbClr val="00B0F0"/>
                </a:solidFill>
              </a:rPr>
              <a:t>retained</a:t>
            </a:r>
            <a:endParaRPr lang="en-ZA" dirty="0">
              <a:solidFill>
                <a:srgbClr val="00B0F0"/>
              </a:solidFill>
            </a:endParaRPr>
          </a:p>
          <a:p>
            <a:pPr lvl="1"/>
            <a:r>
              <a:rPr lang="en-GB" dirty="0" smtClean="0"/>
              <a:t>Isotonic </a:t>
            </a:r>
            <a:r>
              <a:rPr lang="en-GB" dirty="0"/>
              <a:t>or hypertonic base </a:t>
            </a:r>
            <a:r>
              <a:rPr lang="en-GB" dirty="0" smtClean="0"/>
              <a:t>fluid</a:t>
            </a:r>
            <a:r>
              <a:rPr lang="en-ZA" dirty="0"/>
              <a:t> </a:t>
            </a:r>
            <a:r>
              <a:rPr lang="en-ZA" dirty="0" smtClean="0"/>
              <a:t>preferred in this setting.</a:t>
            </a:r>
          </a:p>
          <a:p>
            <a:pPr lvl="1"/>
            <a:r>
              <a:rPr lang="en-ZA" dirty="0"/>
              <a:t>T</a:t>
            </a:r>
            <a:r>
              <a:rPr lang="en-ZA" dirty="0" smtClean="0"/>
              <a:t>here </a:t>
            </a:r>
            <a:r>
              <a:rPr lang="en-ZA" dirty="0"/>
              <a:t>is a lack of good quality evidence to support Ringer-Lactate as opposed to sodium chloride 0.9% for fluid replacement therapy </a:t>
            </a:r>
            <a:r>
              <a:rPr lang="en-GB" dirty="0"/>
              <a:t>(animal model studies and a low quality underpowered RCT)</a:t>
            </a:r>
            <a:r>
              <a:rPr lang="en-ZA" dirty="0"/>
              <a:t>. </a:t>
            </a:r>
            <a:endParaRPr lang="en-ZA" dirty="0" smtClean="0"/>
          </a:p>
          <a:p>
            <a:pPr lvl="1"/>
            <a:r>
              <a:rPr lang="en-ZA" dirty="0" err="1" smtClean="0"/>
              <a:t>Balsol</a:t>
            </a:r>
            <a:r>
              <a:rPr lang="en-ZA" dirty="0" smtClean="0"/>
              <a:t> </a:t>
            </a:r>
            <a:r>
              <a:rPr lang="en-ZA" dirty="0"/>
              <a:t>IV is not included in the PHC EML. </a:t>
            </a:r>
            <a:endParaRPr lang="en-ZA" dirty="0" smtClean="0"/>
          </a:p>
          <a:p>
            <a:pPr lvl="1"/>
            <a:r>
              <a:rPr lang="en-GB" dirty="0" smtClean="0"/>
              <a:t>For </a:t>
            </a:r>
            <a:r>
              <a:rPr lang="en-GB" dirty="0"/>
              <a:t>pragmatic purposes, sodium chloride 0.9% </a:t>
            </a:r>
            <a:r>
              <a:rPr lang="en-GB" dirty="0" smtClean="0"/>
              <a:t>recommended, </a:t>
            </a:r>
            <a:r>
              <a:rPr lang="en-GB" dirty="0"/>
              <a:t>as </a:t>
            </a:r>
            <a:r>
              <a:rPr lang="en-GB" dirty="0" smtClean="0"/>
              <a:t>included in the PHC EML for resuscitation &amp; no </a:t>
            </a:r>
            <a:r>
              <a:rPr lang="en-GB" dirty="0"/>
              <a:t>medicine interaction with ceftriaxone. </a:t>
            </a:r>
            <a:endParaRPr lang="en-ZA" dirty="0"/>
          </a:p>
          <a:p>
            <a:pPr marL="114300" indent="0">
              <a:buNone/>
            </a:pPr>
            <a:r>
              <a:rPr lang="en-ZA" sz="4400" b="1" dirty="0" smtClean="0">
                <a:solidFill>
                  <a:srgbClr val="0070C0"/>
                </a:solidFill>
              </a:rPr>
              <a:t>Level </a:t>
            </a:r>
            <a:r>
              <a:rPr lang="en-ZA" sz="4400" b="1" dirty="0">
                <a:solidFill>
                  <a:srgbClr val="0070C0"/>
                </a:solidFill>
              </a:rPr>
              <a:t>of Evidence: III Expert opinion</a:t>
            </a:r>
            <a:endParaRPr lang="en-ZA" sz="4400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14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19776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Z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lang="en-ZA" sz="4400" b="1" dirty="0">
                <a:solidFill>
                  <a:schemeClr val="bg1"/>
                </a:solidFill>
              </a:rPr>
              <a:t> 21.5 BURNS</a:t>
            </a:r>
            <a:endParaRPr kumimoji="0" lang="en-ZA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43000"/>
            <a:ext cx="8568952" cy="49831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u="sng" dirty="0"/>
              <a:t>Fluids in Children</a:t>
            </a:r>
            <a:endParaRPr lang="en-ZA" dirty="0"/>
          </a:p>
          <a:p>
            <a:r>
              <a:rPr lang="en-GB" sz="2800" i="1" dirty="0"/>
              <a:t>Delayed transfer: </a:t>
            </a:r>
            <a:r>
              <a:rPr lang="en-GB" sz="2800" dirty="0" smtClean="0"/>
              <a:t>STG provides </a:t>
            </a:r>
            <a:r>
              <a:rPr lang="en-GB" sz="2800" dirty="0"/>
              <a:t>guidance for management in the 1</a:t>
            </a:r>
            <a:r>
              <a:rPr lang="en-GB" sz="2800" baseline="30000" dirty="0"/>
              <a:t>st</a:t>
            </a:r>
            <a:r>
              <a:rPr lang="en-GB" sz="2800" dirty="0"/>
              <a:t> 24 hours, for cases where referral to secondary level was deferred. </a:t>
            </a:r>
            <a:endParaRPr lang="en-GB" sz="2800" dirty="0" smtClean="0"/>
          </a:p>
          <a:p>
            <a:pPr lvl="1"/>
            <a:r>
              <a:rPr lang="en-GB" sz="2400" dirty="0" smtClean="0"/>
              <a:t>Fluid </a:t>
            </a:r>
            <a:r>
              <a:rPr lang="en-GB" sz="2400" dirty="0"/>
              <a:t>replacement recommended at half the rate of that required for the 1</a:t>
            </a:r>
            <a:r>
              <a:rPr lang="en-GB" sz="2400" baseline="30000" dirty="0"/>
              <a:t>st</a:t>
            </a:r>
            <a:r>
              <a:rPr lang="en-GB" sz="2400" dirty="0"/>
              <a:t> 8 hours, during the following 16 hour period.</a:t>
            </a:r>
            <a:endParaRPr lang="en-ZA" sz="2400" dirty="0"/>
          </a:p>
          <a:p>
            <a:r>
              <a:rPr lang="en-GB" i="1" dirty="0"/>
              <a:t>Parklands formula: </a:t>
            </a:r>
            <a:endParaRPr lang="en-GB" i="1" dirty="0" smtClean="0"/>
          </a:p>
          <a:p>
            <a:pPr lvl="1"/>
            <a:r>
              <a:rPr lang="en-GB" dirty="0" smtClean="0"/>
              <a:t>The basis </a:t>
            </a:r>
            <a:r>
              <a:rPr lang="en-GB" dirty="0"/>
              <a:t>for the calculation for fluid replacement in the PHC 2008 STG is complicated. </a:t>
            </a:r>
            <a:endParaRPr lang="en-GB" dirty="0" smtClean="0"/>
          </a:p>
          <a:p>
            <a:pPr lvl="0"/>
            <a:r>
              <a:rPr lang="en-GB" i="1" dirty="0"/>
              <a:t>Glucose: </a:t>
            </a:r>
          </a:p>
          <a:p>
            <a:pPr lvl="1"/>
            <a:r>
              <a:rPr lang="en-GB" sz="2900" dirty="0"/>
              <a:t>More pragmatic to administer dextrose-containing solution than regularly testing of glucose level.</a:t>
            </a:r>
          </a:p>
          <a:p>
            <a:r>
              <a:rPr lang="en-GB" i="1" dirty="0" smtClean="0"/>
              <a:t>Simplified </a:t>
            </a:r>
            <a:r>
              <a:rPr lang="en-GB" i="1" dirty="0"/>
              <a:t>weight band </a:t>
            </a:r>
            <a:r>
              <a:rPr lang="en-GB" i="1" dirty="0" smtClean="0"/>
              <a:t>fluid rate table for </a:t>
            </a:r>
            <a:r>
              <a:rPr lang="en-GB" i="1" dirty="0"/>
              <a:t>different degrees of burns (percentage burns</a:t>
            </a:r>
            <a:r>
              <a:rPr lang="en-GB" i="1" dirty="0" smtClean="0"/>
              <a:t>): </a:t>
            </a:r>
          </a:p>
          <a:p>
            <a:pPr lvl="1"/>
            <a:r>
              <a:rPr lang="en-GB" dirty="0" smtClean="0"/>
              <a:t>Rates derived </a:t>
            </a:r>
            <a:r>
              <a:rPr lang="en-GB" dirty="0"/>
              <a:t>by using the Holiday </a:t>
            </a:r>
            <a:r>
              <a:rPr lang="en-GB" dirty="0" smtClean="0"/>
              <a:t>Segar </a:t>
            </a:r>
            <a:r>
              <a:rPr lang="en-GB" dirty="0"/>
              <a:t>formula, Parklands formula </a:t>
            </a:r>
            <a:r>
              <a:rPr lang="en-GB" dirty="0" smtClean="0"/>
              <a:t>&amp; expert opinion.</a:t>
            </a:r>
          </a:p>
          <a:p>
            <a:pPr lvl="1"/>
            <a:r>
              <a:rPr lang="en-GB" dirty="0" smtClean="0"/>
              <a:t>Recommendation           fluid </a:t>
            </a:r>
            <a:r>
              <a:rPr lang="en-GB" dirty="0"/>
              <a:t>replacement volume of [3x weight x the </a:t>
            </a:r>
            <a:r>
              <a:rPr lang="en-GB" dirty="0" err="1"/>
              <a:t>percent</a:t>
            </a:r>
            <a:r>
              <a:rPr lang="en-GB" dirty="0"/>
              <a:t> of burns] with a cut-off of 50% (so as not to over hydrate the child</a:t>
            </a:r>
            <a:r>
              <a:rPr lang="en-GB" dirty="0" smtClean="0"/>
              <a:t>).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15</a:t>
            </a:fld>
            <a:endParaRPr lang="en-ZA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2" name="Right Arrow 1"/>
          <p:cNvSpPr/>
          <p:nvPr/>
        </p:nvSpPr>
        <p:spPr>
          <a:xfrm>
            <a:off x="2771800" y="4941168"/>
            <a:ext cx="504056" cy="288032"/>
          </a:xfrm>
          <a:prstGeom prst="rightArrow">
            <a:avLst/>
          </a:prstGeom>
          <a:solidFill>
            <a:srgbClr val="996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19776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Z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lang="en-ZA" sz="4400" b="1" dirty="0">
                <a:solidFill>
                  <a:schemeClr val="bg1"/>
                </a:solidFill>
              </a:rPr>
              <a:t> 21.5 BURNS</a:t>
            </a:r>
            <a:endParaRPr kumimoji="0" lang="en-ZA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5615470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>
                <a:solidFill>
                  <a:srgbClr val="3366FF"/>
                </a:solidFill>
              </a:rPr>
              <a:t>Ref 5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0725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43000"/>
            <a:ext cx="8435280" cy="49831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Recommendation: </a:t>
            </a:r>
          </a:p>
          <a:p>
            <a:r>
              <a:rPr lang="en-GB" dirty="0" smtClean="0"/>
              <a:t>Management provided for fluid replacement in children </a:t>
            </a:r>
            <a:r>
              <a:rPr lang="en-GB" dirty="0"/>
              <a:t>for the 1</a:t>
            </a:r>
            <a:r>
              <a:rPr lang="en-GB" baseline="30000" dirty="0"/>
              <a:t>st</a:t>
            </a:r>
            <a:r>
              <a:rPr lang="en-GB" dirty="0"/>
              <a:t> 8-24 hours. Thereafter, cases requiring further management are to be referred to secondary level, where </a:t>
            </a:r>
            <a:r>
              <a:rPr lang="en-GB" dirty="0" smtClean="0"/>
              <a:t>crystalloids can </a:t>
            </a:r>
            <a:r>
              <a:rPr lang="en-GB" dirty="0"/>
              <a:t>be </a:t>
            </a:r>
            <a:r>
              <a:rPr lang="en-GB" dirty="0" smtClean="0"/>
              <a:t>initiated.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r>
              <a:rPr lang="en-GB" i="1" dirty="0"/>
              <a:t>Rationale</a:t>
            </a:r>
            <a:r>
              <a:rPr lang="en-GB" i="1" dirty="0" smtClean="0"/>
              <a:t>:</a:t>
            </a:r>
          </a:p>
          <a:p>
            <a:r>
              <a:rPr lang="en-GB" dirty="0" smtClean="0"/>
              <a:t>Weight </a:t>
            </a:r>
            <a:r>
              <a:rPr lang="en-GB" dirty="0"/>
              <a:t>band table </a:t>
            </a:r>
            <a:r>
              <a:rPr lang="en-GB" dirty="0" smtClean="0"/>
              <a:t>provides </a:t>
            </a:r>
            <a:r>
              <a:rPr lang="en-GB" dirty="0"/>
              <a:t>a more pragmatic </a:t>
            </a:r>
            <a:r>
              <a:rPr lang="en-GB" dirty="0" smtClean="0"/>
              <a:t>&amp; </a:t>
            </a:r>
            <a:r>
              <a:rPr lang="en-GB" dirty="0"/>
              <a:t>simplified </a:t>
            </a:r>
            <a:r>
              <a:rPr lang="en-GB" dirty="0" smtClean="0"/>
              <a:t>approach </a:t>
            </a:r>
            <a:r>
              <a:rPr lang="en-GB" dirty="0"/>
              <a:t>of calculating the rate of replacement fluid for burns in </a:t>
            </a:r>
            <a:r>
              <a:rPr lang="en-GB" dirty="0" smtClean="0"/>
              <a:t>children at primary level of care. </a:t>
            </a:r>
            <a:endParaRPr lang="en-ZA" dirty="0"/>
          </a:p>
          <a:p>
            <a:pPr marL="0" indent="0">
              <a:buNone/>
            </a:pPr>
            <a:r>
              <a:rPr lang="en-ZA" sz="4300" b="1" dirty="0" smtClean="0">
                <a:solidFill>
                  <a:srgbClr val="3366FF"/>
                </a:solidFill>
              </a:rPr>
              <a:t>Level </a:t>
            </a:r>
            <a:r>
              <a:rPr lang="en-ZA" sz="4300" b="1" dirty="0">
                <a:solidFill>
                  <a:srgbClr val="3366FF"/>
                </a:solidFill>
              </a:rPr>
              <a:t>of Evidence: III </a:t>
            </a:r>
            <a:r>
              <a:rPr lang="en-ZA" sz="4300" b="1" dirty="0" smtClean="0">
                <a:solidFill>
                  <a:srgbClr val="3366FF"/>
                </a:solidFill>
              </a:rPr>
              <a:t>Expert opinion</a:t>
            </a:r>
            <a:endParaRPr lang="en-ZA" sz="4300" b="1" dirty="0">
              <a:solidFill>
                <a:srgbClr val="3366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16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9776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Z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lang="en-ZA" sz="4400" b="1" dirty="0">
                <a:solidFill>
                  <a:schemeClr val="bg1"/>
                </a:solidFill>
              </a:rPr>
              <a:t> 21.5 BURNS</a:t>
            </a:r>
            <a:endParaRPr kumimoji="0" lang="en-ZA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6-Point Star 1"/>
          <p:cNvSpPr/>
          <p:nvPr/>
        </p:nvSpPr>
        <p:spPr>
          <a:xfrm rot="20202128">
            <a:off x="7153429" y="2374835"/>
            <a:ext cx="2018199" cy="2087891"/>
          </a:xfrm>
          <a:prstGeom prst="star6">
            <a:avLst/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b="1" u="sng" dirty="0" smtClean="0">
                <a:solidFill>
                  <a:srgbClr val="FFFF00"/>
                </a:solidFill>
              </a:rPr>
              <a:t>NEW:</a:t>
            </a:r>
          </a:p>
          <a:p>
            <a:pPr algn="ctr"/>
            <a:r>
              <a:rPr lang="en-ZA" sz="1400" b="1" i="1" dirty="0" smtClean="0">
                <a:solidFill>
                  <a:srgbClr val="FF0000"/>
                </a:solidFill>
              </a:rPr>
              <a:t>Weight-band table for fluid replacement in  children!!</a:t>
            </a:r>
            <a:endParaRPr lang="en-ZA" sz="1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882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78539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</a:pPr>
            <a:r>
              <a:rPr lang="en-GB" sz="2600" u="sng" dirty="0" smtClean="0">
                <a:solidFill>
                  <a:srgbClr val="000000"/>
                </a:solidFill>
                <a:ea typeface="Calibri"/>
                <a:cs typeface="Calibri"/>
              </a:rPr>
              <a:t>24</a:t>
            </a:r>
            <a:r>
              <a:rPr lang="en-GB" sz="2600" u="sng" dirty="0">
                <a:solidFill>
                  <a:srgbClr val="000000"/>
                </a:solidFill>
                <a:ea typeface="Calibri"/>
                <a:cs typeface="Calibri"/>
              </a:rPr>
              <a:t>% sucrose:</a:t>
            </a:r>
            <a:r>
              <a:rPr lang="en-GB" sz="2600" dirty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r>
              <a:rPr lang="en-GB" sz="2600" i="1" dirty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</a:rPr>
              <a:t>not added</a:t>
            </a:r>
            <a:endParaRPr lang="en-ZA" sz="2600" dirty="0">
              <a:solidFill>
                <a:schemeClr val="accent6">
                  <a:lumMod val="75000"/>
                </a:schemeClr>
              </a:solidFill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en-GB" sz="2100" dirty="0" smtClean="0">
                <a:solidFill>
                  <a:srgbClr val="000000"/>
                </a:solidFill>
                <a:ea typeface="Calibri"/>
                <a:cs typeface="Calibri"/>
              </a:rPr>
              <a:t>Not pragmatic </a:t>
            </a:r>
            <a:r>
              <a:rPr lang="en-GB" sz="2100" dirty="0">
                <a:solidFill>
                  <a:srgbClr val="000000"/>
                </a:solidFill>
                <a:ea typeface="Calibri"/>
                <a:cs typeface="Calibri"/>
              </a:rPr>
              <a:t>for primary </a:t>
            </a:r>
            <a:r>
              <a:rPr lang="en-GB" sz="2100" dirty="0" smtClean="0">
                <a:solidFill>
                  <a:srgbClr val="000000"/>
                </a:solidFill>
                <a:ea typeface="Calibri"/>
                <a:cs typeface="Calibri"/>
              </a:rPr>
              <a:t>level - extemporaneous </a:t>
            </a:r>
            <a:r>
              <a:rPr lang="en-GB" sz="2100" dirty="0">
                <a:solidFill>
                  <a:srgbClr val="000000"/>
                </a:solidFill>
                <a:ea typeface="Calibri"/>
                <a:cs typeface="Calibri"/>
              </a:rPr>
              <a:t>preparations are used in hospital management.</a:t>
            </a:r>
            <a:endParaRPr lang="en-ZA" sz="2100" dirty="0">
              <a:ea typeface="Calibri"/>
              <a:cs typeface="Times New Roman"/>
            </a:endParaRP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4300" b="1" dirty="0">
                <a:solidFill>
                  <a:srgbClr val="3366FF"/>
                </a:solidFill>
              </a:rPr>
              <a:t>Level of Evidence: III Expert opinion</a:t>
            </a:r>
            <a:endParaRPr lang="en-ZA" sz="4300" b="1" dirty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en-GB" sz="4400" b="1" dirty="0"/>
              <a:t>Burn dressing</a:t>
            </a:r>
            <a:endParaRPr lang="en-ZA" sz="4400" dirty="0"/>
          </a:p>
          <a:p>
            <a:r>
              <a:rPr lang="en-GB" sz="2600" u="sng" dirty="0" err="1"/>
              <a:t>Burnshield</a:t>
            </a:r>
            <a:r>
              <a:rPr lang="en-GB" sz="2600" u="sng" dirty="0"/>
              <a:t>:</a:t>
            </a:r>
            <a:r>
              <a:rPr lang="en-GB" sz="2600" dirty="0"/>
              <a:t> </a:t>
            </a:r>
            <a:r>
              <a:rPr lang="en-GB" sz="2600" i="1" dirty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ZA" sz="2600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sz="2100" dirty="0" err="1"/>
              <a:t>Burnshield</a:t>
            </a:r>
            <a:r>
              <a:rPr lang="en-GB" sz="2100" dirty="0"/>
              <a:t> is not listed on the PHC EML. However, </a:t>
            </a:r>
            <a:r>
              <a:rPr lang="en-GB" sz="2100" dirty="0" smtClean="0"/>
              <a:t>occlusive dressing(s) </a:t>
            </a:r>
            <a:r>
              <a:rPr lang="en-GB" sz="2100" dirty="0"/>
              <a:t>would be useful and </a:t>
            </a:r>
            <a:r>
              <a:rPr lang="en-GB" sz="2100" dirty="0" smtClean="0"/>
              <a:t>STG recommends </a:t>
            </a:r>
            <a:r>
              <a:rPr lang="en-GB" sz="2100" dirty="0"/>
              <a:t>that the dressing be covered with plastic wrap such as cling film.</a:t>
            </a:r>
            <a:endParaRPr lang="en-ZA" sz="2100" dirty="0"/>
          </a:p>
          <a:p>
            <a:pPr marL="0" indent="0">
              <a:lnSpc>
                <a:spcPct val="120000"/>
              </a:lnSpc>
              <a:buNone/>
            </a:pPr>
            <a:r>
              <a:rPr lang="en-ZA" sz="4300" b="1" dirty="0" smtClean="0">
                <a:solidFill>
                  <a:srgbClr val="3366FF"/>
                </a:solidFill>
              </a:rPr>
              <a:t>Level </a:t>
            </a:r>
            <a:r>
              <a:rPr lang="en-ZA" sz="4300" b="1" dirty="0">
                <a:solidFill>
                  <a:srgbClr val="3366FF"/>
                </a:solidFill>
              </a:rPr>
              <a:t>of Evidence: III </a:t>
            </a:r>
            <a:r>
              <a:rPr lang="en-ZA" sz="4300" b="1" dirty="0" smtClean="0">
                <a:solidFill>
                  <a:srgbClr val="3366FF"/>
                </a:solidFill>
              </a:rPr>
              <a:t>Expert opinion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17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19776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Z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lang="en-ZA" sz="4400" b="1" dirty="0">
                <a:solidFill>
                  <a:schemeClr val="bg1"/>
                </a:solidFill>
              </a:rPr>
              <a:t> 21.5 BURNS</a:t>
            </a:r>
            <a:endParaRPr kumimoji="0" lang="en-ZA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84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b="1" dirty="0"/>
              <a:t>Cardiopulmonary resuscitation</a:t>
            </a:r>
            <a:endParaRPr lang="en-ZA" dirty="0"/>
          </a:p>
          <a:p>
            <a:pPr lvl="1"/>
            <a:r>
              <a:rPr lang="en-ZA" dirty="0"/>
              <a:t>The resuscitation protocol for adults was updated to a Circulation-Airway-Breathing (CAB) </a:t>
            </a:r>
            <a:r>
              <a:rPr lang="en-ZA" dirty="0" smtClean="0"/>
              <a:t>approach.</a:t>
            </a:r>
          </a:p>
          <a:p>
            <a:pPr lvl="2"/>
            <a:r>
              <a:rPr lang="en-ZA" dirty="0" smtClean="0"/>
              <a:t>Aligning </a:t>
            </a:r>
            <a:r>
              <a:rPr lang="en-ZA" dirty="0"/>
              <a:t>with ILCOR </a:t>
            </a:r>
            <a:r>
              <a:rPr lang="en-ZA" dirty="0" smtClean="0"/>
              <a:t>&amp; </a:t>
            </a:r>
            <a:r>
              <a:rPr lang="en-ZA" dirty="0"/>
              <a:t>the Basic Life Support for Healthcare Providers algorithm for adults and children, as recommended by the Resuscitation Council of Southern Africa (RCSA), 2012.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ZA" sz="4800" b="1" dirty="0" smtClean="0">
                <a:solidFill>
                  <a:srgbClr val="3366FF"/>
                </a:solidFill>
              </a:rPr>
              <a:t>Level </a:t>
            </a:r>
            <a:r>
              <a:rPr lang="en-ZA" sz="4800" b="1" dirty="0">
                <a:solidFill>
                  <a:srgbClr val="3366FF"/>
                </a:solidFill>
              </a:rPr>
              <a:t>of Evidence: III </a:t>
            </a:r>
            <a:r>
              <a:rPr lang="en-ZA" sz="4800" b="1" dirty="0" smtClean="0">
                <a:solidFill>
                  <a:srgbClr val="3366FF"/>
                </a:solidFill>
              </a:rPr>
              <a:t>Guidelines</a:t>
            </a:r>
            <a:endParaRPr lang="en-ZA" sz="4800" b="1" dirty="0">
              <a:solidFill>
                <a:srgbClr val="3366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18</a:t>
            </a:fld>
            <a:endParaRPr lang="en-ZA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69776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Z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lang="en-ZA" sz="3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21.6.1 </a:t>
            </a:r>
            <a:r>
              <a:rPr lang="en-ZA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CARDIAC ARREST, ADULTS</a:t>
            </a:r>
            <a:endParaRPr kumimoji="0" lang="en-ZA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7162800" y="5791200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6</a:t>
            </a:r>
          </a:p>
        </p:txBody>
      </p:sp>
    </p:spTree>
    <p:extLst>
      <p:ext uri="{BB962C8B-B14F-4D97-AF65-F5344CB8AC3E}">
        <p14:creationId xmlns:p14="http://schemas.microsoft.com/office/powerpoint/2010/main" xmlns="" val="12492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ZA" sz="3600" b="1" dirty="0">
                <a:solidFill>
                  <a:schemeClr val="bg1"/>
                </a:solidFill>
              </a:rPr>
              <a:t>21.6.2 CARDIOPULMONARY ARREST, </a:t>
            </a:r>
            <a:r>
              <a:rPr lang="en-ZA" sz="3600" b="1" dirty="0" smtClean="0">
                <a:solidFill>
                  <a:schemeClr val="bg1"/>
                </a:solidFill>
              </a:rPr>
              <a:t>	 	   CHILDREN</a:t>
            </a:r>
            <a:endParaRPr lang="en-ZA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568952" cy="45720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ZA" b="1" dirty="0"/>
              <a:t>Emergency treatment</a:t>
            </a:r>
            <a:endParaRPr lang="en-ZA" dirty="0"/>
          </a:p>
          <a:p>
            <a:r>
              <a:rPr lang="en-ZA" dirty="0" smtClean="0"/>
              <a:t>CAB </a:t>
            </a:r>
            <a:r>
              <a:rPr lang="en-ZA" dirty="0"/>
              <a:t>approach </a:t>
            </a:r>
            <a:r>
              <a:rPr lang="en-ZA" dirty="0" smtClean="0"/>
              <a:t>recommended </a:t>
            </a:r>
            <a:r>
              <a:rPr lang="en-ZA" dirty="0"/>
              <a:t>in </a:t>
            </a:r>
            <a:r>
              <a:rPr lang="en-ZA" dirty="0" smtClean="0"/>
              <a:t>children</a:t>
            </a:r>
            <a:r>
              <a:rPr lang="en-ZA" dirty="0"/>
              <a:t>.</a:t>
            </a:r>
          </a:p>
          <a:p>
            <a:pPr lvl="1"/>
            <a:r>
              <a:rPr lang="en-ZA" dirty="0" smtClean="0"/>
              <a:t>At  </a:t>
            </a:r>
            <a:r>
              <a:rPr lang="en-ZA" dirty="0"/>
              <a:t>secondary facilities, where adequate facilities are available, the ABC approach is recommended. </a:t>
            </a:r>
            <a:endParaRPr lang="en-ZA" dirty="0" smtClean="0"/>
          </a:p>
          <a:p>
            <a:pPr marL="914400" lvl="2" indent="0">
              <a:buNone/>
            </a:pPr>
            <a:endParaRPr lang="en-ZA" sz="1400" dirty="0"/>
          </a:p>
          <a:p>
            <a:r>
              <a:rPr lang="en-ZA" u="sng" dirty="0"/>
              <a:t>Amiodarone IV or IO:</a:t>
            </a:r>
            <a:r>
              <a:rPr lang="en-ZA" dirty="0"/>
              <a:t> </a:t>
            </a:r>
            <a:r>
              <a:rPr lang="en-ZA" i="1" dirty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ZA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ZA" dirty="0" smtClean="0"/>
              <a:t>Amiodarone </a:t>
            </a:r>
            <a:r>
              <a:rPr lang="en-ZA" dirty="0"/>
              <a:t>IV or IO should be administered at secondary level </a:t>
            </a:r>
            <a:r>
              <a:rPr lang="en-ZA" dirty="0" smtClean="0"/>
              <a:t>facilities.</a:t>
            </a:r>
            <a:endParaRPr lang="en-ZA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Immediate </a:t>
            </a:r>
            <a:r>
              <a:rPr lang="en-GB" b="1" dirty="0"/>
              <a:t>emergency medicine treatment</a:t>
            </a:r>
            <a:endParaRPr lang="en-ZA" dirty="0"/>
          </a:p>
          <a:p>
            <a:r>
              <a:rPr lang="en-GB" u="sng" dirty="0"/>
              <a:t>Epinephrine (Adrenaline):</a:t>
            </a:r>
            <a:r>
              <a:rPr lang="en-GB" dirty="0"/>
              <a:t> </a:t>
            </a:r>
            <a:r>
              <a:rPr lang="en-GB" i="1" dirty="0">
                <a:solidFill>
                  <a:srgbClr val="9966FF"/>
                </a:solidFill>
              </a:rPr>
              <a:t>directions for use amended</a:t>
            </a:r>
            <a:endParaRPr lang="en-ZA" dirty="0">
              <a:solidFill>
                <a:srgbClr val="9966FF"/>
              </a:solidFill>
            </a:endParaRPr>
          </a:p>
          <a:p>
            <a:pPr lvl="1"/>
            <a:r>
              <a:rPr lang="en-GB" dirty="0" smtClean="0"/>
              <a:t>Aligned with Paediatric Hospital level STG, 2013. </a:t>
            </a:r>
          </a:p>
          <a:p>
            <a:pPr marL="57150" indent="0">
              <a:buNone/>
            </a:pPr>
            <a:r>
              <a:rPr lang="en-GB" sz="5600" b="1" dirty="0" smtClean="0">
                <a:solidFill>
                  <a:srgbClr val="3366FF"/>
                </a:solidFill>
              </a:rPr>
              <a:t>Level </a:t>
            </a:r>
            <a:r>
              <a:rPr lang="en-GB" sz="5600" b="1" dirty="0">
                <a:solidFill>
                  <a:srgbClr val="3366FF"/>
                </a:solidFill>
              </a:rPr>
              <a:t>of evidence: </a:t>
            </a:r>
            <a:r>
              <a:rPr lang="en-GB" sz="5600" b="1" dirty="0" smtClean="0">
                <a:solidFill>
                  <a:srgbClr val="3366FF"/>
                </a:solidFill>
              </a:rPr>
              <a:t>III </a:t>
            </a:r>
            <a:r>
              <a:rPr lang="en-ZA" sz="5600" b="1" dirty="0" smtClean="0">
                <a:solidFill>
                  <a:srgbClr val="3366FF"/>
                </a:solidFill>
              </a:rPr>
              <a:t>Expert opinion, Guidelines</a:t>
            </a:r>
            <a:endParaRPr lang="en-ZA" sz="5600" dirty="0">
              <a:solidFill>
                <a:srgbClr val="3366FF"/>
              </a:solidFill>
            </a:endParaRPr>
          </a:p>
          <a:p>
            <a:pPr marL="0" indent="0">
              <a:buNone/>
            </a:pPr>
            <a:endParaRPr lang="en-ZA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19</a:t>
            </a:fld>
            <a:endParaRPr lang="en-ZA"/>
          </a:p>
        </p:txBody>
      </p:sp>
      <p:sp>
        <p:nvSpPr>
          <p:cNvPr id="7" name="Rectangle 6"/>
          <p:cNvSpPr/>
          <p:nvPr/>
        </p:nvSpPr>
        <p:spPr>
          <a:xfrm rot="20266365">
            <a:off x="7009306" y="310462"/>
            <a:ext cx="2001641" cy="1096657"/>
          </a:xfrm>
          <a:prstGeom prst="rect">
            <a:avLst/>
          </a:prstGeom>
          <a:solidFill>
            <a:srgbClr val="0070C0"/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b="1" dirty="0" smtClean="0">
                <a:solidFill>
                  <a:srgbClr val="FFFF00"/>
                </a:solidFill>
              </a:rPr>
              <a:t>C: Circulation</a:t>
            </a:r>
          </a:p>
          <a:p>
            <a:pPr algn="ctr"/>
            <a:r>
              <a:rPr lang="en-ZA" sz="1600" b="1" dirty="0" smtClean="0">
                <a:solidFill>
                  <a:srgbClr val="FFFF00"/>
                </a:solidFill>
              </a:rPr>
              <a:t>A: Airway</a:t>
            </a:r>
          </a:p>
          <a:p>
            <a:pPr algn="ctr"/>
            <a:r>
              <a:rPr lang="en-ZA" sz="1600" b="1" dirty="0" smtClean="0">
                <a:solidFill>
                  <a:srgbClr val="FFFF00"/>
                </a:solidFill>
              </a:rPr>
              <a:t>B: Breathing</a:t>
            </a:r>
            <a:endParaRPr lang="en-ZA" sz="1600" b="1" dirty="0">
              <a:solidFill>
                <a:srgbClr val="FFFF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271851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ZA" sz="4400" b="1" dirty="0" smtClean="0"/>
          </a:p>
          <a:p>
            <a:pPr marL="0" indent="0" algn="ctr">
              <a:buNone/>
            </a:pPr>
            <a:endParaRPr lang="en-ZA" sz="4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2</a:t>
            </a:fld>
            <a:endParaRPr lang="en-ZA"/>
          </a:p>
        </p:txBody>
      </p:sp>
      <p:sp>
        <p:nvSpPr>
          <p:cNvPr id="2" name="Rectangle 1"/>
          <p:cNvSpPr/>
          <p:nvPr/>
        </p:nvSpPr>
        <p:spPr>
          <a:xfrm>
            <a:off x="14302" y="188640"/>
            <a:ext cx="73599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4400" b="1" dirty="0">
                <a:solidFill>
                  <a:schemeClr val="bg1"/>
                </a:solidFill>
              </a:rPr>
              <a:t>NEW SECTIONS/ SUBSECTIONS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50801450"/>
              </p:ext>
            </p:extLst>
          </p:nvPr>
        </p:nvGraphicFramePr>
        <p:xfrm>
          <a:off x="467544" y="1196752"/>
          <a:ext cx="8208911" cy="2523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/>
                <a:gridCol w="4223657"/>
                <a:gridCol w="2689110"/>
              </a:tblGrid>
              <a:tr h="357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</a:rPr>
                        <a:t>SECTION</a:t>
                      </a:r>
                      <a:endParaRPr lang="en-ZA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</a:rPr>
                        <a:t>CONDITION</a:t>
                      </a:r>
                      <a:endParaRPr lang="en-ZA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effectLst/>
                        </a:rPr>
                        <a:t>MEDICINE MANAGEMENT</a:t>
                      </a:r>
                      <a:endParaRPr lang="en-ZA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 smtClean="0">
                          <a:effectLst/>
                        </a:rPr>
                        <a:t>21.1.1</a:t>
                      </a:r>
                      <a:endParaRPr lang="en-ZA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 smtClean="0">
                          <a:effectLst/>
                        </a:rPr>
                        <a:t>RAPID TRIAGE OF THE CHILD PRESENTING WITH ACUTE CONDITIONS IN CLINICS AND CHCS</a:t>
                      </a:r>
                      <a:endParaRPr lang="en-ZA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 smtClean="0">
                          <a:effectLst/>
                        </a:rPr>
                        <a:t>No</a:t>
                      </a:r>
                      <a:endParaRPr lang="en-ZA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79512" y="3789040"/>
            <a:ext cx="8784976" cy="194421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2400" dirty="0" smtClean="0"/>
              <a:t>The Emergency Triage Assessment and Treatment (ETAT) approach was incorporated into the STG to prioritise urgent medical cases (i.e. severe malnutrition, hypoglycaemia, etc.) requiring transferral to hospitals for admission</a:t>
            </a:r>
          </a:p>
          <a:p>
            <a:r>
              <a:rPr lang="en-ZA" sz="2400" dirty="0" smtClean="0"/>
              <a:t>Aligned with the Paediatric Hospital level  STG, 2013.</a:t>
            </a:r>
            <a:endParaRPr lang="en-ZA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629400" y="5867400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1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85159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073427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/>
              <a:t>Hypoglycaemia in sick children, especially infants</a:t>
            </a:r>
            <a:endParaRPr lang="en-ZA" sz="2800" dirty="0"/>
          </a:p>
          <a:p>
            <a:r>
              <a:rPr lang="en-GB" sz="2400" u="sng" dirty="0"/>
              <a:t>Dextrose 10%:</a:t>
            </a:r>
            <a:r>
              <a:rPr lang="en-GB" sz="2400" i="1" dirty="0">
                <a:solidFill>
                  <a:srgbClr val="9966FF"/>
                </a:solidFill>
              </a:rPr>
              <a:t>directions for use amended</a:t>
            </a:r>
            <a:endParaRPr lang="en-ZA" sz="2400" dirty="0">
              <a:solidFill>
                <a:srgbClr val="9966FF"/>
              </a:solidFill>
            </a:endParaRPr>
          </a:p>
          <a:p>
            <a:r>
              <a:rPr lang="en-GB" sz="2400" u="sng" dirty="0"/>
              <a:t>Half strength Darrow's with 5% dextrose solution</a:t>
            </a:r>
            <a:r>
              <a:rPr lang="en-GB" sz="2400" u="sng" dirty="0" smtClean="0"/>
              <a:t>: </a:t>
            </a:r>
            <a:r>
              <a:rPr lang="en-GB" sz="2400" i="1" dirty="0" smtClean="0">
                <a:solidFill>
                  <a:schemeClr val="accent6">
                    <a:lumMod val="75000"/>
                  </a:schemeClr>
                </a:solidFill>
              </a:rPr>
              <a:t>not </a:t>
            </a:r>
            <a:r>
              <a:rPr lang="en-GB" sz="2400" i="1" dirty="0">
                <a:solidFill>
                  <a:schemeClr val="accent6">
                    <a:lumMod val="75000"/>
                  </a:schemeClr>
                </a:solidFill>
              </a:rPr>
              <a:t>added</a:t>
            </a:r>
            <a:endParaRPr lang="en-ZA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400" u="sng" dirty="0" smtClean="0"/>
              <a:t>Dextrose </a:t>
            </a:r>
            <a:r>
              <a:rPr lang="en-GB" sz="2400" u="sng" dirty="0"/>
              <a:t>5%:</a:t>
            </a:r>
            <a:r>
              <a:rPr lang="en-GB" sz="2400" i="1" dirty="0" smtClean="0">
                <a:solidFill>
                  <a:srgbClr val="00B050"/>
                </a:solidFill>
              </a:rPr>
              <a:t>added</a:t>
            </a:r>
            <a:endParaRPr lang="en-ZA" sz="2400" dirty="0">
              <a:solidFill>
                <a:srgbClr val="00B050"/>
              </a:solidFill>
            </a:endParaRPr>
          </a:p>
          <a:p>
            <a:r>
              <a:rPr lang="en-GB" sz="2400" u="sng" dirty="0"/>
              <a:t>Sodium chloride 0.9%: </a:t>
            </a:r>
            <a:r>
              <a:rPr lang="en-GB" sz="2400" i="1" dirty="0">
                <a:solidFill>
                  <a:srgbClr val="FF0000"/>
                </a:solidFill>
              </a:rPr>
              <a:t>deleted</a:t>
            </a:r>
            <a:endParaRPr lang="en-ZA" sz="24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sz="1000" dirty="0" smtClean="0"/>
          </a:p>
          <a:p>
            <a:pPr lvl="1"/>
            <a:r>
              <a:rPr lang="en-GB" sz="1600" dirty="0" smtClean="0"/>
              <a:t>Half </a:t>
            </a:r>
            <a:r>
              <a:rPr lang="en-GB" sz="1600" dirty="0"/>
              <a:t>strength Darrow's with 5% dextrose solution </a:t>
            </a:r>
            <a:r>
              <a:rPr lang="en-GB" sz="1600" dirty="0" smtClean="0"/>
              <a:t>not </a:t>
            </a:r>
            <a:r>
              <a:rPr lang="en-GB" sz="1600" dirty="0"/>
              <a:t>listed on the PHC </a:t>
            </a:r>
            <a:r>
              <a:rPr lang="en-GB" sz="1600" dirty="0" smtClean="0"/>
              <a:t>EML.</a:t>
            </a:r>
          </a:p>
          <a:p>
            <a:pPr lvl="1"/>
            <a:r>
              <a:rPr lang="en-GB" sz="1600" dirty="0" smtClean="0"/>
              <a:t>Dextrose </a:t>
            </a:r>
            <a:r>
              <a:rPr lang="en-GB" sz="1600" dirty="0"/>
              <a:t>5 or 10% </a:t>
            </a:r>
            <a:r>
              <a:rPr lang="en-GB" sz="1600" dirty="0" smtClean="0"/>
              <a:t>recommended in </a:t>
            </a:r>
            <a:r>
              <a:rPr lang="en-GB" sz="1600" dirty="0"/>
              <a:t>this clinical setting. Both these medicines are included in the PHC EML.</a:t>
            </a:r>
            <a:endParaRPr lang="en-ZA" sz="1600" dirty="0"/>
          </a:p>
          <a:p>
            <a:pPr lvl="1"/>
            <a:r>
              <a:rPr lang="en-GB" sz="1600" dirty="0" smtClean="0"/>
              <a:t>Sodium </a:t>
            </a:r>
            <a:r>
              <a:rPr lang="en-GB" sz="1600" dirty="0"/>
              <a:t>chloride 0.9% for maintenance </a:t>
            </a:r>
            <a:r>
              <a:rPr lang="en-GB" sz="1600" dirty="0" smtClean="0"/>
              <a:t>not </a:t>
            </a:r>
            <a:r>
              <a:rPr lang="en-GB" sz="1600" dirty="0"/>
              <a:t>relevant in the acute </a:t>
            </a:r>
            <a:r>
              <a:rPr lang="en-GB" sz="1600" dirty="0" smtClean="0"/>
              <a:t>setting &amp; considered more appropriate </a:t>
            </a:r>
            <a:r>
              <a:rPr lang="en-GB" sz="1600" dirty="0"/>
              <a:t>for the treatment of shock</a:t>
            </a:r>
            <a:r>
              <a:rPr lang="en-GB" sz="1600" dirty="0" smtClean="0"/>
              <a:t>.</a:t>
            </a:r>
          </a:p>
          <a:p>
            <a:pPr lvl="1"/>
            <a:r>
              <a:rPr lang="en-GB" sz="1600" dirty="0" smtClean="0"/>
              <a:t>Dextrose </a:t>
            </a:r>
            <a:r>
              <a:rPr lang="en-GB" sz="1600" dirty="0"/>
              <a:t>5 or 10% </a:t>
            </a:r>
            <a:r>
              <a:rPr lang="en-GB" sz="1600" dirty="0" smtClean="0"/>
              <a:t>recommended until </a:t>
            </a:r>
            <a:r>
              <a:rPr lang="en-GB" sz="1600" dirty="0"/>
              <a:t>a formal maintenance rate can be calculated. </a:t>
            </a:r>
            <a:endParaRPr lang="en-GB" sz="1600" dirty="0" smtClean="0"/>
          </a:p>
          <a:p>
            <a:pPr marL="457200" lvl="1" indent="0">
              <a:buNone/>
            </a:pPr>
            <a:r>
              <a:rPr lang="en-GB" sz="3600" b="1" dirty="0" smtClean="0">
                <a:solidFill>
                  <a:srgbClr val="3366FF"/>
                </a:solidFill>
              </a:rPr>
              <a:t>Level </a:t>
            </a:r>
            <a:r>
              <a:rPr lang="en-GB" sz="3600" b="1" dirty="0">
                <a:solidFill>
                  <a:srgbClr val="3366FF"/>
                </a:solidFill>
              </a:rPr>
              <a:t>of Evidence: III Expert </a:t>
            </a:r>
            <a:r>
              <a:rPr lang="en-GB" sz="3600" b="1" dirty="0" smtClean="0">
                <a:solidFill>
                  <a:srgbClr val="3366FF"/>
                </a:solidFill>
              </a:rPr>
              <a:t>opinion</a:t>
            </a:r>
            <a:endParaRPr lang="en-ZA" sz="3600" dirty="0">
              <a:solidFill>
                <a:srgbClr val="3366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20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3600" b="1" dirty="0" smtClean="0">
                <a:solidFill>
                  <a:schemeClr val="bg1"/>
                </a:solidFill>
              </a:rPr>
              <a:t>21.6.2 CARDIOPULMONARY ARREST, 	 	   CHILDREN</a:t>
            </a:r>
            <a:endParaRPr lang="en-ZA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402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ZA" dirty="0"/>
              <a:t>The South African Resuscitation Council’s choking algorithm was not included in the STG, as management in the algorithm was not wholly applicable for primary level of care</a:t>
            </a:r>
            <a:r>
              <a:rPr lang="en-ZA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21</a:t>
            </a:fld>
            <a:endParaRPr lang="en-ZA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ZA" sz="2800" b="1" dirty="0">
                <a:solidFill>
                  <a:schemeClr val="bg1"/>
                </a:solidFill>
              </a:rPr>
              <a:t>21.6.3 MANAGEMENT OF SUSPECTED CHOKING/FOREIGN BODY ASPIRATION IN CHILDREN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8590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017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ZA" sz="2800" b="1" dirty="0"/>
              <a:t>Emergency treatment</a:t>
            </a:r>
            <a:endParaRPr lang="en-ZA" sz="2800" dirty="0"/>
          </a:p>
          <a:p>
            <a:r>
              <a:rPr lang="en-ZA" sz="2800" u="sng" dirty="0"/>
              <a:t>Haloperidol IM</a:t>
            </a:r>
            <a:r>
              <a:rPr lang="en-ZA" sz="2800" dirty="0"/>
              <a:t>: </a:t>
            </a:r>
            <a:r>
              <a:rPr lang="en-ZA" sz="2800" i="1" dirty="0">
                <a:solidFill>
                  <a:srgbClr val="9966FF"/>
                </a:solidFill>
              </a:rPr>
              <a:t>dose amended</a:t>
            </a:r>
            <a:endParaRPr lang="en-ZA" sz="2800" dirty="0">
              <a:solidFill>
                <a:srgbClr val="9966FF"/>
              </a:solidFill>
            </a:endParaRPr>
          </a:p>
          <a:p>
            <a:pPr lvl="1"/>
            <a:r>
              <a:rPr lang="en-ZA" sz="2400" dirty="0" smtClean="0"/>
              <a:t>Amended </a:t>
            </a:r>
            <a:r>
              <a:rPr lang="en-ZA" sz="2400" dirty="0"/>
              <a:t>to accommodate the </a:t>
            </a:r>
            <a:r>
              <a:rPr lang="en-ZA" sz="2400" dirty="0" smtClean="0"/>
              <a:t>elderly at a dose of 2.5 mg, IM immediately. </a:t>
            </a:r>
          </a:p>
          <a:p>
            <a:pPr marL="457200" lvl="1" indent="0">
              <a:buNone/>
            </a:pPr>
            <a:endParaRPr lang="en-ZA" sz="2400" dirty="0"/>
          </a:p>
          <a:p>
            <a:r>
              <a:rPr lang="en-GB" u="sng" dirty="0"/>
              <a:t>Diazepam, IV:</a:t>
            </a:r>
            <a:r>
              <a:rPr lang="en-GB" i="1" dirty="0"/>
              <a:t> </a:t>
            </a:r>
            <a:r>
              <a:rPr lang="en-GB" i="1" dirty="0">
                <a:solidFill>
                  <a:srgbClr val="00B0F0"/>
                </a:solidFill>
              </a:rPr>
              <a:t>retained</a:t>
            </a:r>
            <a:endParaRPr lang="en-ZA" dirty="0">
              <a:solidFill>
                <a:srgbClr val="00B0F0"/>
              </a:solidFill>
            </a:endParaRPr>
          </a:p>
          <a:p>
            <a:r>
              <a:rPr lang="en-GB" u="sng" dirty="0"/>
              <a:t>Midazolam, IM:</a:t>
            </a:r>
            <a:r>
              <a:rPr lang="en-GB" i="1" dirty="0"/>
              <a:t> </a:t>
            </a:r>
            <a:r>
              <a:rPr lang="en-GB" i="1" dirty="0">
                <a:solidFill>
                  <a:srgbClr val="00B050"/>
                </a:solidFill>
              </a:rPr>
              <a:t>added</a:t>
            </a:r>
            <a:endParaRPr lang="en-ZA" dirty="0">
              <a:solidFill>
                <a:srgbClr val="00B050"/>
              </a:solidFill>
            </a:endParaRPr>
          </a:p>
          <a:p>
            <a:r>
              <a:rPr lang="en-GB" u="sng" dirty="0"/>
              <a:t>Lorazepam, IM/IV</a:t>
            </a:r>
            <a:r>
              <a:rPr lang="en-GB" dirty="0"/>
              <a:t>:</a:t>
            </a:r>
            <a:r>
              <a:rPr lang="en-GB" i="1" dirty="0"/>
              <a:t> </a:t>
            </a:r>
            <a:r>
              <a:rPr lang="en-GB" i="1" dirty="0">
                <a:solidFill>
                  <a:srgbClr val="FF0000"/>
                </a:solidFill>
              </a:rPr>
              <a:t>deleted</a:t>
            </a:r>
            <a:endParaRPr lang="en-ZA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Aligned with the PHC Chapter 16: Mental Health conditions. </a:t>
            </a:r>
            <a:endParaRPr lang="en-GB" dirty="0" smtClean="0"/>
          </a:p>
          <a:p>
            <a:pPr lvl="1"/>
            <a:r>
              <a:rPr lang="en-ZA" dirty="0" smtClean="0"/>
              <a:t>Logistic </a:t>
            </a:r>
            <a:r>
              <a:rPr lang="en-ZA" dirty="0"/>
              <a:t>challenges, such as storage under lock </a:t>
            </a:r>
            <a:r>
              <a:rPr lang="en-ZA" dirty="0" smtClean="0"/>
              <a:t>&amp; </a:t>
            </a:r>
            <a:r>
              <a:rPr lang="en-ZA" dirty="0"/>
              <a:t>key in a fridge limits lorazepam injection accessibility </a:t>
            </a:r>
            <a:r>
              <a:rPr lang="en-ZA" dirty="0" smtClean="0"/>
              <a:t>&amp; </a:t>
            </a:r>
            <a:r>
              <a:rPr lang="en-ZA" dirty="0"/>
              <a:t>availability.</a:t>
            </a:r>
          </a:p>
          <a:p>
            <a:pPr marL="57150" lvl="2" indent="0">
              <a:buNone/>
            </a:pPr>
            <a:r>
              <a:rPr lang="en-ZA" sz="5100" b="1" dirty="0" smtClean="0">
                <a:solidFill>
                  <a:srgbClr val="3366FF"/>
                </a:solidFill>
              </a:rPr>
              <a:t>Level </a:t>
            </a:r>
            <a:r>
              <a:rPr lang="en-ZA" sz="5100" b="1" dirty="0">
                <a:solidFill>
                  <a:srgbClr val="3366FF"/>
                </a:solidFill>
              </a:rPr>
              <a:t>of Evidence: </a:t>
            </a:r>
            <a:r>
              <a:rPr lang="en-ZA" sz="5100" b="1" dirty="0" smtClean="0">
                <a:solidFill>
                  <a:srgbClr val="3366FF"/>
                </a:solidFill>
              </a:rPr>
              <a:t>III Guidelines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22</a:t>
            </a:fld>
            <a:endParaRPr lang="en-ZA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ZA" sz="3600" b="1" dirty="0">
                <a:solidFill>
                  <a:schemeClr val="bg1"/>
                </a:solidFill>
              </a:rPr>
              <a:t>21.6 DELIRIUM WITH ACUTE CONFUSION </a:t>
            </a:r>
            <a:r>
              <a:rPr lang="en-ZA" sz="3600" b="1" dirty="0" smtClean="0">
                <a:solidFill>
                  <a:schemeClr val="bg1"/>
                </a:solidFill>
              </a:rPr>
              <a:t>	&amp; </a:t>
            </a:r>
            <a:r>
              <a:rPr lang="en-ZA" sz="3600" b="1" dirty="0">
                <a:solidFill>
                  <a:schemeClr val="bg1"/>
                </a:solidFill>
              </a:rPr>
              <a:t>AGGRESSION IN ADULTS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7162800" y="5943600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 smtClean="0">
                <a:solidFill>
                  <a:srgbClr val="3366FF"/>
                </a:solidFill>
              </a:rPr>
              <a:t>Ref 7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64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/>
              <a:t>Ingested poisons</a:t>
            </a:r>
            <a:endParaRPr lang="en-ZA" sz="3600" dirty="0"/>
          </a:p>
          <a:p>
            <a:r>
              <a:rPr lang="en-GB" sz="2600" u="sng" dirty="0"/>
              <a:t>Activated charcoal: </a:t>
            </a:r>
            <a:r>
              <a:rPr lang="en-GB" sz="2600" i="1" dirty="0">
                <a:solidFill>
                  <a:srgbClr val="00B050"/>
                </a:solidFill>
              </a:rPr>
              <a:t>directions for use amended</a:t>
            </a:r>
            <a:endParaRPr lang="en-ZA" sz="2600" dirty="0">
              <a:solidFill>
                <a:srgbClr val="00B050"/>
              </a:solidFill>
            </a:endParaRPr>
          </a:p>
          <a:p>
            <a:pPr lvl="1"/>
            <a:r>
              <a:rPr lang="en-GB" sz="1900" dirty="0"/>
              <a:t>Text of the STG amended according to standard of care.</a:t>
            </a:r>
            <a:endParaRPr lang="en-ZA" sz="1900" dirty="0"/>
          </a:p>
          <a:p>
            <a:r>
              <a:rPr lang="en-GB" sz="2600" dirty="0"/>
              <a:t>Opioid drug overdose in adults</a:t>
            </a:r>
            <a:endParaRPr lang="en-ZA" sz="2600" dirty="0"/>
          </a:p>
          <a:p>
            <a:pPr lvl="1"/>
            <a:r>
              <a:rPr lang="en-GB" sz="1900" dirty="0"/>
              <a:t>Text </a:t>
            </a:r>
            <a:r>
              <a:rPr lang="en-GB" sz="1900" dirty="0" smtClean="0"/>
              <a:t>of the STG </a:t>
            </a:r>
            <a:r>
              <a:rPr lang="en-ZA" sz="1900" dirty="0" smtClean="0"/>
              <a:t>aligned to </a:t>
            </a:r>
            <a:r>
              <a:rPr lang="en-ZA" sz="1900" dirty="0"/>
              <a:t>Adult hospital level STG, 2012.</a:t>
            </a:r>
          </a:p>
          <a:p>
            <a:r>
              <a:rPr lang="en-ZA" sz="2600" u="sng" dirty="0"/>
              <a:t>N-</a:t>
            </a:r>
            <a:r>
              <a:rPr lang="en-ZA" sz="2600" u="sng" dirty="0" err="1"/>
              <a:t>acetylcysteine</a:t>
            </a:r>
            <a:r>
              <a:rPr lang="en-ZA" sz="2600" i="1" dirty="0">
                <a:solidFill>
                  <a:srgbClr val="00B050"/>
                </a:solidFill>
              </a:rPr>
              <a:t>: not added</a:t>
            </a:r>
          </a:p>
          <a:p>
            <a:pPr lvl="1"/>
            <a:r>
              <a:rPr lang="en-ZA" sz="1900" dirty="0" smtClean="0"/>
              <a:t>Management with N-</a:t>
            </a:r>
            <a:r>
              <a:rPr lang="en-ZA" sz="1900" dirty="0" err="1" smtClean="0"/>
              <a:t>acetylcysteine</a:t>
            </a:r>
            <a:r>
              <a:rPr lang="en-ZA" sz="1900" dirty="0" smtClean="0"/>
              <a:t> occurs </a:t>
            </a:r>
            <a:r>
              <a:rPr lang="en-ZA" sz="1900" dirty="0"/>
              <a:t>at secondary level, as management </a:t>
            </a:r>
            <a:r>
              <a:rPr lang="en-ZA" sz="1900" dirty="0" smtClean="0"/>
              <a:t>is </a:t>
            </a:r>
            <a:r>
              <a:rPr lang="en-ZA" sz="1900" dirty="0"/>
              <a:t>complex, requiring drug levels, slow administration, monitoring for </a:t>
            </a:r>
            <a:r>
              <a:rPr lang="en-ZA" sz="1900" dirty="0" err="1"/>
              <a:t>anaphylactoid</a:t>
            </a:r>
            <a:r>
              <a:rPr lang="en-ZA" sz="1900" dirty="0"/>
              <a:t> reaction, etc.</a:t>
            </a:r>
          </a:p>
          <a:p>
            <a:pPr marL="57150" lvl="2" indent="0">
              <a:buNone/>
            </a:pPr>
            <a:r>
              <a:rPr lang="en-ZA" sz="3800" b="1" dirty="0" smtClean="0">
                <a:solidFill>
                  <a:srgbClr val="3366FF"/>
                </a:solidFill>
              </a:rPr>
              <a:t>Level </a:t>
            </a:r>
            <a:r>
              <a:rPr lang="en-ZA" sz="3800" b="1" dirty="0">
                <a:solidFill>
                  <a:srgbClr val="3366FF"/>
                </a:solidFill>
              </a:rPr>
              <a:t>of Evidence: III </a:t>
            </a:r>
            <a:r>
              <a:rPr lang="en-ZA" sz="3800" b="1" dirty="0" smtClean="0">
                <a:solidFill>
                  <a:srgbClr val="3366FF"/>
                </a:solidFill>
              </a:rPr>
              <a:t>Guidelines</a:t>
            </a:r>
            <a:endParaRPr lang="en-ZA" sz="3800" b="1" dirty="0">
              <a:solidFill>
                <a:srgbClr val="3366FF"/>
              </a:solidFill>
            </a:endParaRPr>
          </a:p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23</a:t>
            </a:fld>
            <a:endParaRPr lang="en-ZA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ZA" sz="3600" b="1" dirty="0">
                <a:solidFill>
                  <a:schemeClr val="bg1"/>
                </a:solidFill>
              </a:rPr>
              <a:t>21.7 EXPOSURE TO POISONOUS </a:t>
            </a:r>
            <a:r>
              <a:rPr lang="en-ZA" sz="3600" b="1" dirty="0" smtClean="0">
                <a:solidFill>
                  <a:schemeClr val="bg1"/>
                </a:solidFill>
              </a:rPr>
              <a:t>	SUBSTANCES</a:t>
            </a:r>
            <a:endParaRPr lang="en-ZA" sz="3600" b="1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7315200" y="5260147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8</a:t>
            </a:r>
          </a:p>
        </p:txBody>
      </p:sp>
    </p:spTree>
    <p:extLst>
      <p:ext uri="{BB962C8B-B14F-4D97-AF65-F5344CB8AC3E}">
        <p14:creationId xmlns:p14="http://schemas.microsoft.com/office/powerpoint/2010/main" xmlns="" val="31564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7768"/>
            <a:ext cx="8229600" cy="1143000"/>
          </a:xfrm>
        </p:spPr>
        <p:txBody>
          <a:bodyPr/>
          <a:lstStyle/>
          <a:p>
            <a:pPr algn="l"/>
            <a:r>
              <a:rPr lang="en-ZA" b="1" dirty="0" smtClean="0">
                <a:solidFill>
                  <a:schemeClr val="bg1"/>
                </a:solidFill>
              </a:rPr>
              <a:t>21.11.1 </a:t>
            </a:r>
            <a:r>
              <a:rPr lang="en-ZA" b="1" dirty="0">
                <a:solidFill>
                  <a:schemeClr val="bg1"/>
                </a:solidFill>
              </a:rPr>
              <a:t>RAPE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14" y="1124744"/>
            <a:ext cx="8640960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3600" b="1" dirty="0"/>
              <a:t>General measures</a:t>
            </a:r>
          </a:p>
          <a:p>
            <a:pPr lvl="1"/>
            <a:r>
              <a:rPr lang="en-ZA" sz="2900" dirty="0" smtClean="0"/>
              <a:t>Flow </a:t>
            </a:r>
            <a:r>
              <a:rPr lang="en-ZA" sz="2900" dirty="0"/>
              <a:t>diagram </a:t>
            </a:r>
            <a:r>
              <a:rPr lang="en-ZA" sz="2900" dirty="0" smtClean="0"/>
              <a:t>included </a:t>
            </a:r>
            <a:r>
              <a:rPr lang="en-ZA" sz="2900" dirty="0"/>
              <a:t>in the </a:t>
            </a:r>
            <a:r>
              <a:rPr lang="en-ZA" sz="2900" dirty="0" smtClean="0"/>
              <a:t>STG.</a:t>
            </a:r>
          </a:p>
          <a:p>
            <a:pPr lvl="1"/>
            <a:r>
              <a:rPr lang="en-US" sz="2900" dirty="0" smtClean="0"/>
              <a:t>Text of the STG  </a:t>
            </a:r>
            <a:r>
              <a:rPr lang="en-US" sz="2900" dirty="0"/>
              <a:t>relating to medicinal therapy </a:t>
            </a:r>
            <a:r>
              <a:rPr lang="en-US" sz="2900" dirty="0" smtClean="0"/>
              <a:t>rearranged </a:t>
            </a:r>
            <a:r>
              <a:rPr lang="en-US" sz="2900" dirty="0"/>
              <a:t>as follows:</a:t>
            </a:r>
            <a:endParaRPr lang="en-ZA" sz="2900" dirty="0"/>
          </a:p>
          <a:p>
            <a:pPr lvl="2"/>
            <a:r>
              <a:rPr lang="en-US" sz="2300" dirty="0"/>
              <a:t>1. HIV PEP treatment</a:t>
            </a:r>
            <a:endParaRPr lang="en-ZA" sz="2300" dirty="0"/>
          </a:p>
          <a:p>
            <a:pPr lvl="2"/>
            <a:r>
              <a:rPr lang="en-US" sz="2300" dirty="0"/>
              <a:t>2. Prevention of Hepatitis B</a:t>
            </a:r>
            <a:endParaRPr lang="en-ZA" sz="2300" dirty="0"/>
          </a:p>
          <a:p>
            <a:pPr lvl="2"/>
            <a:r>
              <a:rPr lang="en-US" sz="2300" dirty="0"/>
              <a:t>3. Pregnancy prophylaxis after pregnancy is excluded</a:t>
            </a:r>
            <a:endParaRPr lang="en-ZA" sz="2300" dirty="0"/>
          </a:p>
          <a:p>
            <a:pPr lvl="2"/>
            <a:r>
              <a:rPr lang="en-ZA" sz="2300" dirty="0"/>
              <a:t>4. STI </a:t>
            </a:r>
            <a:r>
              <a:rPr lang="en-ZA" sz="2300" dirty="0" smtClean="0"/>
              <a:t>prophylaxis</a:t>
            </a:r>
          </a:p>
          <a:p>
            <a:pPr lvl="1"/>
            <a:r>
              <a:rPr lang="en-ZA" sz="2700" dirty="0">
                <a:solidFill>
                  <a:prstClr val="black"/>
                </a:solidFill>
              </a:rPr>
              <a:t>Emergency contraception should be administered within 72 hours to 5 days of rape, correlating to 92% &amp;</a:t>
            </a:r>
            <a:r>
              <a:rPr lang="en-ZA" sz="2700" dirty="0" smtClean="0">
                <a:solidFill>
                  <a:prstClr val="black"/>
                </a:solidFill>
              </a:rPr>
              <a:t> </a:t>
            </a:r>
            <a:r>
              <a:rPr lang="en-ZA" sz="2700" dirty="0">
                <a:solidFill>
                  <a:prstClr val="black"/>
                </a:solidFill>
              </a:rPr>
              <a:t>98% success rate</a:t>
            </a:r>
            <a:r>
              <a:rPr lang="en-ZA" sz="2700" dirty="0" smtClean="0">
                <a:solidFill>
                  <a:prstClr val="black"/>
                </a:solidFill>
              </a:rPr>
              <a:t>.</a:t>
            </a:r>
            <a:endParaRPr lang="en-ZA" sz="23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24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297656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43000"/>
            <a:ext cx="8928992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b="1" dirty="0"/>
              <a:t>HIV PEP </a:t>
            </a:r>
            <a:endParaRPr lang="en-ZA" sz="1200" b="1" dirty="0"/>
          </a:p>
          <a:p>
            <a:r>
              <a:rPr lang="en-ZA" sz="2400" u="sng" dirty="0" smtClean="0"/>
              <a:t>Risk stratification: </a:t>
            </a:r>
            <a:r>
              <a:rPr lang="en-ZA" sz="2400" i="1" dirty="0" smtClean="0">
                <a:solidFill>
                  <a:schemeClr val="accent6">
                    <a:lumMod val="75000"/>
                  </a:schemeClr>
                </a:solidFill>
              </a:rPr>
              <a:t>not added</a:t>
            </a:r>
          </a:p>
          <a:p>
            <a:pPr lvl="1"/>
            <a:r>
              <a:rPr lang="en-ZA" sz="2000" dirty="0" smtClean="0"/>
              <a:t>Aligned with international </a:t>
            </a:r>
            <a:r>
              <a:rPr lang="en-ZA" sz="2000" dirty="0"/>
              <a:t>guidelines </a:t>
            </a:r>
            <a:r>
              <a:rPr lang="en-ZA" sz="2000" dirty="0" smtClean="0"/>
              <a:t>that recommends 3-dose </a:t>
            </a:r>
            <a:r>
              <a:rPr lang="en-ZA" sz="2000" dirty="0"/>
              <a:t>ART regimen </a:t>
            </a:r>
            <a:r>
              <a:rPr lang="en-ZA" sz="2000" dirty="0" smtClean="0"/>
              <a:t>as PEP for all, irrespective of risk of exposure. </a:t>
            </a:r>
          </a:p>
          <a:p>
            <a:r>
              <a:rPr lang="en-GB" sz="2400" u="sng" dirty="0" smtClean="0"/>
              <a:t>PEP</a:t>
            </a:r>
            <a:r>
              <a:rPr lang="en-GB" sz="2400" dirty="0" smtClean="0"/>
              <a:t>:</a:t>
            </a:r>
            <a:r>
              <a:rPr lang="en-GB" sz="2400" i="1" dirty="0" smtClean="0"/>
              <a:t> </a:t>
            </a:r>
            <a:r>
              <a:rPr lang="en-GB" sz="2400" i="1" dirty="0" smtClean="0">
                <a:solidFill>
                  <a:srgbClr val="9966FF"/>
                </a:solidFill>
              </a:rPr>
              <a:t>amended to include indication </a:t>
            </a:r>
            <a:r>
              <a:rPr lang="en-GB" sz="2400" i="1" dirty="0">
                <a:solidFill>
                  <a:srgbClr val="9966FF"/>
                </a:solidFill>
              </a:rPr>
              <a:t>for patients of </a:t>
            </a:r>
            <a:r>
              <a:rPr lang="en-GB" sz="2400" i="1" dirty="0" smtClean="0">
                <a:solidFill>
                  <a:srgbClr val="9966FF"/>
                </a:solidFill>
              </a:rPr>
              <a:t>	 	  unknown </a:t>
            </a:r>
            <a:r>
              <a:rPr lang="en-GB" sz="2400" i="1" dirty="0">
                <a:solidFill>
                  <a:srgbClr val="9966FF"/>
                </a:solidFill>
              </a:rPr>
              <a:t>HIV status.</a:t>
            </a:r>
            <a:endParaRPr lang="en-ZA" sz="2400" i="1" dirty="0">
              <a:solidFill>
                <a:srgbClr val="9966FF"/>
              </a:solidFill>
            </a:endParaRPr>
          </a:p>
          <a:p>
            <a:pPr marL="57150" lvl="2" indent="0">
              <a:buNone/>
            </a:pPr>
            <a:endParaRPr lang="en-ZA" sz="3800" b="1" dirty="0" smtClean="0">
              <a:solidFill>
                <a:srgbClr val="3366FF"/>
              </a:solidFill>
            </a:endParaRPr>
          </a:p>
          <a:p>
            <a:pPr marL="57150" lvl="2" indent="0">
              <a:buNone/>
            </a:pPr>
            <a:endParaRPr lang="en-ZA" sz="3800" b="1" dirty="0" smtClean="0">
              <a:solidFill>
                <a:srgbClr val="3366FF"/>
              </a:solidFill>
            </a:endParaRPr>
          </a:p>
          <a:p>
            <a:pPr marL="57150" lvl="2" indent="0">
              <a:buNone/>
            </a:pPr>
            <a:r>
              <a:rPr lang="en-ZA" sz="3800" b="1" dirty="0" smtClean="0">
                <a:solidFill>
                  <a:srgbClr val="3366FF"/>
                </a:solidFill>
              </a:rPr>
              <a:t>Level of Evidence: III Guidelines</a:t>
            </a:r>
          </a:p>
          <a:p>
            <a:pPr lvl="1">
              <a:buNone/>
            </a:pPr>
            <a:endParaRPr lang="en-ZA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>
                <a:solidFill>
                  <a:prstClr val="black"/>
                </a:solidFill>
              </a:rPr>
              <a:pPr/>
              <a:t>25</a:t>
            </a:fld>
            <a:endParaRPr lang="en-ZA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r>
              <a:rPr lang="en-ZA" dirty="0" smtClean="0">
                <a:solidFill>
                  <a:prstClr val="black"/>
                </a:solidFill>
              </a:rPr>
              <a:t>PRIMARY HEALTHCARE IMPLEMENTATION </a:t>
            </a:r>
          </a:p>
          <a:p>
            <a:r>
              <a:rPr lang="en-ZA" dirty="0" smtClean="0">
                <a:solidFill>
                  <a:prstClr val="black"/>
                </a:solidFill>
              </a:rPr>
              <a:t>SLIDES 2014: TRAUMA&amp;EMERGENCIES</a:t>
            </a:r>
            <a:endParaRPr lang="en-ZA" dirty="0">
              <a:solidFill>
                <a:prstClr val="black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2576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b="1" dirty="0" smtClean="0">
                <a:solidFill>
                  <a:prstClr val="white"/>
                </a:solidFill>
              </a:rPr>
              <a:t>21.11.1 RAPE </a:t>
            </a:r>
            <a:endParaRPr lang="en-ZA" b="1" dirty="0">
              <a:solidFill>
                <a:prstClr val="white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85800" y="3733799"/>
            <a:ext cx="7543800" cy="1462873"/>
          </a:xfrm>
          <a:prstGeom prst="roundRect">
            <a:avLst>
              <a:gd name="adj" fmla="val 11420"/>
            </a:avLst>
          </a:prstGeom>
          <a:solidFill>
            <a:srgbClr val="336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000" lvl="1"/>
            <a:endParaRPr lang="en-ZA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5031056"/>
              </p:ext>
            </p:extLst>
          </p:nvPr>
        </p:nvGraphicFramePr>
        <p:xfrm>
          <a:off x="838200" y="3886200"/>
          <a:ext cx="7391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/>
                <a:gridCol w="3695700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rgbClr val="FFFF00"/>
                          </a:solidFill>
                        </a:rPr>
                        <a:t>ADULTS</a:t>
                      </a:r>
                    </a:p>
                    <a:p>
                      <a:pPr algn="ctr"/>
                      <a:r>
                        <a:rPr lang="en-US" dirty="0" smtClean="0"/>
                        <a:t>TDF +</a:t>
                      </a:r>
                      <a:r>
                        <a:rPr lang="en-US" baseline="0" dirty="0" smtClean="0"/>
                        <a:t> FTC/3TC+ ATV/r or LPV/r </a:t>
                      </a:r>
                    </a:p>
                    <a:p>
                      <a:pPr algn="ctr"/>
                      <a:r>
                        <a:rPr lang="en-US" i="1" baseline="0" dirty="0" smtClean="0">
                          <a:solidFill>
                            <a:srgbClr val="FFFF00"/>
                          </a:solidFill>
                        </a:rPr>
                        <a:t>or</a:t>
                      </a:r>
                    </a:p>
                    <a:p>
                      <a:pPr algn="ctr"/>
                      <a:r>
                        <a:rPr lang="en-US" baseline="0" dirty="0" smtClean="0"/>
                        <a:t> AZT + 3TC + ATV/r or LPV/r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rgbClr val="FFFF00"/>
                          </a:solidFill>
                        </a:rPr>
                        <a:t>CHILDREN</a:t>
                      </a:r>
                    </a:p>
                    <a:p>
                      <a:pPr algn="ctr"/>
                      <a:endParaRPr lang="en-US" u="sng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u="none" dirty="0" smtClean="0">
                          <a:solidFill>
                            <a:schemeClr val="bg1"/>
                          </a:solidFill>
                        </a:rPr>
                        <a:t>AZT +  3TC + LPV/r</a:t>
                      </a:r>
                      <a:endParaRPr lang="en-US" u="non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10" name="Explosion 2 9"/>
          <p:cNvSpPr/>
          <p:nvPr/>
        </p:nvSpPr>
        <p:spPr>
          <a:xfrm>
            <a:off x="6477000" y="2514600"/>
            <a:ext cx="3048000" cy="1676400"/>
          </a:xfrm>
          <a:prstGeom prst="irregularSeal2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rgbClr val="FFFF00"/>
                </a:solidFill>
              </a:rPr>
              <a:t>3-drug regimen for HIV PEP</a:t>
            </a:r>
            <a:endParaRPr lang="en-ZA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86600" y="5629479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9</a:t>
            </a:r>
          </a:p>
        </p:txBody>
      </p:sp>
    </p:spTree>
    <p:extLst>
      <p:ext uri="{BB962C8B-B14F-4D97-AF65-F5344CB8AC3E}">
        <p14:creationId xmlns:p14="http://schemas.microsoft.com/office/powerpoint/2010/main" xmlns="" val="17306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3816424" cy="4525963"/>
          </a:xfrm>
        </p:spPr>
        <p:txBody>
          <a:bodyPr/>
          <a:lstStyle/>
          <a:p>
            <a:pPr marL="0" indent="0">
              <a:buNone/>
            </a:pPr>
            <a:r>
              <a:rPr lang="en-ZA" sz="2800" b="1" dirty="0" smtClean="0"/>
              <a:t>CHILDREN</a:t>
            </a:r>
          </a:p>
          <a:p>
            <a:r>
              <a:rPr lang="en-ZA" sz="2400" u="sng" dirty="0" smtClean="0"/>
              <a:t>Zidovudine</a:t>
            </a:r>
            <a:r>
              <a:rPr lang="en-ZA" sz="2400" u="sng" dirty="0"/>
              <a:t>: </a:t>
            </a:r>
            <a:r>
              <a:rPr lang="en-ZA" sz="2400" i="1" dirty="0">
                <a:solidFill>
                  <a:srgbClr val="00B0F0"/>
                </a:solidFill>
              </a:rPr>
              <a:t>retained</a:t>
            </a:r>
          </a:p>
          <a:p>
            <a:r>
              <a:rPr lang="en-ZA" sz="2400" u="sng" dirty="0"/>
              <a:t>Lamivudine</a:t>
            </a:r>
            <a:r>
              <a:rPr lang="en-ZA" sz="2400" dirty="0"/>
              <a:t>: </a:t>
            </a:r>
            <a:r>
              <a:rPr lang="en-ZA" sz="2400" i="1" dirty="0">
                <a:solidFill>
                  <a:srgbClr val="00B0F0"/>
                </a:solidFill>
              </a:rPr>
              <a:t>retained</a:t>
            </a:r>
          </a:p>
          <a:p>
            <a:r>
              <a:rPr lang="en-ZA" sz="2400" u="sng" dirty="0" smtClean="0"/>
              <a:t>Lopinavir/ritonavir: </a:t>
            </a:r>
            <a:r>
              <a:rPr lang="en-ZA" sz="2400" i="1" dirty="0" smtClean="0">
                <a:solidFill>
                  <a:srgbClr val="00B050"/>
                </a:solidFill>
              </a:rPr>
              <a:t>added</a:t>
            </a:r>
            <a:endParaRPr lang="en-ZA" sz="2400" i="1" dirty="0">
              <a:solidFill>
                <a:srgbClr val="00B050"/>
              </a:solidFill>
            </a:endParaRPr>
          </a:p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26</a:t>
            </a:fld>
            <a:endParaRPr lang="en-ZA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97768"/>
            <a:ext cx="8229600" cy="1143000"/>
          </a:xfrm>
        </p:spPr>
        <p:txBody>
          <a:bodyPr/>
          <a:lstStyle/>
          <a:p>
            <a:pPr algn="l"/>
            <a:r>
              <a:rPr lang="en-ZA" b="1" dirty="0" smtClean="0">
                <a:solidFill>
                  <a:schemeClr val="bg1"/>
                </a:solidFill>
              </a:rPr>
              <a:t>21.11.1 </a:t>
            </a:r>
            <a:r>
              <a:rPr lang="en-ZA" b="1" dirty="0">
                <a:solidFill>
                  <a:schemeClr val="bg1"/>
                </a:solidFill>
              </a:rPr>
              <a:t>RAPE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11960" y="1196753"/>
            <a:ext cx="4752528" cy="374441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800" b="1" dirty="0" smtClean="0"/>
              <a:t>ADULTS</a:t>
            </a:r>
          </a:p>
          <a:p>
            <a:r>
              <a:rPr lang="en-GB" sz="2400" u="sng" dirty="0" smtClean="0"/>
              <a:t>Zidovudine</a:t>
            </a:r>
            <a:r>
              <a:rPr lang="en-GB" sz="2400" dirty="0" smtClean="0"/>
              <a:t>: </a:t>
            </a:r>
            <a:r>
              <a:rPr lang="en-GB" sz="2400" i="1" dirty="0" smtClean="0">
                <a:solidFill>
                  <a:srgbClr val="00B0F0"/>
                </a:solidFill>
              </a:rPr>
              <a:t>retained</a:t>
            </a:r>
            <a:endParaRPr lang="en-ZA" sz="2400" dirty="0" smtClean="0">
              <a:solidFill>
                <a:srgbClr val="00B0F0"/>
              </a:solidFill>
            </a:endParaRPr>
          </a:p>
          <a:p>
            <a:r>
              <a:rPr lang="en-GB" sz="2400" u="sng" dirty="0" smtClean="0"/>
              <a:t>Lamivudine</a:t>
            </a:r>
            <a:r>
              <a:rPr lang="en-GB" sz="2400" dirty="0" smtClean="0"/>
              <a:t>: </a:t>
            </a:r>
            <a:r>
              <a:rPr lang="en-GB" sz="2400" i="1" dirty="0" smtClean="0">
                <a:solidFill>
                  <a:srgbClr val="00B0F0"/>
                </a:solidFill>
              </a:rPr>
              <a:t>retained</a:t>
            </a:r>
            <a:endParaRPr lang="en-ZA" sz="2400" dirty="0" smtClean="0">
              <a:solidFill>
                <a:srgbClr val="00B0F0"/>
              </a:solidFill>
            </a:endParaRPr>
          </a:p>
          <a:p>
            <a:r>
              <a:rPr lang="en-GB" sz="2400" u="sng" dirty="0" err="1" smtClean="0"/>
              <a:t>Tenofovir</a:t>
            </a:r>
            <a:r>
              <a:rPr lang="en-GB" sz="2400" u="sng" dirty="0" smtClean="0"/>
              <a:t>: </a:t>
            </a:r>
            <a:r>
              <a:rPr lang="en-GB" sz="2400" i="1" dirty="0" smtClean="0">
                <a:solidFill>
                  <a:srgbClr val="00B050"/>
                </a:solidFill>
              </a:rPr>
              <a:t>added</a:t>
            </a:r>
            <a:endParaRPr lang="en-ZA" sz="2400" dirty="0" smtClean="0">
              <a:solidFill>
                <a:srgbClr val="00B050"/>
              </a:solidFill>
            </a:endParaRPr>
          </a:p>
          <a:p>
            <a:r>
              <a:rPr lang="en-GB" sz="2400" u="sng" dirty="0" err="1" smtClean="0"/>
              <a:t>Emtricitabine</a:t>
            </a:r>
            <a:r>
              <a:rPr lang="en-GB" sz="2400" u="sng" dirty="0" smtClean="0"/>
              <a:t>:</a:t>
            </a:r>
            <a:r>
              <a:rPr lang="en-GB" sz="2400" i="1" dirty="0" smtClean="0"/>
              <a:t> </a:t>
            </a:r>
            <a:r>
              <a:rPr lang="en-GB" sz="2400" i="1" dirty="0" smtClean="0">
                <a:solidFill>
                  <a:srgbClr val="00B050"/>
                </a:solidFill>
              </a:rPr>
              <a:t>added</a:t>
            </a:r>
            <a:endParaRPr lang="en-ZA" sz="2400" dirty="0" smtClean="0">
              <a:solidFill>
                <a:srgbClr val="00B050"/>
              </a:solidFill>
            </a:endParaRPr>
          </a:p>
          <a:p>
            <a:r>
              <a:rPr lang="en-GB" sz="2400" u="sng" dirty="0" smtClean="0"/>
              <a:t>Atazanavir/ritonavir:</a:t>
            </a:r>
            <a:r>
              <a:rPr lang="en-GB" sz="2400" i="1" dirty="0" smtClean="0"/>
              <a:t> </a:t>
            </a:r>
            <a:r>
              <a:rPr lang="en-GB" sz="2400" i="1" dirty="0" smtClean="0">
                <a:solidFill>
                  <a:srgbClr val="00B050"/>
                </a:solidFill>
              </a:rPr>
              <a:t>added</a:t>
            </a:r>
            <a:endParaRPr lang="en-ZA" sz="2400" dirty="0" smtClean="0">
              <a:solidFill>
                <a:srgbClr val="00B050"/>
              </a:solidFill>
            </a:endParaRPr>
          </a:p>
          <a:p>
            <a:r>
              <a:rPr lang="en-GB" sz="2400" u="sng" dirty="0" smtClean="0"/>
              <a:t>Lopinavir/ritonavir</a:t>
            </a:r>
            <a:r>
              <a:rPr lang="en-GB" sz="2400" dirty="0" smtClean="0"/>
              <a:t>: </a:t>
            </a:r>
            <a:r>
              <a:rPr lang="en-GB" sz="2400" i="1" dirty="0" smtClean="0">
                <a:solidFill>
                  <a:srgbClr val="00B050"/>
                </a:solidFill>
              </a:rPr>
              <a:t>added</a:t>
            </a:r>
            <a:endParaRPr lang="en-ZA" sz="2400" dirty="0" smtClean="0">
              <a:solidFill>
                <a:srgbClr val="00B050"/>
              </a:solidFill>
            </a:endParaRPr>
          </a:p>
          <a:p>
            <a:pPr lvl="1"/>
            <a:r>
              <a:rPr lang="en-ZA" sz="1800" dirty="0" smtClean="0"/>
              <a:t>PEP for adults was updated to align with the National ART guidelines.</a:t>
            </a:r>
          </a:p>
          <a:p>
            <a:pPr marL="457200" lvl="1" indent="0">
              <a:buFont typeface="Arial" pitchFamily="34" charset="0"/>
              <a:buNone/>
            </a:pPr>
            <a:endParaRPr lang="en-ZA" sz="2400" dirty="0"/>
          </a:p>
        </p:txBody>
      </p:sp>
      <p:sp>
        <p:nvSpPr>
          <p:cNvPr id="8" name="Rectangle 7"/>
          <p:cNvSpPr/>
          <p:nvPr/>
        </p:nvSpPr>
        <p:spPr>
          <a:xfrm>
            <a:off x="179512" y="4891807"/>
            <a:ext cx="87849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ZA" sz="4400" b="1" dirty="0">
                <a:solidFill>
                  <a:srgbClr val="3366FF"/>
                </a:solidFill>
              </a:rPr>
              <a:t>Level of Evidence: III Guidelines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7162800" y="5661248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10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811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4320480" cy="4032449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STI PROPHYLAXIS</a:t>
            </a:r>
            <a:endParaRPr lang="en-ZA" dirty="0" smtClean="0"/>
          </a:p>
          <a:p>
            <a:pPr marL="0" indent="0">
              <a:buNone/>
            </a:pPr>
            <a:r>
              <a:rPr lang="en-GB" sz="2800" b="1" dirty="0" smtClean="0"/>
              <a:t>Adults</a:t>
            </a:r>
            <a:endParaRPr lang="en-ZA" sz="2800" dirty="0"/>
          </a:p>
          <a:p>
            <a:r>
              <a:rPr lang="en-ZA" sz="2400" u="sng" dirty="0"/>
              <a:t>Doxycycline</a:t>
            </a:r>
            <a:r>
              <a:rPr lang="en-ZA" sz="2400" dirty="0"/>
              <a:t>:</a:t>
            </a:r>
            <a:r>
              <a:rPr lang="en-ZA" sz="2400" i="1" dirty="0"/>
              <a:t> </a:t>
            </a:r>
            <a:r>
              <a:rPr lang="en-ZA" sz="2400" i="1" dirty="0">
                <a:solidFill>
                  <a:srgbClr val="FF0000"/>
                </a:solidFill>
              </a:rPr>
              <a:t>deleted</a:t>
            </a:r>
            <a:endParaRPr lang="en-ZA" sz="2400" dirty="0">
              <a:solidFill>
                <a:srgbClr val="FF0000"/>
              </a:solidFill>
            </a:endParaRPr>
          </a:p>
          <a:p>
            <a:r>
              <a:rPr lang="en-ZA" sz="2400" u="sng" dirty="0"/>
              <a:t>Cefixime</a:t>
            </a:r>
            <a:r>
              <a:rPr lang="en-ZA" sz="2400" dirty="0"/>
              <a:t>: </a:t>
            </a:r>
            <a:r>
              <a:rPr lang="en-ZA" sz="2400" i="1" dirty="0">
                <a:solidFill>
                  <a:srgbClr val="FF0000"/>
                </a:solidFill>
              </a:rPr>
              <a:t>deleted</a:t>
            </a:r>
            <a:endParaRPr lang="en-ZA" sz="2400" dirty="0">
              <a:solidFill>
                <a:srgbClr val="FF0000"/>
              </a:solidFill>
            </a:endParaRPr>
          </a:p>
          <a:p>
            <a:r>
              <a:rPr lang="en-GB" sz="2400" u="sng" dirty="0"/>
              <a:t>Ceftriaxone</a:t>
            </a:r>
            <a:r>
              <a:rPr lang="en-GB" sz="2400" dirty="0"/>
              <a:t>: </a:t>
            </a:r>
            <a:r>
              <a:rPr lang="en-GB" sz="2400" i="1" dirty="0">
                <a:solidFill>
                  <a:srgbClr val="00B050"/>
                </a:solidFill>
              </a:rPr>
              <a:t>added</a:t>
            </a:r>
            <a:endParaRPr lang="en-ZA" sz="2400" dirty="0">
              <a:solidFill>
                <a:srgbClr val="00B050"/>
              </a:solidFill>
            </a:endParaRPr>
          </a:p>
          <a:p>
            <a:r>
              <a:rPr lang="en-GB" sz="2400" u="sng" dirty="0"/>
              <a:t>Azithromycin</a:t>
            </a:r>
            <a:r>
              <a:rPr lang="en-GB" sz="2400" dirty="0"/>
              <a:t>: </a:t>
            </a:r>
            <a:r>
              <a:rPr lang="en-GB" sz="2400" i="1" dirty="0">
                <a:solidFill>
                  <a:srgbClr val="00B050"/>
                </a:solidFill>
              </a:rPr>
              <a:t>added</a:t>
            </a:r>
            <a:endParaRPr lang="en-ZA" sz="2400" dirty="0">
              <a:solidFill>
                <a:srgbClr val="00B050"/>
              </a:solidFill>
            </a:endParaRPr>
          </a:p>
          <a:p>
            <a:r>
              <a:rPr lang="en-GB" sz="2400" u="sng" dirty="0"/>
              <a:t>Metronidazole</a:t>
            </a:r>
            <a:r>
              <a:rPr lang="en-GB" sz="2400" dirty="0"/>
              <a:t>: </a:t>
            </a:r>
            <a:r>
              <a:rPr lang="en-GB" sz="2400" i="1" dirty="0" smtClean="0">
                <a:solidFill>
                  <a:srgbClr val="00B0F0"/>
                </a:solidFill>
              </a:rPr>
              <a:t>retained</a:t>
            </a:r>
            <a:endParaRPr lang="en-ZA" sz="2400" dirty="0">
              <a:solidFill>
                <a:srgbClr val="00B0F0"/>
              </a:solidFill>
            </a:endParaRPr>
          </a:p>
          <a:p>
            <a:pPr lvl="1"/>
            <a:r>
              <a:rPr lang="en-GB" sz="1800" dirty="0" smtClean="0"/>
              <a:t>Aligned </a:t>
            </a:r>
            <a:r>
              <a:rPr lang="en-GB" sz="1800" dirty="0"/>
              <a:t>with the updated </a:t>
            </a:r>
            <a:r>
              <a:rPr lang="en-GB" sz="1800" dirty="0" smtClean="0"/>
              <a:t>PHC STI </a:t>
            </a:r>
            <a:r>
              <a:rPr lang="en-GB" sz="1800" dirty="0"/>
              <a:t>STG.</a:t>
            </a:r>
            <a:endParaRPr lang="en-ZA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27</a:t>
            </a:fld>
            <a:endParaRPr lang="en-ZA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97768"/>
            <a:ext cx="8229600" cy="1143000"/>
          </a:xfrm>
        </p:spPr>
        <p:txBody>
          <a:bodyPr/>
          <a:lstStyle/>
          <a:p>
            <a:pPr algn="l"/>
            <a:r>
              <a:rPr lang="en-ZA" b="1" dirty="0" smtClean="0">
                <a:solidFill>
                  <a:schemeClr val="bg1"/>
                </a:solidFill>
              </a:rPr>
              <a:t>21.11.1 </a:t>
            </a:r>
            <a:r>
              <a:rPr lang="en-ZA" b="1" dirty="0">
                <a:solidFill>
                  <a:schemeClr val="bg1"/>
                </a:solidFill>
              </a:rPr>
              <a:t>RAPE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50753" y="1600200"/>
            <a:ext cx="4419600" cy="36575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sz="2800" b="1" dirty="0" smtClean="0"/>
              <a:t>Children</a:t>
            </a:r>
          </a:p>
          <a:p>
            <a:r>
              <a:rPr lang="en-ZA" sz="2400" u="sng" dirty="0" smtClean="0"/>
              <a:t>Amoxicillin: </a:t>
            </a:r>
            <a:r>
              <a:rPr lang="en-ZA" sz="2400" i="1" dirty="0" smtClean="0">
                <a:solidFill>
                  <a:srgbClr val="FF0000"/>
                </a:solidFill>
              </a:rPr>
              <a:t>deleted</a:t>
            </a:r>
          </a:p>
          <a:p>
            <a:r>
              <a:rPr lang="en-ZA" sz="2400" u="sng" dirty="0" smtClean="0"/>
              <a:t>Doxycycline</a:t>
            </a:r>
            <a:r>
              <a:rPr lang="en-ZA" sz="2400" dirty="0" smtClean="0"/>
              <a:t>: </a:t>
            </a:r>
            <a:r>
              <a:rPr lang="en-ZA" sz="2400" i="1" dirty="0" smtClean="0">
                <a:solidFill>
                  <a:srgbClr val="FF0000"/>
                </a:solidFill>
              </a:rPr>
              <a:t>deleted</a:t>
            </a:r>
          </a:p>
          <a:p>
            <a:r>
              <a:rPr lang="en-ZA" sz="2400" u="sng" dirty="0" smtClean="0"/>
              <a:t>Ceftriaxone</a:t>
            </a:r>
            <a:r>
              <a:rPr lang="en-ZA" sz="2400" dirty="0" smtClean="0"/>
              <a:t>: </a:t>
            </a:r>
            <a:r>
              <a:rPr lang="en-ZA" sz="2400" i="1" dirty="0" smtClean="0">
                <a:solidFill>
                  <a:srgbClr val="00B0F0"/>
                </a:solidFill>
              </a:rPr>
              <a:t>retained</a:t>
            </a:r>
          </a:p>
          <a:p>
            <a:r>
              <a:rPr lang="en-ZA" sz="2400" u="sng" dirty="0" smtClean="0"/>
              <a:t>Metronidazole</a:t>
            </a:r>
            <a:r>
              <a:rPr lang="en-ZA" sz="2400" dirty="0" smtClean="0"/>
              <a:t>: </a:t>
            </a:r>
            <a:r>
              <a:rPr lang="en-ZA" sz="2400" i="1" dirty="0" smtClean="0">
                <a:solidFill>
                  <a:srgbClr val="00B0F0"/>
                </a:solidFill>
              </a:rPr>
              <a:t>retained</a:t>
            </a:r>
          </a:p>
          <a:p>
            <a:r>
              <a:rPr lang="en-ZA" sz="2400" u="sng" dirty="0" smtClean="0"/>
              <a:t>Macrolide: </a:t>
            </a:r>
            <a:r>
              <a:rPr lang="en-ZA" sz="2400" i="1" dirty="0" smtClean="0">
                <a:solidFill>
                  <a:srgbClr val="00B050"/>
                </a:solidFill>
              </a:rPr>
              <a:t>added</a:t>
            </a:r>
          </a:p>
          <a:p>
            <a:pPr lvl="1"/>
            <a:r>
              <a:rPr lang="en-ZA" sz="1800" dirty="0" smtClean="0"/>
              <a:t>Initial dose of STI treatment for children administered with urgent referral.</a:t>
            </a:r>
          </a:p>
          <a:p>
            <a:endParaRPr lang="en-ZA" dirty="0"/>
          </a:p>
        </p:txBody>
      </p:sp>
      <p:sp>
        <p:nvSpPr>
          <p:cNvPr id="8" name="Rectangle 7"/>
          <p:cNvSpPr/>
          <p:nvPr/>
        </p:nvSpPr>
        <p:spPr>
          <a:xfrm>
            <a:off x="-108520" y="5221069"/>
            <a:ext cx="9247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ZA" sz="3600" b="1" dirty="0">
                <a:solidFill>
                  <a:srgbClr val="3366FF"/>
                </a:solidFill>
              </a:rPr>
              <a:t>Level of Evidence: III </a:t>
            </a:r>
            <a:r>
              <a:rPr lang="en-ZA" sz="3600" b="1" dirty="0" smtClean="0">
                <a:solidFill>
                  <a:srgbClr val="3366FF"/>
                </a:solidFill>
              </a:rPr>
              <a:t>Guidelines, Expert </a:t>
            </a:r>
            <a:r>
              <a:rPr lang="en-ZA" sz="3600" b="1" dirty="0">
                <a:solidFill>
                  <a:srgbClr val="3366FF"/>
                </a:solidFill>
              </a:rPr>
              <a:t>opinion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7086600" y="5835700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11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430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ADULTS</a:t>
            </a:r>
          </a:p>
          <a:p>
            <a:pPr marL="0" indent="0">
              <a:buNone/>
            </a:pPr>
            <a:r>
              <a:rPr lang="en-GB" b="1" dirty="0" smtClean="0"/>
              <a:t>Anti-emetic</a:t>
            </a:r>
            <a:endParaRPr lang="en-ZA" b="1" dirty="0" smtClean="0"/>
          </a:p>
          <a:p>
            <a:r>
              <a:rPr lang="en-ZA" u="sng" dirty="0" smtClean="0"/>
              <a:t>Metoclopramide</a:t>
            </a:r>
            <a:r>
              <a:rPr lang="en-ZA" dirty="0"/>
              <a:t>: </a:t>
            </a:r>
            <a:r>
              <a:rPr lang="en-ZA" i="1" dirty="0">
                <a:solidFill>
                  <a:srgbClr val="00B050"/>
                </a:solidFill>
              </a:rPr>
              <a:t>added</a:t>
            </a:r>
          </a:p>
          <a:p>
            <a:pPr lvl="1"/>
            <a:r>
              <a:rPr lang="en-ZA" dirty="0"/>
              <a:t>An </a:t>
            </a:r>
            <a:r>
              <a:rPr lang="en-ZA" dirty="0" smtClean="0"/>
              <a:t>example of an anti-emetic was </a:t>
            </a:r>
            <a:r>
              <a:rPr lang="en-ZA" dirty="0"/>
              <a:t>added to the </a:t>
            </a:r>
            <a:r>
              <a:rPr lang="en-ZA" dirty="0" smtClean="0"/>
              <a:t>STG</a:t>
            </a:r>
            <a:r>
              <a:rPr lang="en-ZA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28</a:t>
            </a:fld>
            <a:endParaRPr lang="en-ZA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97768"/>
            <a:ext cx="8229600" cy="1143000"/>
          </a:xfrm>
        </p:spPr>
        <p:txBody>
          <a:bodyPr/>
          <a:lstStyle/>
          <a:p>
            <a:pPr algn="l"/>
            <a:r>
              <a:rPr lang="en-ZA" b="1" dirty="0" smtClean="0">
                <a:solidFill>
                  <a:schemeClr val="bg1"/>
                </a:solidFill>
              </a:rPr>
              <a:t>21.11.1 </a:t>
            </a:r>
            <a:r>
              <a:rPr lang="en-ZA" b="1" dirty="0">
                <a:solidFill>
                  <a:schemeClr val="bg1"/>
                </a:solidFill>
              </a:rPr>
              <a:t>RAPE 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25523906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ZA" sz="2800" b="1" dirty="0" smtClean="0">
                <a:solidFill>
                  <a:schemeClr val="bg1"/>
                </a:solidFill>
              </a:rPr>
              <a:t>21.11.2 </a:t>
            </a:r>
            <a:r>
              <a:rPr lang="en-ZA" sz="2800" b="1" dirty="0">
                <a:solidFill>
                  <a:schemeClr val="bg1"/>
                </a:solidFill>
              </a:rPr>
              <a:t>OCCUPATIONAL POST-EXPOSURE HIV PROPHYLAXIS FOR HEALTH-CARE WORKERS (HCW)</a:t>
            </a:r>
            <a:endParaRPr lang="en-ZA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4932040" cy="4669979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u="sng" dirty="0">
                <a:solidFill>
                  <a:srgbClr val="000000"/>
                </a:solidFill>
                <a:ea typeface="Calibri"/>
                <a:cs typeface="Calibri"/>
              </a:rPr>
              <a:t>Zidovudine</a:t>
            </a:r>
            <a:r>
              <a:rPr lang="en-GB" sz="2400" dirty="0">
                <a:solidFill>
                  <a:srgbClr val="000000"/>
                </a:solidFill>
                <a:ea typeface="Calibri"/>
                <a:cs typeface="Calibri"/>
              </a:rPr>
              <a:t>: </a:t>
            </a:r>
            <a:r>
              <a:rPr lang="en-GB" sz="2400" i="1" dirty="0">
                <a:solidFill>
                  <a:srgbClr val="00B0F0"/>
                </a:solidFill>
                <a:ea typeface="Calibri"/>
                <a:cs typeface="Calibri"/>
              </a:rPr>
              <a:t>retained</a:t>
            </a:r>
            <a:endParaRPr lang="en-ZA" sz="2400" dirty="0">
              <a:solidFill>
                <a:srgbClr val="00B0F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u="sng" dirty="0">
                <a:solidFill>
                  <a:srgbClr val="000000"/>
                </a:solidFill>
                <a:ea typeface="Calibri"/>
                <a:cs typeface="Calibri"/>
              </a:rPr>
              <a:t>Lamivudine</a:t>
            </a:r>
            <a:r>
              <a:rPr lang="en-GB" sz="2400" dirty="0">
                <a:solidFill>
                  <a:srgbClr val="000000"/>
                </a:solidFill>
                <a:ea typeface="Calibri"/>
                <a:cs typeface="Calibri"/>
              </a:rPr>
              <a:t>: </a:t>
            </a:r>
            <a:r>
              <a:rPr lang="en-GB" sz="2400" i="1" dirty="0">
                <a:solidFill>
                  <a:srgbClr val="00B0F0"/>
                </a:solidFill>
                <a:ea typeface="Calibri"/>
                <a:cs typeface="Calibri"/>
              </a:rPr>
              <a:t>retained</a:t>
            </a:r>
            <a:endParaRPr lang="en-ZA" sz="2400" dirty="0">
              <a:solidFill>
                <a:srgbClr val="00B0F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GB" sz="2400" u="sng" dirty="0">
                <a:solidFill>
                  <a:srgbClr val="000000"/>
                </a:solidFill>
                <a:ea typeface="Calibri"/>
                <a:cs typeface="Calibri"/>
              </a:rPr>
              <a:t>Lopinavir/ritonavir</a:t>
            </a:r>
            <a:r>
              <a:rPr lang="en-GB" sz="2400" dirty="0">
                <a:solidFill>
                  <a:srgbClr val="000000"/>
                </a:solidFill>
                <a:ea typeface="Calibri"/>
                <a:cs typeface="Calibri"/>
              </a:rPr>
              <a:t>: </a:t>
            </a:r>
            <a:r>
              <a:rPr lang="en-GB" sz="2400" i="1" dirty="0">
                <a:solidFill>
                  <a:srgbClr val="00B0F0"/>
                </a:solidFill>
                <a:ea typeface="Calibri"/>
                <a:cs typeface="Calibri"/>
              </a:rPr>
              <a:t>retained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u="sng" dirty="0" err="1" smtClean="0">
                <a:solidFill>
                  <a:srgbClr val="000000"/>
                </a:solidFill>
                <a:ea typeface="Calibri"/>
                <a:cs typeface="Calibri"/>
              </a:rPr>
              <a:t>Tenofovir</a:t>
            </a:r>
            <a:r>
              <a:rPr lang="en-GB" sz="2400" u="sng" dirty="0">
                <a:solidFill>
                  <a:srgbClr val="000000"/>
                </a:solidFill>
                <a:ea typeface="Calibri"/>
                <a:cs typeface="Calibri"/>
              </a:rPr>
              <a:t>: </a:t>
            </a:r>
            <a:r>
              <a:rPr lang="en-GB" sz="2400" i="1" dirty="0">
                <a:solidFill>
                  <a:srgbClr val="00B050"/>
                </a:solidFill>
                <a:ea typeface="Calibri"/>
                <a:cs typeface="Calibri"/>
              </a:rPr>
              <a:t>added</a:t>
            </a:r>
            <a:endParaRPr lang="en-ZA" sz="2400" dirty="0">
              <a:solidFill>
                <a:srgbClr val="00B05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u="sng" dirty="0" err="1">
                <a:solidFill>
                  <a:srgbClr val="000000"/>
                </a:solidFill>
                <a:ea typeface="Calibri"/>
                <a:cs typeface="Calibri"/>
              </a:rPr>
              <a:t>Emtricitabine</a:t>
            </a:r>
            <a:r>
              <a:rPr lang="en-GB" sz="2400" u="sng" dirty="0">
                <a:solidFill>
                  <a:srgbClr val="000000"/>
                </a:solidFill>
                <a:ea typeface="Calibri"/>
                <a:cs typeface="Calibri"/>
              </a:rPr>
              <a:t>:</a:t>
            </a:r>
            <a:r>
              <a:rPr lang="en-GB" sz="2400" i="1" dirty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r>
              <a:rPr lang="en-GB" sz="2400" i="1" dirty="0" smtClean="0">
                <a:solidFill>
                  <a:srgbClr val="00B050"/>
                </a:solidFill>
                <a:ea typeface="Calibri"/>
                <a:cs typeface="Calibri"/>
              </a:rPr>
              <a:t>added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u="sng" dirty="0" smtClean="0">
                <a:solidFill>
                  <a:srgbClr val="000000"/>
                </a:solidFill>
                <a:ea typeface="Calibri"/>
                <a:cs typeface="Calibri"/>
              </a:rPr>
              <a:t>Atazanavir/ritonavir</a:t>
            </a:r>
            <a:r>
              <a:rPr lang="en-GB" sz="2400" u="sng" dirty="0">
                <a:solidFill>
                  <a:srgbClr val="000000"/>
                </a:solidFill>
                <a:ea typeface="Calibri"/>
                <a:cs typeface="Calibri"/>
              </a:rPr>
              <a:t>:</a:t>
            </a:r>
            <a:r>
              <a:rPr lang="en-GB" sz="2400" i="1" dirty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r>
              <a:rPr lang="en-GB" sz="2400" i="1" dirty="0">
                <a:solidFill>
                  <a:srgbClr val="00B050"/>
                </a:solidFill>
                <a:ea typeface="Calibri"/>
                <a:cs typeface="Calibri"/>
              </a:rPr>
              <a:t>added</a:t>
            </a:r>
            <a:endParaRPr lang="en-ZA" sz="2400" dirty="0">
              <a:solidFill>
                <a:srgbClr val="00B05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800" dirty="0">
                <a:solidFill>
                  <a:srgbClr val="000000"/>
                </a:solidFill>
                <a:ea typeface="Times New Roman"/>
                <a:cs typeface="Calibri"/>
              </a:rPr>
              <a:t> </a:t>
            </a:r>
            <a:endParaRPr lang="en-ZA" b="1" dirty="0">
              <a:latin typeface="Times New Roman"/>
              <a:ea typeface="Times New Roman"/>
            </a:endParaRPr>
          </a:p>
          <a:p>
            <a:pPr lvl="1"/>
            <a:r>
              <a:rPr lang="en-GB" sz="2000" dirty="0" smtClean="0">
                <a:solidFill>
                  <a:srgbClr val="000000"/>
                </a:solidFill>
                <a:ea typeface="Times New Roman"/>
                <a:cs typeface="Calibri"/>
              </a:rPr>
              <a:t>Aligned </a:t>
            </a:r>
            <a:r>
              <a:rPr lang="en-GB" sz="2000" dirty="0">
                <a:solidFill>
                  <a:srgbClr val="000000"/>
                </a:solidFill>
                <a:ea typeface="Times New Roman"/>
                <a:cs typeface="Calibri"/>
              </a:rPr>
              <a:t>with the National ART 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  <a:cs typeface="Calibri"/>
              </a:rPr>
              <a:t>policy.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29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4" name="Rectangle 3"/>
          <p:cNvSpPr/>
          <p:nvPr/>
        </p:nvSpPr>
        <p:spPr>
          <a:xfrm>
            <a:off x="4716016" y="1146595"/>
            <a:ext cx="3456384" cy="4752528"/>
          </a:xfrm>
          <a:prstGeom prst="rect">
            <a:avLst/>
          </a:prstGeom>
          <a:solidFill>
            <a:srgbClr val="336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400" b="1" u="sng" dirty="0" smtClean="0">
                <a:solidFill>
                  <a:srgbClr val="FFFF00"/>
                </a:solidFill>
              </a:rPr>
              <a:t>NRTI:</a:t>
            </a:r>
          </a:p>
          <a:p>
            <a:r>
              <a:rPr lang="en-ZA" b="1" dirty="0" smtClean="0">
                <a:solidFill>
                  <a:srgbClr val="FF0000"/>
                </a:solidFill>
              </a:rPr>
              <a:t>Tenofovir </a:t>
            </a:r>
            <a:r>
              <a:rPr lang="en-ZA" dirty="0" smtClean="0"/>
              <a:t> not tolerated</a:t>
            </a:r>
          </a:p>
          <a:p>
            <a:endParaRPr lang="en-ZA" dirty="0" smtClean="0"/>
          </a:p>
          <a:p>
            <a:r>
              <a:rPr lang="en-ZA" dirty="0" smtClean="0"/>
              <a:t>Switch to </a:t>
            </a:r>
            <a:r>
              <a:rPr lang="en-ZA" b="1" dirty="0" smtClean="0">
                <a:solidFill>
                  <a:srgbClr val="FF0000"/>
                </a:solidFill>
              </a:rPr>
              <a:t>zidovudine.</a:t>
            </a:r>
          </a:p>
          <a:p>
            <a:endParaRPr lang="en-ZA" dirty="0" smtClean="0"/>
          </a:p>
          <a:p>
            <a:endParaRPr lang="en-ZA" dirty="0" smtClean="0"/>
          </a:p>
          <a:p>
            <a:r>
              <a:rPr lang="en-ZA" b="1" dirty="0" smtClean="0">
                <a:solidFill>
                  <a:srgbClr val="FF0000"/>
                </a:solidFill>
              </a:rPr>
              <a:t>Zidovudine </a:t>
            </a:r>
            <a:r>
              <a:rPr lang="en-ZA" dirty="0" smtClean="0"/>
              <a:t>not tolerated</a:t>
            </a:r>
          </a:p>
          <a:p>
            <a:endParaRPr lang="en-ZA" dirty="0" smtClean="0"/>
          </a:p>
          <a:p>
            <a:r>
              <a:rPr lang="en-ZA" dirty="0" smtClean="0"/>
              <a:t>Refer/ consult.</a:t>
            </a:r>
            <a:endParaRPr lang="en-ZA" b="1" dirty="0" smtClean="0">
              <a:solidFill>
                <a:srgbClr val="FF0000"/>
              </a:solidFill>
            </a:endParaRPr>
          </a:p>
          <a:p>
            <a:endParaRPr lang="en-ZA" sz="500" dirty="0"/>
          </a:p>
          <a:p>
            <a:endParaRPr lang="en-ZA" sz="2400" b="1" u="sng" dirty="0" smtClean="0">
              <a:solidFill>
                <a:srgbClr val="FFFF00"/>
              </a:solidFill>
            </a:endParaRPr>
          </a:p>
          <a:p>
            <a:r>
              <a:rPr lang="en-ZA" sz="2400" b="1" u="sng" dirty="0" smtClean="0">
                <a:solidFill>
                  <a:srgbClr val="FFFF00"/>
                </a:solidFill>
              </a:rPr>
              <a:t>PI:</a:t>
            </a:r>
          </a:p>
          <a:p>
            <a:r>
              <a:rPr lang="en-ZA" b="1" dirty="0" smtClean="0">
                <a:solidFill>
                  <a:srgbClr val="FF0000"/>
                </a:solidFill>
              </a:rPr>
              <a:t>Lopinavir/r</a:t>
            </a:r>
            <a:r>
              <a:rPr lang="en-ZA" dirty="0" smtClean="0"/>
              <a:t> not tolerated</a:t>
            </a:r>
          </a:p>
          <a:p>
            <a:endParaRPr lang="en-ZA" dirty="0" smtClean="0"/>
          </a:p>
          <a:p>
            <a:r>
              <a:rPr lang="en-ZA" dirty="0" smtClean="0"/>
              <a:t>Switch </a:t>
            </a:r>
            <a:r>
              <a:rPr lang="en-ZA" dirty="0"/>
              <a:t>to  </a:t>
            </a:r>
            <a:r>
              <a:rPr lang="en-ZA" b="1" dirty="0" smtClean="0">
                <a:solidFill>
                  <a:srgbClr val="FF0000"/>
                </a:solidFill>
              </a:rPr>
              <a:t>atazanavir/r.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flipH="1">
            <a:off x="7086600" y="1371600"/>
            <a:ext cx="1720944" cy="144016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>
                <a:solidFill>
                  <a:schemeClr val="tx1"/>
                </a:solidFill>
              </a:rPr>
              <a:t>renal </a:t>
            </a:r>
            <a:r>
              <a:rPr lang="en-ZA" sz="1200" dirty="0">
                <a:solidFill>
                  <a:schemeClr val="tx1"/>
                </a:solidFill>
              </a:rPr>
              <a:t>disease/ </a:t>
            </a:r>
            <a:r>
              <a:rPr lang="en-ZA" sz="1200" dirty="0" smtClean="0">
                <a:solidFill>
                  <a:schemeClr val="tx1"/>
                </a:solidFill>
              </a:rPr>
              <a:t>concomitant nephrotoxic medicines</a:t>
            </a:r>
            <a:endParaRPr lang="en-ZA" sz="1200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flipH="1">
            <a:off x="7086600" y="2819400"/>
            <a:ext cx="1720944" cy="144016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dirty="0" smtClean="0">
                <a:solidFill>
                  <a:srgbClr val="FF0000"/>
                </a:solidFill>
              </a:rPr>
              <a:t>severe anaemia</a:t>
            </a:r>
            <a:r>
              <a:rPr lang="en-ZA" sz="1200" dirty="0" smtClean="0">
                <a:solidFill>
                  <a:schemeClr val="tx1"/>
                </a:solidFill>
              </a:rPr>
              <a:t>/ bone marrow suppression</a:t>
            </a:r>
            <a:endParaRPr lang="en-ZA" sz="1200" dirty="0">
              <a:solidFill>
                <a:schemeClr val="tx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 flipH="1">
            <a:off x="7092280" y="4278086"/>
            <a:ext cx="1720944" cy="144016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dirty="0" smtClean="0">
                <a:solidFill>
                  <a:srgbClr val="FF0000"/>
                </a:solidFill>
              </a:rPr>
              <a:t>dyslipidaemia</a:t>
            </a:r>
            <a:r>
              <a:rPr lang="en-ZA" sz="1200" dirty="0" smtClean="0">
                <a:solidFill>
                  <a:schemeClr val="tx1"/>
                </a:solidFill>
              </a:rPr>
              <a:t>/ severe diarrhoea with LPV/r</a:t>
            </a:r>
            <a:endParaRPr lang="en-ZA" sz="12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5508104" y="2060848"/>
            <a:ext cx="288032" cy="28803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Down Arrow 10"/>
          <p:cNvSpPr/>
          <p:nvPr/>
        </p:nvSpPr>
        <p:spPr>
          <a:xfrm>
            <a:off x="5508104" y="3501008"/>
            <a:ext cx="288032" cy="28803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Down Arrow 11"/>
          <p:cNvSpPr/>
          <p:nvPr/>
        </p:nvSpPr>
        <p:spPr>
          <a:xfrm>
            <a:off x="5516488" y="5085184"/>
            <a:ext cx="279648" cy="28803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Explosion 2 12"/>
          <p:cNvSpPr/>
          <p:nvPr/>
        </p:nvSpPr>
        <p:spPr>
          <a:xfrm>
            <a:off x="838200" y="4419600"/>
            <a:ext cx="3657600" cy="1905000"/>
          </a:xfrm>
          <a:prstGeom prst="irregularSeal2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rgbClr val="FFFF00"/>
                </a:solidFill>
              </a:rPr>
              <a:t>3-drug regimen for HIV PEP</a:t>
            </a:r>
            <a:endParaRPr lang="en-ZA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5600" y="5955268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12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657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ZA" sz="4400" b="1" dirty="0" smtClean="0"/>
          </a:p>
          <a:p>
            <a:pPr marL="0" indent="0" algn="ctr">
              <a:buNone/>
            </a:pPr>
            <a:r>
              <a:rPr lang="en-ZA" sz="4400" b="1" dirty="0" smtClean="0"/>
              <a:t>AMENDMENTS </a:t>
            </a:r>
            <a:endParaRPr lang="en-ZA" sz="4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3485597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525963"/>
          </a:xfrm>
        </p:spPr>
        <p:txBody>
          <a:bodyPr/>
          <a:lstStyle/>
          <a:p>
            <a:pPr marL="57150" indent="0">
              <a:buNone/>
            </a:pPr>
            <a:r>
              <a:rPr lang="en-ZA" dirty="0" smtClean="0"/>
              <a:t>STG </a:t>
            </a:r>
            <a:r>
              <a:rPr lang="en-ZA" dirty="0"/>
              <a:t>provides guidance on inadvertent non-occupational HIV PEP</a:t>
            </a:r>
            <a:r>
              <a:rPr lang="en-ZA" dirty="0" smtClean="0"/>
              <a:t>.</a:t>
            </a:r>
          </a:p>
          <a:p>
            <a:pPr marL="57150" indent="0">
              <a:buNone/>
            </a:pPr>
            <a:endParaRPr lang="en-ZA" dirty="0" smtClean="0"/>
          </a:p>
          <a:p>
            <a:pPr lvl="1"/>
            <a:endParaRPr lang="en-ZA" dirty="0"/>
          </a:p>
          <a:p>
            <a:pPr marL="0" indent="0">
              <a:buNone/>
            </a:pPr>
            <a:endParaRPr lang="en-ZA" b="1" dirty="0" smtClean="0"/>
          </a:p>
          <a:p>
            <a:pPr marL="0" indent="0">
              <a:buNone/>
            </a:pPr>
            <a:endParaRPr lang="en-ZA" b="1" dirty="0"/>
          </a:p>
          <a:p>
            <a:pPr marL="0" indent="0">
              <a:buNone/>
            </a:pPr>
            <a:endParaRPr lang="en-ZA" sz="3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ZA" sz="4400" b="1" dirty="0" smtClean="0">
                <a:solidFill>
                  <a:srgbClr val="0070C0"/>
                </a:solidFill>
              </a:rPr>
              <a:t>Level </a:t>
            </a:r>
            <a:r>
              <a:rPr lang="en-ZA" sz="4400" b="1" dirty="0">
                <a:solidFill>
                  <a:srgbClr val="0070C0"/>
                </a:solidFill>
              </a:rPr>
              <a:t>of Evidence: III </a:t>
            </a:r>
            <a:r>
              <a:rPr lang="en-ZA" sz="4400" b="1" dirty="0" smtClean="0">
                <a:solidFill>
                  <a:srgbClr val="0070C0"/>
                </a:solidFill>
              </a:rPr>
              <a:t>Guidelines</a:t>
            </a:r>
            <a:endParaRPr lang="en-ZA" sz="4400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30</a:t>
            </a:fld>
            <a:endParaRPr lang="en-ZA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97768"/>
            <a:ext cx="8229600" cy="1143000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chemeClr val="bg1"/>
                </a:solidFill>
              </a:rPr>
              <a:t>21.11.3 INADVERTENT </a:t>
            </a:r>
            <a:r>
              <a:rPr lang="en-GB" sz="2800" b="1" dirty="0">
                <a:solidFill>
                  <a:schemeClr val="bg1"/>
                </a:solidFill>
              </a:rPr>
              <a:t>(NON-OCCUPATIONAL) </a:t>
            </a:r>
            <a:r>
              <a:rPr lang="en-GB" sz="2800" b="1" dirty="0" smtClean="0">
                <a:solidFill>
                  <a:schemeClr val="bg1"/>
                </a:solidFill>
              </a:rPr>
              <a:t/>
            </a:r>
            <a:br>
              <a:rPr lang="en-GB" sz="2800" b="1" dirty="0" smtClean="0">
                <a:solidFill>
                  <a:schemeClr val="bg1"/>
                </a:solidFill>
              </a:rPr>
            </a:br>
            <a:r>
              <a:rPr lang="en-GB" sz="2800" b="1" dirty="0">
                <a:solidFill>
                  <a:schemeClr val="bg1"/>
                </a:solidFill>
              </a:rPr>
              <a:t>	</a:t>
            </a:r>
            <a:r>
              <a:rPr lang="en-GB" sz="2800" b="1" dirty="0" smtClean="0">
                <a:solidFill>
                  <a:schemeClr val="bg1"/>
                </a:solidFill>
              </a:rPr>
              <a:t>    POST EXPOSURE </a:t>
            </a:r>
            <a:r>
              <a:rPr lang="en-GB" sz="2800" b="1" dirty="0">
                <a:solidFill>
                  <a:schemeClr val="bg1"/>
                </a:solidFill>
              </a:rPr>
              <a:t>HIV PROPHYLAXIS</a:t>
            </a:r>
            <a:endParaRPr lang="en-ZA" sz="2800" b="1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2" name="Rounded Rectangle 1"/>
          <p:cNvSpPr/>
          <p:nvPr/>
        </p:nvSpPr>
        <p:spPr>
          <a:xfrm>
            <a:off x="381000" y="2286000"/>
            <a:ext cx="8458200" cy="2362200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rgbClr val="FFFF00"/>
                </a:solidFill>
              </a:rPr>
              <a:t>Inadvertent (non-occupational) exposure to infectious material from HIV </a:t>
            </a:r>
            <a:r>
              <a:rPr lang="en-GB" sz="2000" b="1" dirty="0" err="1">
                <a:solidFill>
                  <a:srgbClr val="FFFF00"/>
                </a:solidFill>
              </a:rPr>
              <a:t>sero</a:t>
            </a:r>
            <a:r>
              <a:rPr lang="en-GB" sz="2000" b="1" dirty="0">
                <a:solidFill>
                  <a:srgbClr val="FFFF00"/>
                </a:solidFill>
              </a:rPr>
              <a:t>-positive persons often requires clinical judgement and includes:</a:t>
            </a:r>
            <a:endParaRPr lang="en-ZA" sz="2000" b="1" dirty="0">
              <a:solidFill>
                <a:srgbClr val="FFFF0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GB" sz="2000" b="1" dirty="0">
                <a:solidFill>
                  <a:srgbClr val="FFFF00"/>
                </a:solidFill>
              </a:rPr>
              <a:t>human bites</a:t>
            </a:r>
            <a:endParaRPr lang="en-ZA" sz="2000" b="1" dirty="0">
              <a:solidFill>
                <a:srgbClr val="FFFF0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GB" sz="2000" b="1" dirty="0">
                <a:solidFill>
                  <a:srgbClr val="FFFF00"/>
                </a:solidFill>
              </a:rPr>
              <a:t>sharing of needles during recreational drug use</a:t>
            </a:r>
            <a:endParaRPr lang="en-ZA" sz="2000" b="1" dirty="0">
              <a:solidFill>
                <a:srgbClr val="FFFF0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GB" sz="2000" b="1" dirty="0">
                <a:solidFill>
                  <a:srgbClr val="FFFF00"/>
                </a:solidFill>
              </a:rPr>
              <a:t>consensual sexual exposure, burst condoms </a:t>
            </a:r>
            <a:endParaRPr lang="en-ZA" sz="2000" b="1" dirty="0">
              <a:solidFill>
                <a:srgbClr val="FFFF0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GB" sz="2000" b="1" dirty="0">
                <a:solidFill>
                  <a:srgbClr val="FFFF00"/>
                </a:solidFill>
              </a:rPr>
              <a:t>contact sports with blood </a:t>
            </a:r>
            <a:r>
              <a:rPr lang="en-GB" sz="2000" b="1" dirty="0" smtClean="0">
                <a:solidFill>
                  <a:srgbClr val="FFFF00"/>
                </a:solidFill>
              </a:rPr>
              <a:t>exposure</a:t>
            </a:r>
            <a:endParaRPr lang="en-ZA" sz="2000" b="1" dirty="0">
              <a:solidFill>
                <a:srgbClr val="FFFF00"/>
              </a:solidFill>
            </a:endParaRPr>
          </a:p>
        </p:txBody>
      </p:sp>
      <p:sp>
        <p:nvSpPr>
          <p:cNvPr id="8" name="Explosion 2 7"/>
          <p:cNvSpPr/>
          <p:nvPr/>
        </p:nvSpPr>
        <p:spPr>
          <a:xfrm>
            <a:off x="5410200" y="3505200"/>
            <a:ext cx="3657600" cy="1752600"/>
          </a:xfrm>
          <a:prstGeom prst="irregularSeal2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rgbClr val="FFFF00"/>
                </a:solidFill>
              </a:rPr>
              <a:t>3-drug regimen for HIV PEP</a:t>
            </a:r>
            <a:endParaRPr lang="en-ZA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62800" y="5867400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13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53459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4896544"/>
          </a:xfrm>
        </p:spPr>
        <p:txBody>
          <a:bodyPr/>
          <a:lstStyle/>
          <a:p>
            <a:pPr marL="0" indent="0">
              <a:buNone/>
            </a:pPr>
            <a:r>
              <a:rPr lang="en-ZA" b="1" dirty="0"/>
              <a:t>EMERGENCY TREATMENT</a:t>
            </a:r>
          </a:p>
          <a:p>
            <a:pPr marL="0" indent="0">
              <a:buNone/>
            </a:pPr>
            <a:r>
              <a:rPr lang="en-US" sz="2600" b="1" i="1" u="sng" dirty="0" smtClean="0"/>
              <a:t>CONSCIOUS PATIENT, NOT ABLE TO FEED WITHOUT DANGER OF ASPIRATION</a:t>
            </a:r>
          </a:p>
          <a:p>
            <a:pPr marL="0" indent="0">
              <a:buNone/>
            </a:pPr>
            <a:r>
              <a:rPr lang="en-US" sz="2800" i="1" dirty="0"/>
              <a:t>Administer via nasogastric </a:t>
            </a:r>
            <a:r>
              <a:rPr lang="en-US" sz="2800" i="1" dirty="0" smtClean="0"/>
              <a:t>tube</a:t>
            </a:r>
            <a:endParaRPr lang="en-ZA" sz="2600" i="1" u="sng" dirty="0" smtClean="0"/>
          </a:p>
          <a:p>
            <a:r>
              <a:rPr lang="en-ZA" u="sng" dirty="0"/>
              <a:t>Dextrose </a:t>
            </a:r>
            <a:r>
              <a:rPr lang="en-ZA" u="sng" dirty="0" smtClean="0"/>
              <a:t>5%:</a:t>
            </a:r>
            <a:r>
              <a:rPr lang="en-ZA" i="1" dirty="0" smtClean="0"/>
              <a:t> </a:t>
            </a:r>
            <a:r>
              <a:rPr lang="en-ZA" i="1" dirty="0" smtClean="0">
                <a:solidFill>
                  <a:srgbClr val="FF0000"/>
                </a:solidFill>
              </a:rPr>
              <a:t>deleted</a:t>
            </a:r>
            <a:endParaRPr lang="en-ZA" u="sng" dirty="0" smtClean="0"/>
          </a:p>
          <a:p>
            <a:r>
              <a:rPr lang="en-ZA" u="sng" dirty="0" smtClean="0"/>
              <a:t>Dextrose 10</a:t>
            </a:r>
            <a:r>
              <a:rPr lang="en-ZA" u="sng" dirty="0"/>
              <a:t>%: </a:t>
            </a:r>
            <a:r>
              <a:rPr lang="en-ZA" dirty="0" smtClean="0"/>
              <a:t> </a:t>
            </a:r>
            <a:r>
              <a:rPr lang="en-ZA" i="1" dirty="0" smtClean="0">
                <a:solidFill>
                  <a:srgbClr val="00B050"/>
                </a:solidFill>
              </a:rPr>
              <a:t>added</a:t>
            </a:r>
            <a:endParaRPr lang="en-ZA" i="1" dirty="0">
              <a:solidFill>
                <a:srgbClr val="9966FF"/>
              </a:solidFill>
            </a:endParaRPr>
          </a:p>
          <a:p>
            <a:pPr lvl="1"/>
            <a:r>
              <a:rPr lang="en-ZA" dirty="0" smtClean="0"/>
              <a:t>Aligned with Adult hospital level STG, 2012.</a:t>
            </a:r>
            <a:endParaRPr lang="en-ZA" dirty="0"/>
          </a:p>
          <a:p>
            <a:pPr marL="0" indent="0">
              <a:buNone/>
            </a:pPr>
            <a:r>
              <a:rPr lang="en-ZA" sz="4000" b="1" dirty="0">
                <a:solidFill>
                  <a:srgbClr val="3366FF"/>
                </a:solidFill>
              </a:rPr>
              <a:t>Level of Evidence: III </a:t>
            </a:r>
            <a:r>
              <a:rPr lang="en-ZA" sz="4000" b="1" dirty="0" smtClean="0">
                <a:solidFill>
                  <a:srgbClr val="3366FF"/>
                </a:solidFill>
              </a:rPr>
              <a:t>Guidelines</a:t>
            </a:r>
            <a:endParaRPr lang="en-ZA" sz="4000" b="1" dirty="0">
              <a:solidFill>
                <a:srgbClr val="3366FF"/>
              </a:solidFill>
            </a:endParaRPr>
          </a:p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31</a:t>
            </a:fld>
            <a:endParaRPr lang="en-ZA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ZA" sz="3600" b="1" dirty="0" smtClean="0">
                <a:solidFill>
                  <a:schemeClr val="bg1"/>
                </a:solidFill>
              </a:rPr>
              <a:t>21.12 </a:t>
            </a:r>
            <a:r>
              <a:rPr lang="en-ZA" sz="3600" b="1" dirty="0">
                <a:solidFill>
                  <a:schemeClr val="bg1"/>
                </a:solidFill>
              </a:rPr>
              <a:t>HYPOGLYCAEMIA </a:t>
            </a:r>
            <a:r>
              <a:rPr lang="en-ZA" sz="3600" b="1" dirty="0" smtClean="0">
                <a:solidFill>
                  <a:schemeClr val="bg1"/>
                </a:solidFill>
              </a:rPr>
              <a:t>&amp; 	 	  	</a:t>
            </a:r>
            <a:br>
              <a:rPr lang="en-ZA" sz="3600" b="1" dirty="0" smtClean="0">
                <a:solidFill>
                  <a:schemeClr val="bg1"/>
                </a:solidFill>
              </a:rPr>
            </a:br>
            <a:r>
              <a:rPr lang="en-ZA" sz="3600" b="1" dirty="0">
                <a:solidFill>
                  <a:schemeClr val="bg1"/>
                </a:solidFill>
              </a:rPr>
              <a:t>	</a:t>
            </a:r>
            <a:r>
              <a:rPr lang="en-ZA" sz="3600" b="1" dirty="0" smtClean="0">
                <a:solidFill>
                  <a:schemeClr val="bg1"/>
                </a:solidFill>
              </a:rPr>
              <a:t>  HYPOGLYCAEMIC </a:t>
            </a:r>
            <a:r>
              <a:rPr lang="en-ZA" sz="3600" b="1" dirty="0">
                <a:solidFill>
                  <a:schemeClr val="bg1"/>
                </a:solidFill>
              </a:rPr>
              <a:t>COMA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7239000" y="5626962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14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317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712968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b="1" i="1" u="sng" dirty="0" smtClean="0"/>
              <a:t>UNCONSCIOUS PATIENT</a:t>
            </a:r>
            <a:endParaRPr lang="en-ZA" sz="2600" i="1" u="sng" dirty="0" smtClean="0"/>
          </a:p>
          <a:p>
            <a:pPr marL="0" indent="0">
              <a:buNone/>
            </a:pPr>
            <a:r>
              <a:rPr lang="en-ZA" sz="2600" b="1" dirty="0" smtClean="0"/>
              <a:t>Children</a:t>
            </a:r>
            <a:endParaRPr lang="en-ZA" sz="2600" b="1" dirty="0"/>
          </a:p>
          <a:p>
            <a:r>
              <a:rPr lang="en-ZA" sz="2600" u="sng" dirty="0"/>
              <a:t>Dextrose 10%: </a:t>
            </a:r>
            <a:r>
              <a:rPr lang="en-ZA" sz="2600" i="1" dirty="0">
                <a:solidFill>
                  <a:srgbClr val="9966FF"/>
                </a:solidFill>
              </a:rPr>
              <a:t>dose </a:t>
            </a:r>
            <a:r>
              <a:rPr lang="en-ZA" sz="2600" i="1" dirty="0" smtClean="0">
                <a:solidFill>
                  <a:srgbClr val="9966FF"/>
                </a:solidFill>
              </a:rPr>
              <a:t>amended to IV, 2-5 mL/kg.</a:t>
            </a:r>
          </a:p>
          <a:p>
            <a:pPr lvl="1"/>
            <a:r>
              <a:rPr lang="en-ZA" sz="1900" dirty="0" smtClean="0"/>
              <a:t>Initial </a:t>
            </a:r>
            <a:r>
              <a:rPr lang="en-ZA" sz="1900" dirty="0"/>
              <a:t>dose of dextrose 10% IV </a:t>
            </a:r>
            <a:r>
              <a:rPr lang="en-ZA" sz="1900" dirty="0" smtClean="0"/>
              <a:t>aligned </a:t>
            </a:r>
            <a:r>
              <a:rPr lang="en-ZA" sz="1900" dirty="0"/>
              <a:t>with the Paediatric Hospital level STG, </a:t>
            </a:r>
            <a:r>
              <a:rPr lang="en-ZA" sz="1900" dirty="0" smtClean="0"/>
              <a:t>2013.</a:t>
            </a:r>
          </a:p>
          <a:p>
            <a:pPr lvl="1"/>
            <a:r>
              <a:rPr lang="en-ZA" sz="1900" dirty="0" smtClean="0"/>
              <a:t>Subsequent doses, if child still hypoglycaemic aligned with </a:t>
            </a:r>
            <a:r>
              <a:rPr lang="en-GB" sz="2000" dirty="0"/>
              <a:t>APLS guideline that recommends 2 mL/kg of dextrose 10%, </a:t>
            </a:r>
            <a:r>
              <a:rPr lang="en-GB" sz="2000" dirty="0" smtClean="0"/>
              <a:t>IV.</a:t>
            </a:r>
          </a:p>
          <a:p>
            <a:pPr lvl="2"/>
            <a:r>
              <a:rPr lang="en-ZA" sz="1600" dirty="0" smtClean="0"/>
              <a:t>Children </a:t>
            </a:r>
            <a:r>
              <a:rPr lang="en-ZA" sz="1600" dirty="0"/>
              <a:t>diagnosed with hypoglycaemia are </a:t>
            </a:r>
            <a:r>
              <a:rPr lang="en-ZA" sz="1600" dirty="0" smtClean="0"/>
              <a:t>all referred (maintenance therapy managed at secondary level).</a:t>
            </a:r>
            <a:endParaRPr lang="en-ZA" sz="2600" b="1" dirty="0"/>
          </a:p>
          <a:p>
            <a:pPr marL="57150" indent="0">
              <a:buNone/>
            </a:pPr>
            <a:r>
              <a:rPr lang="en-ZA" b="1" dirty="0" smtClean="0">
                <a:solidFill>
                  <a:srgbClr val="3366FF"/>
                </a:solidFill>
              </a:rPr>
              <a:t>Level </a:t>
            </a:r>
            <a:r>
              <a:rPr lang="en-ZA" b="1" dirty="0">
                <a:solidFill>
                  <a:srgbClr val="3366FF"/>
                </a:solidFill>
              </a:rPr>
              <a:t>of Evidence: III </a:t>
            </a:r>
            <a:r>
              <a:rPr lang="en-ZA" b="1" dirty="0" smtClean="0">
                <a:solidFill>
                  <a:srgbClr val="3366FF"/>
                </a:solidFill>
              </a:rPr>
              <a:t>Guidelines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32</a:t>
            </a:fld>
            <a:endParaRPr lang="en-ZA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71422"/>
            <a:ext cx="8229600" cy="1143000"/>
          </a:xfrm>
        </p:spPr>
        <p:txBody>
          <a:bodyPr/>
          <a:lstStyle/>
          <a:p>
            <a:pPr algn="l"/>
            <a:r>
              <a:rPr lang="en-ZA" sz="3200" b="1" dirty="0" smtClean="0">
                <a:solidFill>
                  <a:schemeClr val="bg1"/>
                </a:solidFill>
              </a:rPr>
              <a:t>21.13 </a:t>
            </a:r>
            <a:r>
              <a:rPr lang="en-ZA" sz="3200" b="1" dirty="0">
                <a:solidFill>
                  <a:schemeClr val="bg1"/>
                </a:solidFill>
              </a:rPr>
              <a:t>HYPOGLYCAEMIA </a:t>
            </a:r>
            <a:r>
              <a:rPr lang="en-ZA" sz="3200" b="1" dirty="0" smtClean="0">
                <a:solidFill>
                  <a:schemeClr val="bg1"/>
                </a:solidFill>
              </a:rPr>
              <a:t>&amp; </a:t>
            </a:r>
            <a:r>
              <a:rPr lang="en-ZA" sz="3200" b="1" dirty="0">
                <a:solidFill>
                  <a:schemeClr val="bg1"/>
                </a:solidFill>
              </a:rPr>
              <a:t>HYPOGLYCAEMIC </a:t>
            </a:r>
            <a:r>
              <a:rPr lang="en-ZA" sz="3200" b="1" dirty="0" smtClean="0">
                <a:solidFill>
                  <a:schemeClr val="bg1"/>
                </a:solidFill>
              </a:rPr>
              <a:t>	 COMA</a:t>
            </a:r>
            <a:endParaRPr lang="en-ZA" sz="3200" b="1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7239000" y="5260147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15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378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784976" cy="4824536"/>
          </a:xfrm>
        </p:spPr>
        <p:txBody>
          <a:bodyPr>
            <a:normAutofit/>
          </a:bodyPr>
          <a:lstStyle/>
          <a:p>
            <a:r>
              <a:rPr lang="en-ZA" u="sng" dirty="0" err="1"/>
              <a:t>Tranxenamic</a:t>
            </a:r>
            <a:r>
              <a:rPr lang="en-ZA" u="sng" dirty="0"/>
              <a:t> acid</a:t>
            </a:r>
            <a:r>
              <a:rPr lang="en-ZA" i="1" dirty="0"/>
              <a:t>: </a:t>
            </a:r>
            <a:r>
              <a:rPr lang="en-ZA" i="1" dirty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ZA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ZA" sz="2000" dirty="0"/>
              <a:t>The </a:t>
            </a:r>
            <a:r>
              <a:rPr lang="en-ZA" sz="2000" dirty="0" smtClean="0"/>
              <a:t>motivation for </a:t>
            </a:r>
            <a:r>
              <a:rPr lang="en-ZA" sz="2000" dirty="0" err="1" smtClean="0"/>
              <a:t>tranxenamic</a:t>
            </a:r>
            <a:r>
              <a:rPr lang="en-ZA" sz="2000" dirty="0" smtClean="0"/>
              <a:t> </a:t>
            </a:r>
            <a:r>
              <a:rPr lang="en-ZA" sz="2000" dirty="0"/>
              <a:t>acid submitted for consideration for paramedical use </a:t>
            </a:r>
            <a:r>
              <a:rPr lang="en-ZA" sz="2000" dirty="0" smtClean="0"/>
              <a:t>was not considered relevant </a:t>
            </a:r>
            <a:r>
              <a:rPr lang="en-ZA" sz="2000" dirty="0"/>
              <a:t>to primary </a:t>
            </a:r>
            <a:r>
              <a:rPr lang="en-ZA" sz="2000" dirty="0" smtClean="0"/>
              <a:t>level, but for secondary level of care.</a:t>
            </a:r>
          </a:p>
          <a:p>
            <a:pPr lvl="1"/>
            <a:r>
              <a:rPr lang="en-ZA" sz="2000" dirty="0" smtClean="0"/>
              <a:t>Commentators advised that </a:t>
            </a:r>
            <a:r>
              <a:rPr lang="en-ZA" sz="2000" dirty="0"/>
              <a:t>the Medicines Control Council regulates prescribing of medicines, subject to specific profession’s scope of practice.</a:t>
            </a:r>
          </a:p>
          <a:p>
            <a:pPr marL="457200" lvl="1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sz="4300" b="1" dirty="0">
                <a:solidFill>
                  <a:srgbClr val="3366FF"/>
                </a:solidFill>
              </a:rPr>
              <a:t>Level of Evidence: III </a:t>
            </a:r>
            <a:r>
              <a:rPr lang="en-ZA" sz="4300" b="1" dirty="0" smtClean="0">
                <a:solidFill>
                  <a:srgbClr val="3366FF"/>
                </a:solidFill>
              </a:rPr>
              <a:t>Expert opinion</a:t>
            </a:r>
            <a:endParaRPr lang="en-ZA" sz="4300" dirty="0"/>
          </a:p>
          <a:p>
            <a:pPr marL="457200" lvl="1" indent="0">
              <a:buNone/>
            </a:pP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33</a:t>
            </a:fld>
            <a:endParaRPr lang="en-ZA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71422"/>
            <a:ext cx="8229600" cy="1143000"/>
          </a:xfrm>
        </p:spPr>
        <p:txBody>
          <a:bodyPr/>
          <a:lstStyle/>
          <a:p>
            <a:pPr algn="l"/>
            <a:r>
              <a:rPr lang="en-ZA" b="1" dirty="0">
                <a:solidFill>
                  <a:schemeClr val="bg1"/>
                </a:solidFill>
              </a:rPr>
              <a:t>21.14 INJURIES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7315200" y="5260147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16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934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b="1" dirty="0" smtClean="0"/>
              <a:t>EMERGENCY TREATMENT</a:t>
            </a:r>
            <a:endParaRPr lang="en-ZA" dirty="0" smtClean="0"/>
          </a:p>
          <a:p>
            <a:pPr marL="0" indent="0">
              <a:buNone/>
            </a:pPr>
            <a:r>
              <a:rPr lang="en-ZA" sz="3000" b="1" dirty="0" smtClean="0"/>
              <a:t>Children</a:t>
            </a:r>
            <a:endParaRPr lang="en-ZA" sz="3000" dirty="0"/>
          </a:p>
          <a:p>
            <a:r>
              <a:rPr lang="en-ZA" sz="3000" u="sng" dirty="0"/>
              <a:t>Oxygen</a:t>
            </a:r>
            <a:r>
              <a:rPr lang="en-ZA" sz="3000" dirty="0"/>
              <a:t>: </a:t>
            </a:r>
            <a:r>
              <a:rPr lang="en-ZA" sz="3000" i="1" dirty="0" smtClean="0">
                <a:solidFill>
                  <a:srgbClr val="9966FF"/>
                </a:solidFill>
              </a:rPr>
              <a:t>directions for use amended</a:t>
            </a:r>
          </a:p>
          <a:p>
            <a:pPr lvl="1"/>
            <a:r>
              <a:rPr lang="en-ZA" sz="2100" dirty="0" smtClean="0"/>
              <a:t>“</a:t>
            </a:r>
            <a:r>
              <a:rPr lang="en-ZA" sz="2200" dirty="0" smtClean="0"/>
              <a:t>Oxygen</a:t>
            </a:r>
            <a:r>
              <a:rPr lang="en-ZA" sz="2200" dirty="0"/>
              <a:t>, using </a:t>
            </a:r>
            <a:r>
              <a:rPr lang="en-ZA" sz="2200" b="1" u="sng" dirty="0">
                <a:solidFill>
                  <a:srgbClr val="FF0000"/>
                </a:solidFill>
              </a:rPr>
              <a:t>a 40%</a:t>
            </a:r>
            <a:r>
              <a:rPr lang="en-ZA" sz="2200" b="1" dirty="0">
                <a:solidFill>
                  <a:srgbClr val="FF0000"/>
                </a:solidFill>
              </a:rPr>
              <a:t> </a:t>
            </a:r>
            <a:r>
              <a:rPr lang="en-ZA" sz="2200" dirty="0"/>
              <a:t>face mask or nasal cannula at 2–3 L per </a:t>
            </a:r>
            <a:r>
              <a:rPr lang="en-ZA" sz="2200" dirty="0" smtClean="0"/>
              <a:t>minute”. </a:t>
            </a:r>
            <a:endParaRPr lang="en-ZA" sz="2200" i="1" dirty="0">
              <a:solidFill>
                <a:srgbClr val="9966FF"/>
              </a:solidFill>
            </a:endParaRPr>
          </a:p>
          <a:p>
            <a:pPr marL="0" indent="0">
              <a:buNone/>
            </a:pPr>
            <a:r>
              <a:rPr lang="en-ZA" sz="3000" b="1" dirty="0"/>
              <a:t>Adults</a:t>
            </a:r>
            <a:endParaRPr lang="en-ZA" sz="3000" dirty="0"/>
          </a:p>
          <a:p>
            <a:r>
              <a:rPr lang="en-ZA" sz="3000" u="sng" dirty="0" err="1" smtClean="0"/>
              <a:t>Glyceryl</a:t>
            </a:r>
            <a:r>
              <a:rPr lang="en-ZA" sz="3000" u="sng" dirty="0" smtClean="0"/>
              <a:t> </a:t>
            </a:r>
            <a:r>
              <a:rPr lang="en-ZA" sz="3000" u="sng" dirty="0" err="1" smtClean="0"/>
              <a:t>trinitrate</a:t>
            </a:r>
            <a:r>
              <a:rPr lang="en-ZA" sz="3000" u="sng" dirty="0" smtClean="0"/>
              <a:t> </a:t>
            </a:r>
            <a:r>
              <a:rPr lang="en-ZA" sz="3000" u="sng" dirty="0"/>
              <a:t>tablet, sublingual</a:t>
            </a:r>
            <a:r>
              <a:rPr lang="en-ZA" sz="3000" dirty="0"/>
              <a:t>: </a:t>
            </a:r>
            <a:r>
              <a:rPr lang="en-ZA" sz="3000" i="1" dirty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ZA" sz="3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ZA" sz="3000" u="sng" dirty="0" err="1"/>
              <a:t>Isosorbide</a:t>
            </a:r>
            <a:r>
              <a:rPr lang="en-ZA" sz="3000" u="sng" dirty="0"/>
              <a:t> </a:t>
            </a:r>
            <a:r>
              <a:rPr lang="en-ZA" sz="3000" u="sng" dirty="0" err="1"/>
              <a:t>dinitrate</a:t>
            </a:r>
            <a:r>
              <a:rPr lang="en-ZA" sz="3000" dirty="0"/>
              <a:t>: </a:t>
            </a:r>
            <a:r>
              <a:rPr lang="en-ZA" sz="3000" i="1" dirty="0">
                <a:solidFill>
                  <a:srgbClr val="00B0F0"/>
                </a:solidFill>
              </a:rPr>
              <a:t>retained</a:t>
            </a:r>
            <a:endParaRPr lang="en-ZA" sz="3000" dirty="0">
              <a:solidFill>
                <a:srgbClr val="00B0F0"/>
              </a:solidFill>
            </a:endParaRPr>
          </a:p>
          <a:p>
            <a:pPr lvl="1"/>
            <a:r>
              <a:rPr lang="en-ZA" sz="2200" dirty="0" err="1"/>
              <a:t>Isosorbide</a:t>
            </a:r>
            <a:r>
              <a:rPr lang="en-ZA" sz="2200" dirty="0"/>
              <a:t> </a:t>
            </a:r>
            <a:r>
              <a:rPr lang="en-ZA" sz="2200" dirty="0" err="1"/>
              <a:t>dinitrate</a:t>
            </a:r>
            <a:r>
              <a:rPr lang="en-ZA" sz="2200" dirty="0"/>
              <a:t> </a:t>
            </a:r>
            <a:r>
              <a:rPr lang="en-ZA" sz="2200" dirty="0" smtClean="0"/>
              <a:t>considered </a:t>
            </a:r>
            <a:r>
              <a:rPr lang="en-ZA" sz="2200" dirty="0"/>
              <a:t>the more stable preparation </a:t>
            </a:r>
            <a:r>
              <a:rPr lang="en-ZA" sz="2200" i="1" dirty="0" smtClean="0"/>
              <a:t>vs. </a:t>
            </a:r>
            <a:r>
              <a:rPr lang="en-ZA" sz="2200" dirty="0" smtClean="0"/>
              <a:t>sublingual </a:t>
            </a:r>
            <a:r>
              <a:rPr lang="en-ZA" sz="2200" dirty="0" err="1"/>
              <a:t>glyceryl</a:t>
            </a:r>
            <a:r>
              <a:rPr lang="en-ZA" sz="2200" dirty="0"/>
              <a:t> </a:t>
            </a:r>
            <a:r>
              <a:rPr lang="en-ZA" sz="2200" dirty="0" err="1"/>
              <a:t>trinitrate</a:t>
            </a:r>
            <a:r>
              <a:rPr lang="en-ZA" sz="2200" dirty="0"/>
              <a:t>.</a:t>
            </a:r>
          </a:p>
          <a:p>
            <a:pPr marL="0" indent="0">
              <a:buNone/>
            </a:pPr>
            <a:r>
              <a:rPr lang="en-ZA" b="1" dirty="0" smtClean="0">
                <a:solidFill>
                  <a:srgbClr val="3366FF"/>
                </a:solidFill>
              </a:rPr>
              <a:t>Level </a:t>
            </a:r>
            <a:r>
              <a:rPr lang="en-ZA" b="1" dirty="0">
                <a:solidFill>
                  <a:srgbClr val="3366FF"/>
                </a:solidFill>
              </a:rPr>
              <a:t>of Evidence: III </a:t>
            </a:r>
            <a:r>
              <a:rPr lang="en-ZA" b="1" dirty="0" smtClean="0">
                <a:solidFill>
                  <a:srgbClr val="3366FF"/>
                </a:solidFill>
              </a:rPr>
              <a:t>Expert opinion</a:t>
            </a:r>
            <a:endParaRPr lang="en-ZA" dirty="0"/>
          </a:p>
          <a:p>
            <a:pPr marL="114300" indent="0">
              <a:buNone/>
            </a:pP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34</a:t>
            </a:fld>
            <a:endParaRPr lang="en-ZA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864096"/>
          </a:xfrm>
        </p:spPr>
        <p:txBody>
          <a:bodyPr/>
          <a:lstStyle/>
          <a:p>
            <a:pPr algn="l"/>
            <a:r>
              <a:rPr lang="en-ZA" sz="3600" b="1" dirty="0">
                <a:solidFill>
                  <a:schemeClr val="bg1"/>
                </a:solidFill>
              </a:rPr>
              <a:t>21.16 PULMONARY OEDEMA, ACUTE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7162800" y="5629479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17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389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b="1" dirty="0"/>
              <a:t>Pulmonary oedema due to a hypertensive crisis</a:t>
            </a:r>
            <a:endParaRPr lang="en-ZA" dirty="0"/>
          </a:p>
          <a:p>
            <a:r>
              <a:rPr lang="en-ZA" sz="2800" u="sng" dirty="0"/>
              <a:t>ACE-inhibitor</a:t>
            </a:r>
            <a:r>
              <a:rPr lang="en-ZA" sz="2800" dirty="0"/>
              <a:t>: </a:t>
            </a:r>
            <a:r>
              <a:rPr lang="en-ZA" sz="2800" i="1" dirty="0">
                <a:solidFill>
                  <a:srgbClr val="9966FF"/>
                </a:solidFill>
              </a:rPr>
              <a:t>amended</a:t>
            </a:r>
            <a:endParaRPr lang="en-ZA" sz="2800" dirty="0">
              <a:solidFill>
                <a:srgbClr val="9966FF"/>
              </a:solidFill>
            </a:endParaRPr>
          </a:p>
          <a:p>
            <a:pPr lvl="1"/>
            <a:r>
              <a:rPr lang="en-ZA" sz="2200" dirty="0" err="1"/>
              <a:t>Enalapril</a:t>
            </a:r>
            <a:r>
              <a:rPr lang="en-ZA" sz="2200" dirty="0"/>
              <a:t> </a:t>
            </a:r>
            <a:r>
              <a:rPr lang="en-ZA" sz="2200" dirty="0" smtClean="0"/>
              <a:t>added </a:t>
            </a:r>
            <a:r>
              <a:rPr lang="en-ZA" sz="2200" dirty="0"/>
              <a:t>to the text of the STG as an example of the ACE-inhibitor therapeutic class. </a:t>
            </a:r>
            <a:endParaRPr lang="en-ZA" sz="2200" dirty="0" smtClean="0"/>
          </a:p>
          <a:p>
            <a:pPr lvl="1"/>
            <a:r>
              <a:rPr lang="en-ZA" sz="2200" dirty="0" err="1"/>
              <a:t>Enalapril</a:t>
            </a:r>
            <a:r>
              <a:rPr lang="en-ZA" sz="2200" dirty="0"/>
              <a:t> 10 mg recommended as a single dose with urgent referral.</a:t>
            </a:r>
          </a:p>
          <a:p>
            <a:pPr lvl="1"/>
            <a:r>
              <a:rPr lang="en-ZA" sz="2200" dirty="0" smtClean="0"/>
              <a:t>Treatment </a:t>
            </a:r>
            <a:r>
              <a:rPr lang="en-ZA" sz="2200" dirty="0"/>
              <a:t>of choice is a nitrate infusion, which is not appropriate for primary level of care</a:t>
            </a:r>
            <a:r>
              <a:rPr lang="en-ZA" sz="2200" dirty="0" smtClean="0"/>
              <a:t>.</a:t>
            </a:r>
          </a:p>
          <a:p>
            <a:pPr lvl="1"/>
            <a:r>
              <a:rPr lang="en-ZA" sz="2200" dirty="0" smtClean="0"/>
              <a:t>Limited evidence supports </a:t>
            </a:r>
            <a:r>
              <a:rPr lang="en-ZA" sz="2200" dirty="0"/>
              <a:t>sublingual nitrites, furosemide IV </a:t>
            </a:r>
            <a:r>
              <a:rPr lang="en-ZA" sz="2200" dirty="0" smtClean="0"/>
              <a:t>&amp; ACE-inhibitor </a:t>
            </a:r>
            <a:r>
              <a:rPr lang="en-ZA" sz="2200" dirty="0"/>
              <a:t>for pulmonary oedema in a hypertensive crisis. </a:t>
            </a:r>
            <a:endParaRPr lang="en-ZA" sz="2200" dirty="0" smtClean="0"/>
          </a:p>
          <a:p>
            <a:pPr marL="57150" indent="0">
              <a:buNone/>
            </a:pPr>
            <a:r>
              <a:rPr lang="en-ZA" sz="4000" b="1" dirty="0" smtClean="0">
                <a:solidFill>
                  <a:srgbClr val="3366FF"/>
                </a:solidFill>
              </a:rPr>
              <a:t>Level </a:t>
            </a:r>
            <a:r>
              <a:rPr lang="en-ZA" sz="4000" b="1" dirty="0">
                <a:solidFill>
                  <a:srgbClr val="3366FF"/>
                </a:solidFill>
              </a:rPr>
              <a:t>of Evidence: III </a:t>
            </a:r>
            <a:r>
              <a:rPr lang="en-ZA" sz="4000" b="1" dirty="0" smtClean="0">
                <a:solidFill>
                  <a:srgbClr val="3366FF"/>
                </a:solidFill>
              </a:rPr>
              <a:t>Expert opinion</a:t>
            </a: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35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864096"/>
          </a:xfrm>
        </p:spPr>
        <p:txBody>
          <a:bodyPr/>
          <a:lstStyle/>
          <a:p>
            <a:pPr algn="l"/>
            <a:r>
              <a:rPr lang="en-ZA" sz="3600" b="1" dirty="0">
                <a:solidFill>
                  <a:schemeClr val="bg1"/>
                </a:solidFill>
              </a:rPr>
              <a:t>21.16 PULMONARY OEDEMA, ACUTE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86600" y="5835134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18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001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03084"/>
            <a:ext cx="896509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3500" b="1" dirty="0" smtClean="0"/>
              <a:t>EMERGENCY TREATMENT</a:t>
            </a:r>
          </a:p>
          <a:p>
            <a:pPr marL="0" indent="0">
              <a:buNone/>
            </a:pPr>
            <a:r>
              <a:rPr lang="en-ZA" sz="3000" b="1" i="1" dirty="0" smtClean="0"/>
              <a:t>Fluid challenge in adults with suspected septic shock.</a:t>
            </a:r>
          </a:p>
          <a:p>
            <a:r>
              <a:rPr lang="en-ZA" sz="3000" u="sng" dirty="0" smtClean="0"/>
              <a:t>Sodium </a:t>
            </a:r>
            <a:r>
              <a:rPr lang="en-ZA" sz="3000" u="sng" dirty="0"/>
              <a:t>Chloride 0.9%: </a:t>
            </a:r>
            <a:r>
              <a:rPr lang="en-ZA" sz="3000" i="1" dirty="0" smtClean="0">
                <a:solidFill>
                  <a:srgbClr val="00B050"/>
                </a:solidFill>
              </a:rPr>
              <a:t>added</a:t>
            </a:r>
            <a:endParaRPr lang="en-ZA" sz="3000" dirty="0">
              <a:solidFill>
                <a:srgbClr val="00B050"/>
              </a:solidFill>
            </a:endParaRPr>
          </a:p>
          <a:p>
            <a:pPr lvl="1"/>
            <a:r>
              <a:rPr lang="en-ZA" sz="2200" dirty="0"/>
              <a:t>A</a:t>
            </a:r>
            <a:r>
              <a:rPr lang="en-ZA" sz="2200" dirty="0" smtClean="0"/>
              <a:t>ligned </a:t>
            </a:r>
            <a:r>
              <a:rPr lang="en-ZA" sz="2200" dirty="0"/>
              <a:t>with the Adult Hospital level STG, 2012 </a:t>
            </a:r>
            <a:r>
              <a:rPr lang="en-ZA" sz="2200" dirty="0" smtClean="0"/>
              <a:t>to describe management in this clinical setting.</a:t>
            </a:r>
          </a:p>
          <a:p>
            <a:pPr lvl="1"/>
            <a:r>
              <a:rPr lang="en-ZA" sz="2200" dirty="0"/>
              <a:t>C</a:t>
            </a:r>
            <a:r>
              <a:rPr lang="en-ZA" sz="2200" dirty="0" smtClean="0"/>
              <a:t>onsensus statement recommends </a:t>
            </a:r>
            <a:r>
              <a:rPr lang="en-ZA" sz="2200" dirty="0"/>
              <a:t>fluid challenge in patients with suspected hypovolaemia at a rate of 500–1000 mL of crystalloids over 30 minutes </a:t>
            </a:r>
            <a:r>
              <a:rPr lang="en-ZA" sz="2200" dirty="0" smtClean="0"/>
              <a:t>&amp; </a:t>
            </a:r>
            <a:r>
              <a:rPr lang="en-ZA" sz="2200" dirty="0"/>
              <a:t>repeated based on response and tolerance</a:t>
            </a:r>
            <a:r>
              <a:rPr lang="en-ZA" sz="2200" dirty="0" smtClean="0"/>
              <a:t>.</a:t>
            </a:r>
          </a:p>
          <a:p>
            <a:pPr marL="457200" lvl="1" indent="0">
              <a:buNone/>
            </a:pPr>
            <a:endParaRPr lang="en-ZA" sz="2200" dirty="0"/>
          </a:p>
          <a:p>
            <a:pPr marL="0" indent="0">
              <a:buNone/>
            </a:pPr>
            <a:r>
              <a:rPr lang="en-ZA" sz="5200" b="1" dirty="0">
                <a:solidFill>
                  <a:srgbClr val="3366FF"/>
                </a:solidFill>
              </a:rPr>
              <a:t>Level of Evidence: III Guidelines, Consensus statement</a:t>
            </a:r>
            <a:endParaRPr lang="en-ZA" sz="5200" dirty="0">
              <a:solidFill>
                <a:srgbClr val="3366FF"/>
              </a:solidFill>
            </a:endParaRPr>
          </a:p>
          <a:p>
            <a:pPr lvl="2"/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36</a:t>
            </a:fld>
            <a:endParaRPr lang="en-ZA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71422"/>
            <a:ext cx="8229600" cy="1143000"/>
          </a:xfrm>
        </p:spPr>
        <p:txBody>
          <a:bodyPr/>
          <a:lstStyle/>
          <a:p>
            <a:pPr algn="l"/>
            <a:r>
              <a:rPr lang="en-ZA" b="1" dirty="0">
                <a:solidFill>
                  <a:schemeClr val="bg1"/>
                </a:solidFill>
              </a:rPr>
              <a:t>21.17 SHOCK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5641225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19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71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5760"/>
            <a:ext cx="8229600" cy="1143000"/>
          </a:xfrm>
        </p:spPr>
        <p:txBody>
          <a:bodyPr/>
          <a:lstStyle/>
          <a:p>
            <a:pPr algn="l"/>
            <a:r>
              <a:rPr lang="en-ZA" b="1" dirty="0">
                <a:solidFill>
                  <a:schemeClr val="bg1"/>
                </a:solidFill>
              </a:rPr>
              <a:t>21.18 ANAPHYLAXIS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5"/>
            <a:ext cx="8507288" cy="4320480"/>
          </a:xfrm>
        </p:spPr>
        <p:txBody>
          <a:bodyPr/>
          <a:lstStyle/>
          <a:p>
            <a:r>
              <a:rPr lang="en-ZA" u="sng" dirty="0"/>
              <a:t>Epinephrine (adrenaline): </a:t>
            </a:r>
            <a:r>
              <a:rPr lang="en-ZA" i="1" dirty="0" smtClean="0">
                <a:solidFill>
                  <a:srgbClr val="00B0F0"/>
                </a:solidFill>
              </a:rPr>
              <a:t>retained</a:t>
            </a:r>
            <a:endParaRPr lang="en-ZA" dirty="0" smtClean="0">
              <a:solidFill>
                <a:srgbClr val="00B0F0"/>
              </a:solidFill>
            </a:endParaRPr>
          </a:p>
          <a:p>
            <a:pPr lvl="1"/>
            <a:r>
              <a:rPr lang="en-ZA" dirty="0" smtClean="0"/>
              <a:t>Auto-injector too expensive for </a:t>
            </a:r>
            <a:r>
              <a:rPr lang="en-ZA" dirty="0"/>
              <a:t>inclusion in the PHC EML. </a:t>
            </a:r>
            <a:endParaRPr lang="en-ZA" dirty="0" smtClean="0"/>
          </a:p>
          <a:p>
            <a:pPr lvl="1"/>
            <a:r>
              <a:rPr lang="en-ZA" i="1" dirty="0" smtClean="0"/>
              <a:t>Standard </a:t>
            </a:r>
            <a:r>
              <a:rPr lang="en-ZA" i="1" dirty="0"/>
              <a:t>dosing:</a:t>
            </a:r>
            <a:r>
              <a:rPr lang="en-ZA" dirty="0"/>
              <a:t> External comments for standardisation of epinephrine doses across age groups/weight bands were not accepted as evidence was lacking. </a:t>
            </a:r>
          </a:p>
          <a:p>
            <a:pPr marL="57150" indent="0">
              <a:buNone/>
            </a:pPr>
            <a:r>
              <a:rPr lang="en-ZA" sz="4400" b="1" dirty="0">
                <a:solidFill>
                  <a:srgbClr val="3366FF"/>
                </a:solidFill>
              </a:rPr>
              <a:t>Level of Evidence: III </a:t>
            </a:r>
            <a:r>
              <a:rPr lang="en-ZA" sz="4400" b="1" dirty="0" smtClean="0">
                <a:solidFill>
                  <a:srgbClr val="3366FF"/>
                </a:solidFill>
              </a:rPr>
              <a:t>Expert opinion</a:t>
            </a:r>
            <a:endParaRPr lang="en-ZA" sz="4400" dirty="0"/>
          </a:p>
          <a:p>
            <a:pPr marL="457200" lvl="1" indent="0">
              <a:buNone/>
            </a:pPr>
            <a:endParaRPr lang="en-ZA" dirty="0" smtClean="0"/>
          </a:p>
          <a:p>
            <a:pPr lvl="1"/>
            <a:endParaRPr lang="en-ZA" dirty="0"/>
          </a:p>
          <a:p>
            <a:pPr lvl="1"/>
            <a:endParaRPr lang="en-ZA" dirty="0" smtClean="0"/>
          </a:p>
          <a:p>
            <a:pPr marL="457200" lvl="1" indent="0">
              <a:buNone/>
            </a:pPr>
            <a:endParaRPr lang="en-ZA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37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339708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6024"/>
            <a:ext cx="8686800" cy="764704"/>
          </a:xfrm>
        </p:spPr>
        <p:txBody>
          <a:bodyPr>
            <a:normAutofit/>
          </a:bodyPr>
          <a:lstStyle/>
          <a:p>
            <a:pPr algn="l"/>
            <a:r>
              <a:rPr lang="en-ZA" b="1" dirty="0">
                <a:solidFill>
                  <a:schemeClr val="bg1"/>
                </a:solidFill>
              </a:rPr>
              <a:t>21.18 ANAPHYLAXIS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858312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ZA" b="1" dirty="0"/>
              <a:t>Fluid replacement</a:t>
            </a:r>
            <a:endParaRPr lang="en-ZA" dirty="0"/>
          </a:p>
          <a:p>
            <a:r>
              <a:rPr lang="en-ZA" u="sng" dirty="0"/>
              <a:t>Sodium chloride 0.9%: </a:t>
            </a:r>
            <a:r>
              <a:rPr lang="en-ZA" i="1" dirty="0">
                <a:solidFill>
                  <a:srgbClr val="00B0F0"/>
                </a:solidFill>
              </a:rPr>
              <a:t>retained</a:t>
            </a:r>
            <a:endParaRPr lang="en-ZA" dirty="0">
              <a:solidFill>
                <a:srgbClr val="00B0F0"/>
              </a:solidFill>
            </a:endParaRPr>
          </a:p>
          <a:p>
            <a:r>
              <a:rPr lang="en-ZA" u="sng" dirty="0"/>
              <a:t>Ringer-Lactate</a:t>
            </a:r>
            <a:r>
              <a:rPr lang="en-ZA" dirty="0"/>
              <a:t>: </a:t>
            </a:r>
            <a:r>
              <a:rPr lang="en-ZA" i="1" dirty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ZA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ZA" i="1" dirty="0"/>
              <a:t>Children: </a:t>
            </a:r>
            <a:endParaRPr lang="en-ZA" i="1" dirty="0" smtClean="0"/>
          </a:p>
          <a:p>
            <a:pPr lvl="2"/>
            <a:r>
              <a:rPr lang="en-ZA" dirty="0" smtClean="0"/>
              <a:t>Review </a:t>
            </a:r>
            <a:r>
              <a:rPr lang="en-ZA" dirty="0"/>
              <a:t>of the published literature produced evidence showing a better outcome of Ringer-Lactate </a:t>
            </a:r>
            <a:r>
              <a:rPr lang="en-ZA" i="1" dirty="0" smtClean="0"/>
              <a:t>vs. </a:t>
            </a:r>
            <a:r>
              <a:rPr lang="en-ZA" dirty="0" smtClean="0"/>
              <a:t>sodium </a:t>
            </a:r>
            <a:r>
              <a:rPr lang="en-ZA" dirty="0"/>
              <a:t>chloride 0.9% in a cohort of patients with cholera. </a:t>
            </a:r>
            <a:endParaRPr lang="en-ZA" dirty="0" smtClean="0"/>
          </a:p>
          <a:p>
            <a:pPr lvl="2"/>
            <a:r>
              <a:rPr lang="en-ZA" dirty="0" smtClean="0"/>
              <a:t>However</a:t>
            </a:r>
            <a:r>
              <a:rPr lang="en-ZA" dirty="0"/>
              <a:t>, there are pragmatic implications of drug-drug interactions with concomitant ceftriaxone administered at primary level facilities. </a:t>
            </a:r>
          </a:p>
          <a:p>
            <a:pPr lvl="1"/>
            <a:r>
              <a:rPr lang="en-ZA" i="1" dirty="0"/>
              <a:t>Adults:</a:t>
            </a:r>
            <a:r>
              <a:rPr lang="en-ZA" dirty="0"/>
              <a:t> </a:t>
            </a:r>
            <a:endParaRPr lang="en-ZA" dirty="0" smtClean="0"/>
          </a:p>
          <a:p>
            <a:pPr lvl="2"/>
            <a:r>
              <a:rPr lang="en-ZA" dirty="0" smtClean="0"/>
              <a:t>Lack of good quality evidence </a:t>
            </a:r>
            <a:r>
              <a:rPr lang="en-ZA" dirty="0"/>
              <a:t>supporting Ringer-Lactate for </a:t>
            </a:r>
            <a:r>
              <a:rPr lang="en-ZA" dirty="0" smtClean="0"/>
              <a:t>shock.</a:t>
            </a:r>
          </a:p>
          <a:p>
            <a:pPr lvl="2"/>
            <a:r>
              <a:rPr lang="en-ZA" dirty="0" smtClean="0"/>
              <a:t>Available evidence </a:t>
            </a:r>
            <a:r>
              <a:rPr lang="en-ZA" dirty="0"/>
              <a:t>includes animal studies </a:t>
            </a:r>
            <a:r>
              <a:rPr lang="en-ZA" dirty="0" smtClean="0"/>
              <a:t>&amp; </a:t>
            </a:r>
            <a:r>
              <a:rPr lang="en-ZA" dirty="0"/>
              <a:t>small human studies that lack definitive outcomes</a:t>
            </a:r>
            <a:r>
              <a:rPr lang="en-ZA" dirty="0" smtClean="0"/>
              <a:t>.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38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640960" cy="4713387"/>
          </a:xfrm>
        </p:spPr>
        <p:txBody>
          <a:bodyPr>
            <a:normAutofit fontScale="92500"/>
          </a:bodyPr>
          <a:lstStyle/>
          <a:p>
            <a:r>
              <a:rPr lang="en-ZA" sz="2600" u="sng" dirty="0" smtClean="0"/>
              <a:t>Promethazine</a:t>
            </a:r>
            <a:r>
              <a:rPr lang="en-ZA" sz="2600" dirty="0"/>
              <a:t>:</a:t>
            </a:r>
            <a:r>
              <a:rPr lang="en-ZA" sz="2600" i="1" dirty="0"/>
              <a:t> </a:t>
            </a:r>
            <a:r>
              <a:rPr lang="en-ZA" sz="2600" i="1" dirty="0">
                <a:solidFill>
                  <a:srgbClr val="00B0F0"/>
                </a:solidFill>
              </a:rPr>
              <a:t>retained</a:t>
            </a:r>
            <a:endParaRPr lang="en-ZA" sz="2600" dirty="0">
              <a:solidFill>
                <a:srgbClr val="00B0F0"/>
              </a:solidFill>
            </a:endParaRPr>
          </a:p>
          <a:p>
            <a:r>
              <a:rPr lang="en-ZA" sz="2600" u="sng" dirty="0"/>
              <a:t>Cetirizine</a:t>
            </a:r>
            <a:r>
              <a:rPr lang="en-ZA" sz="2600" dirty="0"/>
              <a:t>: </a:t>
            </a:r>
            <a:r>
              <a:rPr lang="en-ZA" sz="2600" i="1" dirty="0">
                <a:solidFill>
                  <a:schemeClr val="accent6">
                    <a:lumMod val="75000"/>
                  </a:schemeClr>
                </a:solidFill>
              </a:rPr>
              <a:t>not added</a:t>
            </a:r>
          </a:p>
          <a:p>
            <a:pPr lvl="1"/>
            <a:r>
              <a:rPr lang="en-ZA" sz="2100" dirty="0"/>
              <a:t>Cetirizine not added to the EML, for management in this acute setting. </a:t>
            </a:r>
            <a:endParaRPr lang="en-ZA" sz="2100" dirty="0" smtClean="0"/>
          </a:p>
          <a:p>
            <a:pPr lvl="1"/>
            <a:r>
              <a:rPr lang="en-ZA" sz="2100" dirty="0" smtClean="0"/>
              <a:t>The </a:t>
            </a:r>
            <a:r>
              <a:rPr lang="en-ZA" sz="2100" dirty="0"/>
              <a:t>mainstay of therapy is epinephrine (adrenaline). There is limited evidence supporting antihistamines &amp;</a:t>
            </a:r>
            <a:r>
              <a:rPr lang="en-ZA" sz="2100" dirty="0" smtClean="0"/>
              <a:t> </a:t>
            </a:r>
            <a:r>
              <a:rPr lang="en-ZA" sz="2100" dirty="0"/>
              <a:t>corticosteroids in this clinical setting. </a:t>
            </a:r>
            <a:endParaRPr lang="en-ZA" sz="2100" dirty="0" smtClean="0"/>
          </a:p>
          <a:p>
            <a:pPr marL="457200" lvl="1" indent="0">
              <a:buNone/>
            </a:pPr>
            <a:endParaRPr lang="en-ZA" sz="1200" dirty="0"/>
          </a:p>
          <a:p>
            <a:r>
              <a:rPr lang="en-ZA" sz="2600" u="sng" dirty="0" smtClean="0"/>
              <a:t>South </a:t>
            </a:r>
            <a:r>
              <a:rPr lang="en-ZA" sz="2600" u="sng" dirty="0"/>
              <a:t>African Resuscitation Council’s algorithm for treatment of severe anaphylactic </a:t>
            </a:r>
            <a:r>
              <a:rPr lang="en-ZA" sz="2600" u="sng" dirty="0" smtClean="0"/>
              <a:t>reactions: </a:t>
            </a:r>
            <a:r>
              <a:rPr lang="en-ZA" sz="2600" i="1" dirty="0" smtClean="0">
                <a:solidFill>
                  <a:schemeClr val="accent6">
                    <a:lumMod val="75000"/>
                  </a:schemeClr>
                </a:solidFill>
              </a:rPr>
              <a:t>not  added</a:t>
            </a:r>
          </a:p>
          <a:p>
            <a:pPr lvl="1"/>
            <a:r>
              <a:rPr lang="en-ZA" sz="1900" dirty="0" smtClean="0"/>
              <a:t>Overlaps </a:t>
            </a:r>
            <a:r>
              <a:rPr lang="en-ZA" sz="1900" dirty="0"/>
              <a:t>with management of acute respiratory difficulty and/or signs of shock/hypotension, including management with </a:t>
            </a:r>
            <a:r>
              <a:rPr lang="en-ZA" sz="1900" b="1" dirty="0">
                <a:solidFill>
                  <a:schemeClr val="accent6">
                    <a:lumMod val="75000"/>
                  </a:schemeClr>
                </a:solidFill>
              </a:rPr>
              <a:t>glucagon</a:t>
            </a:r>
            <a:r>
              <a:rPr lang="en-ZA" sz="1900" dirty="0"/>
              <a:t>, </a:t>
            </a:r>
            <a:r>
              <a:rPr lang="en-ZA" sz="1900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ZA" sz="1200" b="1" dirty="0">
                <a:solidFill>
                  <a:schemeClr val="accent6">
                    <a:lumMod val="75000"/>
                  </a:schemeClr>
                </a:solidFill>
              </a:rPr>
              <a:t>2 </a:t>
            </a:r>
            <a:r>
              <a:rPr lang="en-ZA" sz="1900" b="1" dirty="0">
                <a:solidFill>
                  <a:schemeClr val="accent6">
                    <a:lumMod val="75000"/>
                  </a:schemeClr>
                </a:solidFill>
              </a:rPr>
              <a:t>antagonists</a:t>
            </a:r>
            <a:r>
              <a:rPr lang="en-ZA" sz="1900" dirty="0"/>
              <a:t>, </a:t>
            </a:r>
            <a:r>
              <a:rPr lang="en-ZA" sz="1900" b="1" dirty="0" smtClean="0">
                <a:solidFill>
                  <a:schemeClr val="accent6">
                    <a:lumMod val="75000"/>
                  </a:schemeClr>
                </a:solidFill>
              </a:rPr>
              <a:t>bronchodilator-nebulisation</a:t>
            </a:r>
            <a:r>
              <a:rPr lang="en-ZA" sz="1900" dirty="0" smtClean="0"/>
              <a:t> &amp; </a:t>
            </a:r>
            <a:r>
              <a:rPr lang="en-ZA" sz="1900" dirty="0"/>
              <a:t>fluid replacement with </a:t>
            </a:r>
            <a:r>
              <a:rPr lang="en-ZA" sz="1900" b="1" dirty="0">
                <a:solidFill>
                  <a:schemeClr val="accent6">
                    <a:lumMod val="75000"/>
                  </a:schemeClr>
                </a:solidFill>
              </a:rPr>
              <a:t>crystalloids. </a:t>
            </a:r>
            <a:endParaRPr lang="en-ZA" sz="19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ZA" sz="1900" dirty="0" smtClean="0"/>
              <a:t>Algorithm not </a:t>
            </a:r>
            <a:r>
              <a:rPr lang="en-ZA" sz="1900" dirty="0"/>
              <a:t>pragmatic for primary </a:t>
            </a:r>
            <a:r>
              <a:rPr lang="en-ZA" sz="1900" dirty="0" smtClean="0"/>
              <a:t>level.</a:t>
            </a:r>
            <a:endParaRPr lang="en-ZA" sz="1900" dirty="0"/>
          </a:p>
          <a:p>
            <a:pPr marL="0" indent="0">
              <a:buNone/>
            </a:pPr>
            <a:r>
              <a:rPr lang="en-ZA" sz="3500" b="1" dirty="0" smtClean="0">
                <a:solidFill>
                  <a:srgbClr val="3366FF"/>
                </a:solidFill>
              </a:rPr>
              <a:t>Level </a:t>
            </a:r>
            <a:r>
              <a:rPr lang="en-ZA" sz="3500" b="1" dirty="0">
                <a:solidFill>
                  <a:srgbClr val="3366FF"/>
                </a:solidFill>
              </a:rPr>
              <a:t>of Evidence: III </a:t>
            </a:r>
            <a:r>
              <a:rPr lang="en-ZA" sz="3500" b="1" dirty="0" smtClean="0">
                <a:solidFill>
                  <a:srgbClr val="3366FF"/>
                </a:solidFill>
              </a:rPr>
              <a:t>Guidelines, Expert opinion</a:t>
            </a:r>
            <a:endParaRPr lang="en-ZA" sz="3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39</a:t>
            </a:fld>
            <a:endParaRPr lang="en-ZA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44016"/>
            <a:ext cx="8229600" cy="908720"/>
          </a:xfrm>
        </p:spPr>
        <p:txBody>
          <a:bodyPr/>
          <a:lstStyle/>
          <a:p>
            <a:pPr algn="l"/>
            <a:r>
              <a:rPr lang="en-ZA" b="1" dirty="0">
                <a:solidFill>
                  <a:schemeClr val="bg1"/>
                </a:solidFill>
              </a:rPr>
              <a:t>21.18 ANAPHYLAXIS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7086600" y="5943600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2</a:t>
            </a:r>
            <a:r>
              <a:rPr lang="en-ZA" dirty="0" smtClean="0">
                <a:solidFill>
                  <a:srgbClr val="3366FF"/>
                </a:solidFill>
              </a:rPr>
              <a:t>0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040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22"/>
            <a:ext cx="8229600" cy="1143000"/>
          </a:xfrm>
        </p:spPr>
        <p:txBody>
          <a:bodyPr/>
          <a:lstStyle/>
          <a:p>
            <a:pPr algn="l"/>
            <a:r>
              <a:rPr lang="en-US" sz="3900" b="1" dirty="0" smtClean="0">
                <a:solidFill>
                  <a:schemeClr val="bg1"/>
                </a:solidFill>
              </a:rPr>
              <a:t>21.4.1 ANIMAL AND HUMAN BITES</a:t>
            </a:r>
            <a:endParaRPr lang="en-ZA" sz="39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78539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/>
              <a:t>Wound management</a:t>
            </a:r>
            <a:endParaRPr lang="en-US" dirty="0" smtClean="0"/>
          </a:p>
          <a:p>
            <a:r>
              <a:rPr lang="en-GB" u="sng" dirty="0" smtClean="0"/>
              <a:t>Chlorhexidine 0.05%, solution</a:t>
            </a:r>
            <a:r>
              <a:rPr lang="en-GB" dirty="0" smtClean="0"/>
              <a:t>: </a:t>
            </a:r>
            <a:r>
              <a:rPr lang="en-GB" i="1" dirty="0" smtClean="0">
                <a:solidFill>
                  <a:srgbClr val="9966FF"/>
                </a:solidFill>
              </a:rPr>
              <a:t>directions for use amended</a:t>
            </a:r>
            <a:endParaRPr lang="en-US" dirty="0" smtClean="0">
              <a:solidFill>
                <a:srgbClr val="9966FF"/>
              </a:solidFill>
            </a:endParaRPr>
          </a:p>
          <a:p>
            <a:pPr>
              <a:buNone/>
            </a:pPr>
            <a:r>
              <a:rPr lang="en-ZA" dirty="0" smtClean="0"/>
              <a:t>        </a:t>
            </a:r>
            <a:r>
              <a:rPr lang="en-ZA" sz="2600" i="1" dirty="0" smtClean="0">
                <a:solidFill>
                  <a:srgbClr val="FF0000"/>
                </a:solidFill>
              </a:rPr>
              <a:t> “Wash wound thoroughly with soap under running water for 5–10 minutes”.</a:t>
            </a:r>
            <a:endParaRPr lang="en-US" sz="2600" i="1" dirty="0" smtClean="0">
              <a:solidFill>
                <a:srgbClr val="FF0000"/>
              </a:solidFill>
            </a:endParaRPr>
          </a:p>
          <a:p>
            <a:r>
              <a:rPr lang="en-GB" u="sng" dirty="0" smtClean="0"/>
              <a:t>Povidone-iodine 10%, solution:</a:t>
            </a:r>
            <a:r>
              <a:rPr lang="en-GB" i="1" dirty="0" smtClean="0">
                <a:solidFill>
                  <a:srgbClr val="00B0F0"/>
                </a:solidFill>
              </a:rPr>
              <a:t> retained</a:t>
            </a:r>
            <a:endParaRPr lang="en-US" i="1" dirty="0" smtClean="0">
              <a:solidFill>
                <a:srgbClr val="00B0F0"/>
              </a:solidFill>
            </a:endParaRPr>
          </a:p>
          <a:p>
            <a:pPr lvl="1"/>
            <a:r>
              <a:rPr lang="en-GB" sz="2600" dirty="0" smtClean="0"/>
              <a:t>Although WHO advises against povidone-iodine due to associated pseudomonas resistance; pseudomonas is predominantly present in disinfectants in the </a:t>
            </a:r>
            <a:r>
              <a:rPr lang="en-GB" sz="2600" dirty="0" smtClean="0">
                <a:solidFill>
                  <a:srgbClr val="FF0000"/>
                </a:solidFill>
              </a:rPr>
              <a:t>hospital setting.</a:t>
            </a:r>
            <a:endParaRPr lang="en-US" sz="2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600" dirty="0" smtClean="0"/>
          </a:p>
          <a:p>
            <a:pPr marL="342900" lvl="2" indent="-342900">
              <a:buNone/>
            </a:pPr>
            <a:r>
              <a:rPr lang="en-ZA" sz="4700" b="1" dirty="0" smtClean="0">
                <a:solidFill>
                  <a:srgbClr val="3366FF"/>
                </a:solidFill>
              </a:rPr>
              <a:t>Level </a:t>
            </a:r>
            <a:r>
              <a:rPr lang="en-ZA" sz="4700" b="1" dirty="0">
                <a:solidFill>
                  <a:srgbClr val="3366FF"/>
                </a:solidFill>
              </a:rPr>
              <a:t>of evidence: III </a:t>
            </a:r>
            <a:r>
              <a:rPr lang="en-ZA" sz="4700" b="1" dirty="0" smtClean="0">
                <a:solidFill>
                  <a:srgbClr val="3366FF"/>
                </a:solidFill>
              </a:rPr>
              <a:t>Expert opinion</a:t>
            </a:r>
            <a:endParaRPr lang="en-ZA" sz="47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ZA" sz="1200" dirty="0" smtClean="0"/>
          </a:p>
          <a:p>
            <a:pPr marL="457200" lvl="1" indent="0">
              <a:buNone/>
            </a:pPr>
            <a:endParaRPr lang="en-ZA" sz="1200" dirty="0"/>
          </a:p>
          <a:p>
            <a:pPr marL="457200" lvl="1" indent="0">
              <a:buNone/>
            </a:pPr>
            <a:endParaRPr lang="en-ZA" sz="1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4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171956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968552"/>
          </a:xfrm>
        </p:spPr>
        <p:txBody>
          <a:bodyPr/>
          <a:lstStyle/>
          <a:p>
            <a:pPr marL="0" indent="0">
              <a:buNone/>
            </a:pPr>
            <a:r>
              <a:rPr lang="en-ZA" b="1" dirty="0"/>
              <a:t>Children</a:t>
            </a:r>
            <a:endParaRPr lang="en-ZA" dirty="0"/>
          </a:p>
          <a:p>
            <a:r>
              <a:rPr lang="en-ZA" sz="2400" u="sng" dirty="0"/>
              <a:t>Diazepam:</a:t>
            </a:r>
            <a:r>
              <a:rPr lang="en-ZA" sz="2400" i="1" dirty="0"/>
              <a:t> </a:t>
            </a:r>
            <a:r>
              <a:rPr lang="en-ZA" sz="2400" i="1" dirty="0">
                <a:solidFill>
                  <a:srgbClr val="00B0F0"/>
                </a:solidFill>
              </a:rPr>
              <a:t>rectal administration retained</a:t>
            </a:r>
            <a:endParaRPr lang="en-ZA" sz="2400" dirty="0">
              <a:solidFill>
                <a:srgbClr val="00B0F0"/>
              </a:solidFill>
            </a:endParaRPr>
          </a:p>
          <a:p>
            <a:r>
              <a:rPr lang="en-ZA" sz="2400" u="sng" dirty="0"/>
              <a:t>Lorazepam</a:t>
            </a:r>
            <a:r>
              <a:rPr lang="en-ZA" sz="2400" dirty="0"/>
              <a:t>: </a:t>
            </a:r>
            <a:r>
              <a:rPr lang="en-ZA" sz="2400" i="1" dirty="0">
                <a:solidFill>
                  <a:schemeClr val="accent6">
                    <a:lumMod val="75000"/>
                  </a:schemeClr>
                </a:solidFill>
              </a:rPr>
              <a:t>IM administration not added</a:t>
            </a:r>
            <a:endParaRPr lang="en-ZA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ZA" sz="2400" u="sng" dirty="0"/>
              <a:t>Midazolam</a:t>
            </a:r>
            <a:r>
              <a:rPr lang="en-ZA" sz="2400" dirty="0"/>
              <a:t>: </a:t>
            </a:r>
            <a:r>
              <a:rPr lang="en-ZA" sz="2400" i="1" dirty="0">
                <a:solidFill>
                  <a:srgbClr val="00B050"/>
                </a:solidFill>
              </a:rPr>
              <a:t>buccal administration added</a:t>
            </a:r>
            <a:endParaRPr lang="en-ZA" sz="2400" dirty="0">
              <a:solidFill>
                <a:srgbClr val="00B050"/>
              </a:solidFill>
            </a:endParaRPr>
          </a:p>
          <a:p>
            <a:r>
              <a:rPr lang="en-ZA" sz="2400" u="sng" dirty="0"/>
              <a:t>Phenobarbitone: </a:t>
            </a:r>
            <a:r>
              <a:rPr lang="en-ZA" sz="2400" i="1" dirty="0">
                <a:solidFill>
                  <a:srgbClr val="00B0F0"/>
                </a:solidFill>
              </a:rPr>
              <a:t>administration via a nasogastric tube </a:t>
            </a:r>
            <a:r>
              <a:rPr lang="en-ZA" sz="2400" i="1" dirty="0" smtClean="0">
                <a:solidFill>
                  <a:srgbClr val="00B0F0"/>
                </a:solidFill>
              </a:rPr>
              <a:t>retained</a:t>
            </a:r>
          </a:p>
          <a:p>
            <a:pPr marL="0" indent="0">
              <a:buNone/>
            </a:pPr>
            <a:endParaRPr lang="en-GB" sz="1000" dirty="0" smtClean="0"/>
          </a:p>
          <a:p>
            <a:pPr marL="0" indent="0">
              <a:buNone/>
            </a:pPr>
            <a:r>
              <a:rPr lang="en-GB" sz="2400" b="1" dirty="0" smtClean="0"/>
              <a:t>Recommendations</a:t>
            </a:r>
            <a:r>
              <a:rPr lang="en-GB" sz="2400" b="1" dirty="0"/>
              <a:t>: </a:t>
            </a:r>
            <a:endParaRPr lang="en-ZA" sz="2400" dirty="0"/>
          </a:p>
          <a:p>
            <a:pPr lvl="1"/>
            <a:r>
              <a:rPr lang="en-GB" sz="2000" dirty="0" smtClean="0"/>
              <a:t>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</a:t>
            </a:r>
            <a:r>
              <a:rPr lang="en-GB" sz="2000" dirty="0"/>
              <a:t>line </a:t>
            </a:r>
            <a:r>
              <a:rPr lang="en-GB" sz="2000" dirty="0" smtClean="0"/>
              <a:t>therapy: </a:t>
            </a:r>
            <a:r>
              <a:rPr lang="en-GB" sz="2000" dirty="0"/>
              <a:t>Buccal midazolam </a:t>
            </a:r>
            <a:endParaRPr lang="en-GB" sz="2000" dirty="0" smtClean="0"/>
          </a:p>
          <a:p>
            <a:pPr lvl="1"/>
            <a:r>
              <a:rPr lang="en-GB" sz="2000" dirty="0"/>
              <a:t>2</a:t>
            </a:r>
            <a:r>
              <a:rPr lang="en-GB" sz="2000" baseline="30000" dirty="0"/>
              <a:t>nd</a:t>
            </a:r>
            <a:r>
              <a:rPr lang="en-GB" sz="2000" dirty="0"/>
              <a:t> line </a:t>
            </a:r>
            <a:r>
              <a:rPr lang="en-GB" sz="2000" dirty="0" smtClean="0"/>
              <a:t>therapy: Rectal diazepam.</a:t>
            </a:r>
          </a:p>
          <a:p>
            <a:pPr lvl="2"/>
            <a:r>
              <a:rPr lang="en-ZA" sz="1600" i="1" dirty="0" smtClean="0"/>
              <a:t>Rationale</a:t>
            </a:r>
            <a:r>
              <a:rPr lang="en-ZA" sz="1600" i="1" dirty="0"/>
              <a:t>:</a:t>
            </a:r>
            <a:r>
              <a:rPr lang="en-ZA" sz="1600" dirty="0"/>
              <a:t> Evidence supports buccal midazolam, as an alternative to rectal diazepam to treat prolonged, acute, convulsive seizures in infants and children from 6 months of age in a pre-hospital, emergency setting. The ease of administration and more socially acceptable mode of buccal midazolam are additional benefits.</a:t>
            </a:r>
          </a:p>
          <a:p>
            <a:pPr marL="0" indent="0">
              <a:buNone/>
            </a:pPr>
            <a:endParaRPr lang="en-ZA" sz="2400" dirty="0">
              <a:solidFill>
                <a:srgbClr val="00B0F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40</a:t>
            </a:fld>
            <a:endParaRPr lang="en-ZA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864096"/>
          </a:xfrm>
        </p:spPr>
        <p:txBody>
          <a:bodyPr/>
          <a:lstStyle/>
          <a:p>
            <a:pPr algn="l"/>
            <a:r>
              <a:rPr lang="en-ZA" b="1" dirty="0">
                <a:solidFill>
                  <a:schemeClr val="bg1"/>
                </a:solidFill>
              </a:rPr>
              <a:t>21.20 STATUS EPILEPTICUS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386390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4968552"/>
          </a:xfrm>
        </p:spPr>
        <p:txBody>
          <a:bodyPr/>
          <a:lstStyle/>
          <a:p>
            <a:r>
              <a:rPr lang="en-ZA" sz="2400" i="1" u="sng" dirty="0"/>
              <a:t>Midazolam </a:t>
            </a:r>
            <a:r>
              <a:rPr lang="en-ZA" sz="2400" i="1" u="sng" dirty="0" err="1"/>
              <a:t>vs</a:t>
            </a:r>
            <a:r>
              <a:rPr lang="en-ZA" sz="2400" i="1" u="sng" dirty="0"/>
              <a:t> diazepam:</a:t>
            </a:r>
            <a:endParaRPr lang="en-ZA" sz="2400" dirty="0"/>
          </a:p>
          <a:p>
            <a:pPr lvl="1"/>
            <a:r>
              <a:rPr lang="en-GB" sz="2000" i="1" dirty="0"/>
              <a:t>Efficacy and safety:</a:t>
            </a:r>
            <a:r>
              <a:rPr lang="en-GB" sz="2000" dirty="0"/>
              <a:t> </a:t>
            </a:r>
            <a:endParaRPr lang="en-GB" sz="2000" dirty="0" smtClean="0"/>
          </a:p>
          <a:p>
            <a:pPr lvl="2"/>
            <a:r>
              <a:rPr lang="en-GB" sz="1600" dirty="0" smtClean="0"/>
              <a:t>Refer </a:t>
            </a:r>
            <a:r>
              <a:rPr lang="en-GB" sz="1600" dirty="0"/>
              <a:t>to NEMLC report for the CNS chapter: Section </a:t>
            </a:r>
            <a:r>
              <a:rPr lang="en-ZA" sz="1600" dirty="0"/>
              <a:t>15.2 Seizures (convulsions/fits</a:t>
            </a:r>
            <a:r>
              <a:rPr lang="en-ZA" sz="1600" dirty="0" smtClean="0"/>
              <a:t>).</a:t>
            </a:r>
          </a:p>
          <a:p>
            <a:pPr marL="114300" indent="0">
              <a:buNone/>
            </a:pPr>
            <a:r>
              <a:rPr lang="en-ZA" sz="3000" b="1" dirty="0">
                <a:solidFill>
                  <a:srgbClr val="3366FF"/>
                </a:solidFill>
              </a:rPr>
              <a:t>Level of Evidence: </a:t>
            </a:r>
            <a:r>
              <a:rPr lang="en-ZA" sz="3000" b="1" dirty="0" smtClean="0">
                <a:solidFill>
                  <a:srgbClr val="3366FF"/>
                </a:solidFill>
              </a:rPr>
              <a:t>II Meta-analysis of low quality RCTs</a:t>
            </a:r>
            <a:endParaRPr lang="en-ZA" sz="3000" dirty="0"/>
          </a:p>
          <a:p>
            <a:pPr lvl="1"/>
            <a:r>
              <a:rPr lang="en-ZA" sz="2000" i="1" dirty="0"/>
              <a:t>Pragmatic implications: </a:t>
            </a:r>
            <a:endParaRPr lang="en-ZA" sz="2000" i="1" dirty="0" smtClean="0"/>
          </a:p>
          <a:p>
            <a:pPr lvl="2"/>
            <a:r>
              <a:rPr lang="en-ZA" sz="1600" dirty="0" smtClean="0"/>
              <a:t>Logistic </a:t>
            </a:r>
            <a:r>
              <a:rPr lang="en-ZA" sz="1600" dirty="0"/>
              <a:t>challenges, such as storage under lock </a:t>
            </a:r>
            <a:r>
              <a:rPr lang="en-ZA" sz="1600" dirty="0" smtClean="0"/>
              <a:t>&amp; key </a:t>
            </a:r>
            <a:r>
              <a:rPr lang="en-ZA" sz="1600" dirty="0"/>
              <a:t>in a fridge limits lorazepam injection accessibility and availability. </a:t>
            </a:r>
          </a:p>
          <a:p>
            <a:pPr lvl="1"/>
            <a:r>
              <a:rPr lang="en-GB" sz="2000" i="1" dirty="0"/>
              <a:t>Other issues:</a:t>
            </a:r>
            <a:r>
              <a:rPr lang="en-GB" sz="2000" dirty="0"/>
              <a:t> </a:t>
            </a:r>
            <a:endParaRPr lang="en-GB" sz="2000" dirty="0" smtClean="0"/>
          </a:p>
          <a:p>
            <a:pPr lvl="2"/>
            <a:r>
              <a:rPr lang="en-GB" sz="1600" dirty="0" smtClean="0"/>
              <a:t>Paediatric </a:t>
            </a:r>
            <a:r>
              <a:rPr lang="en-GB" sz="1600" dirty="0"/>
              <a:t>Hospital level STG, 2013, recommends buccal midazolam.</a:t>
            </a:r>
            <a:endParaRPr lang="en-ZA" sz="1600" dirty="0"/>
          </a:p>
          <a:p>
            <a:pPr lvl="1"/>
            <a:r>
              <a:rPr lang="en-GB" sz="2000" i="1" dirty="0"/>
              <a:t>Current contract prices: </a:t>
            </a:r>
            <a:endParaRPr lang="en-GB" sz="2000" i="1" dirty="0" smtClean="0"/>
          </a:p>
          <a:p>
            <a:pPr lvl="2"/>
            <a:r>
              <a:rPr lang="en-GB" sz="1600" dirty="0" smtClean="0"/>
              <a:t>Midazolam </a:t>
            </a:r>
            <a:r>
              <a:rPr lang="en-GB" sz="1600" dirty="0"/>
              <a:t>1 mg/mL (5 mL) injection: R 3.67; </a:t>
            </a:r>
            <a:endParaRPr lang="en-GB" sz="1600" dirty="0" smtClean="0"/>
          </a:p>
          <a:p>
            <a:pPr lvl="2"/>
            <a:r>
              <a:rPr lang="en-GB" sz="1600" dirty="0" smtClean="0"/>
              <a:t>Midazolam </a:t>
            </a:r>
            <a:r>
              <a:rPr lang="en-GB" sz="1600" dirty="0"/>
              <a:t>5 mg/mL (3 mL) injection: R 4.35; </a:t>
            </a:r>
            <a:endParaRPr lang="en-GB" sz="1600" dirty="0" smtClean="0"/>
          </a:p>
          <a:p>
            <a:pPr lvl="2"/>
            <a:r>
              <a:rPr lang="en-GB" sz="1600" dirty="0" smtClean="0"/>
              <a:t>Diazepam </a:t>
            </a:r>
            <a:r>
              <a:rPr lang="en-GB" sz="1600" dirty="0"/>
              <a:t>5 mg/mL (2 mL) injection: R 1.55</a:t>
            </a:r>
            <a:r>
              <a:rPr lang="en-GB" sz="1600" dirty="0" smtClean="0"/>
              <a:t>;</a:t>
            </a:r>
          </a:p>
          <a:p>
            <a:pPr lvl="2"/>
            <a:r>
              <a:rPr lang="en-GB" sz="1600" dirty="0"/>
              <a:t>Lorazepam price not available-not listed on current or previous tenders.</a:t>
            </a:r>
            <a:endParaRPr lang="en-ZA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2FB03B2-953D-4068-99A6-8707FB8FE3E1}" type="slidenum">
              <a:rPr lang="en-ZA" sz="1100" smtClean="0"/>
              <a:pPr algn="ctr"/>
              <a:t>41</a:t>
            </a:fld>
            <a:endParaRPr lang="en-ZA" sz="11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864096"/>
          </a:xfrm>
        </p:spPr>
        <p:txBody>
          <a:bodyPr/>
          <a:lstStyle/>
          <a:p>
            <a:pPr algn="l"/>
            <a:r>
              <a:rPr lang="en-ZA" b="1" dirty="0">
                <a:solidFill>
                  <a:schemeClr val="bg1"/>
                </a:solidFill>
              </a:rPr>
              <a:t>21.20 STATUS EPILEPTICUS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62800" y="5835134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21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685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257800"/>
          </a:xfrm>
        </p:spPr>
        <p:txBody>
          <a:bodyPr/>
          <a:lstStyle/>
          <a:p>
            <a:r>
              <a:rPr lang="en-GB" sz="2400" i="1" u="sng" dirty="0"/>
              <a:t>Lorazepam </a:t>
            </a:r>
            <a:r>
              <a:rPr lang="en-GB" sz="2400" i="1" u="sng" dirty="0" err="1"/>
              <a:t>vs</a:t>
            </a:r>
            <a:r>
              <a:rPr lang="en-GB" sz="2400" i="1" u="sng" dirty="0"/>
              <a:t> diazepam:</a:t>
            </a:r>
            <a:endParaRPr lang="en-ZA" sz="2400" dirty="0"/>
          </a:p>
          <a:p>
            <a:pPr lvl="1"/>
            <a:r>
              <a:rPr lang="en-GB" sz="2400" dirty="0"/>
              <a:t>RCT demonstrated that lorazepam was not more efficacious or safer than diazepam in treating paediatric </a:t>
            </a:r>
            <a:r>
              <a:rPr lang="en-GB" sz="2400" dirty="0" smtClean="0"/>
              <a:t>SE.</a:t>
            </a:r>
          </a:p>
          <a:p>
            <a:pPr lvl="1"/>
            <a:r>
              <a:rPr lang="en-GB" sz="2400" dirty="0" smtClean="0"/>
              <a:t>Diazepam caused </a:t>
            </a:r>
            <a:r>
              <a:rPr lang="en-GB" sz="2400" dirty="0"/>
              <a:t>less </a:t>
            </a:r>
            <a:r>
              <a:rPr lang="en-GB" sz="2400" dirty="0" smtClean="0"/>
              <a:t>sedation than lorazepam.</a:t>
            </a:r>
            <a:endParaRPr lang="en-ZA" sz="2400" dirty="0"/>
          </a:p>
          <a:p>
            <a:pPr lvl="2"/>
            <a:r>
              <a:rPr lang="en-GB" sz="2000" i="1" dirty="0"/>
              <a:t>Efficacy:</a:t>
            </a:r>
            <a:endParaRPr lang="en-ZA" sz="2000" dirty="0"/>
          </a:p>
          <a:p>
            <a:pPr lvl="3"/>
            <a:r>
              <a:rPr lang="en-GB" sz="1600" dirty="0"/>
              <a:t>Cessation of status epilepticus within 10 minutes without recurrence within 30 minutes occurred in 101 of 140 (72.1%) in the diazepam group </a:t>
            </a:r>
            <a:r>
              <a:rPr lang="en-GB" sz="1600" i="1" dirty="0" smtClean="0"/>
              <a:t>vs</a:t>
            </a:r>
            <a:r>
              <a:rPr lang="en-GB" sz="1600" dirty="0" smtClean="0"/>
              <a:t>. </a:t>
            </a:r>
            <a:r>
              <a:rPr lang="en-GB" sz="1600" dirty="0"/>
              <a:t>97 of 133 (72.9%) in the lorazepam group, with an absolute efficacy difference of 0.8 </a:t>
            </a:r>
            <a:r>
              <a:rPr lang="en-GB" sz="1600" dirty="0" smtClean="0"/>
              <a:t>% ( </a:t>
            </a:r>
            <a:r>
              <a:rPr lang="en-GB" sz="1600" dirty="0"/>
              <a:t>95%CI, −11.4%to 9.8%). </a:t>
            </a:r>
            <a:endParaRPr lang="en-ZA" sz="1600" dirty="0"/>
          </a:p>
          <a:p>
            <a:pPr lvl="3"/>
            <a:r>
              <a:rPr lang="en-GB" sz="1600" dirty="0" smtClean="0"/>
              <a:t>26 </a:t>
            </a:r>
            <a:r>
              <a:rPr lang="en-GB" sz="1600" dirty="0"/>
              <a:t>patients in each group required assisted ventilation (16.0% given diazepam </a:t>
            </a:r>
            <a:r>
              <a:rPr lang="en-GB" sz="1600" dirty="0" smtClean="0"/>
              <a:t>&amp; </a:t>
            </a:r>
            <a:r>
              <a:rPr lang="en-GB" sz="1600" dirty="0"/>
              <a:t>17.6% given lorazepam; ARR 1.6%; 95%CI, −9.9</a:t>
            </a:r>
            <a:r>
              <a:rPr lang="en-GB" sz="1600" dirty="0" smtClean="0"/>
              <a:t>% to </a:t>
            </a:r>
            <a:r>
              <a:rPr lang="en-GB" sz="1600" dirty="0"/>
              <a:t>6.8%). </a:t>
            </a:r>
            <a:endParaRPr lang="en-ZA" sz="1600" dirty="0"/>
          </a:p>
          <a:p>
            <a:pPr lvl="2"/>
            <a:r>
              <a:rPr lang="en-GB" sz="2000" i="1" dirty="0"/>
              <a:t>Safety</a:t>
            </a:r>
            <a:r>
              <a:rPr lang="en-GB" sz="2000" dirty="0"/>
              <a:t>: </a:t>
            </a:r>
            <a:endParaRPr lang="en-GB" sz="2000" dirty="0" smtClean="0"/>
          </a:p>
          <a:p>
            <a:pPr lvl="3"/>
            <a:r>
              <a:rPr lang="en-GB" sz="1600" dirty="0" smtClean="0"/>
              <a:t>Lorazepam </a:t>
            </a:r>
            <a:r>
              <a:rPr lang="en-GB" sz="1600" dirty="0"/>
              <a:t>patients were more likely to be sedated (66.9% </a:t>
            </a:r>
            <a:r>
              <a:rPr lang="en-GB" sz="1600" dirty="0" err="1"/>
              <a:t>vs</a:t>
            </a:r>
            <a:r>
              <a:rPr lang="en-GB" sz="1600" dirty="0"/>
              <a:t> 50%, respectively; ARR 16.9</a:t>
            </a:r>
            <a:r>
              <a:rPr lang="en-GB" sz="1600" dirty="0" smtClean="0"/>
              <a:t>%;</a:t>
            </a:r>
            <a:r>
              <a:rPr lang="en-ZA" sz="1600" dirty="0"/>
              <a:t> </a:t>
            </a:r>
            <a:r>
              <a:rPr lang="en-GB" sz="1600" dirty="0" smtClean="0"/>
              <a:t>95%CI</a:t>
            </a:r>
            <a:r>
              <a:rPr lang="en-GB" sz="1600" dirty="0"/>
              <a:t>, 6.1% to 27.7</a:t>
            </a:r>
            <a:r>
              <a:rPr lang="en-GB" sz="1600" dirty="0" smtClean="0"/>
              <a:t>%).</a:t>
            </a:r>
          </a:p>
          <a:p>
            <a:pPr lvl="1">
              <a:buNone/>
            </a:pPr>
            <a:r>
              <a:rPr lang="en-ZA" sz="4400" b="1" dirty="0" smtClean="0">
                <a:solidFill>
                  <a:srgbClr val="3366FF"/>
                </a:solidFill>
              </a:rPr>
              <a:t>Level of Evidence: I RCT</a:t>
            </a:r>
            <a:endParaRPr lang="en-ZA" sz="4400" dirty="0"/>
          </a:p>
          <a:p>
            <a:pPr marL="0" indent="0">
              <a:buNone/>
            </a:pPr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PRIMARY HEALTHCARE 2014 IMPLEMENTATION SLIDES: STI</a:t>
            </a: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42</a:t>
            </a:fld>
            <a:endParaRPr lang="en-ZA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864096"/>
          </a:xfrm>
        </p:spPr>
        <p:txBody>
          <a:bodyPr/>
          <a:lstStyle/>
          <a:p>
            <a:pPr algn="l"/>
            <a:r>
              <a:rPr lang="en-ZA" b="1" dirty="0">
                <a:solidFill>
                  <a:schemeClr val="bg1"/>
                </a:solidFill>
              </a:rPr>
              <a:t>21.20 STATUS EPILEPTICUS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10400" y="5791200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22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12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71546"/>
            <a:ext cx="8733656" cy="4968552"/>
          </a:xfrm>
        </p:spPr>
        <p:txBody>
          <a:bodyPr>
            <a:normAutofit/>
          </a:bodyPr>
          <a:lstStyle/>
          <a:p>
            <a:r>
              <a:rPr lang="en-ZA" sz="2400" i="1" u="sng" dirty="0"/>
              <a:t>Phenobarbitone</a:t>
            </a:r>
            <a:r>
              <a:rPr lang="en-ZA" sz="2400" i="1" dirty="0"/>
              <a:t>: </a:t>
            </a:r>
            <a:endParaRPr lang="en-ZA" sz="2400" dirty="0"/>
          </a:p>
          <a:p>
            <a:pPr lvl="1"/>
            <a:r>
              <a:rPr lang="en-ZA" sz="1800" dirty="0"/>
              <a:t>Crushed oral phenobarbitone via nasogastric tube was retained in the STG to cater for the very rural primary healthcare clinics where access to secondary level facilities was a challenge.</a:t>
            </a:r>
          </a:p>
          <a:p>
            <a:r>
              <a:rPr lang="en-GB" sz="2400" i="1" u="sng" dirty="0" smtClean="0"/>
              <a:t>Prevalence</a:t>
            </a:r>
            <a:r>
              <a:rPr lang="en-GB" sz="2400" u="sng" dirty="0"/>
              <a:t>: </a:t>
            </a:r>
            <a:endParaRPr lang="en-GB" sz="2400" u="sng" dirty="0" smtClean="0"/>
          </a:p>
          <a:p>
            <a:pPr lvl="1"/>
            <a:r>
              <a:rPr lang="en-GB" sz="1900" dirty="0" smtClean="0"/>
              <a:t>The </a:t>
            </a:r>
            <a:r>
              <a:rPr lang="en-GB" sz="1900" dirty="0"/>
              <a:t>number of cases managed at primary level </a:t>
            </a:r>
            <a:r>
              <a:rPr lang="en-GB" sz="1900" dirty="0" smtClean="0"/>
              <a:t>reported </a:t>
            </a:r>
            <a:r>
              <a:rPr lang="en-GB" sz="1900" dirty="0"/>
              <a:t>to be low. </a:t>
            </a:r>
            <a:endParaRPr lang="en-GB" sz="1900" dirty="0" smtClean="0"/>
          </a:p>
          <a:p>
            <a:pPr lvl="1"/>
            <a:r>
              <a:rPr lang="en-GB" sz="1900" dirty="0" smtClean="0"/>
              <a:t>No </a:t>
            </a:r>
            <a:r>
              <a:rPr lang="en-GB" sz="1900" dirty="0"/>
              <a:t>local prevalence studies are available. </a:t>
            </a:r>
            <a:endParaRPr lang="en-GB" sz="1900" dirty="0" smtClean="0"/>
          </a:p>
          <a:p>
            <a:pPr lvl="1"/>
            <a:r>
              <a:rPr lang="en-GB" sz="1900" dirty="0" smtClean="0"/>
              <a:t>Extrapolated from the </a:t>
            </a:r>
            <a:r>
              <a:rPr lang="en-GB" sz="1900" dirty="0"/>
              <a:t>North London Status Epilepticus surveillance study </a:t>
            </a:r>
            <a:r>
              <a:rPr lang="en-GB" sz="1900" dirty="0" smtClean="0"/>
              <a:t>that showed </a:t>
            </a:r>
            <a:r>
              <a:rPr lang="en-GB" sz="1900" dirty="0"/>
              <a:t>an annual incidence of paediatric SE of 17 to 23 per 100 </a:t>
            </a:r>
            <a:r>
              <a:rPr lang="en-GB" sz="1900" dirty="0" smtClean="0"/>
              <a:t>000 equates to an </a:t>
            </a:r>
            <a:r>
              <a:rPr lang="en-GB" sz="1900" dirty="0"/>
              <a:t>estimated annual incidence of 17 to 50 episodes per 100 </a:t>
            </a:r>
            <a:r>
              <a:rPr lang="en-GB" sz="1900" dirty="0" smtClean="0"/>
              <a:t>000.</a:t>
            </a:r>
            <a:endParaRPr lang="en-ZA" sz="1900" dirty="0"/>
          </a:p>
          <a:p>
            <a:pPr marL="57150" indent="0">
              <a:buNone/>
            </a:pPr>
            <a:r>
              <a:rPr lang="en-ZA" sz="4000" b="1" dirty="0">
                <a:solidFill>
                  <a:srgbClr val="3366FF"/>
                </a:solidFill>
              </a:rPr>
              <a:t>Level of Evidence: III Expert </a:t>
            </a:r>
            <a:r>
              <a:rPr lang="en-ZA" sz="4000" b="1" dirty="0" smtClean="0">
                <a:solidFill>
                  <a:srgbClr val="3366FF"/>
                </a:solidFill>
              </a:rPr>
              <a:t>opinion</a:t>
            </a:r>
            <a:endParaRPr lang="en-ZA" sz="4000" b="1" dirty="0">
              <a:solidFill>
                <a:srgbClr val="3366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43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864096"/>
          </a:xfrm>
        </p:spPr>
        <p:txBody>
          <a:bodyPr/>
          <a:lstStyle/>
          <a:p>
            <a:pPr algn="l"/>
            <a:r>
              <a:rPr lang="en-ZA" b="1" dirty="0">
                <a:solidFill>
                  <a:schemeClr val="bg1"/>
                </a:solidFill>
              </a:rPr>
              <a:t>21.20 STATUS EPILEPTICUS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15200" y="5334000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23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066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ZA" b="1" dirty="0" smtClean="0"/>
              <a:t>ADULTS</a:t>
            </a:r>
            <a:endParaRPr lang="en-ZA" dirty="0" smtClean="0"/>
          </a:p>
          <a:p>
            <a:r>
              <a:rPr lang="en-ZA" u="sng" dirty="0" smtClean="0"/>
              <a:t>Diazepam</a:t>
            </a:r>
            <a:r>
              <a:rPr lang="en-ZA" dirty="0"/>
              <a:t>: </a:t>
            </a:r>
            <a:r>
              <a:rPr lang="en-ZA" i="1" dirty="0">
                <a:solidFill>
                  <a:srgbClr val="00B0F0"/>
                </a:solidFill>
              </a:rPr>
              <a:t>retained</a:t>
            </a:r>
            <a:endParaRPr lang="en-ZA" dirty="0">
              <a:solidFill>
                <a:srgbClr val="00B0F0"/>
              </a:solidFill>
            </a:endParaRPr>
          </a:p>
          <a:p>
            <a:r>
              <a:rPr lang="en-ZA" u="sng" dirty="0"/>
              <a:t>Midazolam</a:t>
            </a:r>
            <a:r>
              <a:rPr lang="en-ZA" dirty="0"/>
              <a:t>: </a:t>
            </a:r>
            <a:r>
              <a:rPr lang="en-ZA" i="1" dirty="0">
                <a:solidFill>
                  <a:srgbClr val="00B050"/>
                </a:solidFill>
              </a:rPr>
              <a:t>added</a:t>
            </a:r>
            <a:endParaRPr lang="en-ZA" dirty="0">
              <a:solidFill>
                <a:srgbClr val="00B050"/>
              </a:solidFill>
            </a:endParaRPr>
          </a:p>
          <a:p>
            <a:r>
              <a:rPr lang="en-ZA" u="sng" dirty="0"/>
              <a:t>Lorazepam</a:t>
            </a:r>
            <a:r>
              <a:rPr lang="en-ZA" dirty="0"/>
              <a:t>: </a:t>
            </a:r>
            <a:r>
              <a:rPr lang="en-ZA" i="1" dirty="0">
                <a:solidFill>
                  <a:srgbClr val="FF0000"/>
                </a:solidFill>
              </a:rPr>
              <a:t>deleted</a:t>
            </a:r>
            <a:endParaRPr lang="en-Z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ZA" b="1" dirty="0"/>
              <a:t>Recommendation: </a:t>
            </a:r>
            <a:endParaRPr lang="en-ZA" dirty="0"/>
          </a:p>
          <a:p>
            <a:pPr lvl="1"/>
            <a:r>
              <a:rPr lang="en-GB" dirty="0"/>
              <a:t>Midazolam, IM </a:t>
            </a:r>
            <a:r>
              <a:rPr lang="en-GB" dirty="0" smtClean="0"/>
              <a:t>replaces </a:t>
            </a:r>
            <a:r>
              <a:rPr lang="en-GB" dirty="0"/>
              <a:t>lorazepam IM for the treatment of SE in adults.</a:t>
            </a:r>
            <a:endParaRPr lang="en-ZA" dirty="0"/>
          </a:p>
          <a:p>
            <a:pPr lvl="2"/>
            <a:r>
              <a:rPr lang="en-GB" i="1" dirty="0"/>
              <a:t>Rationale: </a:t>
            </a:r>
            <a:r>
              <a:rPr lang="en-GB" dirty="0"/>
              <a:t>Midazolam </a:t>
            </a:r>
            <a:r>
              <a:rPr lang="en-GB" dirty="0" smtClean="0"/>
              <a:t>more </a:t>
            </a:r>
            <a:r>
              <a:rPr lang="en-GB" dirty="0"/>
              <a:t>efficacious in stopping seizures </a:t>
            </a:r>
            <a:r>
              <a:rPr lang="en-ZA" dirty="0"/>
              <a:t>before arrival in the emergency department than lorazepam </a:t>
            </a:r>
            <a:r>
              <a:rPr lang="en-GB" dirty="0"/>
              <a:t>(</a:t>
            </a:r>
            <a:r>
              <a:rPr lang="en-ZA" dirty="0"/>
              <a:t>difference: 10%, 95% CI 4.0 to 16.1, p&lt;0.001 for non-inferiority and superiority).</a:t>
            </a:r>
          </a:p>
          <a:p>
            <a:pPr marL="0" indent="0">
              <a:buNone/>
            </a:pPr>
            <a:r>
              <a:rPr lang="en-GB" sz="4700" b="1" dirty="0">
                <a:solidFill>
                  <a:srgbClr val="3366FF"/>
                </a:solidFill>
              </a:rPr>
              <a:t>Level of Evidence: </a:t>
            </a:r>
            <a:r>
              <a:rPr lang="en-GB" sz="4700" b="1" dirty="0" smtClean="0">
                <a:solidFill>
                  <a:srgbClr val="3366FF"/>
                </a:solidFill>
              </a:rPr>
              <a:t>I </a:t>
            </a:r>
            <a:r>
              <a:rPr lang="en-GB" sz="4700" b="1" dirty="0">
                <a:solidFill>
                  <a:srgbClr val="3366FF"/>
                </a:solidFill>
              </a:rPr>
              <a:t>RCT</a:t>
            </a:r>
            <a:endParaRPr lang="en-ZA" sz="4700" dirty="0">
              <a:solidFill>
                <a:srgbClr val="3366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44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864096"/>
          </a:xfrm>
        </p:spPr>
        <p:txBody>
          <a:bodyPr/>
          <a:lstStyle/>
          <a:p>
            <a:pPr algn="l"/>
            <a:r>
              <a:rPr lang="en-ZA" b="1" dirty="0">
                <a:solidFill>
                  <a:schemeClr val="bg1"/>
                </a:solidFill>
              </a:rPr>
              <a:t>21.20 STATUS EPILEPTICUS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82319" y="5228447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24</a:t>
            </a:r>
            <a:endParaRPr lang="en-ZA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44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4929411"/>
          </a:xfrm>
        </p:spPr>
        <p:txBody>
          <a:bodyPr>
            <a:normAutofit lnSpcReduction="10000"/>
          </a:bodyPr>
          <a:lstStyle/>
          <a:p>
            <a:r>
              <a:rPr lang="en-ZA" i="1" u="sng" dirty="0"/>
              <a:t>Midazolam </a:t>
            </a:r>
            <a:r>
              <a:rPr lang="en-ZA" i="1" u="sng" dirty="0" err="1"/>
              <a:t>vs</a:t>
            </a:r>
            <a:r>
              <a:rPr lang="en-ZA" i="1" u="sng" dirty="0"/>
              <a:t> lorazepam:</a:t>
            </a:r>
            <a:endParaRPr lang="en-ZA" dirty="0"/>
          </a:p>
          <a:p>
            <a:pPr marL="457200" lvl="1" indent="0">
              <a:buNone/>
            </a:pPr>
            <a:r>
              <a:rPr lang="en-ZA" dirty="0"/>
              <a:t>(Refer to the medicine review </a:t>
            </a:r>
            <a:r>
              <a:rPr lang="en-GB" dirty="0"/>
              <a:t>of midazolam for </a:t>
            </a:r>
            <a:r>
              <a:rPr lang="en-ZA" dirty="0"/>
              <a:t>status epilepticus (SE) in adults).</a:t>
            </a:r>
          </a:p>
          <a:p>
            <a:pPr lvl="1"/>
            <a:r>
              <a:rPr lang="en-GB" i="1" dirty="0"/>
              <a:t>Efficacy: </a:t>
            </a:r>
            <a:endParaRPr lang="en-GB" i="1" dirty="0" smtClean="0"/>
          </a:p>
          <a:p>
            <a:pPr lvl="2"/>
            <a:r>
              <a:rPr lang="en-ZA" dirty="0" smtClean="0"/>
              <a:t>IM </a:t>
            </a:r>
            <a:r>
              <a:rPr lang="en-ZA" dirty="0"/>
              <a:t>midazolam 10 mg was shown to be more efficacious than IV lorazepam 4 mg</a:t>
            </a:r>
            <a:r>
              <a:rPr lang="en-GB" dirty="0"/>
              <a:t>.</a:t>
            </a:r>
            <a:endParaRPr lang="en-ZA" dirty="0"/>
          </a:p>
          <a:p>
            <a:pPr lvl="1"/>
            <a:r>
              <a:rPr lang="en-ZA" i="1" dirty="0"/>
              <a:t>Accessibility: </a:t>
            </a:r>
            <a:endParaRPr lang="en-ZA" i="1" dirty="0" smtClean="0"/>
          </a:p>
          <a:p>
            <a:pPr lvl="2"/>
            <a:r>
              <a:rPr lang="en-ZA" dirty="0" smtClean="0"/>
              <a:t>Logistic </a:t>
            </a:r>
            <a:r>
              <a:rPr lang="en-ZA" dirty="0"/>
              <a:t>challenges, such as storage under lock </a:t>
            </a:r>
            <a:r>
              <a:rPr lang="en-ZA" dirty="0" smtClean="0"/>
              <a:t>&amp; </a:t>
            </a:r>
            <a:r>
              <a:rPr lang="en-ZA" dirty="0"/>
              <a:t>key in a fridge may limit lorazepam injection accessibility and availability. </a:t>
            </a:r>
            <a:endParaRPr lang="en-ZA" dirty="0" smtClean="0"/>
          </a:p>
          <a:p>
            <a:pPr lvl="2"/>
            <a:r>
              <a:rPr lang="en-ZA" dirty="0" smtClean="0"/>
              <a:t>Lorazepam not on </a:t>
            </a:r>
            <a:r>
              <a:rPr lang="en-ZA" dirty="0"/>
              <a:t>tender, for the previous 2 years</a:t>
            </a:r>
          </a:p>
          <a:p>
            <a:pPr marL="0" indent="0">
              <a:buNone/>
            </a:pPr>
            <a:endParaRPr lang="en-ZA" sz="17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45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864096"/>
          </a:xfrm>
        </p:spPr>
        <p:txBody>
          <a:bodyPr/>
          <a:lstStyle/>
          <a:p>
            <a:pPr algn="l"/>
            <a:r>
              <a:rPr lang="en-ZA" b="1" dirty="0">
                <a:solidFill>
                  <a:schemeClr val="bg1"/>
                </a:solidFill>
              </a:rPr>
              <a:t>21.20 STATUS EPILEPTICUS</a:t>
            </a:r>
          </a:p>
        </p:txBody>
      </p:sp>
    </p:spTree>
    <p:extLst>
      <p:ext uri="{BB962C8B-B14F-4D97-AF65-F5344CB8AC3E}">
        <p14:creationId xmlns:p14="http://schemas.microsoft.com/office/powerpoint/2010/main" xmlns="" val="355559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46</a:t>
            </a:fld>
            <a:endParaRPr lang="en-ZA"/>
          </a:p>
        </p:txBody>
      </p:sp>
      <p:sp>
        <p:nvSpPr>
          <p:cNvPr id="7" name="TextBox 1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605602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0" indent="0">
              <a:lnSpc>
                <a:spcPts val="2700"/>
              </a:lnSpc>
              <a:buNone/>
              <a:tabLst/>
            </a:pPr>
            <a:r>
              <a:rPr lang="en-US" altLang="zh-CN" sz="2800" dirty="0" smtClean="0"/>
              <a:t>Which of the following can be considered as appropriate primary health care management of status </a:t>
            </a:r>
            <a:r>
              <a:rPr lang="en-US" altLang="zh-CN" sz="2800" dirty="0" err="1" smtClean="0"/>
              <a:t>epilepticus</a:t>
            </a:r>
            <a:r>
              <a:rPr lang="en-US" altLang="zh-CN" sz="2800" dirty="0" smtClean="0"/>
              <a:t> in adults and children?  </a:t>
            </a:r>
          </a:p>
          <a:p>
            <a:pPr marL="0" indent="0">
              <a:lnSpc>
                <a:spcPts val="2700"/>
              </a:lnSpc>
              <a:buNone/>
              <a:tabLst/>
            </a:pPr>
            <a:endParaRPr lang="en-US" altLang="zh-CN" sz="2400" dirty="0"/>
          </a:p>
          <a:p>
            <a:pPr marL="457200" indent="-457200">
              <a:lnSpc>
                <a:spcPts val="2700"/>
              </a:lnSpc>
              <a:buFont typeface="+mj-lt"/>
              <a:buAutoNum type="arabicPeriod"/>
            </a:pPr>
            <a:r>
              <a:rPr lang="en-US" altLang="zh-CN" sz="2400" dirty="0" smtClean="0"/>
              <a:t>Lorazepam (IM) in children and Midazolam (IM) in adults.</a:t>
            </a:r>
          </a:p>
          <a:p>
            <a:pPr marL="457200" indent="-457200">
              <a:lnSpc>
                <a:spcPts val="2700"/>
              </a:lnSpc>
              <a:buFont typeface="+mj-lt"/>
              <a:buAutoNum type="arabicPeriod"/>
            </a:pPr>
            <a:r>
              <a:rPr lang="en-US" altLang="zh-CN" sz="2400" dirty="0" smtClean="0"/>
              <a:t>Midazolam (Buccal) in children and Lorazepam (IM) in adults. </a:t>
            </a:r>
          </a:p>
          <a:p>
            <a:pPr marL="457200" indent="-457200">
              <a:lnSpc>
                <a:spcPts val="2700"/>
              </a:lnSpc>
              <a:buFont typeface="+mj-lt"/>
              <a:buAutoNum type="arabicPeriod"/>
            </a:pPr>
            <a:r>
              <a:rPr lang="en-US" altLang="zh-CN" sz="2400" dirty="0" smtClean="0"/>
              <a:t>Midazolam (Buccal) in children and Midazolam (IM) in adults. </a:t>
            </a:r>
          </a:p>
          <a:p>
            <a:pPr marL="457200" indent="-457200">
              <a:lnSpc>
                <a:spcPts val="2700"/>
              </a:lnSpc>
              <a:buFont typeface="+mj-lt"/>
              <a:buAutoNum type="arabicPeriod"/>
            </a:pPr>
            <a:r>
              <a:rPr lang="en-US" altLang="zh-CN" sz="2400" dirty="0" smtClean="0"/>
              <a:t>Midazolam (IM) in children and Midazolam (Buccal) in adults. </a:t>
            </a:r>
          </a:p>
          <a:p>
            <a:pPr>
              <a:lnSpc>
                <a:spcPts val="2700"/>
              </a:lnSpc>
            </a:pPr>
            <a:endParaRPr lang="en-US" altLang="zh-C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46100" y="520700"/>
            <a:ext cx="3286605" cy="54630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900"/>
              </a:lnSpc>
              <a:tabLst/>
            </a:pPr>
            <a:r>
              <a:rPr lang="en-US" altLang="zh-CN" sz="4000" b="1" dirty="0" smtClean="0">
                <a:solidFill>
                  <a:schemeClr val="bg1"/>
                </a:solidFill>
              </a:rPr>
              <a:t>CASE STUDY (1)</a:t>
            </a:r>
            <a:endParaRPr lang="en-US" altLang="zh-CN" sz="4000" b="1" dirty="0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24381463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47</a:t>
            </a:fld>
            <a:endParaRPr lang="en-ZA"/>
          </a:p>
        </p:txBody>
      </p:sp>
      <p:sp>
        <p:nvSpPr>
          <p:cNvPr id="7" name="TextBox 1"/>
          <p:cNvSpPr txBox="1">
            <a:spLocks noGrp="1"/>
          </p:cNvSpPr>
          <p:nvPr>
            <p:ph idx="1"/>
          </p:nvPr>
        </p:nvSpPr>
        <p:spPr>
          <a:xfrm>
            <a:off x="304800" y="1600200"/>
            <a:ext cx="8610600" cy="363022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0" indent="0">
              <a:lnSpc>
                <a:spcPts val="2700"/>
              </a:lnSpc>
              <a:buNone/>
              <a:tabLst/>
            </a:pPr>
            <a:r>
              <a:rPr lang="en-US" altLang="zh-CN" sz="2800" dirty="0" smtClean="0"/>
              <a:t>Which of the following can be considered as appropriate primary health care management of status </a:t>
            </a:r>
            <a:r>
              <a:rPr lang="en-US" altLang="zh-CN" sz="2800" dirty="0" err="1" smtClean="0"/>
              <a:t>epilepticus</a:t>
            </a:r>
            <a:r>
              <a:rPr lang="en-US" altLang="zh-CN" sz="2800" dirty="0" smtClean="0"/>
              <a:t> in adults and children?  </a:t>
            </a:r>
          </a:p>
          <a:p>
            <a:pPr marL="0" indent="0">
              <a:lnSpc>
                <a:spcPts val="2700"/>
              </a:lnSpc>
              <a:buNone/>
              <a:tabLst/>
            </a:pPr>
            <a:endParaRPr lang="en-US" altLang="zh-CN" sz="2800" dirty="0"/>
          </a:p>
          <a:p>
            <a:pPr marL="514350" indent="-514350">
              <a:lnSpc>
                <a:spcPts val="2700"/>
              </a:lnSpc>
              <a:buFont typeface="+mj-lt"/>
              <a:buAutoNum type="arabicPeriod"/>
            </a:pPr>
            <a:r>
              <a:rPr lang="en-US" altLang="zh-CN" sz="2400" dirty="0" smtClean="0"/>
              <a:t>Lorazepam (IM) in children and Midazolam (IM) in adults. </a:t>
            </a:r>
          </a:p>
          <a:p>
            <a:pPr marL="514350" indent="-514350">
              <a:lnSpc>
                <a:spcPts val="2700"/>
              </a:lnSpc>
              <a:buFont typeface="+mj-lt"/>
              <a:buAutoNum type="arabicPeriod"/>
            </a:pPr>
            <a:r>
              <a:rPr lang="en-US" altLang="zh-CN" sz="2400" dirty="0" smtClean="0"/>
              <a:t>Midazolam (Buccal) in children and Lorazepam (IM) in adults. </a:t>
            </a:r>
          </a:p>
          <a:p>
            <a:pPr marL="514350" indent="-514350">
              <a:lnSpc>
                <a:spcPts val="2700"/>
              </a:lnSpc>
              <a:buFont typeface="+mj-lt"/>
              <a:buAutoNum type="arabicPeriod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Midazolam (Buccal) in children and Midazolam (IM) in adults.</a:t>
            </a:r>
          </a:p>
          <a:p>
            <a:pPr marL="514350" indent="-514350">
              <a:lnSpc>
                <a:spcPts val="2700"/>
              </a:lnSpc>
              <a:buFont typeface="+mj-lt"/>
              <a:buAutoNum type="arabicPeriod"/>
            </a:pPr>
            <a:r>
              <a:rPr lang="en-US" altLang="zh-CN" sz="2400" dirty="0" smtClean="0"/>
              <a:t>Midazolam (IM) in children and Midazolam (Buccal) in adults. </a:t>
            </a:r>
          </a:p>
          <a:p>
            <a:pPr>
              <a:lnSpc>
                <a:spcPts val="2700"/>
              </a:lnSpc>
            </a:pPr>
            <a:endParaRPr lang="en-US" altLang="zh-CN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46100" y="520700"/>
            <a:ext cx="5744329" cy="54630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900"/>
              </a:lnSpc>
              <a:tabLst/>
            </a:pPr>
            <a:r>
              <a:rPr lang="en-US" altLang="zh-CN" sz="4000" b="1" dirty="0" smtClean="0">
                <a:solidFill>
                  <a:schemeClr val="bg1"/>
                </a:solidFill>
              </a:rPr>
              <a:t>CASE STUDY (1): SOLUTION</a:t>
            </a:r>
            <a:endParaRPr lang="en-US" altLang="zh-CN" sz="4000" b="1" dirty="0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18105907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48</a:t>
            </a:fld>
            <a:endParaRPr lang="en-ZA"/>
          </a:p>
        </p:txBody>
      </p:sp>
      <p:sp>
        <p:nvSpPr>
          <p:cNvPr id="7" name="TextBox 1"/>
          <p:cNvSpPr txBox="1">
            <a:spLocks noGrp="1"/>
          </p:cNvSpPr>
          <p:nvPr>
            <p:ph idx="1"/>
          </p:nvPr>
        </p:nvSpPr>
        <p:spPr>
          <a:xfrm>
            <a:off x="152400" y="1219200"/>
            <a:ext cx="8763000" cy="442890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When post exposure prophylaxis is indicated, which of the following regimens is considered appropriate in:</a:t>
            </a:r>
          </a:p>
          <a:p>
            <a:pPr>
              <a:buFont typeface="Wingdings" pitchFamily="2" charset="2"/>
              <a:buChar char="v"/>
            </a:pPr>
            <a:r>
              <a:rPr lang="en-US" altLang="zh-CN" sz="2000" dirty="0" smtClean="0"/>
              <a:t> rape, sexual violation, </a:t>
            </a:r>
          </a:p>
          <a:p>
            <a:pPr>
              <a:buFont typeface="Wingdings" pitchFamily="2" charset="2"/>
              <a:buChar char="v"/>
            </a:pPr>
            <a:r>
              <a:rPr lang="en-US" altLang="zh-CN" sz="2000" dirty="0" smtClean="0"/>
              <a:t>occupational post-exposure HIV prophylaxis for health care workers, and </a:t>
            </a:r>
          </a:p>
          <a:p>
            <a:pPr>
              <a:buFont typeface="Wingdings" pitchFamily="2" charset="2"/>
              <a:buChar char="v"/>
            </a:pPr>
            <a:r>
              <a:rPr lang="en-US" altLang="zh-CN" sz="2000" dirty="0" smtClean="0"/>
              <a:t>non-occupational post exposure HIV prophylaxis, in the primary health care setting? </a:t>
            </a:r>
          </a:p>
          <a:p>
            <a:pPr marL="0" indent="0">
              <a:buNone/>
            </a:pPr>
            <a:endParaRPr lang="en-US" altLang="zh-CN" sz="1000" dirty="0" smtClean="0"/>
          </a:p>
          <a:p>
            <a:pPr>
              <a:buFont typeface="+mj-lt"/>
              <a:buAutoNum type="arabicPeriod"/>
            </a:pPr>
            <a:r>
              <a:rPr lang="en-ZA" sz="1600" dirty="0" err="1" smtClean="0"/>
              <a:t>Tenofovir</a:t>
            </a:r>
            <a:r>
              <a:rPr lang="en-ZA" sz="1600" dirty="0"/>
              <a:t>, oral, 300 mg daily for 4 </a:t>
            </a:r>
            <a:r>
              <a:rPr lang="en-ZA" sz="1600" dirty="0" smtClean="0"/>
              <a:t>weeks</a:t>
            </a:r>
            <a:r>
              <a:rPr lang="en-ZA" sz="1600" b="1" dirty="0" smtClean="0"/>
              <a:t>, </a:t>
            </a:r>
            <a:r>
              <a:rPr lang="en-ZA" sz="1600" dirty="0" smtClean="0"/>
              <a:t> </a:t>
            </a:r>
            <a:r>
              <a:rPr lang="en-ZA" sz="1600" dirty="0" err="1"/>
              <a:t>Emtricitabine</a:t>
            </a:r>
            <a:r>
              <a:rPr lang="en-ZA" sz="1600" dirty="0"/>
              <a:t>, oral, 200 mg daily for 4 </a:t>
            </a:r>
            <a:r>
              <a:rPr lang="en-ZA" sz="1600" dirty="0" smtClean="0"/>
              <a:t>weeks</a:t>
            </a:r>
            <a:r>
              <a:rPr lang="en-ZA" sz="1600" b="1" dirty="0" smtClean="0"/>
              <a:t>, </a:t>
            </a:r>
            <a:r>
              <a:rPr lang="en-ZA" sz="1600" dirty="0" smtClean="0"/>
              <a:t>Lamivudine</a:t>
            </a:r>
            <a:r>
              <a:rPr lang="en-ZA" sz="1600" dirty="0"/>
              <a:t>, oral, 150 mg 12 hourly for 4 </a:t>
            </a:r>
            <a:r>
              <a:rPr lang="en-ZA" sz="1600" dirty="0" smtClean="0"/>
              <a:t>weeks, </a:t>
            </a:r>
            <a:r>
              <a:rPr lang="en-ZA" sz="1600" dirty="0" err="1" smtClean="0"/>
              <a:t>Zidovudine</a:t>
            </a:r>
            <a:r>
              <a:rPr lang="en-ZA" sz="1600" dirty="0"/>
              <a:t>, oral, 300 mg 12 hourly for 4 weeks</a:t>
            </a:r>
            <a:r>
              <a:rPr lang="en-ZA" sz="16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ZA" sz="1600" dirty="0" err="1"/>
              <a:t>Tenofovir</a:t>
            </a:r>
            <a:r>
              <a:rPr lang="en-ZA" sz="1600" dirty="0"/>
              <a:t>, oral, 300 mg daily for 4 weeks, </a:t>
            </a:r>
            <a:r>
              <a:rPr lang="en-ZA" sz="1600" dirty="0" err="1"/>
              <a:t>Emtricitabine</a:t>
            </a:r>
            <a:r>
              <a:rPr lang="en-ZA" sz="1600" dirty="0"/>
              <a:t>, oral, 200 mg daily for 4 weeks, </a:t>
            </a:r>
            <a:r>
              <a:rPr lang="pt-BR" sz="1600" dirty="0"/>
              <a:t>Atazanavir/ritonavir 300/100 mg, oral, </a:t>
            </a:r>
            <a:r>
              <a:rPr lang="pt-BR" sz="1600" dirty="0" smtClean="0"/>
              <a:t>daily. </a:t>
            </a:r>
            <a:endParaRPr lang="pt-BR" sz="1600" dirty="0"/>
          </a:p>
          <a:p>
            <a:pPr>
              <a:buFont typeface="+mj-lt"/>
              <a:buAutoNum type="arabicPeriod"/>
            </a:pPr>
            <a:r>
              <a:rPr lang="en-ZA" sz="1600" dirty="0" err="1" smtClean="0"/>
              <a:t>Tenofovir</a:t>
            </a:r>
            <a:r>
              <a:rPr lang="en-ZA" sz="1600" dirty="0"/>
              <a:t>, oral, 300 mg daily for 4 </a:t>
            </a:r>
            <a:r>
              <a:rPr lang="en-ZA" sz="1600" dirty="0" smtClean="0"/>
              <a:t>weeks, </a:t>
            </a:r>
            <a:r>
              <a:rPr lang="en-ZA" sz="1600" dirty="0" err="1"/>
              <a:t>Zidovudine</a:t>
            </a:r>
            <a:r>
              <a:rPr lang="en-ZA" sz="1600" dirty="0"/>
              <a:t>, oral, 300 mg 12 hourly for 4 weeks</a:t>
            </a:r>
            <a:r>
              <a:rPr lang="en-ZA" sz="1600" dirty="0" smtClean="0"/>
              <a:t>,</a:t>
            </a:r>
            <a:r>
              <a:rPr lang="en-ZA" sz="1600" b="1" dirty="0" smtClean="0"/>
              <a:t> </a:t>
            </a:r>
            <a:r>
              <a:rPr lang="en-ZA" sz="1600" dirty="0" err="1" smtClean="0"/>
              <a:t>Lopinavir</a:t>
            </a:r>
            <a:r>
              <a:rPr lang="en-ZA" sz="1600" dirty="0" smtClean="0"/>
              <a:t>/ritonavir </a:t>
            </a:r>
            <a:r>
              <a:rPr lang="en-ZA" sz="1600" dirty="0"/>
              <a:t>200/50 mg, oral, 2 tablets 12 hourly</a:t>
            </a:r>
            <a:r>
              <a:rPr lang="en-ZA" sz="16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ZA" sz="1600" dirty="0" err="1"/>
              <a:t>Tenofovir</a:t>
            </a:r>
            <a:r>
              <a:rPr lang="en-ZA" sz="1600" dirty="0"/>
              <a:t>, oral, 300 mg daily for 4 weeks, </a:t>
            </a:r>
            <a:r>
              <a:rPr lang="en-ZA" sz="1600" dirty="0" err="1"/>
              <a:t>Emtricitabine</a:t>
            </a:r>
            <a:r>
              <a:rPr lang="en-ZA" sz="1600" dirty="0"/>
              <a:t>, oral, 200 mg daily for 4 </a:t>
            </a:r>
            <a:r>
              <a:rPr lang="en-ZA" sz="1600" dirty="0" smtClean="0"/>
              <a:t>weeks, </a:t>
            </a:r>
            <a:r>
              <a:rPr lang="en-ZA" sz="1600" dirty="0"/>
              <a:t>Lamivudine, oral, 150 mg 12 hourly for 4 weeks </a:t>
            </a:r>
            <a:r>
              <a:rPr lang="en-ZA" sz="1600" dirty="0" err="1" smtClean="0"/>
              <a:t>Zidovudine</a:t>
            </a:r>
            <a:r>
              <a:rPr lang="en-ZA" sz="1600" dirty="0"/>
              <a:t>, oral, 300 mg 12 hourly for 4 </a:t>
            </a:r>
            <a:r>
              <a:rPr lang="en-ZA" sz="1600" dirty="0" smtClean="0"/>
              <a:t>weeks. </a:t>
            </a:r>
            <a:endParaRPr lang="en-ZA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46100" y="520700"/>
            <a:ext cx="3286605" cy="54630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900"/>
              </a:lnSpc>
              <a:tabLst/>
            </a:pPr>
            <a:r>
              <a:rPr lang="en-US" altLang="zh-CN" sz="4000" b="1" dirty="0" smtClean="0">
                <a:solidFill>
                  <a:schemeClr val="bg1"/>
                </a:solidFill>
              </a:rPr>
              <a:t>CASE STUDY (2)</a:t>
            </a:r>
            <a:endParaRPr lang="en-US" altLang="zh-CN" sz="4000" b="1" dirty="0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36525056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49</a:t>
            </a:fld>
            <a:endParaRPr lang="en-ZA"/>
          </a:p>
        </p:txBody>
      </p:sp>
      <p:sp>
        <p:nvSpPr>
          <p:cNvPr id="8" name="TextBox 7"/>
          <p:cNvSpPr txBox="1"/>
          <p:nvPr/>
        </p:nvSpPr>
        <p:spPr>
          <a:xfrm>
            <a:off x="546100" y="520700"/>
            <a:ext cx="5744329" cy="54630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900"/>
              </a:lnSpc>
              <a:tabLst/>
            </a:pPr>
            <a:r>
              <a:rPr lang="en-US" altLang="zh-CN" sz="4000" b="1" dirty="0" smtClean="0">
                <a:solidFill>
                  <a:schemeClr val="bg1"/>
                </a:solidFill>
              </a:rPr>
              <a:t>CASE STUDY (2): SOLUTION</a:t>
            </a:r>
            <a:endParaRPr lang="en-US" altLang="zh-CN" sz="4000" b="1" dirty="0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10" name="TextBox 1"/>
          <p:cNvSpPr txBox="1">
            <a:spLocks noGrp="1"/>
          </p:cNvSpPr>
          <p:nvPr>
            <p:ph idx="1"/>
          </p:nvPr>
        </p:nvSpPr>
        <p:spPr>
          <a:xfrm>
            <a:off x="152400" y="1219200"/>
            <a:ext cx="8763000" cy="442890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When post exposure prophylaxis is indicated, which of the following regimens is considered appropriate in:</a:t>
            </a:r>
          </a:p>
          <a:p>
            <a:pPr>
              <a:buFont typeface="Wingdings" pitchFamily="2" charset="2"/>
              <a:buChar char="v"/>
            </a:pPr>
            <a:r>
              <a:rPr lang="en-US" altLang="zh-CN" sz="2000" dirty="0" smtClean="0"/>
              <a:t> rape, sexual violation, </a:t>
            </a:r>
          </a:p>
          <a:p>
            <a:pPr>
              <a:buFont typeface="Wingdings" pitchFamily="2" charset="2"/>
              <a:buChar char="v"/>
            </a:pPr>
            <a:r>
              <a:rPr lang="en-US" altLang="zh-CN" sz="2000" dirty="0" smtClean="0"/>
              <a:t>occupational post-exposure HIV prophylaxis for health care workers, and </a:t>
            </a:r>
          </a:p>
          <a:p>
            <a:pPr>
              <a:buFont typeface="Wingdings" pitchFamily="2" charset="2"/>
              <a:buChar char="v"/>
            </a:pPr>
            <a:r>
              <a:rPr lang="en-US" altLang="zh-CN" sz="2000" dirty="0" smtClean="0"/>
              <a:t>non-occupational post exposure HIV prophylaxis, in the primary health care setting? </a:t>
            </a:r>
          </a:p>
          <a:p>
            <a:pPr marL="0" indent="0">
              <a:buNone/>
            </a:pPr>
            <a:endParaRPr lang="en-US" altLang="zh-CN" sz="1000" dirty="0" smtClean="0"/>
          </a:p>
          <a:p>
            <a:pPr>
              <a:buFont typeface="+mj-lt"/>
              <a:buAutoNum type="arabicPeriod"/>
            </a:pPr>
            <a:r>
              <a:rPr lang="en-ZA" sz="1600" dirty="0" err="1" smtClean="0"/>
              <a:t>Tenofovir</a:t>
            </a:r>
            <a:r>
              <a:rPr lang="en-ZA" sz="1600" dirty="0"/>
              <a:t>, oral, 300 mg daily for 4 </a:t>
            </a:r>
            <a:r>
              <a:rPr lang="en-ZA" sz="1600" dirty="0" smtClean="0"/>
              <a:t>weeks</a:t>
            </a:r>
            <a:r>
              <a:rPr lang="en-ZA" sz="1600" b="1" dirty="0" smtClean="0"/>
              <a:t>, </a:t>
            </a:r>
            <a:r>
              <a:rPr lang="en-ZA" sz="1600" dirty="0" smtClean="0"/>
              <a:t> </a:t>
            </a:r>
            <a:r>
              <a:rPr lang="en-ZA" sz="1600" dirty="0" err="1"/>
              <a:t>Emtricitabine</a:t>
            </a:r>
            <a:r>
              <a:rPr lang="en-ZA" sz="1600" dirty="0"/>
              <a:t>, oral, 200 mg daily for 4 </a:t>
            </a:r>
            <a:r>
              <a:rPr lang="en-ZA" sz="1600" dirty="0" smtClean="0"/>
              <a:t>weeks</a:t>
            </a:r>
            <a:r>
              <a:rPr lang="en-ZA" sz="1600" b="1" dirty="0" smtClean="0"/>
              <a:t>, </a:t>
            </a:r>
            <a:r>
              <a:rPr lang="en-ZA" sz="1600" dirty="0" smtClean="0"/>
              <a:t>Lamivudine</a:t>
            </a:r>
            <a:r>
              <a:rPr lang="en-ZA" sz="1600" dirty="0"/>
              <a:t>, oral, 150 mg 12 hourly for 4 </a:t>
            </a:r>
            <a:r>
              <a:rPr lang="en-ZA" sz="1600" dirty="0" smtClean="0"/>
              <a:t>weeks, </a:t>
            </a:r>
            <a:r>
              <a:rPr lang="en-ZA" sz="1600" dirty="0" err="1" smtClean="0"/>
              <a:t>Zidovudine</a:t>
            </a:r>
            <a:r>
              <a:rPr lang="en-ZA" sz="1600" dirty="0"/>
              <a:t>, oral, 300 mg 12 hourly for 4 weeks</a:t>
            </a:r>
            <a:r>
              <a:rPr lang="en-ZA" sz="16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ZA" sz="1600" b="1" dirty="0" err="1">
                <a:solidFill>
                  <a:srgbClr val="FF0000"/>
                </a:solidFill>
              </a:rPr>
              <a:t>Tenofovir</a:t>
            </a:r>
            <a:r>
              <a:rPr lang="en-ZA" sz="1600" b="1" dirty="0">
                <a:solidFill>
                  <a:srgbClr val="FF0000"/>
                </a:solidFill>
              </a:rPr>
              <a:t>, oral, 300 mg daily for 4 weeks, </a:t>
            </a:r>
            <a:r>
              <a:rPr lang="en-ZA" sz="1600" b="1" dirty="0" err="1">
                <a:solidFill>
                  <a:srgbClr val="FF0000"/>
                </a:solidFill>
              </a:rPr>
              <a:t>Emtricitabine</a:t>
            </a:r>
            <a:r>
              <a:rPr lang="en-ZA" sz="1600" b="1" dirty="0">
                <a:solidFill>
                  <a:srgbClr val="FF0000"/>
                </a:solidFill>
              </a:rPr>
              <a:t>, oral, 200 mg daily for 4 weeks, </a:t>
            </a:r>
            <a:r>
              <a:rPr lang="pt-BR" sz="1600" b="1" dirty="0">
                <a:solidFill>
                  <a:srgbClr val="FF0000"/>
                </a:solidFill>
              </a:rPr>
              <a:t>Atazanavir/ritonavir 300/100 mg, oral, </a:t>
            </a:r>
            <a:r>
              <a:rPr lang="pt-BR" sz="1600" b="1" dirty="0" smtClean="0">
                <a:solidFill>
                  <a:srgbClr val="FF0000"/>
                </a:solidFill>
              </a:rPr>
              <a:t>daily. </a:t>
            </a:r>
            <a:endParaRPr lang="pt-BR" sz="1600" b="1" dirty="0">
              <a:solidFill>
                <a:srgbClr val="FF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ZA" sz="1600" dirty="0" err="1" smtClean="0"/>
              <a:t>Tenofovir</a:t>
            </a:r>
            <a:r>
              <a:rPr lang="en-ZA" sz="1600" dirty="0"/>
              <a:t>, oral, 300 mg daily for 4 </a:t>
            </a:r>
            <a:r>
              <a:rPr lang="en-ZA" sz="1600" dirty="0" smtClean="0"/>
              <a:t>weeks, </a:t>
            </a:r>
            <a:r>
              <a:rPr lang="en-ZA" sz="1600" dirty="0" err="1"/>
              <a:t>Zidovudine</a:t>
            </a:r>
            <a:r>
              <a:rPr lang="en-ZA" sz="1600" dirty="0"/>
              <a:t>, oral, 300 mg 12 hourly for 4 weeks</a:t>
            </a:r>
            <a:r>
              <a:rPr lang="en-ZA" sz="1600" dirty="0" smtClean="0"/>
              <a:t>,</a:t>
            </a:r>
            <a:r>
              <a:rPr lang="en-ZA" sz="1600" b="1" dirty="0" smtClean="0"/>
              <a:t> </a:t>
            </a:r>
            <a:r>
              <a:rPr lang="en-ZA" sz="1600" dirty="0" err="1" smtClean="0"/>
              <a:t>Lopinavir</a:t>
            </a:r>
            <a:r>
              <a:rPr lang="en-ZA" sz="1600" dirty="0" smtClean="0"/>
              <a:t>/ritonavir </a:t>
            </a:r>
            <a:r>
              <a:rPr lang="en-ZA" sz="1600" dirty="0"/>
              <a:t>200/50 mg, oral, 2 tablets 12 hourly</a:t>
            </a:r>
            <a:r>
              <a:rPr lang="en-ZA" sz="16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ZA" sz="1600" dirty="0" err="1"/>
              <a:t>Tenofovir</a:t>
            </a:r>
            <a:r>
              <a:rPr lang="en-ZA" sz="1600" dirty="0"/>
              <a:t>, oral, 300 mg daily for 4 weeks, </a:t>
            </a:r>
            <a:r>
              <a:rPr lang="en-ZA" sz="1600" dirty="0" err="1"/>
              <a:t>Emtricitabine</a:t>
            </a:r>
            <a:r>
              <a:rPr lang="en-ZA" sz="1600" dirty="0"/>
              <a:t>, oral, 200 mg daily for 4 </a:t>
            </a:r>
            <a:r>
              <a:rPr lang="en-ZA" sz="1600" dirty="0" smtClean="0"/>
              <a:t>weeks, </a:t>
            </a:r>
            <a:r>
              <a:rPr lang="en-ZA" sz="1600" dirty="0"/>
              <a:t>Lamivudine, oral, 150 mg 12 hourly for 4 </a:t>
            </a:r>
            <a:r>
              <a:rPr lang="en-ZA" sz="1600" dirty="0" smtClean="0"/>
              <a:t>weeks, Zidovudine</a:t>
            </a:r>
            <a:r>
              <a:rPr lang="en-ZA" sz="1600" dirty="0"/>
              <a:t>, oral, 300 mg 12 hourly for 4 </a:t>
            </a:r>
            <a:r>
              <a:rPr lang="en-ZA" sz="1600" dirty="0" smtClean="0"/>
              <a:t>weeks. 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xmlns="" val="1807579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4574"/>
            <a:ext cx="8229600" cy="1354162"/>
          </a:xfrm>
        </p:spPr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 smtClean="0">
                <a:solidFill>
                  <a:schemeClr val="bg1"/>
                </a:solidFill>
              </a:rPr>
              <a:t>21.4.1 ANIMAL AND HUMAN BITES</a:t>
            </a:r>
            <a:endParaRPr lang="en-ZA" sz="40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678198" cy="4983179"/>
          </a:xfrm>
        </p:spPr>
        <p:txBody>
          <a:bodyPr>
            <a:normAutofit fontScale="70000" lnSpcReduction="20000"/>
          </a:bodyPr>
          <a:lstStyle/>
          <a:p>
            <a:r>
              <a:rPr lang="en-GB" b="1" i="1" dirty="0" smtClean="0"/>
              <a:t>Reduced four-dose rabies vaccine schedule: </a:t>
            </a:r>
            <a:r>
              <a:rPr lang="en-GB" dirty="0" smtClean="0"/>
              <a:t>Four-dose vaccine schedule (one dose on days 0, 3, 7 and 14) recommended for category II and III exposures.</a:t>
            </a:r>
            <a:endParaRPr lang="en-US" dirty="0" smtClean="0"/>
          </a:p>
          <a:p>
            <a:pPr lvl="1"/>
            <a:r>
              <a:rPr lang="en-GB" sz="2600" dirty="0" smtClean="0"/>
              <a:t>WHO</a:t>
            </a:r>
            <a:r>
              <a:rPr lang="en-ZA" sz="2600" dirty="0" smtClean="0"/>
              <a:t> </a:t>
            </a:r>
            <a:r>
              <a:rPr lang="en-GB" sz="2600" dirty="0" smtClean="0"/>
              <a:t>recommends a reduced, four-dose vaccine schedule for healthy people. The shortened Essen regimen (one dose on days 0, 3, 7 and 14) is recommended with wound care plus rabies immunoglobulin in category II and III exposures. </a:t>
            </a:r>
            <a:endParaRPr lang="en-US" sz="2600" dirty="0" smtClean="0"/>
          </a:p>
          <a:p>
            <a:pPr lvl="1"/>
            <a:r>
              <a:rPr lang="en-GB" sz="2600" dirty="0" smtClean="0"/>
              <a:t>The CDC likewise recommends a reduced (4-Dose) vaccine schedule for PEP to prevent Human Rabies. </a:t>
            </a:r>
            <a:endParaRPr lang="en-US" sz="2600" dirty="0" smtClean="0"/>
          </a:p>
          <a:p>
            <a:pPr lvl="1"/>
            <a:r>
              <a:rPr lang="en-GB" sz="2600" dirty="0" smtClean="0"/>
              <a:t>The United States Advisory Committee on Immunization Practices reported that studies showed that:</a:t>
            </a:r>
          </a:p>
          <a:p>
            <a:pPr lvl="2"/>
            <a:r>
              <a:rPr lang="en-GB" dirty="0" smtClean="0"/>
              <a:t>All patients developed adequate levels of virus-neutralising antibodies by day 14, without any additive value of a 5</a:t>
            </a:r>
            <a:r>
              <a:rPr lang="en-GB" baseline="30000" dirty="0" smtClean="0"/>
              <a:t>th</a:t>
            </a:r>
            <a:r>
              <a:rPr lang="en-GB" dirty="0" smtClean="0"/>
              <a:t> dose of vaccine administered at day 28 (in regards to any substantive increase in measured virus-neutralising antibody levels). </a:t>
            </a:r>
            <a:endParaRPr lang="en-US" dirty="0" smtClean="0"/>
          </a:p>
          <a:p>
            <a:pPr lvl="2"/>
            <a:r>
              <a:rPr lang="en-GB" dirty="0" smtClean="0"/>
              <a:t>Studies reported that no human rabies cases were identified in patients who received appropriate wound care, human rabies immunoglobulin, and 4 doses of vaccine.</a:t>
            </a:r>
            <a:endParaRPr lang="en-US" dirty="0" smtClean="0"/>
          </a:p>
          <a:p>
            <a:pPr lvl="2"/>
            <a:endParaRPr lang="en-US" sz="2200" dirty="0" smtClean="0"/>
          </a:p>
          <a:p>
            <a:pPr marL="457200" lvl="1" indent="0">
              <a:buNone/>
            </a:pPr>
            <a:endParaRPr lang="en-GB" sz="1900" b="1" dirty="0">
              <a:solidFill>
                <a:srgbClr val="3366FF"/>
              </a:solidFill>
            </a:endParaRPr>
          </a:p>
          <a:p>
            <a:pPr marL="0" lvl="2" indent="0">
              <a:buNone/>
            </a:pPr>
            <a:r>
              <a:rPr lang="en-ZA" sz="4000" b="1" dirty="0" smtClean="0">
                <a:solidFill>
                  <a:srgbClr val="3366FF"/>
                </a:solidFill>
              </a:rPr>
              <a:t>Level of evidence: III Guidelines, Immunogenicity studies</a:t>
            </a:r>
          </a:p>
          <a:p>
            <a:pPr lvl="2">
              <a:buNone/>
            </a:pPr>
            <a:endParaRPr lang="en-ZA" dirty="0" smtClean="0"/>
          </a:p>
          <a:p>
            <a:pPr lvl="2">
              <a:buNone/>
            </a:pPr>
            <a:endParaRPr lang="en-ZA" dirty="0"/>
          </a:p>
          <a:p>
            <a:pPr lvl="2"/>
            <a:endParaRPr lang="en-ZA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5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7010400" y="5943600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50</a:t>
            </a:fld>
            <a:endParaRPr lang="en-ZA"/>
          </a:p>
        </p:txBody>
      </p:sp>
      <p:sp>
        <p:nvSpPr>
          <p:cNvPr id="7" name="TextBox 1"/>
          <p:cNvSpPr txBox="1">
            <a:spLocks noGrp="1"/>
          </p:cNvSpPr>
          <p:nvPr>
            <p:ph idx="1"/>
          </p:nvPr>
        </p:nvSpPr>
        <p:spPr>
          <a:xfrm>
            <a:off x="228600" y="1295400"/>
            <a:ext cx="8686800" cy="499521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0" indent="0">
              <a:buNone/>
            </a:pPr>
            <a:r>
              <a:rPr lang="en-US" altLang="zh-CN" sz="2400" dirty="0" smtClean="0"/>
              <a:t>In which of the following scenarios is the use of rabies immunoglobulin indicated at the primary health care level?  Select all that apply: </a:t>
            </a:r>
          </a:p>
          <a:p>
            <a:pPr marL="0" indent="0">
              <a:buNone/>
            </a:pPr>
            <a:r>
              <a:rPr lang="en-US" altLang="zh-CN" sz="24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 smtClean="0"/>
              <a:t>Licking of eye in an </a:t>
            </a:r>
            <a:r>
              <a:rPr lang="en-ZA" sz="2400" dirty="0" err="1" smtClean="0"/>
              <a:t>immunocompetent</a:t>
            </a:r>
            <a:r>
              <a:rPr lang="en-ZA" sz="2400" dirty="0" smtClean="0"/>
              <a:t> patient </a:t>
            </a:r>
            <a:r>
              <a:rPr lang="en-ZA" sz="2400" dirty="0"/>
              <a:t>by an animal </a:t>
            </a:r>
            <a:r>
              <a:rPr lang="en-ZA" sz="2400" dirty="0" smtClean="0"/>
              <a:t>suspected of having rabies.  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 smtClean="0"/>
              <a:t>Nibbling </a:t>
            </a:r>
            <a:r>
              <a:rPr lang="en-ZA" sz="2400" dirty="0"/>
              <a:t>of uncovered skin, or a superficial scratch without bleeding </a:t>
            </a:r>
            <a:r>
              <a:rPr lang="en-ZA" sz="2400" dirty="0" smtClean="0"/>
              <a:t>caused by a bat in an immunocompromised patients.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ea typeface="Times New Roman"/>
                <a:cs typeface="Calibri"/>
              </a:rPr>
              <a:t>Licking of intact </a:t>
            </a:r>
            <a:r>
              <a:rPr lang="en-GB" sz="2400" dirty="0" smtClean="0">
                <a:ea typeface="Times New Roman"/>
                <a:cs typeface="Calibri"/>
              </a:rPr>
              <a:t>skin in an immunocompromised child.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400" dirty="0" smtClean="0"/>
              <a:t>All </a:t>
            </a:r>
            <a:r>
              <a:rPr lang="en-ZA" sz="2400" dirty="0"/>
              <a:t>bat </a:t>
            </a:r>
            <a:r>
              <a:rPr lang="en-ZA" sz="2400" dirty="0" smtClean="0"/>
              <a:t>exposures.</a:t>
            </a:r>
          </a:p>
          <a:p>
            <a:endParaRPr lang="en-ZA" sz="2400" dirty="0" smtClean="0"/>
          </a:p>
          <a:p>
            <a:pPr marL="0" indent="0">
              <a:buNone/>
            </a:pPr>
            <a:endParaRPr lang="en-US" altLang="zh-CN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46100" y="520700"/>
            <a:ext cx="3286605" cy="54630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900"/>
              </a:lnSpc>
              <a:tabLst/>
            </a:pPr>
            <a:r>
              <a:rPr lang="en-US" altLang="zh-CN" sz="4000" b="1" dirty="0" smtClean="0">
                <a:solidFill>
                  <a:schemeClr val="bg1"/>
                </a:solidFill>
              </a:rPr>
              <a:t>CASE STUDY (3)</a:t>
            </a:r>
            <a:endParaRPr lang="en-US" altLang="zh-CN" sz="4000" b="1" dirty="0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23987177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51</a:t>
            </a:fld>
            <a:endParaRPr lang="en-ZA"/>
          </a:p>
        </p:txBody>
      </p:sp>
      <p:sp>
        <p:nvSpPr>
          <p:cNvPr id="7" name="TextBox 1"/>
          <p:cNvSpPr txBox="1">
            <a:spLocks noGrp="1"/>
          </p:cNvSpPr>
          <p:nvPr>
            <p:ph idx="1"/>
          </p:nvPr>
        </p:nvSpPr>
        <p:spPr>
          <a:xfrm>
            <a:off x="228600" y="1295400"/>
            <a:ext cx="8686800" cy="5247590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0" indent="0">
              <a:buNone/>
            </a:pPr>
            <a:r>
              <a:rPr lang="en-US" altLang="zh-CN" sz="2000" dirty="0" smtClean="0"/>
              <a:t>In which of the following scenarios is the use of Rabies immunoglobulin indicated at the primary health care level?  Select all that apply.</a:t>
            </a:r>
          </a:p>
          <a:p>
            <a:pPr marL="0" indent="0">
              <a:buNone/>
            </a:pPr>
            <a:endParaRPr lang="en-US" altLang="zh-CN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ZA" sz="2000" b="1" dirty="0" smtClean="0">
                <a:solidFill>
                  <a:srgbClr val="FF0000"/>
                </a:solidFill>
              </a:rPr>
              <a:t>Licking of eye in an </a:t>
            </a:r>
            <a:r>
              <a:rPr lang="en-ZA" sz="2000" b="1" dirty="0" err="1" smtClean="0">
                <a:solidFill>
                  <a:srgbClr val="FF0000"/>
                </a:solidFill>
              </a:rPr>
              <a:t>immunocompetent</a:t>
            </a:r>
            <a:r>
              <a:rPr lang="en-ZA" sz="2000" b="1" dirty="0" smtClean="0">
                <a:solidFill>
                  <a:srgbClr val="FF0000"/>
                </a:solidFill>
              </a:rPr>
              <a:t> patient </a:t>
            </a:r>
            <a:r>
              <a:rPr lang="en-ZA" sz="2000" b="1" dirty="0">
                <a:solidFill>
                  <a:srgbClr val="FF0000"/>
                </a:solidFill>
              </a:rPr>
              <a:t>by an animal </a:t>
            </a:r>
            <a:r>
              <a:rPr lang="en-ZA" sz="2000" b="1" dirty="0" smtClean="0">
                <a:solidFill>
                  <a:srgbClr val="FF0000"/>
                </a:solidFill>
              </a:rPr>
              <a:t>suspected of having rabies  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000" b="1" dirty="0" smtClean="0">
                <a:solidFill>
                  <a:srgbClr val="FF0000"/>
                </a:solidFill>
              </a:rPr>
              <a:t>Nibbling </a:t>
            </a:r>
            <a:r>
              <a:rPr lang="en-ZA" sz="2000" b="1" dirty="0">
                <a:solidFill>
                  <a:srgbClr val="FF0000"/>
                </a:solidFill>
              </a:rPr>
              <a:t>of uncovered skin, or a superficial scratch without bleeding </a:t>
            </a:r>
            <a:r>
              <a:rPr lang="en-ZA" sz="2000" b="1" dirty="0" smtClean="0">
                <a:solidFill>
                  <a:srgbClr val="FF0000"/>
                </a:solidFill>
              </a:rPr>
              <a:t>caused by a bat in an </a:t>
            </a:r>
            <a:r>
              <a:rPr lang="en-ZA" sz="2000" b="1" dirty="0" err="1" smtClean="0">
                <a:solidFill>
                  <a:srgbClr val="FF0000"/>
                </a:solidFill>
              </a:rPr>
              <a:t>immunocompromised</a:t>
            </a:r>
            <a:r>
              <a:rPr lang="en-ZA" sz="2000" b="1" dirty="0" smtClean="0">
                <a:solidFill>
                  <a:srgbClr val="FF0000"/>
                </a:solidFill>
              </a:rPr>
              <a:t> </a:t>
            </a:r>
            <a:r>
              <a:rPr lang="en-ZA" sz="2000" b="1" dirty="0">
                <a:solidFill>
                  <a:srgbClr val="FF0000"/>
                </a:solidFill>
              </a:rPr>
              <a:t>patients.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>
                <a:ea typeface="Times New Roman"/>
                <a:cs typeface="Calibri"/>
              </a:rPr>
              <a:t>Licking of intact skin in an immunocompromised child.</a:t>
            </a:r>
          </a:p>
          <a:p>
            <a:pPr marL="457200" indent="-457200">
              <a:buFont typeface="+mj-lt"/>
              <a:buAutoNum type="arabicPeriod"/>
            </a:pPr>
            <a:r>
              <a:rPr lang="en-ZA" sz="2000" b="1" smtClean="0">
                <a:solidFill>
                  <a:srgbClr val="FF0000"/>
                </a:solidFill>
              </a:rPr>
              <a:t>All </a:t>
            </a:r>
            <a:r>
              <a:rPr lang="en-ZA" sz="2000" b="1" dirty="0">
                <a:solidFill>
                  <a:srgbClr val="FF0000"/>
                </a:solidFill>
              </a:rPr>
              <a:t>bat </a:t>
            </a:r>
            <a:r>
              <a:rPr lang="en-ZA" sz="2000" b="1" dirty="0" smtClean="0">
                <a:solidFill>
                  <a:srgbClr val="FF0000"/>
                </a:solidFill>
              </a:rPr>
              <a:t>exposures.</a:t>
            </a:r>
          </a:p>
          <a:p>
            <a:endParaRPr lang="en-ZA" sz="2000" b="1" dirty="0" smtClean="0"/>
          </a:p>
          <a:p>
            <a:pPr marL="0" indent="0">
              <a:buNone/>
            </a:pPr>
            <a:r>
              <a:rPr lang="en-ZA" altLang="zh-CN" sz="1400" b="1" dirty="0" smtClean="0"/>
              <a:t>Note: </a:t>
            </a:r>
          </a:p>
          <a:p>
            <a:pPr marL="0" indent="0">
              <a:buNone/>
            </a:pPr>
            <a:r>
              <a:rPr lang="en-ZA" altLang="zh-CN" sz="1400" dirty="0"/>
              <a:t>C</a:t>
            </a:r>
            <a:r>
              <a:rPr lang="en-ZA" altLang="zh-CN" sz="1400" dirty="0" smtClean="0"/>
              <a:t>ategory 2 = Nibbling </a:t>
            </a:r>
            <a:r>
              <a:rPr lang="en-ZA" altLang="zh-CN" sz="1400" dirty="0"/>
              <a:t>of uncovered </a:t>
            </a:r>
            <a:r>
              <a:rPr lang="en-ZA" altLang="zh-CN" sz="1400" dirty="0" smtClean="0"/>
              <a:t>skin, superficial </a:t>
            </a:r>
            <a:r>
              <a:rPr lang="en-ZA" altLang="zh-CN" sz="1400" dirty="0"/>
              <a:t>scratch </a:t>
            </a:r>
            <a:r>
              <a:rPr lang="en-ZA" altLang="zh-CN" sz="1400" dirty="0" smtClean="0"/>
              <a:t>without bleeding</a:t>
            </a:r>
          </a:p>
          <a:p>
            <a:pPr marL="0" indent="0">
              <a:buNone/>
            </a:pPr>
            <a:r>
              <a:rPr lang="en-ZA" altLang="zh-CN" sz="1400" dirty="0"/>
              <a:t>Category 3 = Bites/scratches that </a:t>
            </a:r>
            <a:r>
              <a:rPr lang="en-ZA" altLang="zh-CN" sz="1400" dirty="0" smtClean="0"/>
              <a:t>penetrate the </a:t>
            </a:r>
            <a:r>
              <a:rPr lang="en-ZA" altLang="zh-CN" sz="1400" dirty="0"/>
              <a:t>skin and with any </a:t>
            </a:r>
            <a:r>
              <a:rPr lang="en-ZA" altLang="zh-CN" sz="1400" dirty="0" smtClean="0"/>
              <a:t>visible blood. Licking </a:t>
            </a:r>
            <a:r>
              <a:rPr lang="en-ZA" altLang="zh-CN" sz="1400" dirty="0"/>
              <a:t>of broken skin or </a:t>
            </a:r>
            <a:r>
              <a:rPr lang="en-ZA" altLang="zh-CN" sz="1400" dirty="0" smtClean="0"/>
              <a:t>mucous membranes </a:t>
            </a:r>
            <a:r>
              <a:rPr lang="en-ZA" altLang="zh-CN" sz="1400" dirty="0"/>
              <a:t>e.g. eyes </a:t>
            </a:r>
            <a:r>
              <a:rPr lang="en-ZA" altLang="zh-CN" sz="1400" dirty="0" smtClean="0"/>
              <a:t>and mouth. Bat bites: Any </a:t>
            </a:r>
            <a:r>
              <a:rPr lang="en-ZA" altLang="zh-CN" sz="1400" dirty="0"/>
              <a:t>close contact with a </a:t>
            </a:r>
            <a:r>
              <a:rPr lang="en-ZA" altLang="zh-CN" sz="1400" dirty="0" smtClean="0"/>
              <a:t>bat: single </a:t>
            </a:r>
            <a:r>
              <a:rPr lang="en-ZA" altLang="zh-CN" sz="1400" dirty="0"/>
              <a:t>or multiple bites </a:t>
            </a:r>
            <a:r>
              <a:rPr lang="en-ZA" altLang="zh-CN" sz="1400" dirty="0" smtClean="0"/>
              <a:t>or scratches </a:t>
            </a:r>
            <a:r>
              <a:rPr lang="en-ZA" altLang="zh-CN" sz="1400" dirty="0"/>
              <a:t>and bruising (</a:t>
            </a:r>
            <a:r>
              <a:rPr lang="en-ZA" altLang="zh-CN" sz="1400" dirty="0" smtClean="0"/>
              <a:t>even with </a:t>
            </a:r>
            <a:r>
              <a:rPr lang="en-ZA" altLang="zh-CN" sz="1400" dirty="0"/>
              <a:t>minor bites </a:t>
            </a:r>
            <a:r>
              <a:rPr lang="en-ZA" altLang="zh-CN" sz="1400" dirty="0" smtClean="0"/>
              <a:t>or unapparent </a:t>
            </a:r>
            <a:r>
              <a:rPr lang="en-ZA" altLang="zh-CN" sz="1400" dirty="0"/>
              <a:t>skin penetration</a:t>
            </a:r>
            <a:r>
              <a:rPr lang="en-ZA" altLang="zh-CN" sz="1400" dirty="0" smtClean="0"/>
              <a:t>). Direct </a:t>
            </a:r>
            <a:r>
              <a:rPr lang="en-ZA" altLang="zh-CN" sz="1400" dirty="0"/>
              <a:t>physical contact </a:t>
            </a:r>
            <a:r>
              <a:rPr lang="en-ZA" altLang="zh-CN" sz="1400" dirty="0" smtClean="0"/>
              <a:t>with bat </a:t>
            </a:r>
            <a:r>
              <a:rPr lang="en-ZA" altLang="zh-CN" sz="1400" dirty="0"/>
              <a:t>saliva or neural </a:t>
            </a:r>
            <a:r>
              <a:rPr lang="en-ZA" altLang="zh-CN" sz="1400" dirty="0" smtClean="0"/>
              <a:t>tissue; contact </a:t>
            </a:r>
            <a:r>
              <a:rPr lang="en-ZA" altLang="zh-CN" sz="1400" dirty="0"/>
              <a:t>of </a:t>
            </a:r>
            <a:r>
              <a:rPr lang="en-ZA" altLang="zh-CN" sz="1400" dirty="0" smtClean="0"/>
              <a:t>mucous membranes </a:t>
            </a:r>
            <a:r>
              <a:rPr lang="en-ZA" altLang="zh-CN" sz="1400" dirty="0"/>
              <a:t>with bat </a:t>
            </a:r>
            <a:r>
              <a:rPr lang="en-ZA" altLang="zh-CN" sz="1400" dirty="0" smtClean="0"/>
              <a:t>saliva, droppings or urine.</a:t>
            </a:r>
            <a:endParaRPr lang="en-US" altLang="zh-CN" sz="1400" dirty="0" smtClean="0"/>
          </a:p>
          <a:p>
            <a:pPr marL="0" indent="0">
              <a:buNone/>
            </a:pPr>
            <a:endParaRPr lang="en-US" altLang="zh-CN" sz="1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46100" y="520700"/>
            <a:ext cx="5744329" cy="54630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900"/>
              </a:lnSpc>
              <a:tabLst/>
            </a:pPr>
            <a:r>
              <a:rPr lang="en-US" altLang="zh-CN" sz="4000" b="1" smtClean="0">
                <a:solidFill>
                  <a:schemeClr val="bg1"/>
                </a:solidFill>
              </a:rPr>
              <a:t>CASE STUDY (3): SOLUTION</a:t>
            </a:r>
            <a:endParaRPr lang="en-US" altLang="zh-CN" sz="4000" b="1" dirty="0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24678744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9658016"/>
              </p:ext>
            </p:extLst>
          </p:nvPr>
        </p:nvGraphicFramePr>
        <p:xfrm>
          <a:off x="0" y="40432"/>
          <a:ext cx="9144000" cy="655340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57200"/>
                <a:gridCol w="609600"/>
                <a:gridCol w="8077200"/>
              </a:tblGrid>
              <a:tr h="264368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Slide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 #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Reference</a:t>
                      </a:r>
                      <a:endParaRPr lang="en-ZA" sz="1000" dirty="0"/>
                    </a:p>
                  </a:txBody>
                  <a:tcPr marL="86359" marR="86359"/>
                </a:tc>
              </a:tr>
              <a:tr h="152400">
                <a:tc gridSpan="3">
                  <a:txBody>
                    <a:bodyPr/>
                    <a:lstStyle/>
                    <a:p>
                      <a:r>
                        <a:rPr lang="en-ZA" sz="1000" b="1" dirty="0" smtClean="0"/>
                        <a:t>21.1</a:t>
                      </a:r>
                      <a:r>
                        <a:rPr lang="en-ZA" sz="1000" b="1" baseline="0" dirty="0" smtClean="0"/>
                        <a:t> </a:t>
                      </a:r>
                      <a:r>
                        <a:rPr lang="en-ZA" sz="1000" b="1" dirty="0" smtClean="0"/>
                        <a:t>PAEDIATRIC EMERGENCIES </a:t>
                      </a:r>
                      <a:endParaRPr lang="en-ZA" sz="1000" b="1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Paediatric</a:t>
                      </a:r>
                      <a:r>
                        <a:rPr lang="en-ZA" sz="1000" baseline="0" dirty="0" smtClean="0"/>
                        <a:t> Hospital level STG, 2013</a:t>
                      </a:r>
                      <a:endParaRPr lang="en-ZA" sz="1000" dirty="0" smtClean="0"/>
                    </a:p>
                  </a:txBody>
                  <a:tcPr marL="86359" marR="86359"/>
                </a:tc>
              </a:tr>
              <a:tr h="0"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21.4 BITES AND STINGS </a:t>
                      </a:r>
                      <a:endParaRPr lang="en-ZA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5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World Health Organization. WHO Expert Consultation on Rabies.2nd report. WHO Technical Report Series, No. 982. Geneva, Switzerland: World Health Organization; 2013. 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err="1" smtClean="0"/>
                        <a:t>Rupprecht</a:t>
                      </a:r>
                      <a:r>
                        <a:rPr lang="en-ZA" sz="1000" dirty="0" smtClean="0"/>
                        <a:t> CE, Briggs D, Brown CM, </a:t>
                      </a:r>
                      <a:r>
                        <a:rPr lang="en-ZA" sz="1000" dirty="0" err="1" smtClean="0"/>
                        <a:t>Franka</a:t>
                      </a:r>
                      <a:r>
                        <a:rPr lang="en-ZA" sz="1000" dirty="0" smtClean="0"/>
                        <a:t> R, Katz SL, Kerr HD, </a:t>
                      </a:r>
                      <a:r>
                        <a:rPr lang="en-ZA" sz="1000" dirty="0" err="1" smtClean="0"/>
                        <a:t>Lett</a:t>
                      </a:r>
                      <a:r>
                        <a:rPr lang="en-ZA" sz="1000" dirty="0" smtClean="0"/>
                        <a:t> SM, Levis R, Meltzer MI, </a:t>
                      </a:r>
                      <a:r>
                        <a:rPr lang="en-ZA" sz="1000" dirty="0" err="1" smtClean="0"/>
                        <a:t>Schaffner</a:t>
                      </a:r>
                      <a:r>
                        <a:rPr lang="en-ZA" sz="1000" dirty="0" smtClean="0"/>
                        <a:t> W, </a:t>
                      </a:r>
                      <a:r>
                        <a:rPr lang="en-ZA" sz="1000" dirty="0" err="1" smtClean="0"/>
                        <a:t>Cieslak</a:t>
                      </a:r>
                      <a:r>
                        <a:rPr lang="en-ZA" sz="1000" dirty="0" smtClean="0"/>
                        <a:t> PR; </a:t>
                      </a:r>
                      <a:r>
                        <a:rPr lang="en-ZA" sz="1000" dirty="0" err="1" smtClean="0"/>
                        <a:t>Centers</a:t>
                      </a:r>
                      <a:r>
                        <a:rPr lang="en-ZA" sz="1000" dirty="0" smtClean="0"/>
                        <a:t> for Disease Control and Prevention (CDC). Use of a reduced (4-dose) vaccine schedule for post exposure prophylaxis to prevent human rabies: recommendations of the advisory committee on immunization practices. MMWR </a:t>
                      </a:r>
                      <a:r>
                        <a:rPr lang="en-ZA" sz="1000" dirty="0" err="1" smtClean="0"/>
                        <a:t>Recomm</a:t>
                      </a:r>
                      <a:r>
                        <a:rPr lang="en-ZA" sz="1000" dirty="0" smtClean="0"/>
                        <a:t> Rep. 2010 Mar 19;59(RR-2):1-9. Erratum </a:t>
                      </a:r>
                      <a:r>
                        <a:rPr lang="en-ZA" sz="1000" dirty="0" err="1" smtClean="0"/>
                        <a:t>in:MMWRRecomm</a:t>
                      </a:r>
                      <a:r>
                        <a:rPr lang="en-ZA" sz="1000" dirty="0" smtClean="0"/>
                        <a:t> Rep. 2010 Apr 30;59(16):493.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err="1" smtClean="0"/>
                        <a:t>Rupprecht</a:t>
                      </a:r>
                      <a:r>
                        <a:rPr lang="en-ZA" sz="1000" dirty="0" smtClean="0"/>
                        <a:t> CE, Briggs D, Brown CM, </a:t>
                      </a:r>
                      <a:r>
                        <a:rPr lang="en-ZA" sz="1000" dirty="0" err="1" smtClean="0"/>
                        <a:t>Franka</a:t>
                      </a:r>
                      <a:r>
                        <a:rPr lang="en-ZA" sz="1000" dirty="0" smtClean="0"/>
                        <a:t> R, Katz SL, Kerr HD, </a:t>
                      </a:r>
                      <a:r>
                        <a:rPr lang="en-ZA" sz="1000" dirty="0" err="1" smtClean="0"/>
                        <a:t>Lett</a:t>
                      </a:r>
                      <a:r>
                        <a:rPr lang="en-ZA" sz="1000" dirty="0" smtClean="0"/>
                        <a:t> S, Levis R, Meltzer MI, </a:t>
                      </a:r>
                      <a:r>
                        <a:rPr lang="en-ZA" sz="1000" dirty="0" err="1" smtClean="0"/>
                        <a:t>Schaffner</a:t>
                      </a:r>
                      <a:r>
                        <a:rPr lang="en-ZA" sz="1000" dirty="0" smtClean="0"/>
                        <a:t> W, </a:t>
                      </a:r>
                      <a:r>
                        <a:rPr lang="en-ZA" sz="1000" dirty="0" err="1" smtClean="0"/>
                        <a:t>Cieslak</a:t>
                      </a:r>
                      <a:r>
                        <a:rPr lang="en-ZA" sz="1000" dirty="0" smtClean="0"/>
                        <a:t> PR. Evidence for a 4-dose vaccine schedule for human rabies post-exposure prophylaxis in previously non-vaccinated individuals.  Vaccine. 2009 Nov 27;27(51):7141-8.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err="1" smtClean="0"/>
                        <a:t>Bahmanyar</a:t>
                      </a:r>
                      <a:r>
                        <a:rPr lang="en-ZA" sz="1000" dirty="0" smtClean="0"/>
                        <a:t> M, </a:t>
                      </a:r>
                      <a:r>
                        <a:rPr lang="en-ZA" sz="1000" dirty="0" err="1" smtClean="0"/>
                        <a:t>Fayaz</a:t>
                      </a:r>
                      <a:r>
                        <a:rPr lang="en-ZA" sz="1000" dirty="0" smtClean="0"/>
                        <a:t> A, </a:t>
                      </a:r>
                      <a:r>
                        <a:rPr lang="en-ZA" sz="1000" dirty="0" err="1" smtClean="0"/>
                        <a:t>Nour-Salehi</a:t>
                      </a:r>
                      <a:r>
                        <a:rPr lang="en-ZA" sz="1000" dirty="0" smtClean="0"/>
                        <a:t> S, </a:t>
                      </a:r>
                      <a:r>
                        <a:rPr lang="en-ZA" sz="1000" dirty="0" err="1" smtClean="0"/>
                        <a:t>Mohammadi</a:t>
                      </a:r>
                      <a:r>
                        <a:rPr lang="en-ZA" sz="1000" dirty="0" smtClean="0"/>
                        <a:t> M, </a:t>
                      </a:r>
                      <a:r>
                        <a:rPr lang="en-ZA" sz="1000" dirty="0" err="1" smtClean="0"/>
                        <a:t>Koprowski</a:t>
                      </a:r>
                      <a:r>
                        <a:rPr lang="en-ZA" sz="1000" dirty="0" smtClean="0"/>
                        <a:t> H. Successful protection of humans exposed to rabies infection. </a:t>
                      </a:r>
                      <a:r>
                        <a:rPr lang="en-ZA" sz="1000" dirty="0" err="1" smtClean="0"/>
                        <a:t>Postexposure</a:t>
                      </a:r>
                      <a:r>
                        <a:rPr lang="en-ZA" sz="1000" dirty="0" smtClean="0"/>
                        <a:t> treatment with the new human diploid cell rabies vaccine and </a:t>
                      </a:r>
                      <a:r>
                        <a:rPr lang="en-ZA" sz="1000" dirty="0" err="1" smtClean="0"/>
                        <a:t>antirabies</a:t>
                      </a:r>
                      <a:r>
                        <a:rPr lang="en-ZA" sz="1000" dirty="0" smtClean="0"/>
                        <a:t> serum. JAMA 1976;236:2751–4.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err="1" smtClean="0"/>
                        <a:t>Kuwert</a:t>
                      </a:r>
                      <a:r>
                        <a:rPr lang="en-ZA" sz="1000" dirty="0" smtClean="0"/>
                        <a:t> EK, Werner J, Marcus I, </a:t>
                      </a:r>
                      <a:r>
                        <a:rPr lang="en-ZA" sz="1000" dirty="0" err="1" smtClean="0"/>
                        <a:t>Cabasso</a:t>
                      </a:r>
                      <a:r>
                        <a:rPr lang="en-ZA" sz="1000" dirty="0" smtClean="0"/>
                        <a:t> VJ. Immunization against rabies with rabies immune globulin, human (RIGH) and a human diploid cell strain (HDCS) rabies vaccine. J </a:t>
                      </a:r>
                      <a:r>
                        <a:rPr lang="en-ZA" sz="1000" dirty="0" err="1" smtClean="0"/>
                        <a:t>Biol</a:t>
                      </a:r>
                      <a:r>
                        <a:rPr lang="en-ZA" sz="1000" dirty="0" smtClean="0"/>
                        <a:t> Stand 1978;6:211–9.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Aoki FY, Rubin ME, Friesen AD, Bowman JM, Saunders JR. Intravenous human rabies immunoglobulin for post-exposure prophylaxis: serum rabies neutralizing antibody concentrations and side-effects. J </a:t>
                      </a:r>
                      <a:r>
                        <a:rPr lang="en-ZA" sz="1000" dirty="0" err="1" smtClean="0"/>
                        <a:t>Biol</a:t>
                      </a:r>
                      <a:r>
                        <a:rPr lang="en-ZA" sz="1000" dirty="0" smtClean="0"/>
                        <a:t> Stand 1989;17: 91–104.</a:t>
                      </a:r>
                      <a:endParaRPr lang="en-US" sz="1000" dirty="0" smtClean="0"/>
                    </a:p>
                  </a:txBody>
                  <a:tcPr marL="86359" marR="86359"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ZA" sz="1000" b="1" dirty="0" smtClean="0"/>
                        <a:t>21.4 BITES AND STINGS </a:t>
                      </a:r>
                      <a:endParaRPr lang="en-ZA" sz="1000" b="1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2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5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Aoki FY, Rubin ME, Fast MV. Rabies neutralizing antibody in serum of children compared to adults following post-exposure prophylaxis. </a:t>
                      </a:r>
                      <a:r>
                        <a:rPr lang="en-ZA" sz="1000" dirty="0" err="1" smtClean="0"/>
                        <a:t>Biologicals</a:t>
                      </a:r>
                      <a:r>
                        <a:rPr lang="en-ZA" sz="1000" dirty="0" smtClean="0"/>
                        <a:t> 1992;20:283–7.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err="1" smtClean="0"/>
                        <a:t>Wasi</a:t>
                      </a:r>
                      <a:r>
                        <a:rPr lang="en-ZA" sz="1000" dirty="0" smtClean="0"/>
                        <a:t> C, </a:t>
                      </a:r>
                      <a:r>
                        <a:rPr lang="en-ZA" sz="1000" dirty="0" err="1" smtClean="0"/>
                        <a:t>Chaiprasithikul</a:t>
                      </a:r>
                      <a:r>
                        <a:rPr lang="en-ZA" sz="1000" dirty="0" smtClean="0"/>
                        <a:t> P, </a:t>
                      </a:r>
                      <a:r>
                        <a:rPr lang="en-ZA" sz="1000" dirty="0" err="1" smtClean="0"/>
                        <a:t>Auewarakul</a:t>
                      </a:r>
                      <a:r>
                        <a:rPr lang="en-ZA" sz="1000" dirty="0" smtClean="0"/>
                        <a:t> P, </a:t>
                      </a:r>
                      <a:r>
                        <a:rPr lang="en-ZA" sz="1000" dirty="0" err="1" smtClean="0"/>
                        <a:t>Puthavathana</a:t>
                      </a:r>
                      <a:r>
                        <a:rPr lang="en-ZA" sz="1000" dirty="0" smtClean="0"/>
                        <a:t> P, </a:t>
                      </a:r>
                      <a:r>
                        <a:rPr lang="en-ZA" sz="1000" dirty="0" err="1" smtClean="0"/>
                        <a:t>Thongcharoen</a:t>
                      </a:r>
                      <a:r>
                        <a:rPr lang="en-ZA" sz="1000" dirty="0" smtClean="0"/>
                        <a:t> P, </a:t>
                      </a:r>
                      <a:r>
                        <a:rPr lang="en-ZA" sz="1000" dirty="0" err="1" smtClean="0"/>
                        <a:t>Trishnananda</a:t>
                      </a:r>
                      <a:r>
                        <a:rPr lang="en-ZA" sz="1000" dirty="0" smtClean="0"/>
                        <a:t> M. The abbreviated 2-1-1 schedule of purified chick embryo cell rabies vaccination for rabies </a:t>
                      </a:r>
                      <a:r>
                        <a:rPr lang="en-ZA" sz="1000" dirty="0" err="1" smtClean="0"/>
                        <a:t>postexposure</a:t>
                      </a:r>
                      <a:r>
                        <a:rPr lang="en-ZA" sz="1000" dirty="0" smtClean="0"/>
                        <a:t> treatment. Southeast Asian J Trop Med Public Health 1993;24:461–6.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err="1" smtClean="0"/>
                        <a:t>Seghal</a:t>
                      </a:r>
                      <a:r>
                        <a:rPr lang="en-ZA" sz="1000" dirty="0" smtClean="0"/>
                        <a:t> S, Bhattacharya D, </a:t>
                      </a:r>
                      <a:r>
                        <a:rPr lang="en-ZA" sz="1000" dirty="0" err="1" smtClean="0"/>
                        <a:t>Bhardwaj</a:t>
                      </a:r>
                      <a:r>
                        <a:rPr lang="en-ZA" sz="1000" dirty="0" smtClean="0"/>
                        <a:t> M. Five-year longitudinal study of efficacy and safety of purified Vero cell rabies vaccine for post-exposure prophylaxis of rabies in Indian population. J </a:t>
                      </a:r>
                      <a:r>
                        <a:rPr lang="en-ZA" sz="1000" dirty="0" err="1" smtClean="0"/>
                        <a:t>Commun</a:t>
                      </a:r>
                      <a:r>
                        <a:rPr lang="en-ZA" sz="1000" dirty="0" smtClean="0"/>
                        <a:t> Dis 1997;29:23–8.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Lang J, </a:t>
                      </a:r>
                      <a:r>
                        <a:rPr lang="en-ZA" sz="1000" dirty="0" err="1" smtClean="0"/>
                        <a:t>Gravenstein</a:t>
                      </a:r>
                      <a:r>
                        <a:rPr lang="en-ZA" sz="1000" dirty="0" smtClean="0"/>
                        <a:t> S, Briggs D, Miller B, </a:t>
                      </a:r>
                      <a:r>
                        <a:rPr lang="en-ZA" sz="1000" dirty="0" err="1" smtClean="0"/>
                        <a:t>Froeschle</a:t>
                      </a:r>
                      <a:r>
                        <a:rPr lang="en-ZA" sz="1000" dirty="0" smtClean="0"/>
                        <a:t> J, Dukes C, et al. Evaluation of the safety and immunogenicity of a new, heat-treated human rabies </a:t>
                      </a:r>
                      <a:r>
                        <a:rPr lang="en-ZA" sz="1000" dirty="0" err="1" smtClean="0"/>
                        <a:t>immuneglobulin</a:t>
                      </a:r>
                      <a:r>
                        <a:rPr lang="en-ZA" sz="1000" dirty="0" smtClean="0"/>
                        <a:t> using a sham, post-exposure prophylaxis of rabies. </a:t>
                      </a:r>
                      <a:r>
                        <a:rPr lang="en-ZA" sz="1000" dirty="0" err="1" smtClean="0"/>
                        <a:t>Biologicals</a:t>
                      </a:r>
                      <a:r>
                        <a:rPr lang="en-ZA" sz="1000" dirty="0" smtClean="0"/>
                        <a:t> 1998;26:7–15.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Jones RL, </a:t>
                      </a:r>
                      <a:r>
                        <a:rPr lang="en-ZA" sz="1000" dirty="0" err="1" smtClean="0"/>
                        <a:t>Froeschle</a:t>
                      </a:r>
                      <a:r>
                        <a:rPr lang="en-ZA" sz="1000" dirty="0" smtClean="0"/>
                        <a:t> JE, </a:t>
                      </a:r>
                      <a:r>
                        <a:rPr lang="en-ZA" sz="1000" dirty="0" err="1" smtClean="0"/>
                        <a:t>Atmar</a:t>
                      </a:r>
                      <a:r>
                        <a:rPr lang="en-ZA" sz="1000" dirty="0" smtClean="0"/>
                        <a:t> RL, Matthews JS, Sanders R, </a:t>
                      </a:r>
                      <a:r>
                        <a:rPr lang="en-ZA" sz="1000" dirty="0" err="1" smtClean="0"/>
                        <a:t>Pardalos</a:t>
                      </a:r>
                      <a:r>
                        <a:rPr lang="en-ZA" sz="1000" dirty="0" smtClean="0"/>
                        <a:t> J, et al. Immunogenicity, safety and lot consistency in adults of a chromatographically purified Vero-cell rabies vaccine: a randomized, double-blind trial with human diploid cell rabies vaccine. Vaccine 2001;19:4635–43.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Briggs DJ, </a:t>
                      </a:r>
                      <a:r>
                        <a:rPr lang="en-ZA" sz="1000" dirty="0" err="1" smtClean="0"/>
                        <a:t>Banzhoff</a:t>
                      </a:r>
                      <a:r>
                        <a:rPr lang="en-ZA" sz="1000" dirty="0" smtClean="0"/>
                        <a:t> A, Nicolay U, </a:t>
                      </a:r>
                      <a:r>
                        <a:rPr lang="en-ZA" sz="1000" dirty="0" err="1" smtClean="0"/>
                        <a:t>Sirikwin</a:t>
                      </a:r>
                      <a:r>
                        <a:rPr lang="en-ZA" sz="1000" dirty="0" smtClean="0"/>
                        <a:t> S, </a:t>
                      </a:r>
                      <a:r>
                        <a:rPr lang="en-ZA" sz="1000" dirty="0" err="1" smtClean="0"/>
                        <a:t>Dumavibhat</a:t>
                      </a:r>
                      <a:r>
                        <a:rPr lang="en-ZA" sz="1000" dirty="0" smtClean="0"/>
                        <a:t> B, </a:t>
                      </a:r>
                      <a:r>
                        <a:rPr lang="en-ZA" sz="1000" dirty="0" err="1" smtClean="0"/>
                        <a:t>Tongswas</a:t>
                      </a:r>
                      <a:r>
                        <a:rPr lang="en-ZA" sz="1000" dirty="0" smtClean="0"/>
                        <a:t> S, et al. Antibody response of patients after </a:t>
                      </a:r>
                      <a:r>
                        <a:rPr lang="en-ZA" sz="1000" dirty="0" err="1" smtClean="0"/>
                        <a:t>postexposure</a:t>
                      </a:r>
                      <a:r>
                        <a:rPr lang="en-ZA" sz="1000" dirty="0" smtClean="0"/>
                        <a:t> rabies vaccination with small intradermal doses of purified chick embryo cell vaccine or purified Vero cell rabies vaccine. Bull World Health Organ 2000;78:693–8.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Bakker AB, Python C, </a:t>
                      </a:r>
                      <a:r>
                        <a:rPr lang="en-ZA" sz="1000" dirty="0" err="1" smtClean="0"/>
                        <a:t>Kissling</a:t>
                      </a:r>
                      <a:r>
                        <a:rPr lang="en-ZA" sz="1000" dirty="0" smtClean="0"/>
                        <a:t> CJ, </a:t>
                      </a:r>
                      <a:r>
                        <a:rPr lang="en-ZA" sz="1000" dirty="0" err="1" smtClean="0"/>
                        <a:t>Pandya</a:t>
                      </a:r>
                      <a:r>
                        <a:rPr lang="en-ZA" sz="1000" dirty="0" smtClean="0"/>
                        <a:t> P, </a:t>
                      </a:r>
                      <a:r>
                        <a:rPr lang="en-ZA" sz="1000" dirty="0" err="1" smtClean="0"/>
                        <a:t>Marissen</a:t>
                      </a:r>
                      <a:r>
                        <a:rPr lang="en-ZA" sz="1000" dirty="0" smtClean="0"/>
                        <a:t> WE, Brink MF, et al. First administration to humans of a monoclonal antibody cocktail against rabies virus: safety, tolerability, and neutralizing activity. Vaccine 2008;26:5922–7.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Wilde H. Failures of post-exposure rabies prophylaxis. </a:t>
                      </a:r>
                      <a:r>
                        <a:rPr lang="en-ZA" sz="1000" i="1" dirty="0" smtClean="0"/>
                        <a:t>Vaccine</a:t>
                      </a:r>
                      <a:r>
                        <a:rPr lang="en-ZA" sz="1000" dirty="0" smtClean="0"/>
                        <a:t>. 2007 Nov 1;25(44):7605-9.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 </a:t>
                      </a:r>
                      <a:r>
                        <a:rPr lang="en-ZA" sz="1000" dirty="0" err="1" smtClean="0"/>
                        <a:t>Centers</a:t>
                      </a:r>
                      <a:r>
                        <a:rPr lang="en-ZA" sz="1000" dirty="0" smtClean="0"/>
                        <a:t> for Disease Control and Prevention. Recommendations of the Advisory Committee on Immunization Practices (ACIP): Use of vaccines and immune globulins in persons with altered </a:t>
                      </a:r>
                      <a:r>
                        <a:rPr lang="en-ZA" sz="1000" dirty="0" err="1" smtClean="0"/>
                        <a:t>immunocompetence</a:t>
                      </a:r>
                      <a:r>
                        <a:rPr lang="en-ZA" sz="1000" dirty="0" smtClean="0"/>
                        <a:t>. MMWR 1993;42(No. RR-5): 1-18.</a:t>
                      </a:r>
                      <a:endParaRPr lang="en-US" sz="1000" dirty="0" smtClean="0"/>
                    </a:p>
                  </a:txBody>
                  <a:tcPr marL="86359" marR="86359"/>
                </a:tc>
              </a:tr>
            </a:tbl>
          </a:graphicData>
        </a:graphic>
      </p:graphicFrame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defRPr/>
            </a:pPr>
            <a:fld id="{6079DE21-5DAA-4204-B423-28510684095B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52</a:t>
            </a:fld>
            <a:endParaRPr lang="en-Z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403622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61993253"/>
              </p:ext>
            </p:extLst>
          </p:nvPr>
        </p:nvGraphicFramePr>
        <p:xfrm>
          <a:off x="0" y="40432"/>
          <a:ext cx="9144000" cy="654324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33400"/>
                <a:gridCol w="685800"/>
                <a:gridCol w="7924800"/>
              </a:tblGrid>
              <a:tr h="264368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Slide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 #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Reference</a:t>
                      </a:r>
                      <a:endParaRPr lang="en-ZA" sz="1000" dirty="0"/>
                    </a:p>
                  </a:txBody>
                  <a:tcPr marL="86359" marR="86359"/>
                </a:tc>
              </a:tr>
              <a:tr h="228600">
                <a:tc gridSpan="3">
                  <a:txBody>
                    <a:bodyPr/>
                    <a:lstStyle/>
                    <a:p>
                      <a:r>
                        <a:rPr lang="en-ZA" sz="1000" b="1" dirty="0" smtClean="0"/>
                        <a:t>21.4 BITES AND STINGS </a:t>
                      </a:r>
                      <a:endParaRPr lang="en-ZA" sz="1000" b="1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7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3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Aoki FY, Rubin ME, Fast MV. Rabies neutralizing antibody in serum of children compared to adults following Rabies vaccine &amp; immunoglobulin</a:t>
                      </a:r>
                      <a:endParaRPr lang="en-ZA" sz="1000" baseline="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World Health </a:t>
                      </a:r>
                      <a:r>
                        <a:rPr lang="en-ZA" sz="1000" dirty="0" err="1" smtClean="0"/>
                        <a:t>Organization.WHO</a:t>
                      </a:r>
                      <a:r>
                        <a:rPr lang="en-ZA" sz="1000" dirty="0" smtClean="0"/>
                        <a:t> Expert Consultation on Rabies.2nd report. WHO Technical Report Series, No. 982. Geneva, Switzerland: World Health Organization; 2013. 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dirty="0" err="1" smtClean="0"/>
                        <a:t>Rupprecht</a:t>
                      </a:r>
                      <a:r>
                        <a:rPr lang="en-ZA" sz="1000" dirty="0" smtClean="0"/>
                        <a:t> CE, Briggs D, Brown CM, </a:t>
                      </a:r>
                      <a:r>
                        <a:rPr lang="en-ZA" sz="1000" dirty="0" err="1" smtClean="0"/>
                        <a:t>Franka</a:t>
                      </a:r>
                      <a:r>
                        <a:rPr lang="en-ZA" sz="1000" dirty="0" smtClean="0"/>
                        <a:t> R, Katz SL, Kerr HD, </a:t>
                      </a:r>
                      <a:r>
                        <a:rPr lang="en-ZA" sz="1000" dirty="0" err="1" smtClean="0"/>
                        <a:t>Lett</a:t>
                      </a:r>
                      <a:r>
                        <a:rPr lang="en-ZA" sz="1000" dirty="0" smtClean="0"/>
                        <a:t> SM, Levis R, Meltzer MI, </a:t>
                      </a:r>
                      <a:r>
                        <a:rPr lang="en-ZA" sz="1000" dirty="0" err="1" smtClean="0"/>
                        <a:t>Schaffner</a:t>
                      </a:r>
                      <a:r>
                        <a:rPr lang="en-ZA" sz="1000" dirty="0" smtClean="0"/>
                        <a:t> W, </a:t>
                      </a:r>
                      <a:r>
                        <a:rPr lang="en-ZA" sz="1000" dirty="0" err="1" smtClean="0"/>
                        <a:t>Cieslak</a:t>
                      </a:r>
                      <a:r>
                        <a:rPr lang="en-ZA" sz="1000" dirty="0" smtClean="0"/>
                        <a:t> PR; </a:t>
                      </a:r>
                      <a:r>
                        <a:rPr lang="en-ZA" sz="1000" dirty="0" err="1" smtClean="0"/>
                        <a:t>Centers</a:t>
                      </a:r>
                      <a:r>
                        <a:rPr lang="en-ZA" sz="1000" dirty="0" smtClean="0"/>
                        <a:t> for Disease Control and Prevention (CDC). Use of a reduced (4-dose) vaccine schedule for post exposure prophylaxis to prevent human rabies: recommendations of the advisory committee on immunization practices. </a:t>
                      </a:r>
                      <a:r>
                        <a:rPr lang="en-ZA" sz="1000" i="1" dirty="0" smtClean="0"/>
                        <a:t>MMWR </a:t>
                      </a:r>
                      <a:r>
                        <a:rPr lang="en-ZA" sz="1000" i="1" dirty="0" err="1" smtClean="0"/>
                        <a:t>Recomm</a:t>
                      </a:r>
                      <a:r>
                        <a:rPr lang="en-ZA" sz="1000" i="1" dirty="0" smtClean="0"/>
                        <a:t> Rep</a:t>
                      </a:r>
                      <a:r>
                        <a:rPr lang="en-ZA" sz="1000" dirty="0" smtClean="0"/>
                        <a:t>. 2010 Mar 19;59(RR-2):1-9. Erratum in: </a:t>
                      </a:r>
                      <a:r>
                        <a:rPr lang="en-ZA" sz="1000" i="1" dirty="0" smtClean="0"/>
                        <a:t>MMWR </a:t>
                      </a:r>
                      <a:r>
                        <a:rPr lang="en-ZA" sz="1000" i="1" dirty="0" err="1" smtClean="0"/>
                        <a:t>Recomm</a:t>
                      </a:r>
                      <a:r>
                        <a:rPr lang="en-ZA" sz="1000" i="1" dirty="0" smtClean="0"/>
                        <a:t> Rep</a:t>
                      </a:r>
                      <a:r>
                        <a:rPr lang="en-ZA" sz="1000" dirty="0" smtClean="0"/>
                        <a:t>. 2010 Apr 30;59(16):493.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dirty="0" err="1" smtClean="0"/>
                        <a:t>Immunocompromised</a:t>
                      </a:r>
                      <a:r>
                        <a:rPr lang="en-US" sz="1000" dirty="0" smtClean="0"/>
                        <a:t> patient: </a:t>
                      </a:r>
                      <a:r>
                        <a:rPr lang="en-ZA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Centers</a:t>
                      </a:r>
                      <a:r>
                        <a:rPr lang="en-ZA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Disease Control and Prevention. Recommendations of the Advisory Committee on Immunization Practices (ACIP): Use of vaccines and immune globulins in persons with altered </a:t>
                      </a:r>
                      <a:r>
                        <a:rPr lang="en-ZA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immunocompetence</a:t>
                      </a:r>
                      <a:r>
                        <a:rPr lang="en-ZA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MMWR 1993;42(No. RR-5): 1-18. Use of vaccines and immune globulins in persons with altered </a:t>
                      </a:r>
                      <a:r>
                        <a:rPr lang="en-ZA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immunocompetence</a:t>
                      </a:r>
                      <a:r>
                        <a:rPr lang="en-ZA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ZA" sz="1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http://www.cdc.gov/mmwr/pdf/rr/rr4204.pdf</a:t>
                      </a:r>
                      <a:endParaRPr lang="en-US" sz="1000" dirty="0" smtClean="0"/>
                    </a:p>
                  </a:txBody>
                  <a:tcPr marL="86359" marR="86359"/>
                </a:tc>
              </a:tr>
              <a:tr h="177800"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21.5 BURNS </a:t>
                      </a:r>
                      <a:endParaRPr lang="en-ZA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4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err="1" smtClean="0"/>
                        <a:t>Stander</a:t>
                      </a:r>
                      <a:r>
                        <a:rPr lang="en-ZA" sz="1000" dirty="0" smtClean="0"/>
                        <a:t> M, Wallis </a:t>
                      </a:r>
                      <a:r>
                        <a:rPr lang="en-ZA" sz="1000" dirty="0" err="1" smtClean="0"/>
                        <a:t>LA.The</a:t>
                      </a:r>
                      <a:r>
                        <a:rPr lang="en-ZA" sz="1000" dirty="0" smtClean="0"/>
                        <a:t> emergency management and treatment of severe </a:t>
                      </a:r>
                      <a:r>
                        <a:rPr lang="en-ZA" sz="1000" dirty="0" err="1" smtClean="0"/>
                        <a:t>burns.Emerg</a:t>
                      </a:r>
                      <a:r>
                        <a:rPr lang="en-ZA" sz="1000" dirty="0" smtClean="0"/>
                        <a:t> Med Int. 2011;2011:161375.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Adult hospital level STG, 2012.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Paediatric hospital level STG, 2013.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15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5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FLUIDS</a:t>
                      </a:r>
                      <a:r>
                        <a:rPr lang="en-ZA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CHILDREN </a:t>
                      </a:r>
                    </a:p>
                    <a:p>
                      <a:pPr marL="171450" marR="0" lvl="2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Stander</a:t>
                      </a:r>
                      <a:r>
                        <a:rPr lang="en-ZA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M, Wallis LA. The emergency management and treatment of severe burns. </a:t>
                      </a:r>
                      <a:r>
                        <a:rPr lang="en-ZA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Emerg</a:t>
                      </a:r>
                      <a:r>
                        <a:rPr lang="en-ZA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 Int. 2011;2011:161375.</a:t>
                      </a:r>
                      <a:endParaRPr lang="en-US" sz="1000" dirty="0" smtClean="0"/>
                    </a:p>
                  </a:txBody>
                  <a:tcPr marL="86359" marR="86359"/>
                </a:tc>
              </a:tr>
              <a:tr h="152400"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21.6 CARDIOPULMONARY ARREST – CARDIOPULMONARY RESUSCITATION</a:t>
                      </a:r>
                      <a:endParaRPr lang="en-ZA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18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6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CARDIOPULMONARY</a:t>
                      </a:r>
                      <a:r>
                        <a:rPr lang="en-ZA" sz="1000" b="1" u="sng" baseline="0" dirty="0" smtClean="0"/>
                        <a:t> RESUSCITATION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International Liaison Committee on Resuscitation (ILCOR), 2010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Resuscitation Council of Southern Africa . Basic Life Support for Healthcare Providers (Adults and children), 2012.</a:t>
                      </a:r>
                      <a:endParaRPr lang="en-US" sz="1000" dirty="0" smtClean="0"/>
                    </a:p>
                  </a:txBody>
                  <a:tcPr marL="86359" marR="86359"/>
                </a:tc>
              </a:tr>
              <a:tr h="121920">
                <a:tc gridSpan="3">
                  <a:txBody>
                    <a:bodyPr/>
                    <a:lstStyle/>
                    <a:p>
                      <a:r>
                        <a:rPr lang="en-ZA" sz="1000" b="1" dirty="0" smtClean="0"/>
                        <a:t>21.6 DELIRIUM WITH ACUTE CONFUSION &amp; AGGRESSION IN ADULTS</a:t>
                      </a:r>
                      <a:endParaRPr lang="en-ZA" sz="1000" b="1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7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US" sz="1000" b="1" u="sng" dirty="0" smtClean="0"/>
                        <a:t>HALOPERIDOL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dirty="0" smtClean="0"/>
                        <a:t>SAMF 10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baseline="0" dirty="0" smtClean="0"/>
                        <a:t> edition, 2012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dirty="0" smtClean="0"/>
                        <a:t>PHC STG, 2014 – Chapter 16: Mental health conditions.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7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US" sz="1000" b="1" u="sng" dirty="0" smtClean="0"/>
                        <a:t>DIAZEPAM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dirty="0" smtClean="0"/>
                        <a:t>SAMF 10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baseline="0" dirty="0" smtClean="0"/>
                        <a:t> edition, 2012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dirty="0" smtClean="0"/>
                        <a:t>PHC STG, 2014 – Chapter 16: Mental health conditions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7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US" sz="1000" b="1" u="sng" dirty="0" smtClean="0"/>
                        <a:t>MIDAZOLAM</a:t>
                      </a:r>
                      <a:r>
                        <a:rPr lang="en-US" sz="1000" b="1" u="sng" baseline="0" dirty="0" smtClean="0"/>
                        <a:t> </a:t>
                      </a:r>
                      <a:r>
                        <a:rPr lang="en-US" sz="1000" b="1" u="sng" dirty="0" smtClean="0"/>
                        <a:t>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dirty="0" smtClean="0"/>
                        <a:t>SAMF 10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baseline="0" dirty="0" smtClean="0"/>
                        <a:t> edition, 2012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dirty="0" smtClean="0"/>
                        <a:t>PHC STG, 2014 – Chapter 16: Mental health conditions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7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US" sz="1000" b="1" u="sng" dirty="0" smtClean="0"/>
                        <a:t>LORAZEPAM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dirty="0" smtClean="0"/>
                        <a:t>SAMF 10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baseline="0" dirty="0" smtClean="0"/>
                        <a:t> edition, 2012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dirty="0" smtClean="0"/>
                        <a:t>PHC STG, 2014 – Chapter 16: Mental health conditions.</a:t>
                      </a:r>
                    </a:p>
                  </a:txBody>
                  <a:tcPr marL="86359" marR="86359"/>
                </a:tc>
              </a:tr>
            </a:tbl>
          </a:graphicData>
        </a:graphic>
      </p:graphicFrame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defRPr/>
            </a:pPr>
            <a:fld id="{6079DE21-5DAA-4204-B423-28510684095B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53</a:t>
            </a:fld>
            <a:endParaRPr lang="en-Z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182650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8735929"/>
              </p:ext>
            </p:extLst>
          </p:nvPr>
        </p:nvGraphicFramePr>
        <p:xfrm>
          <a:off x="0" y="40432"/>
          <a:ext cx="9144000" cy="652292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20964"/>
                <a:gridCol w="828866"/>
                <a:gridCol w="7394170"/>
              </a:tblGrid>
              <a:tr h="264368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Slide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 #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Reference</a:t>
                      </a:r>
                      <a:endParaRPr lang="en-ZA" sz="1000" dirty="0"/>
                    </a:p>
                  </a:txBody>
                  <a:tcPr marL="86359" marR="86359"/>
                </a:tc>
              </a:tr>
              <a:tr h="228600"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21.6 CARDIOPULMONARY ARREST – CARDIOPULMONARY RESUSCITATION</a:t>
                      </a:r>
                      <a:endParaRPr lang="en-ZA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2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18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6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CARDIOPULMONARY</a:t>
                      </a:r>
                      <a:r>
                        <a:rPr lang="en-ZA" sz="1000" b="1" u="sng" baseline="0" dirty="0" smtClean="0"/>
                        <a:t> RESUSCITATION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International Liaison Committee on Resuscitation (ILCOR), 2010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Resuscitation Council of Southern Africa . Basic Life Support for Healthcare Providers (Adults and children), 2012.</a:t>
                      </a:r>
                      <a:endParaRPr lang="en-US" sz="1000" dirty="0" smtClean="0"/>
                    </a:p>
                  </a:txBody>
                  <a:tcPr marL="86359" marR="86359"/>
                </a:tc>
              </a:tr>
              <a:tr h="213360"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000" b="1" dirty="0" smtClean="0">
                          <a:solidFill>
                            <a:schemeClr val="tx1"/>
                          </a:solidFill>
                        </a:rPr>
                        <a:t>21.7 EXPOSURE TO POISONOUS SUBSTANCES</a:t>
                      </a:r>
                      <a:endParaRPr lang="en-ZA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2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23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8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b="1" u="sng" dirty="0" smtClean="0"/>
                        <a:t>ACTIVATED</a:t>
                      </a:r>
                      <a:r>
                        <a:rPr lang="en-US" sz="1000" b="1" u="sng" baseline="0" dirty="0" smtClean="0"/>
                        <a:t> CHARCOAL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Adult Hospital level STG, 2012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23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8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N-ACETYLCYSTEINE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Adult Hospital level STG, 2012</a:t>
                      </a:r>
                    </a:p>
                  </a:txBody>
                  <a:tcPr marL="86359" marR="86359"/>
                </a:tc>
              </a:tr>
              <a:tr h="370840"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21.11 </a:t>
                      </a:r>
                      <a:r>
                        <a:rPr lang="fr-F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HIV PROPHYLAXIS, POST EXPOSURE (PEP) </a:t>
                      </a:r>
                      <a:endParaRPr lang="en-ZA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25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9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HIV</a:t>
                      </a:r>
                      <a:r>
                        <a:rPr lang="en-GB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PEP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WHO. Consolidated guidelines on the use of antiretroviral drugs for treating and preventing HIV infection, June 2013; March 2014 and December 2014 </a:t>
                      </a:r>
                      <a:r>
                        <a:rPr lang="en-GB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supplements.</a:t>
                      </a:r>
                      <a:r>
                        <a:rPr lang="en-GB" sz="1000" u="sng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</a:t>
                      </a:r>
                      <a:r>
                        <a:rPr lang="en-GB" sz="1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://www.who.int/hiv/pub/guidelines/arv2013/en/</a:t>
                      </a:r>
                      <a:endParaRPr lang="en-ZA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26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10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HIV</a:t>
                      </a:r>
                      <a:r>
                        <a:rPr lang="en-GB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PEP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National ART Guidelines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27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11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 PROPHYLAXIS</a:t>
                      </a:r>
                      <a:endParaRPr lang="en-GB" sz="1000" b="1" u="sng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Adults: Primary Healthcare STG, 2014: Chapter 12 Sexually transmitted infections.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29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ZA" sz="1000" b="1" u="sng" dirty="0" smtClean="0"/>
                        <a:t>OCCUPATIONAL HIV PEP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b="0" u="none" dirty="0" smtClean="0"/>
                        <a:t>WHO. Consolidated guidelines on the use of antiretroviral drugs for treating and preventing HIV infection, June 2013; March 2014 and December 2014 </a:t>
                      </a:r>
                      <a:r>
                        <a:rPr lang="en-ZA" sz="1000" b="0" u="none" dirty="0" err="1" smtClean="0"/>
                        <a:t>supplements.http</a:t>
                      </a:r>
                      <a:r>
                        <a:rPr lang="en-ZA" sz="1000" b="0" u="none" dirty="0" smtClean="0"/>
                        <a:t>://www.who.int/hiv/pub/guidelines/arv2013/en/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ZA" sz="1000" b="0" u="none" dirty="0" smtClean="0"/>
                        <a:t>South African HIV Clinician Society. Post-exposure prophylaxis guidelines. The S A </a:t>
                      </a:r>
                      <a:r>
                        <a:rPr lang="en-ZA" sz="1000" b="0" u="none" dirty="0" err="1" smtClean="0"/>
                        <a:t>Jr</a:t>
                      </a:r>
                      <a:r>
                        <a:rPr lang="en-ZA" sz="1000" b="0" u="none" dirty="0" smtClean="0"/>
                        <a:t> of HIV Med, Winter 2008.[Online] Available at: http://www.sahivsoc.org/upload/documents/guidelines_nov_2008.pdf </a:t>
                      </a:r>
                    </a:p>
                  </a:txBody>
                  <a:tcPr marL="86359" marR="86359"/>
                </a:tc>
              </a:tr>
              <a:tr h="370840"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21.11 HIV PROPHYLAXIS, POST EXPOSURE (PEP) </a:t>
                      </a: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2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30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13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GB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NON-OCCUPATIONAL</a:t>
                      </a:r>
                      <a:r>
                        <a:rPr lang="en-GB" sz="1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HIV PEP: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South African HIV Clinician Society. Post-exposure prophylaxis guidelines. </a:t>
                      </a:r>
                      <a:r>
                        <a:rPr lang="en-GB" sz="10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 A </a:t>
                      </a:r>
                      <a:r>
                        <a:rPr lang="en-GB" sz="10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Jr</a:t>
                      </a:r>
                      <a:r>
                        <a:rPr lang="en-GB" sz="10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HIV Med,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Winter 2008.[Online] Available at: </a:t>
                      </a:r>
                      <a:r>
                        <a:rPr lang="en-GB" sz="1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http://www.sahivsoc.org/upload/documents/guidelines_nov_2008.pdf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WHO. Consolidated guidelines on the use of antiretroviral drugs for treating and preventing HIV infection, June 2013; March 2014 and December 2014 </a:t>
                      </a:r>
                      <a:r>
                        <a:rPr lang="en-GB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supplements.</a:t>
                      </a:r>
                      <a:r>
                        <a:rPr lang="en-GB" sz="1000" u="sng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</a:t>
                      </a:r>
                      <a:r>
                        <a:rPr lang="en-GB" sz="1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://www.who.int/hiv/pub/guidelines/arv2013/en/</a:t>
                      </a:r>
                      <a:endParaRPr lang="en-ZA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</a:tr>
              <a:tr h="172720"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21.12 HYPOGLYCAEMIA &amp; HYPOGLYCAEMIC COMA</a:t>
                      </a:r>
                      <a:endParaRPr lang="en-ZA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31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14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DEXTROSE</a:t>
                      </a:r>
                      <a:r>
                        <a:rPr lang="en-ZA" sz="1000" b="1" u="sng" baseline="0" dirty="0" smtClean="0"/>
                        <a:t> (5% &amp; 10%)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Adult hospital</a:t>
                      </a:r>
                      <a:r>
                        <a:rPr lang="en-ZA" sz="1000" baseline="0" dirty="0" smtClean="0"/>
                        <a:t> level STG, 2012.</a:t>
                      </a:r>
                      <a:endParaRPr lang="en-ZA" sz="1000" dirty="0" smtClean="0"/>
                    </a:p>
                  </a:txBody>
                  <a:tcPr marL="86359" marR="86359"/>
                </a:tc>
              </a:tr>
            </a:tbl>
          </a:graphicData>
        </a:graphic>
      </p:graphicFrame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defRPr/>
            </a:pPr>
            <a:fld id="{6079DE21-5DAA-4204-B423-28510684095B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54</a:t>
            </a:fld>
            <a:endParaRPr lang="en-Z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78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4402264"/>
              </p:ext>
            </p:extLst>
          </p:nvPr>
        </p:nvGraphicFramePr>
        <p:xfrm>
          <a:off x="0" y="40432"/>
          <a:ext cx="9144000" cy="477540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20964"/>
                <a:gridCol w="828866"/>
                <a:gridCol w="7394170"/>
              </a:tblGrid>
              <a:tr h="264368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Slide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 #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Reference</a:t>
                      </a:r>
                      <a:endParaRPr lang="en-ZA" sz="1000" dirty="0"/>
                    </a:p>
                  </a:txBody>
                  <a:tcPr marL="86359" marR="86359"/>
                </a:tc>
              </a:tr>
              <a:tr h="162560">
                <a:tc gridSpan="3">
                  <a:txBody>
                    <a:bodyPr/>
                    <a:lstStyle/>
                    <a:p>
                      <a:r>
                        <a:rPr lang="en-ZA" sz="1000" b="1" dirty="0" smtClean="0">
                          <a:solidFill>
                            <a:schemeClr val="tx1"/>
                          </a:solidFill>
                        </a:rPr>
                        <a:t>21.13 HYPOGLYCAEMIA &amp; HYPOGLYCAEMIC COMA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en-US" sz="12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32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15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571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DEXTROSE</a:t>
                      </a:r>
                      <a:r>
                        <a:rPr lang="en-ZA" sz="1000" b="1" u="sng" baseline="0" dirty="0" smtClean="0"/>
                        <a:t> 10%</a:t>
                      </a:r>
                    </a:p>
                    <a:p>
                      <a:pPr marL="228600" indent="-171450">
                        <a:buFont typeface="Arial" pitchFamily="34" charset="0"/>
                        <a:buChar char="•"/>
                      </a:pPr>
                      <a:r>
                        <a:rPr lang="en-ZA" sz="1000" dirty="0" smtClean="0"/>
                        <a:t>Paediatric Hospital</a:t>
                      </a:r>
                      <a:r>
                        <a:rPr lang="en-ZA" sz="1000" baseline="0" dirty="0" smtClean="0"/>
                        <a:t> STG, 2013.</a:t>
                      </a:r>
                      <a:endParaRPr lang="en-ZA" sz="1000" dirty="0" smtClean="0"/>
                    </a:p>
                    <a:p>
                      <a:pPr marL="228600" indent="-171450">
                        <a:buFont typeface="Arial" pitchFamily="34" charset="0"/>
                        <a:buChar char="•"/>
                      </a:pP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Advanced paediatric life support guidelines.</a:t>
                      </a:r>
                      <a:endParaRPr lang="en-US" sz="1000" dirty="0" smtClean="0"/>
                    </a:p>
                  </a:txBody>
                  <a:tcPr marL="86359" marR="86359"/>
                </a:tc>
              </a:tr>
              <a:tr h="0">
                <a:tc gridSpan="3">
                  <a:txBody>
                    <a:bodyPr/>
                    <a:lstStyle/>
                    <a:p>
                      <a:r>
                        <a:rPr lang="en-ZA" sz="1000" b="1" dirty="0" smtClean="0"/>
                        <a:t>21.14</a:t>
                      </a:r>
                      <a:r>
                        <a:rPr lang="en-ZA" sz="1000" b="1" baseline="0" dirty="0" smtClean="0"/>
                        <a:t> </a:t>
                      </a:r>
                      <a:r>
                        <a:rPr lang="en-ZA" sz="1000" b="1" dirty="0" smtClean="0"/>
                        <a:t>INJURIES </a:t>
                      </a:r>
                      <a:endParaRPr lang="en-ZA" sz="1000" b="1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200" b="1" u="sng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33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16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TRANXENAMIC ACID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Adult Hospital level STG, 2012</a:t>
                      </a:r>
                    </a:p>
                  </a:txBody>
                  <a:tcPr marL="86359" marR="86359"/>
                </a:tc>
              </a:tr>
              <a:tr h="213360">
                <a:tc gridSpan="3">
                  <a:txBody>
                    <a:bodyPr/>
                    <a:lstStyle/>
                    <a:p>
                      <a:r>
                        <a:rPr lang="en-ZA" sz="1000" b="1" dirty="0" smtClean="0">
                          <a:solidFill>
                            <a:schemeClr val="tx1"/>
                          </a:solidFill>
                        </a:rPr>
                        <a:t>21.16 PULMONARY OEDEMA, ACUTE</a:t>
                      </a:r>
                      <a:endParaRPr lang="en-ZA" sz="1000" dirty="0">
                        <a:solidFill>
                          <a:schemeClr val="tx1"/>
                        </a:solidFill>
                      </a:endParaRP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en-US" sz="1200" b="0" u="none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35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18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57150" indent="0">
                        <a:buFont typeface="Arial" pitchFamily="34" charset="0"/>
                        <a:buNone/>
                      </a:pPr>
                      <a:r>
                        <a:rPr lang="en-GB" sz="1000" b="1" u="sng" dirty="0" smtClean="0"/>
                        <a:t>ACE INHIBITOR </a:t>
                      </a:r>
                    </a:p>
                    <a:p>
                      <a:pPr marL="228600" indent="-171450">
                        <a:buFont typeface="Arial" pitchFamily="34" charset="0"/>
                        <a:buChar char="•"/>
                      </a:pPr>
                      <a:r>
                        <a:rPr lang="en-GB" sz="1000" dirty="0" smtClean="0"/>
                        <a:t>MCC registered package insert for </a:t>
                      </a:r>
                      <a:r>
                        <a:rPr lang="en-GB" sz="1000" dirty="0" err="1" smtClean="0"/>
                        <a:t>Bicillin</a:t>
                      </a:r>
                      <a:r>
                        <a:rPr lang="en-GB" sz="1000" dirty="0" smtClean="0"/>
                        <a:t>® L-A 2,4 Injection</a:t>
                      </a:r>
                    </a:p>
                    <a:p>
                      <a:pPr marL="228600" indent="-171450">
                        <a:buFont typeface="Arial" pitchFamily="34" charset="0"/>
                        <a:buChar char="•"/>
                      </a:pPr>
                      <a:r>
                        <a:rPr lang="en-GB" sz="1000" dirty="0" smtClean="0"/>
                        <a:t>WHO 2004 bulletin</a:t>
                      </a:r>
                    </a:p>
                  </a:txBody>
                  <a:tcPr marL="86359" marR="86359"/>
                </a:tc>
              </a:tr>
              <a:tr h="198120"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21.17 SHOCK</a:t>
                      </a: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2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35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19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SODIUM CHLORIDE</a:t>
                      </a:r>
                      <a:r>
                        <a:rPr lang="en-ZA" sz="1000" b="1" u="sng" baseline="0" dirty="0" smtClean="0"/>
                        <a:t> 0.9%</a:t>
                      </a:r>
                      <a:endParaRPr lang="en-ZA" sz="1000" b="1" u="sng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Vincent JL, </a:t>
                      </a:r>
                      <a:r>
                        <a:rPr lang="en-ZA" sz="1000" dirty="0" err="1" smtClean="0"/>
                        <a:t>Gerlach</a:t>
                      </a:r>
                      <a:r>
                        <a:rPr lang="en-ZA" sz="1000" dirty="0" smtClean="0"/>
                        <a:t> H. Fluid resuscitation in severe sepsis and septic shock: an evidence-based review. </a:t>
                      </a:r>
                      <a:r>
                        <a:rPr lang="en-ZA" sz="1000" dirty="0" err="1" smtClean="0"/>
                        <a:t>Crit</a:t>
                      </a:r>
                      <a:r>
                        <a:rPr lang="en-ZA" sz="1000" dirty="0" smtClean="0"/>
                        <a:t> Care Med. 2004 Nov;32(11 </a:t>
                      </a:r>
                      <a:r>
                        <a:rPr lang="en-ZA" sz="1000" dirty="0" err="1" smtClean="0"/>
                        <a:t>Suppl</a:t>
                      </a:r>
                      <a:r>
                        <a:rPr lang="en-ZA" sz="1000" dirty="0" smtClean="0"/>
                        <a:t>):S451-4.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Adult</a:t>
                      </a:r>
                      <a:r>
                        <a:rPr lang="en-ZA" sz="1000" baseline="0" dirty="0" smtClean="0"/>
                        <a:t> Hospital level STG, 2012.</a:t>
                      </a:r>
                      <a:endParaRPr lang="en-ZA" sz="1000" dirty="0" smtClean="0"/>
                    </a:p>
                  </a:txBody>
                  <a:tcPr marL="86359" marR="86359"/>
                </a:tc>
              </a:tr>
              <a:tr h="243840"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21.18 </a:t>
                      </a:r>
                      <a:r>
                        <a:rPr lang="en-ZA" sz="1000" b="1" dirty="0" smtClean="0">
                          <a:solidFill>
                            <a:schemeClr val="tx1"/>
                          </a:solidFill>
                        </a:rPr>
                        <a:t>ANAPHYLAXIS</a:t>
                      </a:r>
                      <a:endParaRPr lang="en-ZA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39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20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PROMETHAZINE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Resuscitation Council</a:t>
                      </a:r>
                      <a:r>
                        <a:rPr lang="en-ZA" sz="1000" baseline="0" dirty="0" smtClean="0"/>
                        <a:t> of Southern Africa. Severe anaphylactic reactions algorithm.  http://www.resuscitationcouncil.co.za/severe-anaphylactic-reactions  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39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20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CETIRIZINE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Resuscitation Council</a:t>
                      </a:r>
                      <a:r>
                        <a:rPr lang="en-ZA" sz="1000" baseline="0" dirty="0" smtClean="0"/>
                        <a:t> of Southern Africa. Severe anaphylactic reactions algorithm.  http://www.resuscitationcouncil.co.za/severe-anaphylactic-reactions  </a:t>
                      </a:r>
                    </a:p>
                  </a:txBody>
                  <a:tcPr marL="86359" marR="86359"/>
                </a:tc>
              </a:tr>
            </a:tbl>
          </a:graphicData>
        </a:graphic>
      </p:graphicFrame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defRPr/>
            </a:pPr>
            <a:fld id="{6079DE21-5DAA-4204-B423-28510684095B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55</a:t>
            </a:fld>
            <a:endParaRPr lang="en-Z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208824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7685804"/>
              </p:ext>
            </p:extLst>
          </p:nvPr>
        </p:nvGraphicFramePr>
        <p:xfrm>
          <a:off x="0" y="40432"/>
          <a:ext cx="9144000" cy="651276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20964"/>
                <a:gridCol w="828866"/>
                <a:gridCol w="7394170"/>
              </a:tblGrid>
              <a:tr h="264368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Slide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 #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Reference</a:t>
                      </a:r>
                      <a:endParaRPr lang="en-ZA" sz="1000" dirty="0"/>
                    </a:p>
                  </a:txBody>
                  <a:tcPr marL="86359" marR="86359"/>
                </a:tc>
              </a:tr>
              <a:tr h="152400">
                <a:tc gridSpan="3">
                  <a:txBody>
                    <a:bodyPr/>
                    <a:lstStyle/>
                    <a:p>
                      <a:r>
                        <a:rPr lang="en-ZA" sz="1000" b="1" dirty="0" smtClean="0"/>
                        <a:t>21.20 STATUS EPILEPTICUS</a:t>
                      </a:r>
                      <a:endParaRPr lang="en-ZA" sz="1000" b="1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200" b="1" u="sng" dirty="0" smtClean="0"/>
                    </a:p>
                  </a:txBody>
                  <a:tcPr marL="86359" marR="86359"/>
                </a:tc>
              </a:tr>
              <a:tr h="242316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41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21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b="1" u="sng" dirty="0" smtClean="0"/>
                        <a:t>MIDAZOLAM</a:t>
                      </a:r>
                      <a:r>
                        <a:rPr lang="en-US" sz="1000" b="1" u="sng" baseline="0" dirty="0" smtClean="0"/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000" dirty="0" smtClean="0"/>
                        <a:t>McIntyre J, Robertson S, Norris E, Appleton R, Whitehouse WP, Phillips B, </a:t>
                      </a:r>
                      <a:r>
                        <a:rPr lang="en-US" sz="1000" dirty="0" err="1" smtClean="0"/>
                        <a:t>Martland</a:t>
                      </a:r>
                      <a:r>
                        <a:rPr lang="en-US" sz="1000" dirty="0" smtClean="0"/>
                        <a:t> T, Berry K, Collier J, Smith S, </a:t>
                      </a:r>
                      <a:r>
                        <a:rPr lang="en-US" sz="1000" dirty="0" err="1" smtClean="0"/>
                        <a:t>Choonara</a:t>
                      </a:r>
                      <a:r>
                        <a:rPr lang="en-US" sz="1000" dirty="0" smtClean="0"/>
                        <a:t> I. Safety and efficacy of </a:t>
                      </a:r>
                      <a:r>
                        <a:rPr lang="en-US" sz="1000" dirty="0" err="1" smtClean="0"/>
                        <a:t>buccal</a:t>
                      </a:r>
                      <a:r>
                        <a:rPr lang="en-US" sz="1000" dirty="0" smtClean="0"/>
                        <a:t> midazolam versus rectal diazepam for emergency treatment of seizures in children: a </a:t>
                      </a:r>
                      <a:r>
                        <a:rPr lang="en-US" sz="1000" dirty="0" err="1" smtClean="0"/>
                        <a:t>randomised</a:t>
                      </a:r>
                      <a:r>
                        <a:rPr lang="en-US" sz="1000" dirty="0" smtClean="0"/>
                        <a:t> controlled trial. </a:t>
                      </a:r>
                      <a:r>
                        <a:rPr lang="en-US" sz="1000" i="1" dirty="0" smtClean="0"/>
                        <a:t>Lancet. </a:t>
                      </a:r>
                      <a:r>
                        <a:rPr lang="en-US" sz="1000" dirty="0" smtClean="0"/>
                        <a:t>2005 Jul 16-22;366(9481):205-10.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Scott RC,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Besag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FM, Neville BG.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Buccal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midazolam and rectal diazepam for treatment of prolonged seizures in childhood and adolescence: a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randomised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trial. 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Lancet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.1999; 353:623–6.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Mpimbaza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Ndeezi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Staedke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S, Rosenthal PJ,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Byarugaba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J. Comparison of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buccal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midazolam with rectal diazepam in the treatment of prolonged seizures in Ugandan children: a randomized clinical trial. 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Pediatrics.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2008; 121:e58–64.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Baysun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Aydin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Atmaca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Gurer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YK. A comparison of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buccal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midazolam and rectal diazepam for the acute treatment of seizures. 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Pediatr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Phila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). 2005; 44:771–6.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McMullan J,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Sasson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Pancioli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Silbergleit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R. Midazolam versus diazepam for the treatment of status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epilepticus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children and young adults: a meta-analysis. 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Acad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Emerg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Med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2010 Jun;17(6):575-82.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European Medicines Agency – Committee for Medicinal Products for Human Use. Assessment report of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Buccolam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(midazolam), EMA/662938/2011, September 2011. [Online] [Cited November 2014] Available at: </a:t>
                      </a:r>
                      <a:r>
                        <a:rPr lang="en-US" sz="10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http://www.ema.europa.eu/docs/en_GB/document_library/EPAR_-_Public_assessment_report/human/002267/WC500112312.pdf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Contract circular HP06-2014SVP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41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21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b="1" u="sng" dirty="0" smtClean="0"/>
                        <a:t>DIAZEPAM</a:t>
                      </a:r>
                      <a:endParaRPr lang="en-US" sz="1000" b="1" u="sng" baseline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000" dirty="0" smtClean="0"/>
                        <a:t>McIntyre J, Robertson S, Norris E, Appleton R, Whitehouse WP, Phillips B, </a:t>
                      </a:r>
                      <a:r>
                        <a:rPr lang="en-US" sz="1000" dirty="0" err="1" smtClean="0"/>
                        <a:t>Martland</a:t>
                      </a:r>
                      <a:r>
                        <a:rPr lang="en-US" sz="1000" dirty="0" smtClean="0"/>
                        <a:t> T, Berry K, Collier J, Smith S, </a:t>
                      </a:r>
                      <a:r>
                        <a:rPr lang="en-US" sz="1000" dirty="0" err="1" smtClean="0"/>
                        <a:t>Choonara</a:t>
                      </a:r>
                      <a:r>
                        <a:rPr lang="en-US" sz="1000" dirty="0" smtClean="0"/>
                        <a:t> I. Safety and efficacy of </a:t>
                      </a:r>
                      <a:r>
                        <a:rPr lang="en-US" sz="1000" dirty="0" err="1" smtClean="0"/>
                        <a:t>buccal</a:t>
                      </a:r>
                      <a:r>
                        <a:rPr lang="en-US" sz="1000" dirty="0" smtClean="0"/>
                        <a:t> midazolam versus rectal diazepam for emergency treatment of seizures in children: a </a:t>
                      </a:r>
                      <a:r>
                        <a:rPr lang="en-US" sz="1000" dirty="0" err="1" smtClean="0"/>
                        <a:t>randomised</a:t>
                      </a:r>
                      <a:r>
                        <a:rPr lang="en-US" sz="1000" dirty="0" smtClean="0"/>
                        <a:t> controlled trial. </a:t>
                      </a:r>
                      <a:r>
                        <a:rPr lang="en-US" sz="1000" i="1" dirty="0" smtClean="0"/>
                        <a:t>Lancet. </a:t>
                      </a:r>
                      <a:r>
                        <a:rPr lang="en-US" sz="1000" dirty="0" smtClean="0"/>
                        <a:t>2005 Jul 16-22;366(9481):205-10.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Scott RC,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Besag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FM, Neville BG.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Buccal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midazolam and rectal diazepam for treatment of prolonged seizures in childhood and adolescence: a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randomised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trial. 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Lancet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.1999; 353:623–6.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Mpimbaza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Ndeezi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Staedke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S, Rosenthal PJ,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Byarugaba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J. Comparison of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buccal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midazolam with rectal diazepam in the treatment of prolonged seizures in Ugandan children: a randomized clinical trial. 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Pediatrics.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2008; 121:e58–64.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Baysun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Aydin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Atmaca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Gurer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YK. A comparison of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buccal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midazolam and rectal diazepam for the acute treatment of seizures. 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Pediatr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Phila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). 2005; 44:771–6.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McMullan J,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Sasson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Pancioli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Silbergleit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R. Midazolam versus diazepam for the treatment of status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epilepticus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children and young adults: a meta-analysis. 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Acad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Emerg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Med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2010 Jun;17(6):575-82.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Contract circular HP06-2014SVP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42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b="1" u="sng" baseline="0" dirty="0" smtClean="0"/>
                        <a:t>LORAZEPAM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000" dirty="0" smtClean="0"/>
                        <a:t>Chamberlain JM, Okada P, </a:t>
                      </a:r>
                      <a:r>
                        <a:rPr lang="en-US" sz="1000" dirty="0" err="1" smtClean="0"/>
                        <a:t>Holsti</a:t>
                      </a:r>
                      <a:r>
                        <a:rPr lang="en-US" sz="1000" dirty="0" smtClean="0"/>
                        <a:t> M, </a:t>
                      </a:r>
                      <a:r>
                        <a:rPr lang="en-US" sz="1000" dirty="0" err="1" smtClean="0"/>
                        <a:t>Mahajan</a:t>
                      </a:r>
                      <a:r>
                        <a:rPr lang="en-US" sz="1000" dirty="0" smtClean="0"/>
                        <a:t> P, Brown KM, Vance C, Gonzalez V, </a:t>
                      </a:r>
                      <a:r>
                        <a:rPr lang="en-US" sz="1000" dirty="0" err="1" smtClean="0"/>
                        <a:t>Lichenstein</a:t>
                      </a:r>
                      <a:r>
                        <a:rPr lang="en-US" sz="1000" dirty="0" smtClean="0"/>
                        <a:t> R, Stanley R, </a:t>
                      </a:r>
                      <a:r>
                        <a:rPr lang="en-US" sz="1000" dirty="0" err="1" smtClean="0"/>
                        <a:t>Brousseau</a:t>
                      </a:r>
                      <a:r>
                        <a:rPr lang="en-US" sz="1000" dirty="0" smtClean="0"/>
                        <a:t> DC, </a:t>
                      </a:r>
                      <a:r>
                        <a:rPr lang="en-US" sz="1000" dirty="0" err="1" smtClean="0"/>
                        <a:t>Grubenhoff</a:t>
                      </a:r>
                      <a:r>
                        <a:rPr lang="en-US" sz="1000" dirty="0" smtClean="0"/>
                        <a:t> J, </a:t>
                      </a:r>
                      <a:r>
                        <a:rPr lang="en-US" sz="1000" dirty="0" err="1" smtClean="0"/>
                        <a:t>Zemek</a:t>
                      </a:r>
                      <a:r>
                        <a:rPr lang="en-US" sz="1000" dirty="0" smtClean="0"/>
                        <a:t> R, Johnson DW, Clemons TE, </a:t>
                      </a:r>
                      <a:r>
                        <a:rPr lang="en-US" sz="1000" dirty="0" err="1" smtClean="0"/>
                        <a:t>Baren</a:t>
                      </a:r>
                      <a:r>
                        <a:rPr lang="en-US" sz="1000" dirty="0" smtClean="0"/>
                        <a:t> J; Pediatric Emergency Care Applied Research Network (PECARN). </a:t>
                      </a:r>
                      <a:r>
                        <a:rPr lang="en-US" sz="1000" dirty="0" err="1" smtClean="0"/>
                        <a:t>Lorazepam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vs</a:t>
                      </a:r>
                      <a:r>
                        <a:rPr lang="en-US" sz="1000" dirty="0" smtClean="0"/>
                        <a:t> diazepam for pediatric status </a:t>
                      </a:r>
                      <a:r>
                        <a:rPr lang="en-US" sz="1000" dirty="0" err="1" smtClean="0"/>
                        <a:t>epilepticus</a:t>
                      </a:r>
                      <a:r>
                        <a:rPr lang="en-US" sz="1000" dirty="0" smtClean="0"/>
                        <a:t>: a randomized clinical trial. JAMA. 2014 Apr 23-30;311(16):1652-60.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42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b="1" u="sng" baseline="0" dirty="0" smtClean="0"/>
                        <a:t>DIAZEPAM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000" dirty="0" smtClean="0"/>
                        <a:t>Chamberlain JM, Okada P, </a:t>
                      </a:r>
                      <a:r>
                        <a:rPr lang="en-US" sz="1000" dirty="0" err="1" smtClean="0"/>
                        <a:t>Holsti</a:t>
                      </a:r>
                      <a:r>
                        <a:rPr lang="en-US" sz="1000" dirty="0" smtClean="0"/>
                        <a:t> M, </a:t>
                      </a:r>
                      <a:r>
                        <a:rPr lang="en-US" sz="1000" dirty="0" err="1" smtClean="0"/>
                        <a:t>Mahajan</a:t>
                      </a:r>
                      <a:r>
                        <a:rPr lang="en-US" sz="1000" dirty="0" smtClean="0"/>
                        <a:t> P, Brown KM, Vance C, Gonzalez V, </a:t>
                      </a:r>
                      <a:r>
                        <a:rPr lang="en-US" sz="1000" dirty="0" err="1" smtClean="0"/>
                        <a:t>Lichenstein</a:t>
                      </a:r>
                      <a:r>
                        <a:rPr lang="en-US" sz="1000" dirty="0" smtClean="0"/>
                        <a:t> R, Stanley R, </a:t>
                      </a:r>
                      <a:r>
                        <a:rPr lang="en-US" sz="1000" dirty="0" err="1" smtClean="0"/>
                        <a:t>Brousseau</a:t>
                      </a:r>
                      <a:r>
                        <a:rPr lang="en-US" sz="1000" dirty="0" smtClean="0"/>
                        <a:t> DC, </a:t>
                      </a:r>
                      <a:r>
                        <a:rPr lang="en-US" sz="1000" dirty="0" err="1" smtClean="0"/>
                        <a:t>Grubenhoff</a:t>
                      </a:r>
                      <a:r>
                        <a:rPr lang="en-US" sz="1000" dirty="0" smtClean="0"/>
                        <a:t> J, </a:t>
                      </a:r>
                      <a:r>
                        <a:rPr lang="en-US" sz="1000" dirty="0" err="1" smtClean="0"/>
                        <a:t>Zemek</a:t>
                      </a:r>
                      <a:r>
                        <a:rPr lang="en-US" sz="1000" dirty="0" smtClean="0"/>
                        <a:t> R, Johnson DW, Clemons TE, </a:t>
                      </a:r>
                      <a:r>
                        <a:rPr lang="en-US" sz="1000" dirty="0" err="1" smtClean="0"/>
                        <a:t>Baren</a:t>
                      </a:r>
                      <a:r>
                        <a:rPr lang="en-US" sz="1000" dirty="0" smtClean="0"/>
                        <a:t> J; Pediatric Emergency Care Applied Research Network (PECARN). </a:t>
                      </a:r>
                      <a:r>
                        <a:rPr lang="en-US" sz="1000" dirty="0" err="1" smtClean="0"/>
                        <a:t>Lorazepam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vs</a:t>
                      </a:r>
                      <a:r>
                        <a:rPr lang="en-US" sz="1000" dirty="0" smtClean="0"/>
                        <a:t> diazepam for pediatric status </a:t>
                      </a:r>
                      <a:r>
                        <a:rPr lang="en-US" sz="1000" dirty="0" err="1" smtClean="0"/>
                        <a:t>epilepticus</a:t>
                      </a:r>
                      <a:r>
                        <a:rPr lang="en-US" sz="1000" dirty="0" smtClean="0"/>
                        <a:t>: a randomized clinical trial. JAMA. 2014 Apr 23-30;311(16):1652-60.</a:t>
                      </a:r>
                    </a:p>
                  </a:txBody>
                  <a:tcPr marL="86359" marR="86359"/>
                </a:tc>
              </a:tr>
            </a:tbl>
          </a:graphicData>
        </a:graphic>
      </p:graphicFrame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defRPr/>
            </a:pPr>
            <a:fld id="{6079DE21-5DAA-4204-B423-28510684095B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56</a:t>
            </a:fld>
            <a:endParaRPr lang="en-Z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718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42361362"/>
              </p:ext>
            </p:extLst>
          </p:nvPr>
        </p:nvGraphicFramePr>
        <p:xfrm>
          <a:off x="0" y="40432"/>
          <a:ext cx="9144000" cy="270276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20964"/>
                <a:gridCol w="828866"/>
                <a:gridCol w="7394170"/>
              </a:tblGrid>
              <a:tr h="264368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Slide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 #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Reference</a:t>
                      </a:r>
                      <a:endParaRPr lang="en-ZA" sz="1000" dirty="0"/>
                    </a:p>
                  </a:txBody>
                  <a:tcPr marL="86359" marR="86359"/>
                </a:tc>
              </a:tr>
              <a:tr h="152400">
                <a:tc gridSpan="3">
                  <a:txBody>
                    <a:bodyPr/>
                    <a:lstStyle/>
                    <a:p>
                      <a:r>
                        <a:rPr lang="en-ZA" sz="1000" b="1" dirty="0" smtClean="0"/>
                        <a:t>21.20 STATUS EPILEPTICUS</a:t>
                      </a:r>
                      <a:endParaRPr lang="en-ZA" sz="1000" b="1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2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200" b="1" u="sng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43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23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PHENOBARBITONE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Chin RF, Neville BG, Peckham C, Bedford H, Wade A, Scott RC; NLSTEPSS Collaborative Group. Incidence, cause, and short-term outcome of convulsive status </a:t>
                      </a:r>
                      <a:r>
                        <a:rPr lang="en-ZA" sz="1000" dirty="0" err="1" smtClean="0"/>
                        <a:t>epilepticus</a:t>
                      </a:r>
                      <a:r>
                        <a:rPr lang="en-ZA" sz="1000" dirty="0" smtClean="0"/>
                        <a:t> in childhood: prospective population-based study. Lancet. 2006 Jul 15;368(9531):222-9.</a:t>
                      </a:r>
                      <a:endParaRPr lang="en-US" sz="10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44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24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DIAZEPAM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Silbergleit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Durkalski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V, Lowenstein D,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Conwit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Pancioli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Palesch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Barsan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W; NETT Investigators. Intramuscular versus intravenous therapy for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prehospital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status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epilepticus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 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Engl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 Med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2012 Feb 16;366(7):591-600</a:t>
                      </a:r>
                      <a:endParaRPr lang="en-US" sz="10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44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24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MIDAZOLAM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Silbergleit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Durkalski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V, Lowenstein D,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Conwit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Pancioli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Palesch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Barsan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W; NETT Investigators. Intramuscular versus intravenous therapy for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prehospital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status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epilepticus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 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Engl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 Med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2012 Feb 16;366(7):591-600</a:t>
                      </a:r>
                      <a:endParaRPr lang="en-US" sz="10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44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24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LORAZEPAM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Silbergleit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Durkalski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V, Lowenstein D,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Conwit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Pancioli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Palesch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Y,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Barsan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W; NETT Investigators. Intramuscular versus intravenous therapy for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prehospital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status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epilepticus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 </a:t>
                      </a:r>
                      <a:r>
                        <a:rPr lang="en-US" sz="10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Engl</a:t>
                      </a:r>
                      <a:r>
                        <a:rPr lang="en-US" sz="1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 Med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2012 Feb 16;366(7):591-600</a:t>
                      </a:r>
                      <a:endParaRPr lang="en-US" sz="1000" dirty="0" smtClean="0"/>
                    </a:p>
                  </a:txBody>
                  <a:tcPr marL="86359" marR="86359"/>
                </a:tc>
              </a:tr>
            </a:tbl>
          </a:graphicData>
        </a:graphic>
      </p:graphicFrame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defRPr/>
            </a:pPr>
            <a:fld id="{6079DE21-5DAA-4204-B423-28510684095B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57</a:t>
            </a:fld>
            <a:endParaRPr lang="en-Z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117742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</a:rPr>
              <a:t>21.4.1 ANIMAL AND HUMAN BITES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001156" cy="5357849"/>
          </a:xfrm>
        </p:spPr>
        <p:txBody>
          <a:bodyPr>
            <a:normAutofit/>
          </a:bodyPr>
          <a:lstStyle/>
          <a:p>
            <a:r>
              <a:rPr lang="en-GB" sz="2800" u="sng" dirty="0" smtClean="0"/>
              <a:t>Rabies vaccination</a:t>
            </a:r>
            <a:r>
              <a:rPr lang="en-GB" sz="2800" dirty="0" smtClean="0"/>
              <a:t>: </a:t>
            </a:r>
            <a:r>
              <a:rPr lang="en-GB" sz="2800" b="1" i="1" dirty="0" smtClean="0">
                <a:solidFill>
                  <a:srgbClr val="9966FF"/>
                </a:solidFill>
              </a:rPr>
              <a:t>amended</a:t>
            </a:r>
            <a:endParaRPr lang="en-ZA" sz="13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Classification of rabies exposure:</a:t>
            </a:r>
            <a:endParaRPr lang="en-US" sz="2400" dirty="0" smtClean="0"/>
          </a:p>
          <a:p>
            <a:pPr marL="0" indent="0">
              <a:buNone/>
            </a:pPr>
            <a:endParaRPr lang="en-ZA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sz="2800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6</a:t>
            </a:fld>
            <a:endParaRPr lang="en-Z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0048537"/>
              </p:ext>
            </p:extLst>
          </p:nvPr>
        </p:nvGraphicFramePr>
        <p:xfrm>
          <a:off x="142845" y="2071678"/>
          <a:ext cx="8786872" cy="411068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972771"/>
                <a:gridCol w="3921712"/>
                <a:gridCol w="3892389"/>
              </a:tblGrid>
              <a:tr h="418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+mn-lt"/>
                          <a:ea typeface="Times New Roman"/>
                          <a:cs typeface="Calibri"/>
                        </a:rPr>
                        <a:t>Category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+mn-lt"/>
                          <a:ea typeface="Times New Roman"/>
                          <a:cs typeface="Calibri"/>
                        </a:rPr>
                        <a:t>Type of exposure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+mn-lt"/>
                          <a:ea typeface="Times New Roman"/>
                          <a:cs typeface="Calibri"/>
                        </a:rPr>
                        <a:t>Management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18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1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Touching/feeding of animal.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Licking of intact skin.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No treatment if history is reliable.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If history not reliable, treat as category 2.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64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2</a:t>
                      </a: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7239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Nibbling of uncovered skin.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7239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Superficial scratch without bleeding.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Wound management.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Administer full course vaccine.  Only stop if animal tested negative for rabies or is still healthy after 10 days observation.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Don’t give immunoglobulin, except in immunocompromised patients.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312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3</a:t>
                      </a:r>
                      <a:endParaRPr lang="en-US" sz="120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7239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Bites/scratches that penetrate the skin and with any visible blood.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7239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Licking of broken skin or mucous membranes e.g. eyes and mouth. 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7239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Bat bites: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"/>
                      </a:pPr>
                      <a:r>
                        <a:rPr lang="en-ZA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Any close contact with a bat: single or multiple bites or scratches and bruising (even with minor bites or unapparent skin penetration).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"/>
                      </a:pPr>
                      <a:r>
                        <a:rPr lang="en-ZA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Direct physical contact with bat saliva or neural tissue; contact of mucous membranes with bat saliva, droppings or urine.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Wound management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7239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Administer full course vaccine. 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/>
                        <a:buChar char=""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Only stop if animal tested negative for rabies or is still healthy after 10 days observation.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Administer rabies immunoglobulin.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Administer tetanus vaccine.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Arial"/>
                        <a:buChar char="»"/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/>
                        </a:rPr>
                        <a:t>Prescribe antibiotics.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20830919">
            <a:off x="5623662" y="331613"/>
            <a:ext cx="3153772" cy="1462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rgbClr val="FFFF00"/>
                </a:solidFill>
              </a:rPr>
              <a:t>Aligned with:</a:t>
            </a:r>
          </a:p>
          <a:p>
            <a:r>
              <a:rPr lang="en-GB" b="1" dirty="0" smtClean="0">
                <a:solidFill>
                  <a:srgbClr val="FFFF00"/>
                </a:solidFill>
              </a:rPr>
              <a:t>1. WHO’s most recent rabies technical report, No. 982,2013;</a:t>
            </a:r>
          </a:p>
          <a:p>
            <a:r>
              <a:rPr lang="en-GB" b="1" dirty="0" smtClean="0">
                <a:solidFill>
                  <a:srgbClr val="FFFF00"/>
                </a:solidFill>
              </a:rPr>
              <a:t>2. </a:t>
            </a:r>
            <a:r>
              <a:rPr lang="en-GB" b="1" dirty="0" err="1" smtClean="0">
                <a:solidFill>
                  <a:srgbClr val="FFFF00"/>
                </a:solidFill>
              </a:rPr>
              <a:t>NDoH</a:t>
            </a:r>
            <a:r>
              <a:rPr lang="en-GB" b="1" dirty="0" smtClean="0">
                <a:solidFill>
                  <a:srgbClr val="FFFF00"/>
                </a:solidFill>
              </a:rPr>
              <a:t>/NICD rabies PEP poster.</a:t>
            </a:r>
            <a:endParaRPr lang="en-ZA" b="1" dirty="0">
              <a:solidFill>
                <a:srgbClr val="FFFF0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chemeClr val="bg1"/>
                </a:solidFill>
              </a:rPr>
              <a:t>21.4.1 ANIMAL AND HUMAN BITES</a:t>
            </a:r>
            <a:endParaRPr lang="en-ZA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19200"/>
            <a:ext cx="8856984" cy="4906963"/>
          </a:xfrm>
        </p:spPr>
        <p:txBody>
          <a:bodyPr>
            <a:normAutofit/>
          </a:bodyPr>
          <a:lstStyle/>
          <a:p>
            <a:r>
              <a:rPr lang="en-GB" sz="2800" u="sng" dirty="0" smtClean="0"/>
              <a:t>Rabies PEP in immunocompromised persons:</a:t>
            </a:r>
            <a:r>
              <a:rPr lang="en-GB" sz="2800" i="1" dirty="0" smtClean="0"/>
              <a:t> </a:t>
            </a:r>
            <a:r>
              <a:rPr lang="en-GB" sz="2800" i="1" dirty="0" smtClean="0">
                <a:solidFill>
                  <a:srgbClr val="9966FF"/>
                </a:solidFill>
              </a:rPr>
              <a:t>amended</a:t>
            </a:r>
            <a:endParaRPr lang="en-US" sz="2800" u="sng" dirty="0" smtClean="0">
              <a:solidFill>
                <a:srgbClr val="9966FF"/>
              </a:solidFill>
            </a:endParaRPr>
          </a:p>
          <a:p>
            <a:pPr lvl="1"/>
            <a:r>
              <a:rPr lang="en-GB" sz="2400" dirty="0" smtClean="0"/>
              <a:t>CDC &amp; WHO recommends rabies vaccination in immune suppressed individuals. Furthermore, the CDC recommends a 5-dose rabies vaccination (days 0, 3, 7, 14, 28) in this clinical setting.</a:t>
            </a:r>
            <a:endParaRPr lang="en-US" sz="2400" dirty="0" smtClean="0"/>
          </a:p>
          <a:p>
            <a:pPr marL="0" lvl="2" indent="0">
              <a:buNone/>
            </a:pPr>
            <a:endParaRPr lang="en-ZA" sz="4800" b="1" dirty="0" smtClean="0">
              <a:solidFill>
                <a:srgbClr val="3366FF"/>
              </a:solidFill>
            </a:endParaRPr>
          </a:p>
          <a:p>
            <a:pPr marL="0" lvl="2" indent="0">
              <a:buNone/>
            </a:pPr>
            <a:endParaRPr lang="en-ZA" sz="4800" b="1" dirty="0" smtClean="0">
              <a:solidFill>
                <a:srgbClr val="3366FF"/>
              </a:solidFill>
            </a:endParaRPr>
          </a:p>
          <a:p>
            <a:pPr marL="0" lvl="2" indent="0">
              <a:buNone/>
            </a:pPr>
            <a:r>
              <a:rPr lang="en-ZA" sz="4800" b="1" dirty="0" smtClean="0">
                <a:solidFill>
                  <a:srgbClr val="3366FF"/>
                </a:solidFill>
              </a:rPr>
              <a:t>Level </a:t>
            </a:r>
            <a:r>
              <a:rPr lang="en-ZA" sz="4800" b="1" dirty="0">
                <a:solidFill>
                  <a:srgbClr val="3366FF"/>
                </a:solidFill>
              </a:rPr>
              <a:t>of evidence: III Guidelines</a:t>
            </a:r>
          </a:p>
          <a:p>
            <a:pPr>
              <a:buNone/>
            </a:pPr>
            <a:endParaRPr lang="en-ZA" sz="1300" dirty="0"/>
          </a:p>
          <a:p>
            <a:pPr>
              <a:buNone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7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3352800"/>
            <a:ext cx="8305800" cy="1676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u="sng" dirty="0" smtClean="0">
                <a:solidFill>
                  <a:srgbClr val="002060"/>
                </a:solidFill>
              </a:rPr>
              <a:t>IMMUNOCOMPROMISED PATIENT </a:t>
            </a:r>
          </a:p>
          <a:p>
            <a:pPr algn="ctr"/>
            <a:r>
              <a:rPr lang="en-ZA" sz="1600" b="1" i="1" dirty="0">
                <a:solidFill>
                  <a:srgbClr val="002060"/>
                </a:solidFill>
              </a:rPr>
              <a:t>Note: </a:t>
            </a:r>
            <a:r>
              <a:rPr lang="en-ZA" sz="1600" b="1" dirty="0">
                <a:solidFill>
                  <a:srgbClr val="002060"/>
                </a:solidFill>
              </a:rPr>
              <a:t>Rabies PEP </a:t>
            </a:r>
            <a:r>
              <a:rPr lang="en-ZA" sz="1600" b="1" dirty="0" smtClean="0">
                <a:solidFill>
                  <a:srgbClr val="002060"/>
                </a:solidFill>
              </a:rPr>
              <a:t>schedule </a:t>
            </a:r>
            <a:r>
              <a:rPr lang="en-ZA" sz="1600" b="1" dirty="0">
                <a:solidFill>
                  <a:srgbClr val="002060"/>
                </a:solidFill>
              </a:rPr>
              <a:t>varies for immunocompromised patients. </a:t>
            </a:r>
            <a:r>
              <a:rPr lang="en-US" sz="1600" b="1" dirty="0">
                <a:solidFill>
                  <a:srgbClr val="002060"/>
                </a:solidFill>
              </a:rPr>
              <a:t>The degree to which a patient is immunocompromised should preferably be verified by a physician </a:t>
            </a:r>
            <a:r>
              <a:rPr lang="en-US" sz="1600" b="1" dirty="0" smtClean="0">
                <a:solidFill>
                  <a:srgbClr val="002060"/>
                </a:solidFill>
              </a:rPr>
              <a:t>&amp; </a:t>
            </a:r>
            <a:r>
              <a:rPr lang="en-US" sz="1600" b="1" dirty="0">
                <a:solidFill>
                  <a:srgbClr val="002060"/>
                </a:solidFill>
              </a:rPr>
              <a:t>includes congenital immunodeficiency, HIV infection, leukemia, lymphoma, generalized malignancy, radiation, immunosuppressant medicines e.g. </a:t>
            </a:r>
            <a:r>
              <a:rPr lang="en-US" sz="1600" b="1" dirty="0" smtClean="0">
                <a:solidFill>
                  <a:srgbClr val="002060"/>
                </a:solidFill>
              </a:rPr>
              <a:t>long-term corticosteroid therapy, </a:t>
            </a:r>
            <a:r>
              <a:rPr lang="en-US" sz="1600" b="1" dirty="0">
                <a:solidFill>
                  <a:srgbClr val="002060"/>
                </a:solidFill>
              </a:rPr>
              <a:t>etc. </a:t>
            </a:r>
            <a:endParaRPr lang="en-US" sz="1600" b="1" dirty="0" smtClean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0" y="5791854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chemeClr val="bg1"/>
                </a:solidFill>
              </a:rPr>
              <a:t>21.4.1 ANIMAL AND HUMAN BITES</a:t>
            </a:r>
            <a:endParaRPr lang="en-ZA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19200"/>
            <a:ext cx="8856984" cy="4906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4000" b="1" i="1" dirty="0" smtClean="0"/>
              <a:t>Accessibility of rabies vaccine &amp; rabies immunoglobulin at primary level facilities.</a:t>
            </a:r>
            <a:endParaRPr lang="en-US" sz="4000" dirty="0" smtClean="0"/>
          </a:p>
          <a:p>
            <a:pPr marL="0" lvl="2" indent="0">
              <a:buNone/>
            </a:pPr>
            <a:endParaRPr lang="en-ZA" sz="4800" b="1" dirty="0" smtClean="0">
              <a:solidFill>
                <a:srgbClr val="3366FF"/>
              </a:solidFill>
            </a:endParaRPr>
          </a:p>
          <a:p>
            <a:pPr marL="0" lvl="2" indent="0">
              <a:buNone/>
            </a:pPr>
            <a:endParaRPr lang="en-ZA" sz="4800" b="1" dirty="0">
              <a:solidFill>
                <a:srgbClr val="3366FF"/>
              </a:solidFill>
            </a:endParaRPr>
          </a:p>
          <a:p>
            <a:pPr marL="0" lvl="2" indent="0">
              <a:buNone/>
            </a:pPr>
            <a:endParaRPr lang="en-ZA" sz="4800" b="1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en-ZA" sz="2800" i="1" dirty="0" smtClean="0"/>
              <a:t>Rationale</a:t>
            </a:r>
            <a:r>
              <a:rPr lang="en-ZA" sz="2800" i="1" dirty="0"/>
              <a:t>:</a:t>
            </a:r>
            <a:r>
              <a:rPr lang="en-ZA" sz="2800" dirty="0"/>
              <a:t> Limited availability of rabies immunoglobulin requires measures to be put in place to ensure </a:t>
            </a:r>
            <a:r>
              <a:rPr lang="en-ZA" sz="2800" dirty="0" smtClean="0"/>
              <a:t>availability.</a:t>
            </a:r>
          </a:p>
          <a:p>
            <a:pPr marL="0" lvl="2" indent="0">
              <a:buNone/>
            </a:pPr>
            <a:endParaRPr lang="en-ZA" sz="2200" i="1" dirty="0" smtClean="0"/>
          </a:p>
          <a:p>
            <a:pPr marL="0" lvl="2" indent="0">
              <a:buNone/>
            </a:pPr>
            <a:r>
              <a:rPr lang="en-ZA" sz="4800" b="1" dirty="0" smtClean="0">
                <a:solidFill>
                  <a:srgbClr val="3366FF"/>
                </a:solidFill>
              </a:rPr>
              <a:t>Level </a:t>
            </a:r>
            <a:r>
              <a:rPr lang="en-ZA" sz="4800" b="1" dirty="0">
                <a:solidFill>
                  <a:srgbClr val="3366FF"/>
                </a:solidFill>
              </a:rPr>
              <a:t>of evidence: III </a:t>
            </a:r>
            <a:r>
              <a:rPr lang="en-ZA" sz="4800" b="1" dirty="0" smtClean="0">
                <a:solidFill>
                  <a:srgbClr val="3366FF"/>
                </a:solidFill>
              </a:rPr>
              <a:t>Expert opinion</a:t>
            </a:r>
            <a:endParaRPr lang="en-ZA" sz="4800" b="1" dirty="0">
              <a:solidFill>
                <a:srgbClr val="3366FF"/>
              </a:solidFill>
            </a:endParaRPr>
          </a:p>
          <a:p>
            <a:pPr>
              <a:buNone/>
            </a:pPr>
            <a:endParaRPr lang="en-ZA" sz="1300" dirty="0"/>
          </a:p>
          <a:p>
            <a:pPr>
              <a:buNone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8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  <p:sp>
        <p:nvSpPr>
          <p:cNvPr id="6" name="Rounded Rectangle 5"/>
          <p:cNvSpPr/>
          <p:nvPr/>
        </p:nvSpPr>
        <p:spPr>
          <a:xfrm>
            <a:off x="304800" y="2362200"/>
            <a:ext cx="8458200" cy="16002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ZA" sz="2400" b="1" dirty="0">
                <a:solidFill>
                  <a:srgbClr val="002060"/>
                </a:solidFill>
              </a:rPr>
              <a:t>STG recommends that rabies vaccine &amp; immunoglobulin be limited to designated clinics (in endemic regions) as determined by the Provincial Pharmaceutical Therapeutics Committees.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6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ZA" sz="3600" b="1" dirty="0" smtClean="0">
                <a:solidFill>
                  <a:schemeClr val="bg1"/>
                </a:solidFill>
              </a:rPr>
              <a:t>21.2.3 SNAKEBITES</a:t>
            </a:r>
            <a:endParaRPr lang="en-ZA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874096"/>
          </a:xfrm>
        </p:spPr>
        <p:txBody>
          <a:bodyPr>
            <a:normAutofit/>
          </a:bodyPr>
          <a:lstStyle/>
          <a:p>
            <a:r>
              <a:rPr lang="en-GB" sz="2800" u="sng" dirty="0" smtClean="0"/>
              <a:t>Snake bite polyvalent </a:t>
            </a:r>
            <a:r>
              <a:rPr lang="en-GB" sz="2800" u="sng" dirty="0" err="1" smtClean="0"/>
              <a:t>antivenom</a:t>
            </a:r>
            <a:r>
              <a:rPr lang="en-GB" sz="2800" u="sng" dirty="0" smtClean="0"/>
              <a:t>:</a:t>
            </a:r>
            <a:r>
              <a:rPr lang="en-GB" sz="2800" i="1" dirty="0" smtClean="0"/>
              <a:t> </a:t>
            </a:r>
            <a:r>
              <a:rPr lang="en-GB" sz="2800" i="1" dirty="0" smtClean="0">
                <a:solidFill>
                  <a:srgbClr val="FF0000"/>
                </a:solidFill>
              </a:rPr>
              <a:t>deleted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1"/>
            <a:r>
              <a:rPr lang="en-GB" sz="2400" dirty="0" smtClean="0"/>
              <a:t>Polyvalent </a:t>
            </a:r>
            <a:r>
              <a:rPr lang="en-GB" sz="2400" dirty="0" err="1" smtClean="0"/>
              <a:t>antivenom</a:t>
            </a:r>
            <a:r>
              <a:rPr lang="en-GB" sz="2400" dirty="0" smtClean="0"/>
              <a:t> should be administered at secondary level facilities. </a:t>
            </a:r>
            <a:r>
              <a:rPr lang="en-ZA" sz="2400" dirty="0" smtClean="0"/>
              <a:t>However, some patients e.g. hikers, may present at primary healthcare clinics with their own anti-venom. To take these cases into consideration, the following text was included:</a:t>
            </a:r>
            <a:endParaRPr lang="en-US" sz="2400" dirty="0" smtClean="0"/>
          </a:p>
          <a:p>
            <a:pPr lvl="2"/>
            <a:r>
              <a:rPr lang="en-ZA" sz="2000" i="1" dirty="0" smtClean="0"/>
              <a:t>“ If the patient presents at the clinic with their own </a:t>
            </a:r>
            <a:r>
              <a:rPr lang="en-ZA" sz="2000" i="1" dirty="0" err="1" smtClean="0"/>
              <a:t>antivenom</a:t>
            </a:r>
            <a:r>
              <a:rPr lang="en-ZA" sz="2000" i="1" dirty="0" smtClean="0"/>
              <a:t>, contact the secondary level hospital for advice”.</a:t>
            </a:r>
            <a:endParaRPr lang="en-ZA" sz="2200" dirty="0"/>
          </a:p>
          <a:p>
            <a:pPr marL="342900" lvl="2" indent="-342900">
              <a:buNone/>
            </a:pPr>
            <a:r>
              <a:rPr lang="en-ZA" sz="4000" b="1" dirty="0" smtClean="0">
                <a:solidFill>
                  <a:srgbClr val="3366FF"/>
                </a:solidFill>
              </a:rPr>
              <a:t>Level of Evidence: III Expert opinion</a:t>
            </a:r>
            <a:endParaRPr lang="en-ZA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9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429024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</a:t>
            </a:r>
          </a:p>
          <a:p>
            <a:pPr algn="ctr"/>
            <a:r>
              <a:rPr lang="en-ZA" sz="1100" dirty="0" smtClean="0"/>
              <a:t>SLIDES 2014: TRAUMA&amp;EMERGENCIES</a:t>
            </a:r>
            <a:endParaRPr lang="en-ZA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NDOH VS 1</Template>
  <TotalTime>2704</TotalTime>
  <Words>8885</Words>
  <Application>Microsoft Office PowerPoint</Application>
  <PresentationFormat>On-screen Show (4:3)</PresentationFormat>
  <Paragraphs>1030</Paragraphs>
  <Slides>57</Slides>
  <Notes>47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59" baseType="lpstr">
      <vt:lpstr>1_Office Theme</vt:lpstr>
      <vt:lpstr>Custom Design</vt:lpstr>
      <vt:lpstr>Slide 1</vt:lpstr>
      <vt:lpstr>Slide 2</vt:lpstr>
      <vt:lpstr>Slide 3</vt:lpstr>
      <vt:lpstr>21.4.1 ANIMAL AND HUMAN BITES</vt:lpstr>
      <vt:lpstr>21.4.1 ANIMAL AND HUMAN BITES</vt:lpstr>
      <vt:lpstr>21.4.1 ANIMAL AND HUMAN BITES</vt:lpstr>
      <vt:lpstr>21.4.1 ANIMAL AND HUMAN BITES</vt:lpstr>
      <vt:lpstr>21.4.1 ANIMAL AND HUMAN BITES</vt:lpstr>
      <vt:lpstr>21.2.3 SNAKEBITES</vt:lpstr>
      <vt:lpstr>21.2.3 SNAKEBITES</vt:lpstr>
      <vt:lpstr>21.4.2 INSECT STINGS &amp; SPIDER BITES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21.6.2 CARDIOPULMONARY ARREST,       CHILDREN</vt:lpstr>
      <vt:lpstr>Slide 20</vt:lpstr>
      <vt:lpstr>21.6.3 MANAGEMENT OF SUSPECTED CHOKING/FOREIGN BODY ASPIRATION IN CHILDREN</vt:lpstr>
      <vt:lpstr>21.6 DELIRIUM WITH ACUTE CONFUSION  &amp; AGGRESSION IN ADULTS</vt:lpstr>
      <vt:lpstr>21.7 EXPOSURE TO POISONOUS  SUBSTANCES</vt:lpstr>
      <vt:lpstr>21.11.1 RAPE </vt:lpstr>
      <vt:lpstr>Slide 25</vt:lpstr>
      <vt:lpstr>21.11.1 RAPE </vt:lpstr>
      <vt:lpstr>21.11.1 RAPE </vt:lpstr>
      <vt:lpstr>21.11.1 RAPE </vt:lpstr>
      <vt:lpstr>21.11.2 OCCUPATIONAL POST-EXPOSURE HIV PROPHYLAXIS FOR HEALTH-CARE WORKERS (HCW)</vt:lpstr>
      <vt:lpstr>21.11.3 INADVERTENT (NON-OCCUPATIONAL)       POST EXPOSURE HIV PROPHYLAXIS</vt:lpstr>
      <vt:lpstr>21.12 HYPOGLYCAEMIA &amp;           HYPOGLYCAEMIC COMA</vt:lpstr>
      <vt:lpstr>21.13 HYPOGLYCAEMIA &amp; HYPOGLYCAEMIC   COMA</vt:lpstr>
      <vt:lpstr>21.14 INJURIES</vt:lpstr>
      <vt:lpstr>21.16 PULMONARY OEDEMA, ACUTE</vt:lpstr>
      <vt:lpstr>21.16 PULMONARY OEDEMA, ACUTE</vt:lpstr>
      <vt:lpstr>21.17 SHOCK</vt:lpstr>
      <vt:lpstr>21.18 ANAPHYLAXIS</vt:lpstr>
      <vt:lpstr>21.18 ANAPHYLAXIS</vt:lpstr>
      <vt:lpstr>21.18 ANAPHYLAXIS</vt:lpstr>
      <vt:lpstr>21.20 STATUS EPILEPTICUS</vt:lpstr>
      <vt:lpstr>21.20 STATUS EPILEPTICUS</vt:lpstr>
      <vt:lpstr>21.20 STATUS EPILEPTICUS</vt:lpstr>
      <vt:lpstr>21.20 STATUS EPILEPTICUS</vt:lpstr>
      <vt:lpstr>21.20 STATUS EPILEPTICUS</vt:lpstr>
      <vt:lpstr>21.20 STATUS EPILEPTICUS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Trudy</dc:creator>
  <cp:lastModifiedBy>LeongT</cp:lastModifiedBy>
  <cp:revision>263</cp:revision>
  <dcterms:created xsi:type="dcterms:W3CDTF">2014-04-22T12:08:09Z</dcterms:created>
  <dcterms:modified xsi:type="dcterms:W3CDTF">2015-03-30T19:50:08Z</dcterms:modified>
</cp:coreProperties>
</file>