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1" r:id="rId1"/>
    <p:sldMasterId id="2147483666" r:id="rId2"/>
  </p:sldMasterIdLst>
  <p:notesMasterIdLst>
    <p:notesMasterId r:id="rId48"/>
  </p:notesMasterIdLst>
  <p:handoutMasterIdLst>
    <p:handoutMasterId r:id="rId49"/>
  </p:handoutMasterIdLst>
  <p:sldIdLst>
    <p:sldId id="310"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58" r:id="rId40"/>
    <p:sldId id="357" r:id="rId41"/>
    <p:sldId id="349" r:id="rId42"/>
    <p:sldId id="350" r:id="rId43"/>
    <p:sldId id="351" r:id="rId44"/>
    <p:sldId id="353" r:id="rId45"/>
    <p:sldId id="354" r:id="rId46"/>
    <p:sldId id="35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i" initials="J" lastIdx="22" clrIdx="0">
    <p:extLst>
      <p:ext uri="{19B8F6BF-5375-455C-9EA6-DF929625EA0E}">
        <p15:presenceInfo xmlns:p15="http://schemas.microsoft.com/office/powerpoint/2012/main" xmlns="" userId="Jacqu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66FF"/>
    <a:srgbClr val="99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98" autoAdjust="0"/>
  </p:normalViewPr>
  <p:slideViewPr>
    <p:cSldViewPr>
      <p:cViewPr>
        <p:scale>
          <a:sx n="89" d="100"/>
          <a:sy n="89"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1.xlsx"/><Relationship Id="rId1" Type="http://schemas.openxmlformats.org/officeDocument/2006/relationships/image" Target="../media/image6.jpeg"/></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1"/>
  <c:chart>
    <c:view3D>
      <c:rotX val="20"/>
      <c:rAngAx val="1"/>
    </c:view3D>
    <c:plotArea>
      <c:layout>
        <c:manualLayout>
          <c:layoutTarget val="inner"/>
          <c:xMode val="edge"/>
          <c:yMode val="edge"/>
          <c:x val="0.30481517935258201"/>
          <c:y val="3.5071952212870072E-2"/>
          <c:w val="0.68824056181363968"/>
          <c:h val="0.82260040570371462"/>
        </c:manualLayout>
      </c:layout>
      <c:bar3DChart>
        <c:barDir val="col"/>
        <c:grouping val="clustered"/>
        <c:ser>
          <c:idx val="0"/>
          <c:order val="0"/>
          <c:tx>
            <c:strRef>
              <c:f>Sheet1!$B$1</c:f>
              <c:strCache>
                <c:ptCount val="1"/>
                <c:pt idx="0">
                  <c:v>Simvastatin 10 mg (28)</c:v>
                </c:pt>
              </c:strCache>
            </c:strRef>
          </c:tx>
          <c:spPr>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6200000" scaled="1"/>
              <a:tileRect/>
            </a:gradFill>
          </c:spPr>
          <c:dLbls>
            <c:dLbl>
              <c:idx val="0"/>
              <c:layout>
                <c:manualLayout>
                  <c:x val="3.5133982196200527E-3"/>
                  <c:y val="0"/>
                </c:manualLayout>
              </c:layout>
              <c:showVal val="1"/>
            </c:dLbl>
            <c:txPr>
              <a:bodyPr rot="-5400000" vert="horz"/>
              <a:lstStyle/>
              <a:p>
                <a:pPr>
                  <a:defRPr b="1"/>
                </a:pPr>
                <a:endParaRPr lang="en-US"/>
              </a:p>
            </c:txPr>
            <c:showVal val="1"/>
          </c:dLbls>
          <c:cat>
            <c:numRef>
              <c:f>Sheet1!$A$2:$A$3</c:f>
              <c:numCache>
                <c:formatCode>General</c:formatCode>
                <c:ptCount val="2"/>
              </c:numCache>
            </c:numRef>
          </c:cat>
          <c:val>
            <c:numRef>
              <c:f>Sheet1!$B$2:$B$3</c:f>
              <c:numCache>
                <c:formatCode>General</c:formatCode>
                <c:ptCount val="2"/>
                <c:pt idx="0" formatCode="_ [$R-1C09]\ * #,##0.00_ ;_ [$R-1C09]\ * \-#,##0.00_ ;_ [$R-1C09]\ * &quot;-&quot;??_ ;_ @_ ">
                  <c:v>4.26</c:v>
                </c:pt>
              </c:numCache>
            </c:numRef>
          </c:val>
        </c:ser>
        <c:ser>
          <c:idx val="1"/>
          <c:order val="1"/>
          <c:tx>
            <c:strRef>
              <c:f>Sheet1!$C$1</c:f>
              <c:strCache>
                <c:ptCount val="1"/>
                <c:pt idx="0">
                  <c:v>Simvastatin 20 mg (28)</c:v>
                </c:pt>
              </c:strCache>
            </c:strRef>
          </c:tx>
          <c:spPr>
            <a:gradFill>
              <a:gsLst>
                <a:gs pos="0">
                  <a:srgbClr val="0D5EFF">
                    <a:alpha val="70980"/>
                  </a:srgbClr>
                </a:gs>
                <a:gs pos="25000">
                  <a:srgbClr val="21D6E0"/>
                </a:gs>
                <a:gs pos="75000">
                  <a:srgbClr val="0087E6"/>
                </a:gs>
                <a:gs pos="100000">
                  <a:srgbClr val="005CBF"/>
                </a:gs>
              </a:gsLst>
              <a:lin ang="3000000" scaled="0"/>
            </a:gradFill>
          </c:spPr>
          <c:dLbls>
            <c:dLbl>
              <c:idx val="0"/>
              <c:layout>
                <c:manualLayout>
                  <c:x val="2.1847301215732612E-3"/>
                  <c:y val="-5.7860666596370475E-3"/>
                </c:manualLayout>
              </c:layout>
              <c:showVal val="1"/>
            </c:dLbl>
            <c:txPr>
              <a:bodyPr rot="-5400000" vert="horz"/>
              <a:lstStyle/>
              <a:p>
                <a:pPr>
                  <a:defRPr b="1"/>
                </a:pPr>
                <a:endParaRPr lang="en-US"/>
              </a:p>
            </c:txPr>
            <c:showVal val="1"/>
          </c:dLbls>
          <c:cat>
            <c:numRef>
              <c:f>Sheet1!$A$2:$A$3</c:f>
              <c:numCache>
                <c:formatCode>General</c:formatCode>
                <c:ptCount val="2"/>
              </c:numCache>
            </c:numRef>
          </c:cat>
          <c:val>
            <c:numRef>
              <c:f>Sheet1!$C$2:$C$3</c:f>
              <c:numCache>
                <c:formatCode>General</c:formatCode>
                <c:ptCount val="2"/>
                <c:pt idx="0" formatCode="&quot;R&quot;#,##0.00_);[Red]\(&quot;R&quot;#,##0.00\)">
                  <c:v>6.09</c:v>
                </c:pt>
              </c:numCache>
            </c:numRef>
          </c:val>
        </c:ser>
        <c:shape val="box"/>
        <c:axId val="94578944"/>
        <c:axId val="94601216"/>
        <c:axId val="0"/>
      </c:bar3DChart>
      <c:catAx>
        <c:axId val="94578944"/>
        <c:scaling>
          <c:orientation val="minMax"/>
        </c:scaling>
        <c:axPos val="b"/>
        <c:numFmt formatCode="General" sourceLinked="1"/>
        <c:tickLblPos val="nextTo"/>
        <c:crossAx val="94601216"/>
        <c:crossesAt val="0"/>
        <c:auto val="1"/>
        <c:lblAlgn val="ctr"/>
        <c:lblOffset val="100"/>
      </c:catAx>
      <c:valAx>
        <c:axId val="94601216"/>
        <c:scaling>
          <c:orientation val="minMax"/>
        </c:scaling>
        <c:axPos val="l"/>
        <c:majorGridlines>
          <c:spPr>
            <a:ln>
              <a:solidFill>
                <a:schemeClr val="bg1"/>
              </a:solidFill>
            </a:ln>
          </c:spPr>
        </c:majorGridlines>
        <c:numFmt formatCode="_-[$R-1C09]* #,##0.00_-;\-[$R-1C09]* #,##0.00_-;_-[$R-1C09]* &quot;-&quot;??_-;_-@_-" sourceLinked="0"/>
        <c:tickLblPos val="nextTo"/>
        <c:spPr>
          <a:effectLst/>
        </c:spPr>
        <c:crossAx val="94578944"/>
        <c:crosses val="autoZero"/>
        <c:crossBetween val="between"/>
      </c:valAx>
    </c:plotArea>
    <c:legend>
      <c:legendPos val="tr"/>
      <c:layout>
        <c:manualLayout>
          <c:xMode val="edge"/>
          <c:yMode val="edge"/>
          <c:x val="0.63713760165225253"/>
          <c:y val="0.19641079400489486"/>
          <c:w val="0.32417939234868498"/>
          <c:h val="0.48620953630796182"/>
        </c:manualLayout>
      </c:layout>
      <c:spPr>
        <a:ln w="3175">
          <a:noFill/>
        </a:ln>
      </c:spPr>
      <c:txPr>
        <a:bodyPr/>
        <a:lstStyle/>
        <a:p>
          <a:pPr>
            <a:defRPr sz="700"/>
          </a:pPr>
          <a:endParaRPr lang="en-US"/>
        </a:p>
      </c:txPr>
    </c:legend>
    <c:plotVisOnly val="1"/>
    <c:dispBlanksAs val="gap"/>
  </c:chart>
  <c:spPr>
    <a:blipFill>
      <a:blip xmlns:r="http://schemas.openxmlformats.org/officeDocument/2006/relationships" r:embed="rId1"/>
      <a:tile tx="0" ty="0" sx="100000" sy="100000" flip="none" algn="tl"/>
    </a:blipFill>
    <a:ln w="12700" cap="rnd" cmpd="tri">
      <a:solidFill>
        <a:schemeClr val="tx2">
          <a:lumMod val="20000"/>
          <a:lumOff val="80000"/>
        </a:schemeClr>
      </a:solidFill>
      <a:bevel/>
    </a:ln>
    <a:scene3d>
      <a:camera prst="orthographicFront"/>
      <a:lightRig rig="threePt" dir="t"/>
    </a:scene3d>
    <a:sp3d>
      <a:bevelT w="165100" prst="coolSlant"/>
    </a:sp3d>
  </c:spPr>
  <c:txPr>
    <a:bodyPr/>
    <a:lstStyle/>
    <a:p>
      <a:pPr>
        <a:defRPr sz="1000"/>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0.04746</cdr:x>
      <cdr:y>0.88679</cdr:y>
    </cdr:from>
    <cdr:to>
      <cdr:x>0.94599</cdr:x>
      <cdr:y>0.96486</cdr:y>
    </cdr:to>
    <cdr:sp macro="" textlink="">
      <cdr:nvSpPr>
        <cdr:cNvPr id="2" name="TextBox 1"/>
        <cdr:cNvSpPr txBox="1"/>
      </cdr:nvSpPr>
      <cdr:spPr>
        <a:xfrm xmlns:a="http://schemas.openxmlformats.org/drawingml/2006/main">
          <a:off x="144016" y="3384376"/>
          <a:ext cx="2726751" cy="2979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ZA" sz="800" b="1" dirty="0" smtClean="0"/>
            <a:t>Price comparison of </a:t>
          </a:r>
          <a:r>
            <a:rPr lang="en-ZA" sz="800" b="1" dirty="0" err="1" smtClean="0"/>
            <a:t>simvastatin</a:t>
          </a:r>
          <a:r>
            <a:rPr lang="en-ZA" sz="800" b="1" dirty="0" smtClean="0"/>
            <a:t> 10 </a:t>
          </a:r>
          <a:r>
            <a:rPr lang="en-ZA" sz="800" b="1" dirty="0" err="1" smtClean="0"/>
            <a:t>vs</a:t>
          </a:r>
          <a:r>
            <a:rPr lang="en-ZA" sz="800" b="1" dirty="0" smtClean="0"/>
            <a:t> 20 mg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0FF873-A247-4A95-9304-7BE8D86E2049}" type="datetimeFigureOut">
              <a:rPr lang="en-US" smtClean="0"/>
              <a:pPr/>
              <a:t>3/30/2015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0B3D3A-C80B-434C-A7B9-BCDEFB3F02C7}" type="slidenum">
              <a:rPr lang="en-US" smtClean="0"/>
              <a:pPr/>
              <a:t>‹#›</a:t>
            </a:fld>
            <a:endParaRPr lang="en-US"/>
          </a:p>
        </p:txBody>
      </p:sp>
    </p:spTree>
    <p:extLst>
      <p:ext uri="{BB962C8B-B14F-4D97-AF65-F5344CB8AC3E}">
        <p14:creationId xmlns="" xmlns:p14="http://schemas.microsoft.com/office/powerpoint/2010/main" val="1700949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FE979-5120-4E1A-8690-156A92E8BC4D}" type="datetimeFigureOut">
              <a:rPr lang="en-US" smtClean="0"/>
              <a:pPr/>
              <a:t>3/30/2015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40204B-497E-4794-AA58-A31DBCDDE6E9}" type="slidenum">
              <a:rPr lang="en-ZA" smtClean="0"/>
              <a:pPr/>
              <a:t>‹#›</a:t>
            </a:fld>
            <a:endParaRPr lang="en-ZA"/>
          </a:p>
        </p:txBody>
      </p:sp>
    </p:spTree>
    <p:extLst>
      <p:ext uri="{BB962C8B-B14F-4D97-AF65-F5344CB8AC3E}">
        <p14:creationId xmlns="" xmlns:p14="http://schemas.microsoft.com/office/powerpoint/2010/main" val="402892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GB" sz="1100" dirty="0" smtClean="0"/>
              <a:t>DISCLAIMER</a:t>
            </a:r>
          </a:p>
          <a:p>
            <a:pPr>
              <a:lnSpc>
                <a:spcPct val="80000"/>
              </a:lnSpc>
            </a:pPr>
            <a:r>
              <a:rPr lang="en-GB" sz="1100" dirty="0" smtClean="0"/>
              <a:t>This slide set is an implementation tool and should be used alongside the published STG. This information does not supersede or replace the STG itself.</a:t>
            </a:r>
            <a:endParaRPr lang="en-US" dirty="0"/>
          </a:p>
        </p:txBody>
      </p:sp>
      <p:sp>
        <p:nvSpPr>
          <p:cNvPr id="4" name="Date Placeholder 3"/>
          <p:cNvSpPr>
            <a:spLocks noGrp="1"/>
          </p:cNvSpPr>
          <p:nvPr>
            <p:ph type="dt" idx="10"/>
          </p:nvPr>
        </p:nvSpPr>
        <p:spPr/>
        <p:txBody>
          <a:bodyPr/>
          <a:lstStyle/>
          <a:p>
            <a:fld id="{DA32DA9B-F8D5-4216-B26F-75A09D968563}" type="datetime1">
              <a:rPr lang="en-US" smtClean="0">
                <a:solidFill>
                  <a:prstClr val="black"/>
                </a:solidFill>
              </a:rPr>
              <a:pPr/>
              <a:t>3/30/2015</a:t>
            </a:fld>
            <a:endParaRPr lang="en-ZA">
              <a:solidFill>
                <a:prstClr val="black"/>
              </a:solidFill>
            </a:endParaRPr>
          </a:p>
        </p:txBody>
      </p:sp>
      <p:sp>
        <p:nvSpPr>
          <p:cNvPr id="5" name="Footer Placeholder 4"/>
          <p:cNvSpPr>
            <a:spLocks noGrp="1"/>
          </p:cNvSpPr>
          <p:nvPr>
            <p:ph type="ftr" sz="quarter" idx="11"/>
          </p:nvPr>
        </p:nvSpPr>
        <p:spPr/>
        <p:txBody>
          <a:bodyPr/>
          <a:lstStyle/>
          <a:p>
            <a:endParaRPr lang="en-ZA">
              <a:solidFill>
                <a:prstClr val="black"/>
              </a:solidFill>
            </a:endParaRPr>
          </a:p>
        </p:txBody>
      </p:sp>
      <p:sp>
        <p:nvSpPr>
          <p:cNvPr id="6" name="Slide Number Placeholder 5"/>
          <p:cNvSpPr>
            <a:spLocks noGrp="1"/>
          </p:cNvSpPr>
          <p:nvPr>
            <p:ph type="sldNum" sz="quarter" idx="12"/>
          </p:nvPr>
        </p:nvSpPr>
        <p:spPr/>
        <p:txBody>
          <a:bodyPr/>
          <a:lstStyle/>
          <a:p>
            <a:fld id="{BD4EA3F3-7F60-4372-AD96-0BFBCD79137E}" type="slidenum">
              <a:rPr lang="en-ZA" smtClean="0">
                <a:solidFill>
                  <a:prstClr val="black"/>
                </a:solidFill>
              </a:rPr>
              <a:pPr/>
              <a:t>1</a:t>
            </a:fld>
            <a:endParaRPr lang="en-ZA">
              <a:solidFill>
                <a:prstClr val="black"/>
              </a:solidFill>
            </a:endParaRPr>
          </a:p>
        </p:txBody>
      </p:sp>
    </p:spTree>
    <p:extLst>
      <p:ext uri="{BB962C8B-B14F-4D97-AF65-F5344CB8AC3E}">
        <p14:creationId xmlns="" xmlns:p14="http://schemas.microsoft.com/office/powerpoint/2010/main" val="3989668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4</a:t>
            </a:fld>
            <a:endParaRPr lang="en-ZA"/>
          </a:p>
        </p:txBody>
      </p:sp>
    </p:spTree>
    <p:extLst>
      <p:ext uri="{BB962C8B-B14F-4D97-AF65-F5344CB8AC3E}">
        <p14:creationId xmlns="" xmlns:p14="http://schemas.microsoft.com/office/powerpoint/2010/main" val="3410364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8</a:t>
            </a:fld>
            <a:endParaRPr lang="en-ZA"/>
          </a:p>
        </p:txBody>
      </p:sp>
    </p:spTree>
    <p:extLst>
      <p:ext uri="{BB962C8B-B14F-4D97-AF65-F5344CB8AC3E}">
        <p14:creationId xmlns="" xmlns:p14="http://schemas.microsoft.com/office/powerpoint/2010/main" val="1074963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19</a:t>
            </a:fld>
            <a:endParaRPr lang="en-ZA"/>
          </a:p>
        </p:txBody>
      </p:sp>
    </p:spTree>
    <p:extLst>
      <p:ext uri="{BB962C8B-B14F-4D97-AF65-F5344CB8AC3E}">
        <p14:creationId xmlns="" xmlns:p14="http://schemas.microsoft.com/office/powerpoint/2010/main" val="760839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27</a:t>
            </a:fld>
            <a:endParaRPr lang="en-ZA"/>
          </a:p>
        </p:txBody>
      </p:sp>
    </p:spTree>
    <p:extLst>
      <p:ext uri="{BB962C8B-B14F-4D97-AF65-F5344CB8AC3E}">
        <p14:creationId xmlns="" xmlns:p14="http://schemas.microsoft.com/office/powerpoint/2010/main" val="3909897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29</a:t>
            </a:fld>
            <a:endParaRPr lang="en-ZA"/>
          </a:p>
        </p:txBody>
      </p:sp>
    </p:spTree>
    <p:extLst>
      <p:ext uri="{BB962C8B-B14F-4D97-AF65-F5344CB8AC3E}">
        <p14:creationId xmlns="" xmlns:p14="http://schemas.microsoft.com/office/powerpoint/2010/main" val="3547060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kern="1200" dirty="0" smtClean="0">
                <a:solidFill>
                  <a:schemeClr val="tx1"/>
                </a:solidFill>
                <a:effectLst/>
                <a:latin typeface="+mn-lt"/>
                <a:ea typeface="+mn-ea"/>
                <a:cs typeface="+mn-cs"/>
              </a:rPr>
              <a:t>van </a:t>
            </a:r>
            <a:r>
              <a:rPr lang="en-ZA" sz="1200" kern="1200" dirty="0" err="1" smtClean="0">
                <a:solidFill>
                  <a:schemeClr val="tx1"/>
                </a:solidFill>
                <a:effectLst/>
                <a:latin typeface="+mn-lt"/>
                <a:ea typeface="+mn-ea"/>
                <a:cs typeface="+mn-cs"/>
              </a:rPr>
              <a:t>Driel</a:t>
            </a:r>
            <a:r>
              <a:rPr lang="en-ZA" sz="1200" kern="1200" dirty="0" smtClean="0">
                <a:solidFill>
                  <a:schemeClr val="tx1"/>
                </a:solidFill>
                <a:effectLst/>
                <a:latin typeface="+mn-lt"/>
                <a:ea typeface="+mn-ea"/>
                <a:cs typeface="+mn-cs"/>
              </a:rPr>
              <a:t> ML, De Sutter AI, </a:t>
            </a:r>
            <a:r>
              <a:rPr lang="en-ZA" sz="1200" kern="1200" dirty="0" err="1" smtClean="0">
                <a:solidFill>
                  <a:schemeClr val="tx1"/>
                </a:solidFill>
                <a:effectLst/>
                <a:latin typeface="+mn-lt"/>
                <a:ea typeface="+mn-ea"/>
                <a:cs typeface="+mn-cs"/>
              </a:rPr>
              <a:t>Keber</a:t>
            </a:r>
            <a:r>
              <a:rPr lang="en-ZA" sz="1200" kern="1200" dirty="0" smtClean="0">
                <a:solidFill>
                  <a:schemeClr val="tx1"/>
                </a:solidFill>
                <a:effectLst/>
                <a:latin typeface="+mn-lt"/>
                <a:ea typeface="+mn-ea"/>
                <a:cs typeface="+mn-cs"/>
              </a:rPr>
              <a:t> N, </a:t>
            </a:r>
            <a:r>
              <a:rPr lang="en-ZA" sz="1200" kern="1200" dirty="0" err="1" smtClean="0">
                <a:solidFill>
                  <a:schemeClr val="tx1"/>
                </a:solidFill>
                <a:effectLst/>
                <a:latin typeface="+mn-lt"/>
                <a:ea typeface="+mn-ea"/>
                <a:cs typeface="+mn-cs"/>
              </a:rPr>
              <a:t>Habraken</a:t>
            </a:r>
            <a:r>
              <a:rPr lang="en-ZA" sz="1200" kern="1200" dirty="0" smtClean="0">
                <a:solidFill>
                  <a:schemeClr val="tx1"/>
                </a:solidFill>
                <a:effectLst/>
                <a:latin typeface="+mn-lt"/>
                <a:ea typeface="+mn-ea"/>
                <a:cs typeface="+mn-cs"/>
              </a:rPr>
              <a:t> H, </a:t>
            </a:r>
            <a:r>
              <a:rPr lang="en-ZA" sz="1200" kern="1200" dirty="0" err="1" smtClean="0">
                <a:solidFill>
                  <a:schemeClr val="tx1"/>
                </a:solidFill>
                <a:effectLst/>
                <a:latin typeface="+mn-lt"/>
                <a:ea typeface="+mn-ea"/>
                <a:cs typeface="+mn-cs"/>
              </a:rPr>
              <a:t>Christiaens</a:t>
            </a:r>
            <a:r>
              <a:rPr lang="en-ZA" sz="1200" kern="1200" dirty="0" smtClean="0">
                <a:solidFill>
                  <a:schemeClr val="tx1"/>
                </a:solidFill>
                <a:effectLst/>
                <a:latin typeface="+mn-lt"/>
                <a:ea typeface="+mn-ea"/>
                <a:cs typeface="+mn-cs"/>
              </a:rPr>
              <a:t> T. Different antibiotic treatments for group A streptococcal pharyngitis. </a:t>
            </a:r>
            <a:r>
              <a:rPr lang="en-ZA" sz="1200" i="1" kern="1200" dirty="0" smtClean="0">
                <a:solidFill>
                  <a:schemeClr val="tx1"/>
                </a:solidFill>
                <a:effectLst/>
                <a:latin typeface="+mn-lt"/>
                <a:ea typeface="+mn-ea"/>
                <a:cs typeface="+mn-cs"/>
              </a:rPr>
              <a:t>Cochrane Database </a:t>
            </a:r>
            <a:r>
              <a:rPr lang="en-ZA" sz="1200" i="1" kern="1200" dirty="0" err="1" smtClean="0">
                <a:solidFill>
                  <a:schemeClr val="tx1"/>
                </a:solidFill>
                <a:effectLst/>
                <a:latin typeface="+mn-lt"/>
                <a:ea typeface="+mn-ea"/>
                <a:cs typeface="+mn-cs"/>
              </a:rPr>
              <a:t>Syst</a:t>
            </a:r>
            <a:r>
              <a:rPr lang="en-ZA" sz="1200" i="1" kern="1200" dirty="0" smtClean="0">
                <a:solidFill>
                  <a:schemeClr val="tx1"/>
                </a:solidFill>
                <a:effectLst/>
                <a:latin typeface="+mn-lt"/>
                <a:ea typeface="+mn-ea"/>
                <a:cs typeface="+mn-cs"/>
              </a:rPr>
              <a:t> Rev</a:t>
            </a:r>
            <a:r>
              <a:rPr lang="en-ZA" sz="1200" kern="1200" dirty="0" smtClean="0">
                <a:solidFill>
                  <a:schemeClr val="tx1"/>
                </a:solidFill>
                <a:effectLst/>
                <a:latin typeface="+mn-lt"/>
                <a:ea typeface="+mn-ea"/>
                <a:cs typeface="+mn-cs"/>
              </a:rPr>
              <a:t>. 2013 Apr 30;4:CD004406. </a:t>
            </a:r>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33</a:t>
            </a:fld>
            <a:endParaRPr lang="en-ZA"/>
          </a:p>
        </p:txBody>
      </p:sp>
    </p:spTree>
    <p:extLst>
      <p:ext uri="{BB962C8B-B14F-4D97-AF65-F5344CB8AC3E}">
        <p14:creationId xmlns="" xmlns:p14="http://schemas.microsoft.com/office/powerpoint/2010/main" val="2112121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34</a:t>
            </a:fld>
            <a:endParaRPr lang="en-ZA"/>
          </a:p>
        </p:txBody>
      </p:sp>
    </p:spTree>
    <p:extLst>
      <p:ext uri="{BB962C8B-B14F-4D97-AF65-F5344CB8AC3E}">
        <p14:creationId xmlns="" xmlns:p14="http://schemas.microsoft.com/office/powerpoint/2010/main" val="3873125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p:nvPicPr>
        <p:blipFill>
          <a:blip r:embed="rId5" cstate="print"/>
          <a:stretch>
            <a:fillRect/>
          </a:stretch>
        </p:blipFill>
        <p:spPr>
          <a:xfrm>
            <a:off x="152400" y="5867400"/>
            <a:ext cx="2286000" cy="824484"/>
          </a:xfrm>
          <a:prstGeom prst="rect">
            <a:avLst/>
          </a:prstGeom>
        </p:spPr>
      </p:pic>
      <p:cxnSp>
        <p:nvCxnSpPr>
          <p:cNvPr id="17" name="Straight Connector 16"/>
          <p:cNvCxnSpPr/>
          <p:nvPr/>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178602441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178602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r>
              <a:rPr lang="en-US" smtClean="0"/>
              <a:t>2014</a:t>
            </a:r>
            <a:endParaRPr lang="en-ZA"/>
          </a:p>
        </p:txBody>
      </p:sp>
      <p:sp>
        <p:nvSpPr>
          <p:cNvPr id="5" name="Footer Placeholder 4"/>
          <p:cNvSpPr>
            <a:spLocks noGrp="1"/>
          </p:cNvSpPr>
          <p:nvPr>
            <p:ph type="ftr" sz="quarter" idx="11"/>
          </p:nvPr>
        </p:nvSpPr>
        <p:spPr/>
        <p:txBody>
          <a:bodyPr/>
          <a:lstStyle/>
          <a:p>
            <a:r>
              <a:rPr lang="en-ZA" smtClean="0"/>
              <a:t>PRIMARY HEALTHCARE IMPLEMENTATION SLIDES 2014: OBSTETRICS &amp; GYNAECOLOGY</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34D61-E320-4741-865B-CA03370E08FE}" type="datetimeFigureOut">
              <a:rPr lang="en-ZA" smtClean="0"/>
              <a:pPr/>
              <a:t>2015/03/30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3A225864-C71A-46E7-87B6-7F66F7D1A433}" type="slidenum">
              <a:rPr lang="en-ZA" smtClean="0"/>
              <a:pPr/>
              <a:t>‹#›</a:t>
            </a:fld>
            <a:endParaRPr lang="en-ZA"/>
          </a:p>
        </p:txBody>
      </p:sp>
    </p:spTree>
    <p:extLst>
      <p:ext uri="{BB962C8B-B14F-4D97-AF65-F5344CB8AC3E}">
        <p14:creationId xmlns="" xmlns:p14="http://schemas.microsoft.com/office/powerpoint/2010/main" val="65858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Connector 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696904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100"/>
            </a:lvl1pPr>
          </a:lstStyle>
          <a:p>
            <a:r>
              <a:rPr lang="en-ZA" smtClean="0"/>
              <a:t>PRIMARY HEALTHCARE 2014 IMPLEMENTATION SLIDES: STI</a:t>
            </a:r>
            <a:endParaRPr lang="en-Z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100"/>
            </a:lvl1pPr>
          </a:lstStyle>
          <a:p>
            <a:fld id="{42FB03B2-953D-4068-99A6-8707FB8FE3E1}"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17860244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2014</a:t>
            </a:r>
            <a:endParaRPr lang="en-ZA"/>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t>PRIMARY HEALTHCARE IMPLEMENTATION SLIDES 2014: OBSTETRICS &amp; GYNAECOLOGY</a:t>
            </a:r>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03B2-953D-4068-99A6-8707FB8FE3E1}" type="slidenum">
              <a:rPr lang="en-ZA" smtClean="0"/>
              <a:pPr/>
              <a:t>‹#›</a:t>
            </a:fld>
            <a:endParaRPr lang="en-ZA"/>
          </a:p>
        </p:txBody>
      </p:sp>
    </p:spTree>
    <p:extLst>
      <p:ext uri="{BB962C8B-B14F-4D97-AF65-F5344CB8AC3E}">
        <p14:creationId xmlns="" xmlns:p14="http://schemas.microsoft.com/office/powerpoint/2010/main" val="1959495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71"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0668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descr="NDOH Logo.jpg"/>
          <p:cNvPicPr>
            <a:picLocks noChangeAspect="1"/>
          </p:cNvPicPr>
          <p:nvPr/>
        </p:nvPicPr>
        <p:blipFill>
          <a:blip r:embed="rId5" cstate="print"/>
          <a:stretch>
            <a:fillRect/>
          </a:stretch>
        </p:blipFill>
        <p:spPr>
          <a:xfrm>
            <a:off x="152400" y="5867400"/>
            <a:ext cx="2286000" cy="824484"/>
          </a:xfrm>
          <a:prstGeom prst="rect">
            <a:avLst/>
          </a:prstGeom>
        </p:spPr>
      </p:pic>
      <p:pic>
        <p:nvPicPr>
          <p:cNvPr id="9" name="Picture 11"/>
          <p:cNvPicPr>
            <a:picLocks noChangeAspect="1" noChangeArrowheads="1"/>
          </p:cNvPicPr>
          <p:nvPr/>
        </p:nvPicPr>
        <p:blipFill>
          <a:blip r:embed="rId6" cstate="print"/>
          <a:srcRect r="26000"/>
          <a:stretch>
            <a:fillRect/>
          </a:stretch>
        </p:blipFill>
        <p:spPr bwMode="auto">
          <a:xfrm>
            <a:off x="7341870" y="1"/>
            <a:ext cx="1184147" cy="1066799"/>
          </a:xfrm>
          <a:prstGeom prst="rect">
            <a:avLst/>
          </a:prstGeom>
          <a:noFill/>
          <a:ln w="9525">
            <a:noFill/>
            <a:miter lim="800000"/>
            <a:headEnd/>
            <a:tailEnd/>
          </a:ln>
          <a:effectLst/>
        </p:spPr>
      </p:pic>
      <p:pic>
        <p:nvPicPr>
          <p:cNvPr id="6" name="Picture 2"/>
          <p:cNvPicPr>
            <a:picLocks noChangeAspect="1" noChangeArrowheads="1"/>
          </p:cNvPicPr>
          <p:nvPr/>
        </p:nvPicPr>
        <p:blipFill>
          <a:blip r:embed="rId7"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2027922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s://www.dtu.ox.ac.uk/riskengine/" TargetMode="External"/><Relationship Id="rId2" Type="http://schemas.openxmlformats.org/officeDocument/2006/relationships/hyperlink" Target="http://www.saheart.org/uploads/files/Algorithm2.pdf" TargetMode="Externa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hyperlink" Target="http://www.saheart.org/uploads/files/Algorithm2.pdf" TargetMode="Externa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atvb.ahajournals.org/content/15/5/678.lon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4600" y="3276600"/>
            <a:ext cx="5791200" cy="400110"/>
          </a:xfrm>
          <a:prstGeom prst="rect">
            <a:avLst/>
          </a:prstGeom>
          <a:noFill/>
        </p:spPr>
        <p:txBody>
          <a:bodyPr wrap="square" rtlCol="0">
            <a:spAutoFit/>
          </a:bodyPr>
          <a:lstStyle/>
          <a:p>
            <a:endParaRPr lang="en-US" sz="2000" dirty="0">
              <a:solidFill>
                <a:prstClr val="white">
                  <a:lumMod val="50000"/>
                </a:prstClr>
              </a:solidFill>
              <a:latin typeface="Arial" pitchFamily="34" charset="0"/>
              <a:cs typeface="Arial" pitchFamily="34" charset="0"/>
            </a:endParaRPr>
          </a:p>
        </p:txBody>
      </p:sp>
      <p:sp>
        <p:nvSpPr>
          <p:cNvPr id="7" name="Rectangle 2"/>
          <p:cNvSpPr txBox="1">
            <a:spLocks noChangeArrowheads="1"/>
          </p:cNvSpPr>
          <p:nvPr/>
        </p:nvSpPr>
        <p:spPr>
          <a:xfrm>
            <a:off x="0" y="0"/>
            <a:ext cx="9144000" cy="1143000"/>
          </a:xfrm>
          <a:prstGeom prst="rect">
            <a:avLst/>
          </a:prstGeom>
        </p:spPr>
        <p:txBody>
          <a:bodyPr tIns="45720" rIns="91440" bIns="45720" anchor="b">
            <a:normAutofit/>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4400" b="1" dirty="0" smtClean="0">
              <a:solidFill>
                <a:prstClr val="white"/>
              </a:solidFill>
              <a:latin typeface="Arial" pitchFamily="34" charset="0"/>
              <a:cs typeface="Arial" pitchFamily="34" charset="0"/>
            </a:endParaRPr>
          </a:p>
        </p:txBody>
      </p:sp>
      <p:sp>
        <p:nvSpPr>
          <p:cNvPr id="4" name="TextBox 3"/>
          <p:cNvSpPr txBox="1"/>
          <p:nvPr/>
        </p:nvSpPr>
        <p:spPr>
          <a:xfrm>
            <a:off x="2514600" y="1752600"/>
            <a:ext cx="5791200" cy="461665"/>
          </a:xfrm>
          <a:prstGeom prst="rect">
            <a:avLst/>
          </a:prstGeom>
          <a:noFill/>
        </p:spPr>
        <p:txBody>
          <a:bodyPr wrap="square" rtlCol="0">
            <a:spAutoFit/>
          </a:bodyPr>
          <a:lstStyle/>
          <a:p>
            <a:r>
              <a:rPr lang="en-US" sz="2400" dirty="0" smtClean="0">
                <a:latin typeface="Arial" pitchFamily="34" charset="0"/>
                <a:cs typeface="Arial" pitchFamily="34" charset="0"/>
              </a:rPr>
              <a:t>NATIONAL DEPARTMENT OF HEALTH</a:t>
            </a:r>
          </a:p>
        </p:txBody>
      </p:sp>
      <p:sp>
        <p:nvSpPr>
          <p:cNvPr id="6" name="TextBox 5"/>
          <p:cNvSpPr txBox="1"/>
          <p:nvPr/>
        </p:nvSpPr>
        <p:spPr>
          <a:xfrm>
            <a:off x="2209800" y="3068421"/>
            <a:ext cx="6705600" cy="646331"/>
          </a:xfrm>
          <a:prstGeom prst="rect">
            <a:avLst/>
          </a:prstGeom>
          <a:noFill/>
        </p:spPr>
        <p:txBody>
          <a:bodyPr wrap="square" rtlCol="0">
            <a:spAutoFit/>
          </a:bodyPr>
          <a:lstStyle/>
          <a:p>
            <a:pPr algn="ctr"/>
            <a:r>
              <a:rPr lang="en-US" dirty="0" smtClean="0">
                <a:latin typeface="Arial" pitchFamily="34" charset="0"/>
                <a:cs typeface="Arial" pitchFamily="34" charset="0"/>
              </a:rPr>
              <a:t>AFFORDABLE MEDICINES</a:t>
            </a:r>
          </a:p>
          <a:p>
            <a:pPr algn="ctr"/>
            <a:r>
              <a:rPr lang="en-US" dirty="0" smtClean="0">
                <a:latin typeface="Arial" pitchFamily="34" charset="0"/>
                <a:cs typeface="Arial" pitchFamily="34" charset="0"/>
              </a:rPr>
              <a:t>ESSENTIAL MEDICINES PROGRAMME</a:t>
            </a:r>
          </a:p>
        </p:txBody>
      </p:sp>
      <p:sp>
        <p:nvSpPr>
          <p:cNvPr id="8" name="TextBox 7"/>
          <p:cNvSpPr txBox="1"/>
          <p:nvPr/>
        </p:nvSpPr>
        <p:spPr>
          <a:xfrm>
            <a:off x="2571736" y="4429132"/>
            <a:ext cx="5791200" cy="1015663"/>
          </a:xfrm>
          <a:prstGeom prst="rect">
            <a:avLst/>
          </a:prstGeom>
          <a:noFill/>
        </p:spPr>
        <p:txBody>
          <a:bodyPr wrap="square" rtlCol="0">
            <a:spAutoFit/>
          </a:bodyPr>
          <a:lstStyle/>
          <a:p>
            <a:pPr algn="ctr"/>
            <a:r>
              <a:rPr lang="en-US" sz="2000" dirty="0" smtClean="0">
                <a:latin typeface="Arial" pitchFamily="34" charset="0"/>
                <a:cs typeface="Arial" pitchFamily="34" charset="0"/>
              </a:rPr>
              <a:t>PRIMARY HEALTHCARE 2014</a:t>
            </a:r>
          </a:p>
          <a:p>
            <a:pPr algn="ctr"/>
            <a:endParaRPr lang="en-US" sz="2000" dirty="0" smtClean="0">
              <a:latin typeface="Arial" pitchFamily="34" charset="0"/>
              <a:cs typeface="Arial" pitchFamily="34" charset="0"/>
            </a:endParaRPr>
          </a:p>
          <a:p>
            <a:pPr algn="ctr"/>
            <a:r>
              <a:rPr lang="en-US" sz="2000" dirty="0" smtClean="0">
                <a:latin typeface="Arial" pitchFamily="34" charset="0"/>
                <a:cs typeface="Arial" pitchFamily="34" charset="0"/>
              </a:rPr>
              <a:t>Updates to the 2008 PHC STG &amp; EML</a:t>
            </a:r>
            <a:endParaRPr lang="en-US" sz="2000" dirty="0">
              <a:latin typeface="Arial" pitchFamily="34" charset="0"/>
              <a:cs typeface="Arial" pitchFamily="34" charset="0"/>
            </a:endParaRPr>
          </a:p>
        </p:txBody>
      </p:sp>
      <p:sp>
        <p:nvSpPr>
          <p:cNvPr id="9" name="Title 1"/>
          <p:cNvSpPr txBox="1">
            <a:spLocks/>
          </p:cNvSpPr>
          <p:nvPr/>
        </p:nvSpPr>
        <p:spPr>
          <a:xfrm>
            <a:off x="0" y="188640"/>
            <a:ext cx="9144000" cy="108630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ZA" sz="3600" b="1" dirty="0" smtClean="0">
                <a:solidFill>
                  <a:schemeClr val="bg1"/>
                </a:solidFill>
              </a:rPr>
              <a:t>CHAPTER 4: CARDIOVASCULAR CONDITIONS</a:t>
            </a:r>
            <a:endParaRPr lang="en-ZA" sz="3600" b="1" dirty="0">
              <a:solidFill>
                <a:schemeClr val="bg1"/>
              </a:solidFill>
            </a:endParaRPr>
          </a:p>
        </p:txBody>
      </p:sp>
    </p:spTree>
    <p:extLst>
      <p:ext uri="{BB962C8B-B14F-4D97-AF65-F5344CB8AC3E}">
        <p14:creationId xmlns="" xmlns:p14="http://schemas.microsoft.com/office/powerpoint/2010/main" val="4273022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 y="23581"/>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142844" y="1643050"/>
            <a:ext cx="8786874" cy="4483113"/>
          </a:xfrm>
        </p:spPr>
        <p:txBody>
          <a:bodyPr>
            <a:normAutofit/>
          </a:bodyPr>
          <a:lstStyle/>
          <a:p>
            <a:r>
              <a:rPr lang="en-ZA" sz="2800" u="sng" dirty="0" smtClean="0"/>
              <a:t>Simvastatin 10 mg: </a:t>
            </a:r>
            <a:r>
              <a:rPr lang="en-ZA" sz="2800" i="1" dirty="0" smtClean="0">
                <a:solidFill>
                  <a:srgbClr val="9966FF"/>
                </a:solidFill>
              </a:rPr>
              <a:t>directions for use amended</a:t>
            </a:r>
          </a:p>
          <a:p>
            <a:pPr lvl="1"/>
            <a:r>
              <a:rPr lang="en-US" sz="2400" dirty="0" smtClean="0"/>
              <a:t>Simvastatin should be taken at night.</a:t>
            </a:r>
            <a:endParaRPr lang="en-ZA" sz="2400" dirty="0" smtClean="0"/>
          </a:p>
          <a:p>
            <a:pPr lvl="2"/>
            <a:r>
              <a:rPr lang="en-ZA" sz="2000" dirty="0" smtClean="0"/>
              <a:t>Saito </a:t>
            </a:r>
            <a:r>
              <a:rPr lang="en-ZA" sz="2000" i="1" dirty="0" smtClean="0"/>
              <a:t>et al</a:t>
            </a:r>
            <a:r>
              <a:rPr lang="en-ZA" sz="2000" dirty="0" smtClean="0"/>
              <a:t>. (1991) and Wallace </a:t>
            </a:r>
            <a:r>
              <a:rPr lang="en-ZA" sz="2000" i="1" dirty="0" smtClean="0"/>
              <a:t>et al</a:t>
            </a:r>
            <a:r>
              <a:rPr lang="en-ZA" sz="2000" dirty="0" smtClean="0"/>
              <a:t>. (2003) suggest a greater reduction in LDL-C with an evening dose (low quality studies). </a:t>
            </a:r>
          </a:p>
          <a:p>
            <a:pPr lvl="2"/>
            <a:r>
              <a:rPr lang="en-ZA" sz="2000" dirty="0" smtClean="0"/>
              <a:t>FDA recommends evening administration for statins with shorter half-lives e.g. simvastatin and, daytime administration for the statins with longer half-live and/or active metabolites e.g. atorvastatin – as  cholesterol is biosynthesized in the early morning hours </a:t>
            </a:r>
          </a:p>
          <a:p>
            <a:pPr marL="342900" lvl="2" indent="-342900">
              <a:buNone/>
            </a:pPr>
            <a:r>
              <a:rPr lang="en-ZA" sz="3500" b="1" dirty="0" smtClean="0">
                <a:solidFill>
                  <a:srgbClr val="3366FF"/>
                </a:solidFill>
              </a:rPr>
              <a:t>Level of evidence: II RCT</a:t>
            </a:r>
            <a:endParaRPr lang="en-ZA" sz="3500" dirty="0" smtClean="0"/>
          </a:p>
          <a:p>
            <a:pPr>
              <a:buNone/>
            </a:pPr>
            <a:endParaRPr lang="en-ZA" sz="2800" i="1" dirty="0">
              <a:solidFill>
                <a:srgbClr val="9966FF"/>
              </a:solidFill>
            </a:endParaRPr>
          </a:p>
        </p:txBody>
      </p:sp>
      <p:sp>
        <p:nvSpPr>
          <p:cNvPr id="5" name="Slide Number Placeholder 4"/>
          <p:cNvSpPr>
            <a:spLocks noGrp="1"/>
          </p:cNvSpPr>
          <p:nvPr>
            <p:ph type="sldNum" sz="quarter" idx="12"/>
          </p:nvPr>
        </p:nvSpPr>
        <p:spPr/>
        <p:txBody>
          <a:bodyPr/>
          <a:lstStyle/>
          <a:p>
            <a:fld id="{42FB03B2-953D-4068-99A6-8707FB8FE3E1}" type="slidenum">
              <a:rPr lang="en-ZA" smtClean="0"/>
              <a:pPr/>
              <a:t>10</a:t>
            </a:fld>
            <a:endParaRPr lang="en-ZA"/>
          </a:p>
        </p:txBody>
      </p:sp>
      <p:sp>
        <p:nvSpPr>
          <p:cNvPr id="6" name="Footer Placeholder 5"/>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7" name="Rectangle 6"/>
          <p:cNvSpPr/>
          <p:nvPr/>
        </p:nvSpPr>
        <p:spPr>
          <a:xfrm>
            <a:off x="6300192" y="59618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8</a:t>
            </a:r>
            <a:endParaRPr lang="en-ZA" dirty="0">
              <a:solidFill>
                <a:srgbClr val="3366FF"/>
              </a:solidFill>
            </a:endParaRPr>
          </a:p>
        </p:txBody>
      </p:sp>
    </p:spTree>
    <p:extLst>
      <p:ext uri="{BB962C8B-B14F-4D97-AF65-F5344CB8AC3E}">
        <p14:creationId xmlns="" xmlns:p14="http://schemas.microsoft.com/office/powerpoint/2010/main" val="2406640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85"/>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251520" y="1264429"/>
            <a:ext cx="8643998" cy="4697427"/>
          </a:xfrm>
        </p:spPr>
        <p:txBody>
          <a:bodyPr>
            <a:normAutofit fontScale="77500" lnSpcReduction="20000"/>
          </a:bodyPr>
          <a:lstStyle/>
          <a:p>
            <a:pPr>
              <a:buNone/>
            </a:pPr>
            <a:r>
              <a:rPr lang="en-ZA" sz="3600" b="1" u="sng" dirty="0" smtClean="0"/>
              <a:t>Calcification associated with </a:t>
            </a:r>
            <a:r>
              <a:rPr lang="en-ZA" sz="3600" b="1" u="sng" dirty="0" err="1" smtClean="0"/>
              <a:t>statins</a:t>
            </a:r>
            <a:endParaRPr lang="en-ZA" sz="3600" dirty="0" smtClean="0"/>
          </a:p>
          <a:p>
            <a:pPr lvl="1"/>
            <a:r>
              <a:rPr lang="en-US" dirty="0" smtClean="0"/>
              <a:t>Safety data pertaining to calcification of arteries associated with statins was investigated.</a:t>
            </a:r>
            <a:endParaRPr lang="en-ZA" dirty="0" smtClean="0"/>
          </a:p>
          <a:p>
            <a:pPr lvl="2"/>
            <a:r>
              <a:rPr lang="en-ZA" dirty="0" smtClean="0"/>
              <a:t>Underpowered, observational, cohort study (n=167): Frequent use of statins </a:t>
            </a:r>
            <a:r>
              <a:rPr lang="en-ZA" i="1" dirty="0" smtClean="0"/>
              <a:t>vs.</a:t>
            </a:r>
            <a:r>
              <a:rPr lang="en-ZA" dirty="0" smtClean="0"/>
              <a:t> less frequent use associated with accelerated coronary artery calcification (mean ± SE, 8.2 ± 0.5 mm</a:t>
            </a:r>
            <a:r>
              <a:rPr lang="en-ZA" baseline="30000" dirty="0" smtClean="0"/>
              <a:t>3 </a:t>
            </a:r>
            <a:r>
              <a:rPr lang="en-ZA" dirty="0" smtClean="0"/>
              <a:t>vs. 4.2 ± 1.1 mm</a:t>
            </a:r>
            <a:r>
              <a:rPr lang="en-ZA" baseline="30000" dirty="0" smtClean="0"/>
              <a:t>3</a:t>
            </a:r>
            <a:r>
              <a:rPr lang="en-ZA" dirty="0" smtClean="0"/>
              <a:t>, p &lt; 0.01) in type 2 diabetics.</a:t>
            </a:r>
          </a:p>
          <a:p>
            <a:pPr lvl="2"/>
            <a:r>
              <a:rPr lang="en-ZA" dirty="0" smtClean="0"/>
              <a:t>Observational study (n=245) in asymptomatic type 2 Hispanic diabetics: reduction in coronary artery calcification associated with statin use.</a:t>
            </a:r>
          </a:p>
          <a:p>
            <a:pPr>
              <a:buNone/>
            </a:pPr>
            <a:r>
              <a:rPr lang="en-ZA" b="1" dirty="0" smtClean="0"/>
              <a:t>Recommendation:</a:t>
            </a:r>
            <a:r>
              <a:rPr lang="en-ZA" dirty="0" smtClean="0"/>
              <a:t> Statins retained for primary and secondary prevention of cardiovascular events.</a:t>
            </a:r>
          </a:p>
          <a:p>
            <a:pPr>
              <a:buNone/>
            </a:pPr>
            <a:r>
              <a:rPr lang="en-ZA" i="1" dirty="0" smtClean="0"/>
              <a:t>Rationale: </a:t>
            </a:r>
            <a:r>
              <a:rPr lang="en-ZA" dirty="0" smtClean="0"/>
              <a:t>Evidence is conflicting and not adequately robust to change policy. </a:t>
            </a:r>
            <a:endParaRPr lang="en-ZA" i="1" dirty="0" smtClean="0"/>
          </a:p>
          <a:p>
            <a:pPr marL="342900" lvl="2" indent="-342900">
              <a:buNone/>
            </a:pPr>
            <a:r>
              <a:rPr lang="en-ZA" sz="3500" b="1" dirty="0" smtClean="0">
                <a:solidFill>
                  <a:srgbClr val="3366FF"/>
                </a:solidFill>
              </a:rPr>
              <a:t>Level of evidence: III Observational studies</a:t>
            </a:r>
            <a:endParaRPr lang="en-ZA" sz="3500" dirty="0" smtClean="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11</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9</a:t>
            </a:r>
            <a:endParaRPr lang="en-ZA" dirty="0">
              <a:solidFill>
                <a:srgbClr val="3366FF"/>
              </a:solidFill>
            </a:endParaRPr>
          </a:p>
        </p:txBody>
      </p:sp>
    </p:spTree>
    <p:extLst>
      <p:ext uri="{BB962C8B-B14F-4D97-AF65-F5344CB8AC3E}">
        <p14:creationId xmlns="" xmlns:p14="http://schemas.microsoft.com/office/powerpoint/2010/main" val="2453564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304800" y="1219200"/>
            <a:ext cx="8229600" cy="4197361"/>
          </a:xfrm>
        </p:spPr>
        <p:txBody>
          <a:bodyPr/>
          <a:lstStyle/>
          <a:p>
            <a:r>
              <a:rPr lang="en-GB" sz="2800" u="sng" dirty="0" smtClean="0"/>
              <a:t>Alignment with the United States AHA Guidelines (2013) and treating to target:</a:t>
            </a:r>
            <a:r>
              <a:rPr lang="en-GB" sz="2800" i="1" dirty="0" smtClean="0">
                <a:solidFill>
                  <a:srgbClr val="FF0000"/>
                </a:solidFill>
              </a:rPr>
              <a:t> </a:t>
            </a:r>
            <a:r>
              <a:rPr lang="en-GB" sz="2800" i="1" dirty="0" smtClean="0">
                <a:solidFill>
                  <a:schemeClr val="accent6">
                    <a:lumMod val="75000"/>
                  </a:schemeClr>
                </a:solidFill>
              </a:rPr>
              <a:t>not added</a:t>
            </a:r>
          </a:p>
          <a:p>
            <a:pPr lvl="1"/>
            <a:r>
              <a:rPr lang="en-GB" sz="2400" i="1" dirty="0" smtClean="0"/>
              <a:t>Rationale: </a:t>
            </a:r>
            <a:r>
              <a:rPr lang="en-GB" sz="2400" dirty="0" smtClean="0"/>
              <a:t>Treat to target approach not appropriate or economically viable for public healthcare.</a:t>
            </a:r>
          </a:p>
          <a:p>
            <a:pPr lvl="1">
              <a:buNone/>
            </a:pPr>
            <a:endParaRPr lang="en-GB" sz="2400" dirty="0" smtClean="0"/>
          </a:p>
          <a:p>
            <a:pPr lvl="1">
              <a:buNone/>
            </a:pPr>
            <a:r>
              <a:rPr lang="en-ZA" sz="4000" b="1" dirty="0" smtClean="0">
                <a:solidFill>
                  <a:srgbClr val="3366FF"/>
                </a:solidFill>
              </a:rPr>
              <a:t>Level of evidence: III Expert opinion</a:t>
            </a:r>
            <a:endParaRPr lang="en-ZA" sz="4000" dirty="0" smtClean="0"/>
          </a:p>
          <a:p>
            <a:pPr lvl="1">
              <a:buNone/>
            </a:pPr>
            <a:endParaRPr lang="en-ZA" sz="2400" dirty="0" smtClean="0"/>
          </a:p>
          <a:p>
            <a:pPr>
              <a:buNone/>
            </a:pPr>
            <a:endParaRPr lang="en-ZA" dirty="0"/>
          </a:p>
        </p:txBody>
      </p:sp>
      <p:sp>
        <p:nvSpPr>
          <p:cNvPr id="5" name="Footer Placeholder 4"/>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12</a:t>
            </a:fld>
            <a:endParaRPr lang="en-ZA"/>
          </a:p>
        </p:txBody>
      </p:sp>
    </p:spTree>
    <p:extLst>
      <p:ext uri="{BB962C8B-B14F-4D97-AF65-F5344CB8AC3E}">
        <p14:creationId xmlns="" xmlns:p14="http://schemas.microsoft.com/office/powerpoint/2010/main" val="1582434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0" y="6648"/>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457200" y="1428736"/>
            <a:ext cx="8229600" cy="4857784"/>
          </a:xfrm>
        </p:spPr>
        <p:txBody>
          <a:bodyPr>
            <a:normAutofit/>
          </a:bodyPr>
          <a:lstStyle/>
          <a:p>
            <a:r>
              <a:rPr lang="en-ZA" sz="3800" u="sng" dirty="0" smtClean="0"/>
              <a:t>Atorvastatin, 10 mg</a:t>
            </a:r>
            <a:r>
              <a:rPr lang="en-ZA" sz="3800" i="1" dirty="0" smtClean="0">
                <a:solidFill>
                  <a:srgbClr val="00B050"/>
                </a:solidFill>
              </a:rPr>
              <a:t>: added</a:t>
            </a:r>
          </a:p>
          <a:p>
            <a:pPr lvl="1"/>
            <a:r>
              <a:rPr lang="en-GB" sz="2400" dirty="0" smtClean="0"/>
              <a:t>Aligned with the Adult Hospital level STG (2013) recommendations for concomitant use of a statin with protease inhibitors:</a:t>
            </a:r>
            <a:endParaRPr lang="en-ZA" sz="2400" dirty="0" smtClean="0"/>
          </a:p>
          <a:p>
            <a:pPr>
              <a:buNone/>
            </a:pPr>
            <a:r>
              <a:rPr lang="en-ZA" sz="2800" i="1" dirty="0" smtClean="0"/>
              <a:t>Rationale:</a:t>
            </a:r>
            <a:r>
              <a:rPr lang="en-ZA" sz="2800" dirty="0" smtClean="0"/>
              <a:t> Potential for drug-drug interaction with protease inhibitors is possibly greater with simvastatin compared to atorvastatin.</a:t>
            </a:r>
          </a:p>
          <a:p>
            <a:pPr>
              <a:buNone/>
            </a:pPr>
            <a:r>
              <a:rPr lang="en-ZA" sz="4000" b="1" dirty="0" smtClean="0">
                <a:solidFill>
                  <a:srgbClr val="3366FF"/>
                </a:solidFill>
              </a:rPr>
              <a:t>Level of evidence: III Guidelines</a:t>
            </a:r>
          </a:p>
        </p:txBody>
      </p:sp>
      <p:sp>
        <p:nvSpPr>
          <p:cNvPr id="5" name="Slide Number Placeholder 4"/>
          <p:cNvSpPr>
            <a:spLocks noGrp="1"/>
          </p:cNvSpPr>
          <p:nvPr>
            <p:ph type="sldNum" sz="quarter" idx="12"/>
          </p:nvPr>
        </p:nvSpPr>
        <p:spPr/>
        <p:txBody>
          <a:bodyPr/>
          <a:lstStyle/>
          <a:p>
            <a:fld id="{42FB03B2-953D-4068-99A6-8707FB8FE3E1}" type="slidenum">
              <a:rPr lang="en-ZA" smtClean="0"/>
              <a:pPr/>
              <a:t>13</a:t>
            </a:fld>
            <a:endParaRPr lang="en-ZA"/>
          </a:p>
        </p:txBody>
      </p:sp>
      <p:sp>
        <p:nvSpPr>
          <p:cNvPr id="6" name="Footer Placeholder 5"/>
          <p:cNvSpPr>
            <a:spLocks noGrp="1"/>
          </p:cNvSpPr>
          <p:nvPr>
            <p:ph type="ftr" sz="quarter" idx="11"/>
          </p:nvPr>
        </p:nvSpPr>
        <p:spPr>
          <a:xfrm>
            <a:off x="3124200" y="6356350"/>
            <a:ext cx="3662378" cy="365125"/>
          </a:xfrm>
        </p:spPr>
        <p:txBody>
          <a:bodyPr/>
          <a:lstStyle/>
          <a:p>
            <a:r>
              <a:rPr lang="en-ZA" dirty="0" smtClean="0"/>
              <a:t>PRIMARY HEALTHCARE IMPLEMENTATION SLIDES 2014: CARDIOVASCULAR CONDITIONS</a:t>
            </a:r>
            <a:endParaRPr lang="en-ZA" dirty="0"/>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10</a:t>
            </a:r>
            <a:endParaRPr lang="en-ZA" dirty="0">
              <a:solidFill>
                <a:srgbClr val="3366FF"/>
              </a:solidFill>
            </a:endParaRPr>
          </a:p>
        </p:txBody>
      </p:sp>
    </p:spTree>
    <p:extLst>
      <p:ext uri="{BB962C8B-B14F-4D97-AF65-F5344CB8AC3E}">
        <p14:creationId xmlns="" xmlns:p14="http://schemas.microsoft.com/office/powerpoint/2010/main" val="1419307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lstStyle/>
          <a:p>
            <a:pPr algn="l"/>
            <a:r>
              <a:rPr lang="en-ZA" sz="3600" b="1" dirty="0">
                <a:solidFill>
                  <a:schemeClr val="bg1"/>
                </a:solidFill>
              </a:rPr>
              <a:t>4.2	ANGINA PECTORIS, STABLE</a:t>
            </a:r>
          </a:p>
        </p:txBody>
      </p:sp>
      <p:sp>
        <p:nvSpPr>
          <p:cNvPr id="3" name="Content Placeholder 2"/>
          <p:cNvSpPr>
            <a:spLocks noGrp="1"/>
          </p:cNvSpPr>
          <p:nvPr>
            <p:ph idx="1"/>
          </p:nvPr>
        </p:nvSpPr>
        <p:spPr>
          <a:xfrm>
            <a:off x="323528" y="1219200"/>
            <a:ext cx="8568952" cy="4906963"/>
          </a:xfrm>
        </p:spPr>
        <p:txBody>
          <a:bodyPr>
            <a:normAutofit/>
          </a:bodyPr>
          <a:lstStyle/>
          <a:p>
            <a:r>
              <a:rPr lang="en-ZA" u="sng" dirty="0" smtClean="0"/>
              <a:t>Amlodipine: </a:t>
            </a:r>
            <a:r>
              <a:rPr lang="en-ZA" i="1" dirty="0" smtClean="0">
                <a:solidFill>
                  <a:srgbClr val="00B050"/>
                </a:solidFill>
              </a:rPr>
              <a:t>retained</a:t>
            </a:r>
          </a:p>
          <a:p>
            <a:r>
              <a:rPr lang="en-ZA" u="sng" smtClean="0"/>
              <a:t>Nifedipine XL: </a:t>
            </a:r>
            <a:r>
              <a:rPr lang="en-ZA" i="1" dirty="0" smtClean="0">
                <a:solidFill>
                  <a:srgbClr val="FF0000"/>
                </a:solidFill>
              </a:rPr>
              <a:t>deleted</a:t>
            </a:r>
          </a:p>
          <a:p>
            <a:pPr lvl="1"/>
            <a:r>
              <a:rPr lang="en-ZA" dirty="0" smtClean="0"/>
              <a:t>Amlodipine is less costly than nifedipine.</a:t>
            </a:r>
          </a:p>
          <a:p>
            <a:pPr lvl="1"/>
            <a:r>
              <a:rPr lang="en-ZA" dirty="0" smtClean="0"/>
              <a:t>Gingival hypertrophy is a class effect &amp; reported to be associated with both amlodipine and nifedipine. </a:t>
            </a:r>
          </a:p>
          <a:p>
            <a:pPr marL="57150" indent="0">
              <a:buNone/>
            </a:pPr>
            <a:r>
              <a:rPr lang="en-ZA" sz="4400" b="1" dirty="0">
                <a:solidFill>
                  <a:srgbClr val="3366FF"/>
                </a:solidFill>
              </a:rPr>
              <a:t>Level of evidence</a:t>
            </a:r>
            <a:r>
              <a:rPr lang="en-ZA" sz="4400" b="1" dirty="0" smtClean="0">
                <a:solidFill>
                  <a:srgbClr val="3366FF"/>
                </a:solidFill>
              </a:rPr>
              <a:t>: II RCT</a:t>
            </a:r>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14</a:t>
            </a:fld>
            <a:endParaRPr lang="en-ZA"/>
          </a:p>
        </p:txBody>
      </p:sp>
      <p:sp>
        <p:nvSpPr>
          <p:cNvPr id="8" name="Rectangle 7"/>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11</a:t>
            </a:r>
            <a:endParaRPr lang="en-ZA" dirty="0">
              <a:solidFill>
                <a:srgbClr val="3366FF"/>
              </a:solidFill>
            </a:endParaRPr>
          </a:p>
        </p:txBody>
      </p:sp>
    </p:spTree>
    <p:extLst>
      <p:ext uri="{BB962C8B-B14F-4D97-AF65-F5344CB8AC3E}">
        <p14:creationId xmlns="" xmlns:p14="http://schemas.microsoft.com/office/powerpoint/2010/main" val="708419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81"/>
            <a:ext cx="8715436" cy="1143000"/>
          </a:xfrm>
        </p:spPr>
        <p:txBody>
          <a:bodyPr>
            <a:noAutofit/>
          </a:bodyPr>
          <a:lstStyle/>
          <a:p>
            <a:pPr algn="l"/>
            <a:r>
              <a:rPr lang="en-ZA" sz="3200" b="1" dirty="0" smtClean="0">
                <a:solidFill>
                  <a:schemeClr val="bg1"/>
                </a:solidFill>
              </a:rPr>
              <a:t>4.3 	ANGINA PECTORIS, UNSTABLE / NON ST ELEVATION MYOCARDIAL INFARCTION (NSTEMI)</a:t>
            </a:r>
            <a:endParaRPr lang="en-ZA" sz="3200" dirty="0">
              <a:solidFill>
                <a:schemeClr val="bg1"/>
              </a:solidFill>
            </a:endParaRPr>
          </a:p>
        </p:txBody>
      </p:sp>
      <p:sp>
        <p:nvSpPr>
          <p:cNvPr id="3" name="Content Placeholder 2"/>
          <p:cNvSpPr>
            <a:spLocks noGrp="1"/>
          </p:cNvSpPr>
          <p:nvPr>
            <p:ph idx="1"/>
          </p:nvPr>
        </p:nvSpPr>
        <p:spPr>
          <a:xfrm>
            <a:off x="251520" y="1264429"/>
            <a:ext cx="8715436" cy="4697427"/>
          </a:xfrm>
        </p:spPr>
        <p:txBody>
          <a:bodyPr>
            <a:normAutofit/>
          </a:bodyPr>
          <a:lstStyle/>
          <a:p>
            <a:r>
              <a:rPr lang="en-GB" u="sng" dirty="0" smtClean="0"/>
              <a:t>Oxygen:</a:t>
            </a:r>
            <a:r>
              <a:rPr lang="en-GB" dirty="0" smtClean="0"/>
              <a:t> </a:t>
            </a:r>
            <a:r>
              <a:rPr lang="en-GB" i="1" dirty="0" smtClean="0">
                <a:solidFill>
                  <a:srgbClr val="9966FF"/>
                </a:solidFill>
              </a:rPr>
              <a:t>indication for use amended</a:t>
            </a:r>
            <a:endParaRPr lang="en-ZA" dirty="0" smtClean="0">
              <a:solidFill>
                <a:srgbClr val="9966FF"/>
              </a:solidFill>
            </a:endParaRPr>
          </a:p>
          <a:p>
            <a:pPr lvl="1"/>
            <a:r>
              <a:rPr lang="en-ZA" dirty="0" smtClean="0"/>
              <a:t>Conclusive evidence from RCTs to support or not support the routine use of inhaled oxygen in patients with acute AMI is lacking. </a:t>
            </a:r>
          </a:p>
          <a:p>
            <a:pPr lvl="1"/>
            <a:r>
              <a:rPr lang="en-GB" dirty="0" smtClean="0"/>
              <a:t>Text was amended, aligning with the Adult Hospital level STG, 2012 as:</a:t>
            </a:r>
            <a:endParaRPr lang="en-ZA" dirty="0" smtClean="0"/>
          </a:p>
          <a:p>
            <a:pPr lvl="2"/>
            <a:r>
              <a:rPr lang="en-ZA" dirty="0" smtClean="0"/>
              <a:t>“</a:t>
            </a:r>
            <a:r>
              <a:rPr lang="en-ZA" i="1" dirty="0" smtClean="0"/>
              <a:t>Oxygen 40% via facemask, </a:t>
            </a:r>
            <a:r>
              <a:rPr lang="en-ZA" i="1" u="sng" dirty="0" smtClean="0"/>
              <a:t>if saturation below 92% or if in distress”.</a:t>
            </a:r>
            <a:endParaRPr lang="en-ZA" i="1" dirty="0" smtClean="0"/>
          </a:p>
          <a:p>
            <a:pPr>
              <a:buNone/>
            </a:pPr>
            <a:r>
              <a:rPr lang="en-GB" sz="4400" b="1" dirty="0" smtClean="0">
                <a:solidFill>
                  <a:srgbClr val="3366FF"/>
                </a:solidFill>
              </a:rPr>
              <a:t>Level of evidence: III Guidelines</a:t>
            </a:r>
            <a:endParaRPr lang="en-ZA" sz="4400" dirty="0" smtClean="0">
              <a:solidFill>
                <a:srgbClr val="3366FF"/>
              </a:solidFill>
            </a:endParaRPr>
          </a:p>
        </p:txBody>
      </p:sp>
      <p:sp>
        <p:nvSpPr>
          <p:cNvPr id="5" name="Slide Number Placeholder 4"/>
          <p:cNvSpPr>
            <a:spLocks noGrp="1"/>
          </p:cNvSpPr>
          <p:nvPr>
            <p:ph type="sldNum" sz="quarter" idx="12"/>
          </p:nvPr>
        </p:nvSpPr>
        <p:spPr/>
        <p:txBody>
          <a:bodyPr/>
          <a:lstStyle/>
          <a:p>
            <a:fld id="{42FB03B2-953D-4068-99A6-8707FB8FE3E1}" type="slidenum">
              <a:rPr lang="en-ZA" smtClean="0"/>
              <a:pPr/>
              <a:t>15</a:t>
            </a:fld>
            <a:endParaRPr lang="en-ZA"/>
          </a:p>
        </p:txBody>
      </p:sp>
      <p:sp>
        <p:nvSpPr>
          <p:cNvPr id="6" name="Footer Placeholder 5"/>
          <p:cNvSpPr>
            <a:spLocks noGrp="1"/>
          </p:cNvSpPr>
          <p:nvPr>
            <p:ph type="ftr" sz="quarter" idx="11"/>
          </p:nvPr>
        </p:nvSpPr>
        <p:spPr>
          <a:xfrm>
            <a:off x="3124200" y="6356350"/>
            <a:ext cx="3320008" cy="365125"/>
          </a:xfrm>
        </p:spPr>
        <p:txBody>
          <a:bodyPr/>
          <a:lstStyle/>
          <a:p>
            <a:r>
              <a:rPr lang="en-ZA" dirty="0" smtClean="0"/>
              <a:t>PRIMARY HEALTHCARE IMPLEMENTATION SLIDES 2014: CARDIOVASCULAR CONDITIONS</a:t>
            </a:r>
            <a:endParaRPr lang="en-ZA" dirty="0"/>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12</a:t>
            </a:r>
            <a:endParaRPr lang="en-ZA" dirty="0">
              <a:solidFill>
                <a:srgbClr val="3366FF"/>
              </a:solidFill>
            </a:endParaRPr>
          </a:p>
        </p:txBody>
      </p:sp>
    </p:spTree>
    <p:extLst>
      <p:ext uri="{BB962C8B-B14F-4D97-AF65-F5344CB8AC3E}">
        <p14:creationId xmlns="" xmlns:p14="http://schemas.microsoft.com/office/powerpoint/2010/main" val="4126112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7" y="0"/>
            <a:ext cx="8715436" cy="1143000"/>
          </a:xfrm>
        </p:spPr>
        <p:txBody>
          <a:bodyPr>
            <a:normAutofit/>
          </a:bodyPr>
          <a:lstStyle/>
          <a:p>
            <a:pPr algn="l"/>
            <a:r>
              <a:rPr lang="en-ZA" sz="3200" b="1" dirty="0" smtClean="0">
                <a:solidFill>
                  <a:schemeClr val="bg1"/>
                </a:solidFill>
              </a:rPr>
              <a:t>4.3 	ANGINA PECTORIS, UNSTABLE / NON ST ELEVATION MYOCARDIAL INFARCTION (NSTEMI)</a:t>
            </a:r>
            <a:endParaRPr lang="en-ZA" sz="3200" b="1" dirty="0">
              <a:solidFill>
                <a:schemeClr val="bg1"/>
              </a:solidFill>
            </a:endParaRPr>
          </a:p>
        </p:txBody>
      </p:sp>
      <p:sp>
        <p:nvSpPr>
          <p:cNvPr id="3" name="Content Placeholder 2"/>
          <p:cNvSpPr>
            <a:spLocks noGrp="1"/>
          </p:cNvSpPr>
          <p:nvPr>
            <p:ph idx="1"/>
          </p:nvPr>
        </p:nvSpPr>
        <p:spPr>
          <a:xfrm>
            <a:off x="179512" y="1097476"/>
            <a:ext cx="8786874" cy="4840303"/>
          </a:xfrm>
        </p:spPr>
        <p:txBody>
          <a:bodyPr>
            <a:normAutofit fontScale="92500" lnSpcReduction="10000"/>
          </a:bodyPr>
          <a:lstStyle/>
          <a:p>
            <a:r>
              <a:rPr lang="en-ZA" u="sng" dirty="0" smtClean="0"/>
              <a:t>Aspirin:</a:t>
            </a:r>
            <a:r>
              <a:rPr lang="en-ZA" dirty="0" smtClean="0"/>
              <a:t> </a:t>
            </a:r>
            <a:r>
              <a:rPr lang="en-ZA" i="1" dirty="0" smtClean="0">
                <a:solidFill>
                  <a:srgbClr val="9966FF"/>
                </a:solidFill>
              </a:rPr>
              <a:t>dose amended</a:t>
            </a:r>
            <a:endParaRPr lang="en-ZA" dirty="0" smtClean="0">
              <a:solidFill>
                <a:srgbClr val="9966FF"/>
              </a:solidFill>
            </a:endParaRPr>
          </a:p>
          <a:p>
            <a:r>
              <a:rPr lang="en-ZA" u="sng" dirty="0" smtClean="0"/>
              <a:t>Isosorbide dinitrate:</a:t>
            </a:r>
            <a:r>
              <a:rPr lang="en-ZA" i="1" dirty="0" smtClean="0"/>
              <a:t> </a:t>
            </a:r>
            <a:r>
              <a:rPr lang="en-ZA" i="1" dirty="0" smtClean="0">
                <a:solidFill>
                  <a:schemeClr val="accent6">
                    <a:lumMod val="75000"/>
                  </a:schemeClr>
                </a:solidFill>
              </a:rPr>
              <a:t>dose not amended</a:t>
            </a:r>
            <a:endParaRPr lang="en-ZA" dirty="0" smtClean="0">
              <a:solidFill>
                <a:schemeClr val="accent6">
                  <a:lumMod val="75000"/>
                </a:schemeClr>
              </a:solidFill>
            </a:endParaRPr>
          </a:p>
          <a:p>
            <a:pPr>
              <a:buNone/>
            </a:pPr>
            <a:endParaRPr lang="en-ZA" sz="1200" dirty="0" smtClean="0"/>
          </a:p>
          <a:p>
            <a:pPr lvl="1"/>
            <a:r>
              <a:rPr lang="en-ZA" dirty="0" smtClean="0"/>
              <a:t>The dose of aspirin was aligned with the Adult Hospital level STGs and EML, 2012 edition, </a:t>
            </a:r>
            <a:r>
              <a:rPr lang="en-ZA" b="1" dirty="0" smtClean="0"/>
              <a:t>from</a:t>
            </a:r>
            <a:endParaRPr lang="en-ZA" dirty="0" smtClean="0"/>
          </a:p>
          <a:p>
            <a:pPr lvl="2"/>
            <a:r>
              <a:rPr lang="en-ZA" dirty="0" smtClean="0"/>
              <a:t>“</a:t>
            </a:r>
            <a:r>
              <a:rPr lang="en-ZA" i="1" dirty="0" smtClean="0"/>
              <a:t>Aspirin soluble, oral, 150 mg immediately</a:t>
            </a:r>
            <a:r>
              <a:rPr lang="en-ZA" dirty="0" smtClean="0"/>
              <a:t>” </a:t>
            </a:r>
            <a:r>
              <a:rPr lang="en-ZA" b="1" dirty="0" smtClean="0"/>
              <a:t>to</a:t>
            </a:r>
            <a:r>
              <a:rPr lang="en-ZA" dirty="0" smtClean="0"/>
              <a:t> “</a:t>
            </a:r>
            <a:r>
              <a:rPr lang="en-GB" i="1" dirty="0" smtClean="0"/>
              <a:t>Aspirin soluble, oral, 300mg immediately as a single dose.</a:t>
            </a:r>
            <a:r>
              <a:rPr lang="en-GB" dirty="0" smtClean="0"/>
              <a:t>”</a:t>
            </a:r>
            <a:endParaRPr lang="en-ZA" dirty="0" smtClean="0"/>
          </a:p>
          <a:p>
            <a:pPr lvl="1"/>
            <a:r>
              <a:rPr lang="en-ZA" dirty="0" smtClean="0"/>
              <a:t>The dose of </a:t>
            </a:r>
            <a:r>
              <a:rPr lang="en-GB" dirty="0" smtClean="0"/>
              <a:t>isosorbide dinitrate, sublingual, 5 mg was retained as a single dose to ensure that these </a:t>
            </a:r>
            <a:r>
              <a:rPr lang="en-ZA" dirty="0" smtClean="0"/>
              <a:t>patients are referred urgently with further management dependant on instructions from the referral institution. </a:t>
            </a:r>
          </a:p>
          <a:p>
            <a:pPr>
              <a:buNone/>
            </a:pPr>
            <a:r>
              <a:rPr lang="en-ZA" sz="4000" b="1" dirty="0" smtClean="0">
                <a:solidFill>
                  <a:srgbClr val="3366FF"/>
                </a:solidFill>
              </a:rPr>
              <a:t>Level of evidence: III Guidelines</a:t>
            </a:r>
          </a:p>
          <a:p>
            <a:endParaRPr lang="en-ZA" dirty="0" smtClean="0"/>
          </a:p>
        </p:txBody>
      </p:sp>
      <p:sp>
        <p:nvSpPr>
          <p:cNvPr id="5" name="Slide Number Placeholder 4"/>
          <p:cNvSpPr>
            <a:spLocks noGrp="1"/>
          </p:cNvSpPr>
          <p:nvPr>
            <p:ph type="sldNum" sz="quarter" idx="12"/>
          </p:nvPr>
        </p:nvSpPr>
        <p:spPr/>
        <p:txBody>
          <a:bodyPr/>
          <a:lstStyle/>
          <a:p>
            <a:fld id="{42FB03B2-953D-4068-99A6-8707FB8FE3E1}" type="slidenum">
              <a:rPr lang="en-ZA" smtClean="0"/>
              <a:pPr/>
              <a:t>16</a:t>
            </a:fld>
            <a:endParaRPr lang="en-ZA"/>
          </a:p>
        </p:txBody>
      </p:sp>
      <p:sp>
        <p:nvSpPr>
          <p:cNvPr id="6" name="Footer Placeholder 5"/>
          <p:cNvSpPr>
            <a:spLocks noGrp="1"/>
          </p:cNvSpPr>
          <p:nvPr>
            <p:ph type="ftr" sz="quarter" idx="11"/>
          </p:nvPr>
        </p:nvSpPr>
        <p:spPr>
          <a:xfrm>
            <a:off x="3124200" y="6356350"/>
            <a:ext cx="3305188" cy="365125"/>
          </a:xfrm>
        </p:spPr>
        <p:txBody>
          <a:bodyPr/>
          <a:lstStyle/>
          <a:p>
            <a:r>
              <a:rPr lang="en-ZA" dirty="0" smtClean="0"/>
              <a:t>PRIMARY HEALTHCARE IMPLEMENTATION SLIDES 2014: CARDIOVASCULAR CONDITIONS</a:t>
            </a:r>
            <a:endParaRPr lang="en-ZA" dirty="0"/>
          </a:p>
        </p:txBody>
      </p:sp>
      <p:sp>
        <p:nvSpPr>
          <p:cNvPr id="7" name="Rectangle 6"/>
          <p:cNvSpPr/>
          <p:nvPr/>
        </p:nvSpPr>
        <p:spPr>
          <a:xfrm>
            <a:off x="6444208" y="5937779"/>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13</a:t>
            </a:r>
            <a:endParaRPr lang="en-ZA" dirty="0">
              <a:solidFill>
                <a:srgbClr val="3366FF"/>
              </a:solidFill>
            </a:endParaRPr>
          </a:p>
        </p:txBody>
      </p:sp>
    </p:spTree>
    <p:extLst>
      <p:ext uri="{BB962C8B-B14F-4D97-AF65-F5344CB8AC3E}">
        <p14:creationId xmlns="" xmlns:p14="http://schemas.microsoft.com/office/powerpoint/2010/main" val="331777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131"/>
            <a:ext cx="8929718" cy="1020605"/>
          </a:xfrm>
        </p:spPr>
        <p:txBody>
          <a:bodyPr>
            <a:normAutofit fontScale="90000"/>
          </a:bodyPr>
          <a:lstStyle/>
          <a:p>
            <a:pPr algn="l"/>
            <a:r>
              <a:rPr lang="en-ZA" sz="3600" b="1" dirty="0" smtClean="0">
                <a:solidFill>
                  <a:schemeClr val="bg1"/>
                </a:solidFill>
              </a:rPr>
              <a:t>4.3 	ANGINA PECTORIS, UNSTABLE / NON ST ELEVATION MYOCARDIAL INFARCTION (NSTEMI)</a:t>
            </a:r>
            <a:r>
              <a:rPr lang="en-ZA" b="1" dirty="0" smtClean="0">
                <a:solidFill>
                  <a:schemeClr val="bg1"/>
                </a:solidFill>
              </a:rPr>
              <a:t/>
            </a:r>
            <a:br>
              <a:rPr lang="en-ZA" b="1" dirty="0" smtClean="0">
                <a:solidFill>
                  <a:schemeClr val="bg1"/>
                </a:solidFill>
              </a:rPr>
            </a:br>
            <a:endParaRPr lang="en-ZA" dirty="0">
              <a:solidFill>
                <a:schemeClr val="bg1"/>
              </a:solidFill>
            </a:endParaRPr>
          </a:p>
        </p:txBody>
      </p:sp>
      <p:sp>
        <p:nvSpPr>
          <p:cNvPr id="3" name="Content Placeholder 2"/>
          <p:cNvSpPr>
            <a:spLocks noGrp="1"/>
          </p:cNvSpPr>
          <p:nvPr>
            <p:ph idx="1"/>
          </p:nvPr>
        </p:nvSpPr>
        <p:spPr>
          <a:xfrm>
            <a:off x="251520" y="1201907"/>
            <a:ext cx="8715436" cy="4531349"/>
          </a:xfrm>
        </p:spPr>
        <p:txBody>
          <a:bodyPr>
            <a:normAutofit lnSpcReduction="10000"/>
          </a:bodyPr>
          <a:lstStyle/>
          <a:p>
            <a:r>
              <a:rPr lang="en-GB" u="sng" dirty="0" smtClean="0"/>
              <a:t>Streptokinase, IV, 1.5 million IU</a:t>
            </a:r>
            <a:r>
              <a:rPr lang="en-GB" dirty="0" smtClean="0"/>
              <a:t>: </a:t>
            </a:r>
            <a:r>
              <a:rPr lang="en-GB" i="1" dirty="0" smtClean="0">
                <a:solidFill>
                  <a:srgbClr val="9966FF"/>
                </a:solidFill>
              </a:rPr>
              <a:t>contra-indications amended</a:t>
            </a:r>
            <a:endParaRPr lang="en-ZA" dirty="0" smtClean="0">
              <a:solidFill>
                <a:srgbClr val="9966FF"/>
              </a:solidFill>
            </a:endParaRPr>
          </a:p>
          <a:p>
            <a:pPr lvl="1"/>
            <a:r>
              <a:rPr lang="en-ZA" dirty="0" smtClean="0"/>
              <a:t>The contra-indications were amended to align with the manufacturer’s package insert and the Adult STG and EML, 2012 edition.</a:t>
            </a:r>
          </a:p>
          <a:p>
            <a:r>
              <a:rPr lang="en-GB" u="sng" dirty="0" smtClean="0"/>
              <a:t>Morphine, IV</a:t>
            </a:r>
            <a:r>
              <a:rPr lang="en-GB" dirty="0" smtClean="0"/>
              <a:t>: </a:t>
            </a:r>
            <a:r>
              <a:rPr lang="en-GB" i="1" dirty="0" smtClean="0">
                <a:solidFill>
                  <a:srgbClr val="9966FF"/>
                </a:solidFill>
              </a:rPr>
              <a:t>directions for use amended</a:t>
            </a:r>
            <a:endParaRPr lang="en-ZA" dirty="0" smtClean="0">
              <a:solidFill>
                <a:srgbClr val="9966FF"/>
              </a:solidFill>
            </a:endParaRPr>
          </a:p>
          <a:p>
            <a:pPr lvl="1"/>
            <a:r>
              <a:rPr lang="en-GB" dirty="0" smtClean="0"/>
              <a:t>Text was aligned with the Adult Hospital level STG, 2012.</a:t>
            </a:r>
            <a:endParaRPr lang="en-ZA" dirty="0" smtClean="0"/>
          </a:p>
          <a:p>
            <a:pPr>
              <a:buNone/>
            </a:pPr>
            <a:r>
              <a:rPr lang="en-ZA" sz="4800" b="1" dirty="0" smtClean="0">
                <a:solidFill>
                  <a:srgbClr val="3366FF"/>
                </a:solidFill>
              </a:rPr>
              <a:t>Level of evidence: III Guidelines</a:t>
            </a:r>
          </a:p>
        </p:txBody>
      </p:sp>
      <p:sp>
        <p:nvSpPr>
          <p:cNvPr id="5" name="Footer Placeholder 4"/>
          <p:cNvSpPr>
            <a:spLocks noGrp="1"/>
          </p:cNvSpPr>
          <p:nvPr>
            <p:ph type="ftr" sz="quarter" idx="11"/>
          </p:nvPr>
        </p:nvSpPr>
        <p:spPr>
          <a:xfrm>
            <a:off x="3124200" y="6356350"/>
            <a:ext cx="3392016"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17</a:t>
            </a:fld>
            <a:endParaRPr lang="en-ZA"/>
          </a:p>
        </p:txBody>
      </p:sp>
      <p:sp>
        <p:nvSpPr>
          <p:cNvPr id="9" name="Rectangle 8"/>
          <p:cNvSpPr/>
          <p:nvPr/>
        </p:nvSpPr>
        <p:spPr>
          <a:xfrm>
            <a:off x="6560085" y="5971645"/>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14</a:t>
            </a:r>
            <a:endParaRPr lang="en-ZA" dirty="0">
              <a:solidFill>
                <a:srgbClr val="3366FF"/>
              </a:solidFill>
            </a:endParaRPr>
          </a:p>
        </p:txBody>
      </p:sp>
    </p:spTree>
    <p:extLst>
      <p:ext uri="{BB962C8B-B14F-4D97-AF65-F5344CB8AC3E}">
        <p14:creationId xmlns="" xmlns:p14="http://schemas.microsoft.com/office/powerpoint/2010/main" val="2619812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3" y="0"/>
            <a:ext cx="8786874" cy="1143000"/>
          </a:xfrm>
        </p:spPr>
        <p:txBody>
          <a:bodyPr>
            <a:noAutofit/>
          </a:bodyPr>
          <a:lstStyle/>
          <a:p>
            <a:pPr algn="l"/>
            <a:r>
              <a:rPr lang="en-ZA" sz="3200" b="1" dirty="0" smtClean="0">
                <a:solidFill>
                  <a:schemeClr val="bg1"/>
                </a:solidFill>
              </a:rPr>
              <a:t>4.3 	ANGINA PECTORIS, UNSTABLE / NON ST ELEVATION MYOCARDIAL INFARCTION (NSTEMI)</a:t>
            </a:r>
            <a:endParaRPr lang="en-ZA" sz="3200" dirty="0">
              <a:solidFill>
                <a:schemeClr val="bg1"/>
              </a:solidFill>
            </a:endParaRPr>
          </a:p>
        </p:txBody>
      </p:sp>
      <p:sp>
        <p:nvSpPr>
          <p:cNvPr id="3" name="Content Placeholder 2"/>
          <p:cNvSpPr>
            <a:spLocks noGrp="1"/>
          </p:cNvSpPr>
          <p:nvPr>
            <p:ph idx="1"/>
          </p:nvPr>
        </p:nvSpPr>
        <p:spPr>
          <a:xfrm>
            <a:off x="285720" y="1428736"/>
            <a:ext cx="8715436" cy="4697427"/>
          </a:xfrm>
        </p:spPr>
        <p:txBody>
          <a:bodyPr/>
          <a:lstStyle/>
          <a:p>
            <a:r>
              <a:rPr lang="el-GR" u="sng" dirty="0" smtClean="0"/>
              <a:t>Β</a:t>
            </a:r>
            <a:r>
              <a:rPr lang="en-ZA" u="sng" dirty="0" err="1" smtClean="0"/>
              <a:t>eta</a:t>
            </a:r>
            <a:r>
              <a:rPr lang="en-ZA" u="sng" dirty="0" smtClean="0"/>
              <a:t>-blocker:</a:t>
            </a:r>
            <a:r>
              <a:rPr lang="en-ZA" dirty="0" smtClean="0"/>
              <a:t> </a:t>
            </a:r>
            <a:r>
              <a:rPr lang="en-ZA" i="1" dirty="0" smtClean="0">
                <a:solidFill>
                  <a:schemeClr val="accent6">
                    <a:lumMod val="75000"/>
                  </a:schemeClr>
                </a:solidFill>
              </a:rPr>
              <a:t>not added</a:t>
            </a:r>
          </a:p>
          <a:p>
            <a:pPr lvl="1"/>
            <a:r>
              <a:rPr lang="en-GB" dirty="0" smtClean="0"/>
              <a:t>This therapeutic agent was not added to the PHC EML, as all suspected or diagnosed cases require referral to secondary level.</a:t>
            </a:r>
            <a:endParaRPr lang="en-ZA" sz="4400" dirty="0" smtClean="0"/>
          </a:p>
          <a:p>
            <a:pPr>
              <a:buNone/>
            </a:pPr>
            <a:r>
              <a:rPr lang="en-ZA" sz="4800" b="1" dirty="0" smtClean="0">
                <a:solidFill>
                  <a:srgbClr val="3366FF"/>
                </a:solidFill>
              </a:rPr>
              <a:t>Level of evidence: III Guidelines</a:t>
            </a:r>
          </a:p>
          <a:p>
            <a:pPr>
              <a:buNone/>
            </a:pPr>
            <a:endParaRPr lang="en-ZA" i="1" dirty="0">
              <a:solidFill>
                <a:srgbClr val="9966FF"/>
              </a:solidFill>
            </a:endParaRPr>
          </a:p>
        </p:txBody>
      </p:sp>
      <p:sp>
        <p:nvSpPr>
          <p:cNvPr id="5" name="Slide Number Placeholder 4"/>
          <p:cNvSpPr>
            <a:spLocks noGrp="1"/>
          </p:cNvSpPr>
          <p:nvPr>
            <p:ph type="sldNum" sz="quarter" idx="12"/>
          </p:nvPr>
        </p:nvSpPr>
        <p:spPr/>
        <p:txBody>
          <a:bodyPr/>
          <a:lstStyle/>
          <a:p>
            <a:fld id="{42FB03B2-953D-4068-99A6-8707FB8FE3E1}" type="slidenum">
              <a:rPr lang="en-ZA" smtClean="0"/>
              <a:pPr/>
              <a:t>18</a:t>
            </a:fld>
            <a:endParaRPr lang="en-ZA"/>
          </a:p>
        </p:txBody>
      </p:sp>
      <p:sp>
        <p:nvSpPr>
          <p:cNvPr id="6" name="Footer Placeholder 5"/>
          <p:cNvSpPr>
            <a:spLocks noGrp="1"/>
          </p:cNvSpPr>
          <p:nvPr>
            <p:ph type="ftr" sz="quarter" idx="11"/>
          </p:nvPr>
        </p:nvSpPr>
        <p:spPr>
          <a:xfrm>
            <a:off x="3124200" y="6356350"/>
            <a:ext cx="3824064" cy="365125"/>
          </a:xfrm>
        </p:spPr>
        <p:txBody>
          <a:bodyPr/>
          <a:lstStyle/>
          <a:p>
            <a:r>
              <a:rPr lang="en-ZA" dirty="0" smtClean="0"/>
              <a:t>PRIMARY HEALTHCARE IMPLEMENTATION SLIDES 2014: CARDIOVASCULAR CONDITIONS</a:t>
            </a:r>
            <a:endParaRPr lang="en-ZA" dirty="0"/>
          </a:p>
        </p:txBody>
      </p:sp>
    </p:spTree>
    <p:extLst>
      <p:ext uri="{BB962C8B-B14F-4D97-AF65-F5344CB8AC3E}">
        <p14:creationId xmlns="" xmlns:p14="http://schemas.microsoft.com/office/powerpoint/2010/main" val="3821655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normAutofit/>
          </a:bodyPr>
          <a:lstStyle/>
          <a:p>
            <a:pPr algn="l"/>
            <a:r>
              <a:rPr lang="en-ZA" sz="3200" b="1" dirty="0" smtClean="0">
                <a:solidFill>
                  <a:schemeClr val="bg1"/>
                </a:solidFill>
              </a:rPr>
              <a:t>4.4 MYOCARDIAL INFARCTION, ACUTE (AMI) / STEMI (ST ELEVATION MYOCARDIAL INFARCT)</a:t>
            </a:r>
            <a:endParaRPr lang="en-ZA" sz="3200" dirty="0">
              <a:solidFill>
                <a:schemeClr val="bg1"/>
              </a:solidFill>
            </a:endParaRPr>
          </a:p>
        </p:txBody>
      </p:sp>
      <p:sp>
        <p:nvSpPr>
          <p:cNvPr id="3" name="Content Placeholder 2"/>
          <p:cNvSpPr>
            <a:spLocks noGrp="1"/>
          </p:cNvSpPr>
          <p:nvPr>
            <p:ph idx="1"/>
          </p:nvPr>
        </p:nvSpPr>
        <p:spPr>
          <a:xfrm>
            <a:off x="214282" y="1157884"/>
            <a:ext cx="8715436" cy="4768865"/>
          </a:xfrm>
        </p:spPr>
        <p:txBody>
          <a:bodyPr>
            <a:normAutofit/>
          </a:bodyPr>
          <a:lstStyle/>
          <a:p>
            <a:pPr>
              <a:buNone/>
            </a:pPr>
            <a:r>
              <a:rPr lang="en-GB" sz="2800" b="1" dirty="0" smtClean="0"/>
              <a:t>Emergency treatment: Before transfer</a:t>
            </a:r>
            <a:endParaRPr lang="en-ZA" sz="2800" dirty="0" smtClean="0"/>
          </a:p>
          <a:p>
            <a:r>
              <a:rPr lang="en-ZA" sz="2400" u="sng" dirty="0" smtClean="0"/>
              <a:t>Clopidogrel:</a:t>
            </a:r>
            <a:r>
              <a:rPr lang="en-ZA" sz="2400" dirty="0" smtClean="0"/>
              <a:t> </a:t>
            </a:r>
            <a:r>
              <a:rPr lang="en-ZA" sz="2400" i="1" dirty="0" smtClean="0">
                <a:solidFill>
                  <a:schemeClr val="accent6">
                    <a:lumMod val="75000"/>
                  </a:schemeClr>
                </a:solidFill>
              </a:rPr>
              <a:t>not added</a:t>
            </a:r>
          </a:p>
          <a:p>
            <a:pPr lvl="1"/>
            <a:r>
              <a:rPr lang="en-GB" sz="2400" dirty="0" smtClean="0"/>
              <a:t>Clopidogrel is a tertiary level medicine.</a:t>
            </a:r>
            <a:endParaRPr lang="en-ZA" sz="2400" dirty="0" smtClean="0"/>
          </a:p>
          <a:p>
            <a:r>
              <a:rPr lang="en-GB" sz="2400" u="sng" dirty="0" smtClean="0"/>
              <a:t>Streptokinase:</a:t>
            </a:r>
            <a:r>
              <a:rPr lang="en-GB" sz="2400" dirty="0" smtClean="0"/>
              <a:t> </a:t>
            </a:r>
            <a:r>
              <a:rPr lang="en-GB" sz="2400" i="1" dirty="0" smtClean="0">
                <a:solidFill>
                  <a:srgbClr val="9966FF"/>
                </a:solidFill>
              </a:rPr>
              <a:t>caution box amended</a:t>
            </a:r>
            <a:endParaRPr lang="en-ZA" sz="2400" dirty="0" smtClean="0">
              <a:solidFill>
                <a:srgbClr val="9966FF"/>
              </a:solidFill>
            </a:endParaRPr>
          </a:p>
          <a:p>
            <a:pPr lvl="1"/>
            <a:r>
              <a:rPr lang="en-GB" sz="2400" dirty="0" smtClean="0"/>
              <a:t>Caution box for streptokinase in this clinical setting, aligned with the British National Formulary (2009) as:</a:t>
            </a:r>
            <a:endParaRPr lang="en-ZA" sz="2400" dirty="0" smtClean="0"/>
          </a:p>
          <a:p>
            <a:pPr>
              <a:buNone/>
            </a:pPr>
            <a:endParaRPr lang="en-ZA" i="1" dirty="0" smtClean="0"/>
          </a:p>
        </p:txBody>
      </p:sp>
      <p:sp>
        <p:nvSpPr>
          <p:cNvPr id="5" name="Footer Placeholder 4"/>
          <p:cNvSpPr>
            <a:spLocks noGrp="1"/>
          </p:cNvSpPr>
          <p:nvPr>
            <p:ph type="ftr" sz="quarter" idx="11"/>
          </p:nvPr>
        </p:nvSpPr>
        <p:spPr>
          <a:xfrm>
            <a:off x="3124200" y="6356350"/>
            <a:ext cx="382406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19</a:t>
            </a:fld>
            <a:endParaRPr lang="en-ZA"/>
          </a:p>
        </p:txBody>
      </p:sp>
      <p:sp>
        <p:nvSpPr>
          <p:cNvPr id="7" name="Rectangle 6"/>
          <p:cNvSpPr/>
          <p:nvPr/>
        </p:nvSpPr>
        <p:spPr>
          <a:xfrm>
            <a:off x="71406" y="4000504"/>
            <a:ext cx="8858312" cy="1228696"/>
          </a:xfrm>
          <a:prstGeom prst="rect">
            <a:avLst/>
          </a:prstGeom>
          <a:solidFill>
            <a:srgbClr val="33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b="1" dirty="0" smtClean="0"/>
              <a:t>CAUTION</a:t>
            </a:r>
          </a:p>
          <a:p>
            <a:pPr algn="ctr"/>
            <a:r>
              <a:rPr lang="en-ZA" sz="1600" b="1" dirty="0" smtClean="0"/>
              <a:t>Blood pressure may decrease and pulse rate may increase after administration of streptokinase.</a:t>
            </a:r>
          </a:p>
          <a:p>
            <a:pPr algn="ctr"/>
            <a:r>
              <a:rPr lang="en-ZA" sz="1600" b="1" dirty="0" smtClean="0"/>
              <a:t>Do not stop streptokinase when there is a drop in blood pressure, </a:t>
            </a:r>
            <a:r>
              <a:rPr lang="en-ZA" sz="1600" b="1" u="sng" dirty="0" smtClean="0"/>
              <a:t>but reduce the infusion rate.</a:t>
            </a:r>
            <a:endParaRPr lang="en-ZA" sz="1600" b="1" dirty="0" smtClean="0"/>
          </a:p>
          <a:p>
            <a:pPr algn="ctr"/>
            <a:r>
              <a:rPr lang="en-ZA" sz="1600" b="1" dirty="0" smtClean="0"/>
              <a:t>However, discontinue streptokinase if patient shows manifestations of impending shock.</a:t>
            </a:r>
            <a:endParaRPr lang="en-ZA" sz="1600" b="1" dirty="0"/>
          </a:p>
        </p:txBody>
      </p:sp>
      <p:sp>
        <p:nvSpPr>
          <p:cNvPr id="8" name="Rectangle 7"/>
          <p:cNvSpPr/>
          <p:nvPr/>
        </p:nvSpPr>
        <p:spPr>
          <a:xfrm>
            <a:off x="500034" y="5286388"/>
            <a:ext cx="8143932" cy="707886"/>
          </a:xfrm>
          <a:prstGeom prst="rect">
            <a:avLst/>
          </a:prstGeom>
        </p:spPr>
        <p:txBody>
          <a:bodyPr wrap="square">
            <a:spAutoFit/>
          </a:bodyPr>
          <a:lstStyle/>
          <a:p>
            <a:pPr>
              <a:buNone/>
            </a:pPr>
            <a:r>
              <a:rPr lang="en-ZA" sz="4000" b="1" dirty="0" smtClean="0">
                <a:solidFill>
                  <a:srgbClr val="3366FF"/>
                </a:solidFill>
              </a:rPr>
              <a:t>Level of evidence: III Guidelines</a:t>
            </a:r>
          </a:p>
        </p:txBody>
      </p:sp>
      <p:sp>
        <p:nvSpPr>
          <p:cNvPr id="9" name="Rectangle 8"/>
          <p:cNvSpPr/>
          <p:nvPr/>
        </p:nvSpPr>
        <p:spPr>
          <a:xfrm>
            <a:off x="6153555" y="5961856"/>
            <a:ext cx="914400" cy="401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15</a:t>
            </a:r>
            <a:endParaRPr lang="en-ZA" dirty="0">
              <a:solidFill>
                <a:srgbClr val="3366FF"/>
              </a:solidFill>
            </a:endParaRPr>
          </a:p>
        </p:txBody>
      </p:sp>
    </p:spTree>
    <p:extLst>
      <p:ext uri="{BB962C8B-B14F-4D97-AF65-F5344CB8AC3E}">
        <p14:creationId xmlns="" xmlns:p14="http://schemas.microsoft.com/office/powerpoint/2010/main" val="4046773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539552" y="1124744"/>
            <a:ext cx="8229600" cy="4714908"/>
          </a:xfrm>
        </p:spPr>
        <p:txBody>
          <a:bodyPr>
            <a:normAutofit fontScale="32500" lnSpcReduction="20000"/>
          </a:bodyPr>
          <a:lstStyle/>
          <a:p>
            <a:r>
              <a:rPr lang="en-ZA" sz="8800" u="sng" dirty="0" smtClean="0"/>
              <a:t>Framingham  tables</a:t>
            </a:r>
            <a:r>
              <a:rPr lang="en-ZA" sz="8800" dirty="0" smtClean="0"/>
              <a:t>: </a:t>
            </a:r>
            <a:r>
              <a:rPr lang="en-ZA" sz="8800" i="1" dirty="0" smtClean="0">
                <a:solidFill>
                  <a:srgbClr val="9966FF"/>
                </a:solidFill>
              </a:rPr>
              <a:t>amended</a:t>
            </a:r>
          </a:p>
          <a:p>
            <a:r>
              <a:rPr lang="en-ZA" sz="8800" u="sng" dirty="0" smtClean="0"/>
              <a:t>UK Prospective Diabetic Study risk engine</a:t>
            </a:r>
            <a:r>
              <a:rPr lang="en-ZA" sz="8800" dirty="0" smtClean="0"/>
              <a:t>: </a:t>
            </a:r>
            <a:r>
              <a:rPr lang="en-ZA" sz="8800" i="1" dirty="0" smtClean="0">
                <a:solidFill>
                  <a:schemeClr val="accent6">
                    <a:lumMod val="75000"/>
                  </a:schemeClr>
                </a:solidFill>
              </a:rPr>
              <a:t>not added</a:t>
            </a:r>
          </a:p>
          <a:p>
            <a:r>
              <a:rPr lang="en-ZA" sz="8800" u="sng" dirty="0" smtClean="0"/>
              <a:t>Chronic Disease for Africa BMI risk </a:t>
            </a:r>
            <a:r>
              <a:rPr lang="en-ZA" sz="8800" u="sng" dirty="0" err="1" smtClean="0"/>
              <a:t>assesment</a:t>
            </a:r>
            <a:r>
              <a:rPr lang="en-ZA" sz="8800" u="sng" dirty="0" smtClean="0"/>
              <a:t> tool</a:t>
            </a:r>
            <a:r>
              <a:rPr lang="en-ZA" sz="8800" dirty="0" smtClean="0"/>
              <a:t>: </a:t>
            </a:r>
            <a:r>
              <a:rPr lang="en-ZA" sz="8800" i="1" dirty="0" smtClean="0">
                <a:solidFill>
                  <a:schemeClr val="accent6">
                    <a:lumMod val="75000"/>
                  </a:schemeClr>
                </a:solidFill>
              </a:rPr>
              <a:t>not added</a:t>
            </a:r>
            <a:endParaRPr lang="en-ZA" sz="8800" u="sng" dirty="0" smtClean="0"/>
          </a:p>
          <a:p>
            <a:pPr lvl="1"/>
            <a:r>
              <a:rPr lang="en-ZA" sz="6800" dirty="0" smtClean="0"/>
              <a:t>Framingham tables aligned with current  South African Dyslipidaemia Guidelines, 2012.</a:t>
            </a:r>
          </a:p>
          <a:p>
            <a:pPr>
              <a:buNone/>
            </a:pPr>
            <a:r>
              <a:rPr lang="en-ZA" sz="7200" b="1" i="1" dirty="0" smtClean="0"/>
              <a:t>Rationale: </a:t>
            </a:r>
          </a:p>
          <a:p>
            <a:pPr lvl="1"/>
            <a:r>
              <a:rPr lang="en-ZA" sz="5600" dirty="0" smtClean="0"/>
              <a:t>The Framingham </a:t>
            </a:r>
            <a:r>
              <a:rPr lang="en-ZA" sz="5600" dirty="0"/>
              <a:t>risk score </a:t>
            </a:r>
            <a:r>
              <a:rPr lang="en-ZA" sz="5600" dirty="0" smtClean="0"/>
              <a:t>is an established validated </a:t>
            </a:r>
            <a:r>
              <a:rPr lang="en-ZA" sz="5600" dirty="0"/>
              <a:t>tool </a:t>
            </a:r>
            <a:r>
              <a:rPr lang="en-ZA" sz="5600" dirty="0" smtClean="0"/>
              <a:t>for risk assessment of CVD.</a:t>
            </a:r>
            <a:r>
              <a:rPr lang="en-ZA" sz="5600" i="1" dirty="0" smtClean="0">
                <a:solidFill>
                  <a:srgbClr val="9966FF"/>
                </a:solidFill>
              </a:rPr>
              <a:t> </a:t>
            </a:r>
          </a:p>
          <a:p>
            <a:pPr lvl="1"/>
            <a:r>
              <a:rPr lang="en-ZA" sz="5600" dirty="0" smtClean="0"/>
              <a:t>UK Prospective Diabetic Study risk engine for specific assessment of CVD in type 2 diabetes mellitus not pragmatic at primary level of care.</a:t>
            </a:r>
          </a:p>
          <a:p>
            <a:pPr lvl="2">
              <a:buNone/>
            </a:pPr>
            <a:r>
              <a:rPr lang="en-ZA" sz="12800" b="1" dirty="0" smtClean="0">
                <a:solidFill>
                  <a:srgbClr val="3366FF"/>
                </a:solidFill>
              </a:rPr>
              <a:t>Level of evidence: III Guidelines</a:t>
            </a:r>
          </a:p>
          <a:p>
            <a:pPr lvl="1">
              <a:buNone/>
            </a:pPr>
            <a:endParaRPr lang="en-ZA" sz="7200" dirty="0" smtClean="0"/>
          </a:p>
          <a:p>
            <a:pPr lvl="2">
              <a:buNone/>
            </a:pPr>
            <a:endParaRPr lang="en-ZA" sz="4000" dirty="0"/>
          </a:p>
        </p:txBody>
      </p:sp>
      <p:sp>
        <p:nvSpPr>
          <p:cNvPr id="5" name="Slide Number Placeholder 4"/>
          <p:cNvSpPr>
            <a:spLocks noGrp="1"/>
          </p:cNvSpPr>
          <p:nvPr>
            <p:ph type="sldNum" sz="quarter" idx="12"/>
          </p:nvPr>
        </p:nvSpPr>
        <p:spPr/>
        <p:txBody>
          <a:bodyPr/>
          <a:lstStyle/>
          <a:p>
            <a:fld id="{42FB03B2-953D-4068-99A6-8707FB8FE3E1}" type="slidenum">
              <a:rPr lang="en-ZA" smtClean="0"/>
              <a:pPr/>
              <a:t>2</a:t>
            </a:fld>
            <a:endParaRPr lang="en-ZA"/>
          </a:p>
        </p:txBody>
      </p:sp>
      <p:sp>
        <p:nvSpPr>
          <p:cNvPr id="6" name="Footer Placeholder 5"/>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a:t>
            </a:r>
            <a:endParaRPr lang="en-ZA" dirty="0">
              <a:solidFill>
                <a:srgbClr val="3366FF"/>
              </a:solidFill>
            </a:endParaRPr>
          </a:p>
        </p:txBody>
      </p:sp>
    </p:spTree>
    <p:extLst>
      <p:ext uri="{BB962C8B-B14F-4D97-AF65-F5344CB8AC3E}">
        <p14:creationId xmlns="" xmlns:p14="http://schemas.microsoft.com/office/powerpoint/2010/main" val="3928192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63" y="23581"/>
            <a:ext cx="8643998" cy="1143000"/>
          </a:xfrm>
        </p:spPr>
        <p:txBody>
          <a:bodyPr>
            <a:normAutofit/>
          </a:bodyPr>
          <a:lstStyle/>
          <a:p>
            <a:pPr algn="l"/>
            <a:r>
              <a:rPr lang="en-ZA" sz="3200" b="1" dirty="0" smtClean="0">
                <a:solidFill>
                  <a:schemeClr val="bg1"/>
                </a:solidFill>
              </a:rPr>
              <a:t>4.4 MYOCARDIAL INFARCTION, ACUTE (AMI) / STEMI (ST ELEVATION MYOCARDIAL INFARCT)</a:t>
            </a:r>
            <a:endParaRPr lang="en-ZA" sz="3200" dirty="0">
              <a:solidFill>
                <a:schemeClr val="bg1"/>
              </a:solidFill>
            </a:endParaRPr>
          </a:p>
        </p:txBody>
      </p:sp>
      <p:sp>
        <p:nvSpPr>
          <p:cNvPr id="3" name="Content Placeholder 2"/>
          <p:cNvSpPr>
            <a:spLocks noGrp="1"/>
          </p:cNvSpPr>
          <p:nvPr>
            <p:ph idx="1"/>
          </p:nvPr>
        </p:nvSpPr>
        <p:spPr>
          <a:xfrm>
            <a:off x="539552" y="1240085"/>
            <a:ext cx="8229600" cy="4525963"/>
          </a:xfrm>
        </p:spPr>
        <p:txBody>
          <a:bodyPr>
            <a:normAutofit/>
          </a:bodyPr>
          <a:lstStyle/>
          <a:p>
            <a:r>
              <a:rPr lang="el-GR" u="sng" dirty="0" smtClean="0"/>
              <a:t>Β</a:t>
            </a:r>
            <a:r>
              <a:rPr lang="en-ZA" u="sng" dirty="0" err="1" smtClean="0"/>
              <a:t>eta</a:t>
            </a:r>
            <a:r>
              <a:rPr lang="en-ZA" u="sng" dirty="0" smtClean="0"/>
              <a:t>-blocker:</a:t>
            </a:r>
            <a:r>
              <a:rPr lang="en-ZA" dirty="0" smtClean="0"/>
              <a:t> </a:t>
            </a:r>
            <a:r>
              <a:rPr lang="en-ZA" i="1" dirty="0" smtClean="0">
                <a:solidFill>
                  <a:schemeClr val="accent6">
                    <a:lumMod val="75000"/>
                  </a:schemeClr>
                </a:solidFill>
              </a:rPr>
              <a:t>not added</a:t>
            </a:r>
          </a:p>
          <a:p>
            <a:r>
              <a:rPr lang="en-GB" u="sng" dirty="0" smtClean="0"/>
              <a:t>Enalapril</a:t>
            </a:r>
            <a:r>
              <a:rPr lang="en-GB" dirty="0" smtClean="0"/>
              <a:t>: </a:t>
            </a:r>
            <a:r>
              <a:rPr lang="en-GB" i="1" dirty="0" smtClean="0">
                <a:solidFill>
                  <a:schemeClr val="accent6">
                    <a:lumMod val="75000"/>
                  </a:schemeClr>
                </a:solidFill>
              </a:rPr>
              <a:t>not added</a:t>
            </a:r>
            <a:endParaRPr lang="en-ZA" dirty="0" smtClean="0">
              <a:solidFill>
                <a:schemeClr val="accent6">
                  <a:lumMod val="75000"/>
                </a:schemeClr>
              </a:solidFill>
            </a:endParaRPr>
          </a:p>
          <a:p>
            <a:r>
              <a:rPr lang="en-ZA" u="sng" dirty="0" smtClean="0"/>
              <a:t>Isosorbide </a:t>
            </a:r>
            <a:r>
              <a:rPr lang="en-ZA" u="sng" dirty="0" err="1" smtClean="0"/>
              <a:t>mononitrate</a:t>
            </a:r>
            <a:r>
              <a:rPr lang="en-GB" dirty="0" smtClean="0"/>
              <a:t>: </a:t>
            </a:r>
            <a:r>
              <a:rPr lang="en-GB" i="1" dirty="0" smtClean="0">
                <a:solidFill>
                  <a:schemeClr val="accent6">
                    <a:lumMod val="75000"/>
                  </a:schemeClr>
                </a:solidFill>
              </a:rPr>
              <a:t>not added</a:t>
            </a:r>
            <a:endParaRPr lang="en-ZA" dirty="0" smtClean="0">
              <a:solidFill>
                <a:schemeClr val="accent6">
                  <a:lumMod val="75000"/>
                </a:schemeClr>
              </a:solidFill>
            </a:endParaRPr>
          </a:p>
          <a:p>
            <a:endParaRPr lang="en-ZA" i="1" dirty="0" smtClean="0">
              <a:solidFill>
                <a:schemeClr val="accent6">
                  <a:lumMod val="75000"/>
                </a:schemeClr>
              </a:solidFill>
            </a:endParaRPr>
          </a:p>
          <a:p>
            <a:pPr lvl="1"/>
            <a:r>
              <a:rPr lang="en-GB" dirty="0" smtClean="0"/>
              <a:t>These therapeutic agents were not added to the PHC EML, as all suspected or diagnosed cases require referral to secondary level.</a:t>
            </a:r>
            <a:endParaRPr lang="en-ZA" sz="4400" dirty="0" smtClean="0"/>
          </a:p>
          <a:p>
            <a:pPr>
              <a:buNone/>
            </a:pPr>
            <a:r>
              <a:rPr lang="en-ZA" sz="4400" b="1" dirty="0" smtClean="0">
                <a:solidFill>
                  <a:srgbClr val="3366FF"/>
                </a:solidFill>
              </a:rPr>
              <a:t>Level of evidence: III Guidelines</a:t>
            </a:r>
          </a:p>
        </p:txBody>
      </p:sp>
      <p:sp>
        <p:nvSpPr>
          <p:cNvPr id="5" name="Footer Placeholder 4"/>
          <p:cNvSpPr>
            <a:spLocks noGrp="1"/>
          </p:cNvSpPr>
          <p:nvPr>
            <p:ph type="ftr" sz="quarter" idx="11"/>
          </p:nvPr>
        </p:nvSpPr>
        <p:spPr>
          <a:xfrm>
            <a:off x="3124200" y="6356350"/>
            <a:ext cx="3896072"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20</a:t>
            </a:fld>
            <a:endParaRPr lang="en-ZA"/>
          </a:p>
        </p:txBody>
      </p:sp>
    </p:spTree>
    <p:extLst>
      <p:ext uri="{BB962C8B-B14F-4D97-AF65-F5344CB8AC3E}">
        <p14:creationId xmlns="" xmlns:p14="http://schemas.microsoft.com/office/powerpoint/2010/main" val="704896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 y="27856"/>
            <a:ext cx="8229600" cy="1143000"/>
          </a:xfrm>
        </p:spPr>
        <p:txBody>
          <a:bodyPr>
            <a:noAutofit/>
          </a:bodyPr>
          <a:lstStyle/>
          <a:p>
            <a:pPr algn="l"/>
            <a:r>
              <a:rPr lang="en-ZA" sz="3600" b="1" dirty="0" smtClean="0">
                <a:solidFill>
                  <a:schemeClr val="bg1"/>
                </a:solidFill>
              </a:rPr>
              <a:t>4.6.1 CARDIAC FAILURE, CONGESTIVE (CCF), ADULTS</a:t>
            </a:r>
            <a:endParaRPr lang="en-ZA" sz="3600" dirty="0">
              <a:solidFill>
                <a:schemeClr val="bg1"/>
              </a:solidFill>
            </a:endParaRPr>
          </a:p>
        </p:txBody>
      </p:sp>
      <p:sp>
        <p:nvSpPr>
          <p:cNvPr id="3" name="Content Placeholder 2"/>
          <p:cNvSpPr>
            <a:spLocks noGrp="1"/>
          </p:cNvSpPr>
          <p:nvPr>
            <p:ph idx="1"/>
          </p:nvPr>
        </p:nvSpPr>
        <p:spPr>
          <a:xfrm>
            <a:off x="334368" y="1077888"/>
            <a:ext cx="8784976" cy="5112568"/>
          </a:xfrm>
        </p:spPr>
        <p:txBody>
          <a:bodyPr>
            <a:normAutofit fontScale="70000" lnSpcReduction="20000"/>
          </a:bodyPr>
          <a:lstStyle/>
          <a:p>
            <a:pPr marL="0" indent="0">
              <a:buNone/>
            </a:pPr>
            <a:r>
              <a:rPr lang="en-ZA" sz="5100" b="1" i="1" dirty="0" smtClean="0"/>
              <a:t>STG retained in PHC book</a:t>
            </a:r>
          </a:p>
          <a:p>
            <a:r>
              <a:rPr lang="en-ZA" b="1" i="1" u="sng" dirty="0" smtClean="0"/>
              <a:t>Rationale</a:t>
            </a:r>
            <a:r>
              <a:rPr lang="en-ZA" b="1" u="sng" dirty="0" smtClean="0"/>
              <a:t>: </a:t>
            </a:r>
            <a:r>
              <a:rPr lang="en-ZA" b="1" dirty="0" smtClean="0"/>
              <a:t> </a:t>
            </a:r>
            <a:r>
              <a:rPr lang="en-ZA" b="1" dirty="0"/>
              <a:t>P</a:t>
            </a:r>
            <a:r>
              <a:rPr lang="en-ZA" b="1" dirty="0" smtClean="0"/>
              <a:t>atients </a:t>
            </a:r>
            <a:r>
              <a:rPr lang="en-ZA" b="1" dirty="0"/>
              <a:t>need to be assessed by </a:t>
            </a:r>
            <a:r>
              <a:rPr lang="en-ZA" b="1" dirty="0" smtClean="0"/>
              <a:t>doctor </a:t>
            </a:r>
            <a:r>
              <a:rPr lang="en-ZA" b="1" dirty="0"/>
              <a:t>for </a:t>
            </a:r>
            <a:r>
              <a:rPr lang="en-ZA" b="1" dirty="0" smtClean="0"/>
              <a:t>initiation or change </a:t>
            </a:r>
            <a:r>
              <a:rPr lang="en-ZA" b="1" dirty="0"/>
              <a:t>of treatment</a:t>
            </a:r>
            <a:r>
              <a:rPr lang="en-ZA" b="1" dirty="0" smtClean="0"/>
              <a:t>.</a:t>
            </a:r>
          </a:p>
          <a:p>
            <a:pPr marL="0" indent="0">
              <a:buNone/>
            </a:pPr>
            <a:r>
              <a:rPr lang="en-ZA" sz="4400" b="1" dirty="0" smtClean="0"/>
              <a:t>STEP 1</a:t>
            </a:r>
            <a:r>
              <a:rPr lang="en-ZA" sz="4400" dirty="0" smtClean="0"/>
              <a:t>: </a:t>
            </a:r>
          </a:p>
          <a:p>
            <a:pPr marL="0" indent="0">
              <a:buNone/>
            </a:pPr>
            <a:r>
              <a:rPr lang="en-ZA" u="sng" dirty="0" smtClean="0"/>
              <a:t>All patients with CCF, unless contraindicated or poorly tolerated</a:t>
            </a:r>
            <a:endParaRPr lang="en-ZA" dirty="0" smtClean="0"/>
          </a:p>
          <a:p>
            <a:r>
              <a:rPr lang="en-ZA" u="sng" dirty="0" smtClean="0"/>
              <a:t>Enalapril:</a:t>
            </a:r>
            <a:r>
              <a:rPr lang="en-ZA" dirty="0" smtClean="0"/>
              <a:t> </a:t>
            </a:r>
            <a:r>
              <a:rPr lang="en-ZA" i="1" dirty="0" smtClean="0">
                <a:solidFill>
                  <a:srgbClr val="9966FF"/>
                </a:solidFill>
              </a:rPr>
              <a:t>dose amended</a:t>
            </a:r>
            <a:endParaRPr lang="en-ZA" dirty="0" smtClean="0">
              <a:solidFill>
                <a:srgbClr val="9966FF"/>
              </a:solidFill>
            </a:endParaRPr>
          </a:p>
          <a:p>
            <a:pPr lvl="1"/>
            <a:r>
              <a:rPr lang="en-ZA" dirty="0" smtClean="0"/>
              <a:t>Text amended, as enalapril is available as a scored 5 mg tablet.</a:t>
            </a:r>
          </a:p>
          <a:p>
            <a:pPr lvl="2"/>
            <a:r>
              <a:rPr lang="en-ZA" dirty="0" smtClean="0"/>
              <a:t>“</a:t>
            </a:r>
            <a:r>
              <a:rPr lang="en-ZA" i="1" dirty="0" err="1" smtClean="0"/>
              <a:t>Enalapril</a:t>
            </a:r>
            <a:r>
              <a:rPr lang="en-ZA" i="1" dirty="0" smtClean="0"/>
              <a:t>, </a:t>
            </a:r>
            <a:r>
              <a:rPr lang="en-ZA" i="1" u="sng" dirty="0" smtClean="0"/>
              <a:t>oral, 2.5 mg 12 hourly</a:t>
            </a:r>
            <a:r>
              <a:rPr lang="en-ZA" i="1" dirty="0" smtClean="0"/>
              <a:t> up to maximum of 10 mg twice daily”. </a:t>
            </a:r>
          </a:p>
          <a:p>
            <a:r>
              <a:rPr lang="en-ZA" u="sng" dirty="0" smtClean="0"/>
              <a:t>Losartan</a:t>
            </a:r>
            <a:r>
              <a:rPr lang="en-ZA" u="sng" dirty="0"/>
              <a:t>: </a:t>
            </a:r>
            <a:r>
              <a:rPr lang="en-ZA" i="1" dirty="0">
                <a:solidFill>
                  <a:schemeClr val="accent6">
                    <a:lumMod val="75000"/>
                  </a:schemeClr>
                </a:solidFill>
              </a:rPr>
              <a:t>not added</a:t>
            </a:r>
            <a:endParaRPr lang="en-ZA" dirty="0">
              <a:solidFill>
                <a:schemeClr val="accent6">
                  <a:lumMod val="75000"/>
                </a:schemeClr>
              </a:solidFill>
            </a:endParaRPr>
          </a:p>
          <a:p>
            <a:pPr lvl="1"/>
            <a:r>
              <a:rPr lang="en-GB" dirty="0"/>
              <a:t>Angiotensin  receptor blockers listed on the secondary level EML, as patients that have a poor response to ACE inhibitors (efficacy or safety concerns) are referred to secondary level for further management.</a:t>
            </a:r>
            <a:endParaRPr lang="en-ZA" dirty="0"/>
          </a:p>
          <a:p>
            <a:pPr marL="0" indent="0">
              <a:buNone/>
            </a:pPr>
            <a:r>
              <a:rPr lang="en-ZA" sz="5800" b="1" dirty="0">
                <a:solidFill>
                  <a:srgbClr val="3366FF"/>
                </a:solidFill>
              </a:rPr>
              <a:t>Level of evidence: III </a:t>
            </a:r>
            <a:r>
              <a:rPr lang="en-ZA" sz="5800" b="1" dirty="0" smtClean="0">
                <a:solidFill>
                  <a:srgbClr val="3366FF"/>
                </a:solidFill>
              </a:rPr>
              <a:t>Expert Opinion, Guidelines</a:t>
            </a:r>
            <a:endParaRPr lang="en-ZA" sz="5800" b="1" dirty="0">
              <a:solidFill>
                <a:srgbClr val="3366FF"/>
              </a:solidFill>
            </a:endParaRPr>
          </a:p>
        </p:txBody>
      </p:sp>
      <p:sp>
        <p:nvSpPr>
          <p:cNvPr id="5" name="Footer Placeholder 4"/>
          <p:cNvSpPr>
            <a:spLocks noGrp="1"/>
          </p:cNvSpPr>
          <p:nvPr>
            <p:ph type="ftr" sz="quarter" idx="11"/>
          </p:nvPr>
        </p:nvSpPr>
        <p:spPr>
          <a:xfrm>
            <a:off x="3124200" y="6356350"/>
            <a:ext cx="3680048"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21</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16</a:t>
            </a:r>
            <a:endParaRPr lang="en-ZA" dirty="0">
              <a:solidFill>
                <a:srgbClr val="3366FF"/>
              </a:solidFill>
            </a:endParaRPr>
          </a:p>
        </p:txBody>
      </p:sp>
    </p:spTree>
    <p:extLst>
      <p:ext uri="{BB962C8B-B14F-4D97-AF65-F5344CB8AC3E}">
        <p14:creationId xmlns="" xmlns:p14="http://schemas.microsoft.com/office/powerpoint/2010/main" val="34354864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1" y="0"/>
            <a:ext cx="8784976" cy="1152128"/>
          </a:xfrm>
        </p:spPr>
        <p:txBody>
          <a:bodyPr>
            <a:noAutofit/>
          </a:bodyPr>
          <a:lstStyle/>
          <a:p>
            <a:pPr algn="l"/>
            <a:r>
              <a:rPr lang="en-ZA" sz="3600" b="1" dirty="0" smtClean="0">
                <a:solidFill>
                  <a:schemeClr val="bg1"/>
                </a:solidFill>
              </a:rPr>
              <a:t>4.6.1 </a:t>
            </a:r>
            <a:r>
              <a:rPr lang="en-ZA" sz="3600" b="1" dirty="0">
                <a:solidFill>
                  <a:schemeClr val="bg1"/>
                </a:solidFill>
              </a:rPr>
              <a:t>CARDIAC FAILURE, CONGESTIVE (CCF), ADULTS</a:t>
            </a:r>
          </a:p>
        </p:txBody>
      </p:sp>
      <p:sp>
        <p:nvSpPr>
          <p:cNvPr id="3" name="Content Placeholder 2"/>
          <p:cNvSpPr>
            <a:spLocks noGrp="1"/>
          </p:cNvSpPr>
          <p:nvPr>
            <p:ph idx="1"/>
          </p:nvPr>
        </p:nvSpPr>
        <p:spPr>
          <a:xfrm>
            <a:off x="107504" y="1268760"/>
            <a:ext cx="8928992" cy="4732008"/>
          </a:xfrm>
        </p:spPr>
        <p:txBody>
          <a:bodyPr>
            <a:normAutofit fontScale="25000" lnSpcReduction="20000"/>
          </a:bodyPr>
          <a:lstStyle/>
          <a:p>
            <a:pPr marL="0" indent="0">
              <a:buNone/>
            </a:pPr>
            <a:r>
              <a:rPr lang="en-ZA" sz="9600" b="1" dirty="0" smtClean="0"/>
              <a:t>STEP 2</a:t>
            </a:r>
          </a:p>
          <a:p>
            <a:pPr marL="0" indent="0">
              <a:buNone/>
            </a:pPr>
            <a:r>
              <a:rPr lang="en-ZA" sz="9600" b="1" dirty="0" smtClean="0"/>
              <a:t>Either</a:t>
            </a:r>
          </a:p>
          <a:p>
            <a:r>
              <a:rPr lang="en-ZA" sz="9600" u="sng" dirty="0" smtClean="0"/>
              <a:t>Carvedilol:</a:t>
            </a:r>
            <a:r>
              <a:rPr lang="en-ZA" sz="9600" dirty="0" smtClean="0"/>
              <a:t> </a:t>
            </a:r>
            <a:r>
              <a:rPr lang="en-ZA" sz="9600" i="1" dirty="0" smtClean="0">
                <a:solidFill>
                  <a:srgbClr val="00B050"/>
                </a:solidFill>
              </a:rPr>
              <a:t>added</a:t>
            </a:r>
          </a:p>
          <a:p>
            <a:pPr>
              <a:buNone/>
            </a:pPr>
            <a:r>
              <a:rPr lang="en-ZA" sz="9600" b="1" i="1" dirty="0" smtClean="0"/>
              <a:t>OR</a:t>
            </a:r>
          </a:p>
          <a:p>
            <a:r>
              <a:rPr lang="en-ZA" sz="9600" u="sng" dirty="0" smtClean="0"/>
              <a:t>Spironolactone:</a:t>
            </a:r>
            <a:r>
              <a:rPr lang="en-ZA" sz="9600" dirty="0" smtClean="0"/>
              <a:t> </a:t>
            </a:r>
            <a:r>
              <a:rPr lang="en-ZA" sz="9600" b="1" i="1" dirty="0" smtClean="0">
                <a:solidFill>
                  <a:srgbClr val="00B0F0"/>
                </a:solidFill>
              </a:rPr>
              <a:t>retained</a:t>
            </a:r>
          </a:p>
          <a:p>
            <a:pPr>
              <a:buNone/>
            </a:pPr>
            <a:endParaRPr lang="en-ZA" sz="1500" b="1" i="1" dirty="0" smtClean="0">
              <a:solidFill>
                <a:srgbClr val="00B0F0"/>
              </a:solidFill>
            </a:endParaRPr>
          </a:p>
          <a:p>
            <a:pPr>
              <a:buFont typeface="Calibri" pitchFamily="34" charset="0"/>
              <a:buChar char="–"/>
            </a:pPr>
            <a:r>
              <a:rPr lang="en-ZA" sz="6400" b="1" i="1" dirty="0" smtClean="0">
                <a:solidFill>
                  <a:schemeClr val="tx2"/>
                </a:solidFill>
              </a:rPr>
              <a:t>Evidence:</a:t>
            </a:r>
            <a:r>
              <a:rPr lang="en-ZA" sz="6400" b="1" dirty="0" smtClean="0">
                <a:solidFill>
                  <a:schemeClr val="tx2"/>
                </a:solidFill>
              </a:rPr>
              <a:t> </a:t>
            </a:r>
            <a:r>
              <a:rPr lang="en-ZA" sz="6400" dirty="0" smtClean="0">
                <a:solidFill>
                  <a:schemeClr val="tx2"/>
                </a:solidFill>
              </a:rPr>
              <a:t>There is no available robust head-to-head data comparing carvedilol vs. spironolactone.</a:t>
            </a:r>
          </a:p>
          <a:p>
            <a:pPr>
              <a:buFont typeface="Calibri" pitchFamily="34" charset="0"/>
              <a:buChar char="–"/>
            </a:pPr>
            <a:r>
              <a:rPr lang="en-ZA" sz="6400" b="1" i="1" dirty="0" smtClean="0">
                <a:solidFill>
                  <a:schemeClr val="tx2"/>
                </a:solidFill>
              </a:rPr>
              <a:t>Epidemiology</a:t>
            </a:r>
            <a:r>
              <a:rPr lang="en-ZA" sz="6400" i="1" dirty="0" smtClean="0">
                <a:solidFill>
                  <a:schemeClr val="tx2"/>
                </a:solidFill>
              </a:rPr>
              <a:t>: </a:t>
            </a:r>
            <a:r>
              <a:rPr lang="en-ZA" sz="6400" dirty="0" smtClean="0">
                <a:solidFill>
                  <a:schemeClr val="tx2"/>
                </a:solidFill>
              </a:rPr>
              <a:t>Cardiac failure with reduced ejection fraction more common in South Africa.</a:t>
            </a:r>
          </a:p>
          <a:p>
            <a:pPr>
              <a:buFont typeface="Calibri" pitchFamily="34" charset="0"/>
              <a:buChar char="–"/>
            </a:pPr>
            <a:r>
              <a:rPr lang="en-ZA" sz="6400" b="1" i="1" dirty="0" smtClean="0">
                <a:solidFill>
                  <a:schemeClr val="tx2"/>
                </a:solidFill>
              </a:rPr>
              <a:t>Efficacy &amp; safety:</a:t>
            </a:r>
            <a:r>
              <a:rPr lang="en-ZA" sz="6400" dirty="0" smtClean="0">
                <a:solidFill>
                  <a:schemeClr val="tx2"/>
                </a:solidFill>
              </a:rPr>
              <a:t> Spironolactone considered likely to be comparable to carvedilol (see page 22).</a:t>
            </a:r>
          </a:p>
          <a:p>
            <a:pPr>
              <a:buFont typeface="Calibri" pitchFamily="34" charset="0"/>
              <a:buChar char="–"/>
            </a:pPr>
            <a:r>
              <a:rPr lang="en-ZA" sz="6400" b="1" i="1" dirty="0" smtClean="0">
                <a:solidFill>
                  <a:schemeClr val="tx2"/>
                </a:solidFill>
              </a:rPr>
              <a:t>Primary healthcare facilities: </a:t>
            </a:r>
            <a:r>
              <a:rPr lang="en-ZA" sz="6400" dirty="0" smtClean="0">
                <a:solidFill>
                  <a:schemeClr val="tx2"/>
                </a:solidFill>
              </a:rPr>
              <a:t>There is currently an </a:t>
            </a:r>
            <a:r>
              <a:rPr lang="en-ZA" sz="6400" dirty="0" smtClean="0"/>
              <a:t>inequitable distribution of skills, equipment and access to laboratory services amongst primary care facilities across the country. </a:t>
            </a:r>
            <a:endParaRPr lang="en-ZA" sz="6400" b="1" i="1" dirty="0" smtClean="0">
              <a:solidFill>
                <a:schemeClr val="tx2"/>
              </a:solidFill>
            </a:endParaRPr>
          </a:p>
          <a:p>
            <a:pPr marL="0" indent="0">
              <a:buNone/>
            </a:pPr>
            <a:r>
              <a:rPr lang="en-GB" sz="8000" b="1" dirty="0" smtClean="0"/>
              <a:t>Recommendation</a:t>
            </a:r>
            <a:r>
              <a:rPr lang="en-GB" sz="8000" b="1" dirty="0"/>
              <a:t>:</a:t>
            </a:r>
            <a:r>
              <a:rPr lang="en-GB" sz="8000" dirty="0"/>
              <a:t> </a:t>
            </a:r>
            <a:r>
              <a:rPr lang="en-GB" sz="8000" dirty="0" smtClean="0"/>
              <a:t>In the </a:t>
            </a:r>
            <a:r>
              <a:rPr lang="en-GB" sz="8000" dirty="0"/>
              <a:t>stepwise algorithmic approach for management of CCF in adults, </a:t>
            </a:r>
            <a:r>
              <a:rPr lang="en-GB" sz="8000" dirty="0" smtClean="0"/>
              <a:t>step 2 described as addition of either carvedilol OR spironolactone to ACE-inhibitor. </a:t>
            </a:r>
            <a:endParaRPr lang="en-ZA" sz="8000" dirty="0"/>
          </a:p>
          <a:p>
            <a:pPr marL="0" indent="0">
              <a:buNone/>
            </a:pPr>
            <a:endParaRPr lang="en-ZA" sz="2000" dirty="0"/>
          </a:p>
          <a:p>
            <a:pPr marL="0" indent="0">
              <a:buNone/>
            </a:pPr>
            <a:r>
              <a:rPr lang="en-GB" sz="14400" b="1" dirty="0">
                <a:solidFill>
                  <a:srgbClr val="3366FF"/>
                </a:solidFill>
              </a:rPr>
              <a:t>Level of </a:t>
            </a:r>
            <a:r>
              <a:rPr lang="en-GB" sz="14400" b="1" dirty="0" smtClean="0">
                <a:solidFill>
                  <a:srgbClr val="3366FF"/>
                </a:solidFill>
              </a:rPr>
              <a:t>evidence</a:t>
            </a:r>
            <a:r>
              <a:rPr lang="en-GB" sz="14400" b="1" dirty="0">
                <a:solidFill>
                  <a:srgbClr val="3366FF"/>
                </a:solidFill>
              </a:rPr>
              <a:t>: </a:t>
            </a:r>
            <a:r>
              <a:rPr lang="en-GB" sz="14400" b="1" dirty="0" smtClean="0">
                <a:solidFill>
                  <a:srgbClr val="3366FF"/>
                </a:solidFill>
              </a:rPr>
              <a:t>III Expert opinion</a:t>
            </a:r>
            <a:endParaRPr lang="en-ZA" sz="14400" b="1" dirty="0">
              <a:solidFill>
                <a:srgbClr val="3366FF"/>
              </a:solidFill>
            </a:endParaRPr>
          </a:p>
        </p:txBody>
      </p:sp>
      <p:sp>
        <p:nvSpPr>
          <p:cNvPr id="5" name="Footer Placeholder 4"/>
          <p:cNvSpPr>
            <a:spLocks noGrp="1"/>
          </p:cNvSpPr>
          <p:nvPr>
            <p:ph type="ftr" sz="quarter" idx="11"/>
          </p:nvPr>
        </p:nvSpPr>
        <p:spPr>
          <a:xfrm>
            <a:off x="3124200" y="6356350"/>
            <a:ext cx="3175992"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22</a:t>
            </a:fld>
            <a:endParaRPr lang="en-ZA"/>
          </a:p>
        </p:txBody>
      </p:sp>
    </p:spTree>
    <p:extLst>
      <p:ext uri="{BB962C8B-B14F-4D97-AF65-F5344CB8AC3E}">
        <p14:creationId xmlns="" xmlns:p14="http://schemas.microsoft.com/office/powerpoint/2010/main" val="22261857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56"/>
            <a:ext cx="8229600" cy="1143000"/>
          </a:xfrm>
        </p:spPr>
        <p:txBody>
          <a:bodyPr>
            <a:noAutofit/>
          </a:bodyPr>
          <a:lstStyle/>
          <a:p>
            <a:pPr algn="l"/>
            <a:r>
              <a:rPr lang="en-ZA" sz="3600" b="1" dirty="0" smtClean="0">
                <a:solidFill>
                  <a:schemeClr val="bg1"/>
                </a:solidFill>
              </a:rPr>
              <a:t>4.6.1 CARDIAC FAILURE, CONGESTIVE (CCF), ADULTS</a:t>
            </a:r>
            <a:endParaRPr lang="en-ZA" sz="3600" dirty="0">
              <a:solidFill>
                <a:schemeClr val="bg1"/>
              </a:solidFill>
            </a:endParaRPr>
          </a:p>
        </p:txBody>
      </p:sp>
      <p:sp>
        <p:nvSpPr>
          <p:cNvPr id="5" name="Footer Placeholder 4"/>
          <p:cNvSpPr>
            <a:spLocks noGrp="1"/>
          </p:cNvSpPr>
          <p:nvPr>
            <p:ph type="ftr" sz="quarter" idx="11"/>
          </p:nvPr>
        </p:nvSpPr>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23</a:t>
            </a:fld>
            <a:endParaRPr lang="en-ZA"/>
          </a:p>
        </p:txBody>
      </p:sp>
      <p:graphicFrame>
        <p:nvGraphicFramePr>
          <p:cNvPr id="7" name="Table 6"/>
          <p:cNvGraphicFramePr>
            <a:graphicFrameLocks noGrp="1"/>
          </p:cNvGraphicFramePr>
          <p:nvPr>
            <p:extLst>
              <p:ext uri="{D42A27DB-BD31-4B8C-83A1-F6EECF244321}">
                <p14:modId xmlns="" xmlns:p14="http://schemas.microsoft.com/office/powerpoint/2010/main" val="2931475145"/>
              </p:ext>
            </p:extLst>
          </p:nvPr>
        </p:nvGraphicFramePr>
        <p:xfrm>
          <a:off x="323528" y="1196752"/>
          <a:ext cx="8501122" cy="3533435"/>
        </p:xfrm>
        <a:graphic>
          <a:graphicData uri="http://schemas.openxmlformats.org/drawingml/2006/table">
            <a:tbl>
              <a:tblPr firstRow="1" bandRow="1">
                <a:tableStyleId>{8FD4443E-F989-4FC4-A0C8-D5A2AF1F390B}</a:tableStyleId>
              </a:tblPr>
              <a:tblGrid>
                <a:gridCol w="1643074"/>
                <a:gridCol w="3857652"/>
                <a:gridCol w="3000396"/>
              </a:tblGrid>
              <a:tr h="383241">
                <a:tc>
                  <a:txBody>
                    <a:bodyPr/>
                    <a:lstStyle/>
                    <a:p>
                      <a:endParaRPr lang="en-ZA" dirty="0"/>
                    </a:p>
                  </a:txBody>
                  <a:tcPr/>
                </a:tc>
                <a:tc>
                  <a:txBody>
                    <a:bodyPr/>
                    <a:lstStyle/>
                    <a:p>
                      <a:r>
                        <a:rPr lang="en-ZA" sz="2000" dirty="0" smtClean="0"/>
                        <a:t>Efficacy</a:t>
                      </a:r>
                      <a:endParaRPr lang="en-ZA" sz="2000" dirty="0"/>
                    </a:p>
                  </a:txBody>
                  <a:tcPr/>
                </a:tc>
                <a:tc>
                  <a:txBody>
                    <a:bodyPr/>
                    <a:lstStyle/>
                    <a:p>
                      <a:r>
                        <a:rPr lang="en-ZA" sz="2000" dirty="0" smtClean="0"/>
                        <a:t>Safety</a:t>
                      </a:r>
                      <a:endParaRPr lang="en-ZA" sz="2000" dirty="0"/>
                    </a:p>
                  </a:txBody>
                  <a:tcPr/>
                </a:tc>
              </a:tr>
              <a:tr h="1789013">
                <a:tc>
                  <a:txBody>
                    <a:bodyPr/>
                    <a:lstStyle/>
                    <a:p>
                      <a:r>
                        <a:rPr lang="en-ZA" dirty="0" smtClean="0"/>
                        <a:t>Carvedilol</a:t>
                      </a:r>
                      <a:endParaRPr lang="en-ZA" dirty="0"/>
                    </a:p>
                  </a:txBody>
                  <a:tcPr>
                    <a:solidFill>
                      <a:srgbClr val="0070C0"/>
                    </a:solidFill>
                  </a:tcPr>
                </a:tc>
                <a:tc>
                  <a:txBody>
                    <a:bodyPr/>
                    <a:lstStyle/>
                    <a:p>
                      <a:pPr algn="ctr">
                        <a:buFont typeface="Arial" pitchFamily="34" charset="0"/>
                        <a:buNone/>
                      </a:pPr>
                      <a:r>
                        <a:rPr lang="en-ZA" sz="1400" kern="1200" dirty="0" smtClean="0"/>
                        <a:t>3 key trials (beta-blockers </a:t>
                      </a:r>
                      <a:r>
                        <a:rPr lang="en-ZA" sz="1400" kern="1200" baseline="0" dirty="0" smtClean="0"/>
                        <a:t> vs. </a:t>
                      </a:r>
                      <a:r>
                        <a:rPr lang="en-ZA" sz="1400" kern="1200" dirty="0" smtClean="0"/>
                        <a:t>placebo in patients with mild to severely symptomatic heart failure with REF).</a:t>
                      </a:r>
                    </a:p>
                    <a:p>
                      <a:pPr>
                        <a:buFont typeface="Arial" pitchFamily="34" charset="0"/>
                        <a:buNone/>
                      </a:pPr>
                      <a:r>
                        <a:rPr lang="en-ZA" sz="1400" kern="1200" baseline="0" dirty="0" smtClean="0"/>
                        <a:t>           </a:t>
                      </a:r>
                    </a:p>
                    <a:p>
                      <a:pPr algn="ctr">
                        <a:buFont typeface="Arial" pitchFamily="34" charset="0"/>
                        <a:buNone/>
                      </a:pPr>
                      <a:r>
                        <a:rPr lang="en-ZA" sz="1400" kern="1200" baseline="0" dirty="0" smtClean="0"/>
                        <a:t> 2 </a:t>
                      </a:r>
                      <a:r>
                        <a:rPr lang="en-ZA" sz="1400" kern="1200" dirty="0" smtClean="0"/>
                        <a:t>demonstrated reduction in mortality &amp; hospitalisation. </a:t>
                      </a:r>
                    </a:p>
                    <a:p>
                      <a:pPr algn="ctr">
                        <a:buFont typeface="Arial" pitchFamily="34" charset="0"/>
                        <a:buNone/>
                      </a:pPr>
                      <a:r>
                        <a:rPr lang="en-ZA" sz="1400" kern="1200" dirty="0" smtClean="0"/>
                        <a:t>Estimated NNT for 1 year to postpone 1 death ± 15 to 25 (dependant on</a:t>
                      </a:r>
                      <a:r>
                        <a:rPr lang="en-ZA" sz="1400" kern="1200" baseline="0" dirty="0" smtClean="0"/>
                        <a:t> </a:t>
                      </a:r>
                      <a:r>
                        <a:rPr lang="en-ZA" sz="1400" kern="1200" dirty="0" smtClean="0"/>
                        <a:t>severity).</a:t>
                      </a:r>
                      <a:r>
                        <a:rPr lang="en-ZA" sz="1400" dirty="0" smtClean="0"/>
                        <a:t> </a:t>
                      </a:r>
                      <a:r>
                        <a:rPr lang="en-ZA" sz="1400" kern="1200" dirty="0" smtClean="0"/>
                        <a:t>	</a:t>
                      </a:r>
                      <a:endParaRPr lang="en-ZA" sz="1400" dirty="0"/>
                    </a:p>
                  </a:txBody>
                  <a:tcPr>
                    <a:solidFill>
                      <a:srgbClr val="0070C0"/>
                    </a:solidFill>
                  </a:tcPr>
                </a:tc>
                <a:tc>
                  <a:txBody>
                    <a:bodyPr/>
                    <a:lstStyle/>
                    <a:p>
                      <a:pPr>
                        <a:lnSpc>
                          <a:spcPct val="115000"/>
                        </a:lnSpc>
                        <a:spcAft>
                          <a:spcPts val="0"/>
                        </a:spcAft>
                        <a:buFont typeface="Arial" pitchFamily="34" charset="0"/>
                        <a:buChar char="•"/>
                      </a:pPr>
                      <a:r>
                        <a:rPr lang="en-GB" sz="1400" dirty="0" smtClean="0"/>
                        <a:t> “Start low, go slow” </a:t>
                      </a:r>
                      <a:r>
                        <a:rPr lang="en-ZA" sz="1400" dirty="0" smtClean="0"/>
                        <a:t>up-titration of beta-blockers can result in under dosing.</a:t>
                      </a:r>
                    </a:p>
                    <a:p>
                      <a:pPr>
                        <a:lnSpc>
                          <a:spcPct val="115000"/>
                        </a:lnSpc>
                        <a:spcAft>
                          <a:spcPts val="0"/>
                        </a:spcAft>
                        <a:buFont typeface="Arial" pitchFamily="34" charset="0"/>
                        <a:buChar char="•"/>
                      </a:pPr>
                      <a:r>
                        <a:rPr lang="en-ZA" sz="1400" dirty="0" smtClean="0"/>
                        <a:t> Adequate diagnosis and monitoring  using </a:t>
                      </a:r>
                      <a:r>
                        <a:rPr lang="en-ZA" sz="1400" dirty="0" err="1" smtClean="0"/>
                        <a:t>ECGs</a:t>
                      </a:r>
                      <a:r>
                        <a:rPr lang="en-ZA" sz="1400" dirty="0" smtClean="0"/>
                        <a:t>, etc. </a:t>
                      </a:r>
                    </a:p>
                    <a:p>
                      <a:pPr>
                        <a:lnSpc>
                          <a:spcPct val="115000"/>
                        </a:lnSpc>
                        <a:spcAft>
                          <a:spcPts val="0"/>
                        </a:spcAft>
                        <a:buFont typeface="Arial" pitchFamily="34" charset="0"/>
                        <a:buChar char="•"/>
                      </a:pPr>
                      <a:r>
                        <a:rPr lang="en-ZA" sz="1400" dirty="0" smtClean="0"/>
                        <a:t> Contra-indicated in second- or third-degree heart block. </a:t>
                      </a:r>
                      <a:endParaRPr lang="en-ZA" sz="1400" dirty="0" smtClean="0">
                        <a:latin typeface="+mn-lt"/>
                        <a:ea typeface="Calibri"/>
                        <a:cs typeface="Times New Roman"/>
                      </a:endParaRPr>
                    </a:p>
                  </a:txBody>
                  <a:tcPr>
                    <a:solidFill>
                      <a:srgbClr val="0070C0"/>
                    </a:solidFill>
                  </a:tcPr>
                </a:tc>
              </a:tr>
              <a:tr h="1328207">
                <a:tc>
                  <a:txBody>
                    <a:bodyPr/>
                    <a:lstStyle/>
                    <a:p>
                      <a:r>
                        <a:rPr lang="en-ZA" dirty="0" smtClean="0"/>
                        <a:t>Spironolactone</a:t>
                      </a:r>
                      <a:endParaRPr lang="en-Z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400" kern="1200" dirty="0" smtClean="0"/>
                        <a:t>RALES trial:</a:t>
                      </a:r>
                      <a:r>
                        <a:rPr lang="en-ZA" sz="1400" kern="1200" baseline="0" dirty="0" smtClean="0"/>
                        <a:t> </a:t>
                      </a:r>
                      <a:r>
                        <a:rPr lang="en-ZA" sz="1400" kern="1200" dirty="0" smtClean="0"/>
                        <a:t>spironolactone vs placebo resulted in 30% reduction in mortality amongst moderate to severe cardiac failure (reduced left ventricular ejection fraction of ≤ 35%). </a:t>
                      </a:r>
                    </a:p>
                    <a:p>
                      <a:pPr marL="0" marR="0" indent="0" algn="ctr" defTabSz="914400" rtl="0" eaLnBrk="1" fontAlgn="auto" latinLnBrk="0" hangingPunct="1">
                        <a:lnSpc>
                          <a:spcPct val="100000"/>
                        </a:lnSpc>
                        <a:spcBef>
                          <a:spcPts val="0"/>
                        </a:spcBef>
                        <a:spcAft>
                          <a:spcPts val="0"/>
                        </a:spcAft>
                        <a:buClrTx/>
                        <a:buSzTx/>
                        <a:buFontTx/>
                        <a:buNone/>
                        <a:tabLst/>
                        <a:defRPr/>
                      </a:pPr>
                      <a:endParaRPr lang="en-ZA" sz="800" kern="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ZA" sz="1400" kern="1200" dirty="0" smtClean="0"/>
                        <a:t>NNT was 9 for 2 years to postpone one death. </a:t>
                      </a:r>
                    </a:p>
                  </a:txBody>
                  <a:tcPr/>
                </a:tc>
                <a:tc>
                  <a:txBody>
                    <a:bodyPr/>
                    <a:lstStyle/>
                    <a:p>
                      <a:pPr>
                        <a:buFont typeface="Arial" pitchFamily="34" charset="0"/>
                        <a:buChar char="•"/>
                      </a:pPr>
                      <a:r>
                        <a:rPr lang="en-ZA" sz="1400" dirty="0" smtClean="0"/>
                        <a:t> </a:t>
                      </a:r>
                      <a:r>
                        <a:rPr lang="en-ZA" sz="1400" kern="1200" dirty="0" err="1" smtClean="0"/>
                        <a:t>Hyperkalaemia</a:t>
                      </a:r>
                      <a:r>
                        <a:rPr lang="en-ZA" sz="1400" kern="1200" dirty="0" smtClean="0"/>
                        <a:t> associated with spironolactone</a:t>
                      </a:r>
                      <a:endParaRPr lang="en-ZA" sz="1400" dirty="0"/>
                    </a:p>
                  </a:txBody>
                  <a:tcPr/>
                </a:tc>
              </a:tr>
            </a:tbl>
          </a:graphicData>
        </a:graphic>
      </p:graphicFrame>
      <p:sp>
        <p:nvSpPr>
          <p:cNvPr id="8" name="Down Arrow 7"/>
          <p:cNvSpPr/>
          <p:nvPr/>
        </p:nvSpPr>
        <p:spPr>
          <a:xfrm>
            <a:off x="3428992" y="2348880"/>
            <a:ext cx="857256" cy="21858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17</a:t>
            </a:r>
            <a:endParaRPr lang="en-ZA" dirty="0">
              <a:solidFill>
                <a:srgbClr val="3366FF"/>
              </a:solidFill>
            </a:endParaRPr>
          </a:p>
        </p:txBody>
      </p:sp>
    </p:spTree>
    <p:extLst>
      <p:ext uri="{BB962C8B-B14F-4D97-AF65-F5344CB8AC3E}">
        <p14:creationId xmlns="" xmlns:p14="http://schemas.microsoft.com/office/powerpoint/2010/main" val="680439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0" y="-10285"/>
            <a:ext cx="8229600" cy="1143000"/>
          </a:xfrm>
        </p:spPr>
        <p:txBody>
          <a:bodyPr>
            <a:noAutofit/>
          </a:bodyPr>
          <a:lstStyle/>
          <a:p>
            <a:pPr algn="l"/>
            <a:r>
              <a:rPr lang="en-ZA" sz="3600" b="1" dirty="0" smtClean="0">
                <a:solidFill>
                  <a:schemeClr val="bg1"/>
                </a:solidFill>
              </a:rPr>
              <a:t>4.6.1 </a:t>
            </a:r>
            <a:r>
              <a:rPr lang="en-ZA" sz="3600" b="1" dirty="0">
                <a:solidFill>
                  <a:schemeClr val="bg1"/>
                </a:solidFill>
              </a:rPr>
              <a:t>CARDIAC FAILURE, CONGESTIVE (CCF), ADULTS</a:t>
            </a:r>
          </a:p>
        </p:txBody>
      </p:sp>
      <p:sp>
        <p:nvSpPr>
          <p:cNvPr id="3" name="Content Placeholder 2"/>
          <p:cNvSpPr>
            <a:spLocks noGrp="1"/>
          </p:cNvSpPr>
          <p:nvPr>
            <p:ph idx="1"/>
          </p:nvPr>
        </p:nvSpPr>
        <p:spPr>
          <a:xfrm>
            <a:off x="107504" y="1221904"/>
            <a:ext cx="8784976" cy="4968552"/>
          </a:xfrm>
        </p:spPr>
        <p:txBody>
          <a:bodyPr>
            <a:normAutofit lnSpcReduction="10000"/>
          </a:bodyPr>
          <a:lstStyle/>
          <a:p>
            <a:r>
              <a:rPr lang="en-ZA" u="sng" dirty="0" err="1" smtClean="0"/>
              <a:t>Spironolactone</a:t>
            </a:r>
            <a:r>
              <a:rPr lang="en-ZA" dirty="0"/>
              <a:t>: </a:t>
            </a:r>
            <a:r>
              <a:rPr lang="en-ZA" i="1" dirty="0">
                <a:solidFill>
                  <a:srgbClr val="9966FF"/>
                </a:solidFill>
              </a:rPr>
              <a:t>directions for use amended</a:t>
            </a:r>
          </a:p>
          <a:p>
            <a:pPr lvl="1"/>
            <a:r>
              <a:rPr lang="en-ZA" dirty="0"/>
              <a:t>Details of the caution, contra-indicating </a:t>
            </a:r>
            <a:r>
              <a:rPr lang="en-ZA" dirty="0" smtClean="0"/>
              <a:t>spironolactone </a:t>
            </a:r>
            <a:r>
              <a:rPr lang="en-ZA" dirty="0"/>
              <a:t>in kidney failure was elaborated as </a:t>
            </a:r>
            <a:r>
              <a:rPr lang="en-ZA" b="1" i="1" dirty="0"/>
              <a:t>“Do not use if eGFR &lt; 30 </a:t>
            </a:r>
            <a:r>
              <a:rPr lang="en-ZA" b="1" i="1" dirty="0" smtClean="0"/>
              <a:t>mL/min.”</a:t>
            </a:r>
            <a:endParaRPr lang="en-ZA" b="1" i="1" dirty="0"/>
          </a:p>
          <a:p>
            <a:r>
              <a:rPr lang="en-ZA" u="sng" dirty="0"/>
              <a:t>Carvedilol: </a:t>
            </a:r>
            <a:r>
              <a:rPr lang="en-ZA" i="1" dirty="0">
                <a:solidFill>
                  <a:srgbClr val="9966FF"/>
                </a:solidFill>
              </a:rPr>
              <a:t>directions for use </a:t>
            </a:r>
            <a:r>
              <a:rPr lang="en-ZA" i="1" dirty="0" smtClean="0">
                <a:solidFill>
                  <a:srgbClr val="9966FF"/>
                </a:solidFill>
              </a:rPr>
              <a:t>amended</a:t>
            </a:r>
          </a:p>
          <a:p>
            <a:pPr lvl="1"/>
            <a:r>
              <a:rPr lang="en-ZA" dirty="0" smtClean="0"/>
              <a:t>Defaulting </a:t>
            </a:r>
            <a:r>
              <a:rPr lang="en-ZA" dirty="0"/>
              <a:t>patient re-titrated. </a:t>
            </a:r>
            <a:endParaRPr lang="en-ZA" dirty="0" smtClean="0"/>
          </a:p>
          <a:p>
            <a:pPr lvl="1"/>
            <a:r>
              <a:rPr lang="en-ZA" dirty="0" smtClean="0"/>
              <a:t>Following </a:t>
            </a:r>
            <a:r>
              <a:rPr lang="en-ZA" dirty="0"/>
              <a:t>text was added to the STG, aligned with the SAMF (2012</a:t>
            </a:r>
            <a:r>
              <a:rPr lang="en-ZA" dirty="0" smtClean="0"/>
              <a:t>): “</a:t>
            </a:r>
            <a:r>
              <a:rPr lang="en-ZA" i="1" dirty="0" smtClean="0"/>
              <a:t>Should </a:t>
            </a:r>
            <a:r>
              <a:rPr lang="en-ZA" i="1" dirty="0"/>
              <a:t>treatment be discontinued for longer than 14 days, reinstate therapy as </a:t>
            </a:r>
            <a:r>
              <a:rPr lang="en-ZA" i="1" dirty="0" smtClean="0"/>
              <a:t>above</a:t>
            </a:r>
            <a:r>
              <a:rPr lang="en-ZA" dirty="0" smtClean="0"/>
              <a:t>”.</a:t>
            </a:r>
            <a:endParaRPr lang="en-ZA" dirty="0"/>
          </a:p>
          <a:p>
            <a:pPr marL="0" indent="0">
              <a:buNone/>
            </a:pPr>
            <a:r>
              <a:rPr lang="en-ZA" sz="4000" b="1" dirty="0">
                <a:solidFill>
                  <a:srgbClr val="3366FF"/>
                </a:solidFill>
              </a:rPr>
              <a:t>Level of </a:t>
            </a:r>
            <a:r>
              <a:rPr lang="en-ZA" sz="4000" b="1" dirty="0" smtClean="0">
                <a:solidFill>
                  <a:srgbClr val="3366FF"/>
                </a:solidFill>
              </a:rPr>
              <a:t>evidence</a:t>
            </a:r>
            <a:r>
              <a:rPr lang="en-ZA" sz="4000" b="1" dirty="0">
                <a:solidFill>
                  <a:srgbClr val="3366FF"/>
                </a:solidFill>
              </a:rPr>
              <a:t>: III Guidelines</a:t>
            </a:r>
          </a:p>
          <a:p>
            <a:endParaRPr lang="en-ZA" dirty="0"/>
          </a:p>
        </p:txBody>
      </p:sp>
      <p:sp>
        <p:nvSpPr>
          <p:cNvPr id="5" name="Footer Placeholder 4"/>
          <p:cNvSpPr>
            <a:spLocks noGrp="1"/>
          </p:cNvSpPr>
          <p:nvPr>
            <p:ph type="ftr" sz="quarter" idx="11"/>
          </p:nvPr>
        </p:nvSpPr>
        <p:spPr>
          <a:xfrm>
            <a:off x="3124200" y="6356350"/>
            <a:ext cx="3392016"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24</a:t>
            </a:fld>
            <a:endParaRPr lang="en-ZA"/>
          </a:p>
        </p:txBody>
      </p:sp>
      <p:sp>
        <p:nvSpPr>
          <p:cNvPr id="8" name="Rectangle 7"/>
          <p:cNvSpPr/>
          <p:nvPr/>
        </p:nvSpPr>
        <p:spPr>
          <a:xfrm>
            <a:off x="6610755" y="61904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18</a:t>
            </a:r>
            <a:endParaRPr lang="en-ZA" dirty="0">
              <a:solidFill>
                <a:srgbClr val="3366FF"/>
              </a:solidFill>
            </a:endParaRPr>
          </a:p>
        </p:txBody>
      </p:sp>
    </p:spTree>
    <p:extLst>
      <p:ext uri="{BB962C8B-B14F-4D97-AF65-F5344CB8AC3E}">
        <p14:creationId xmlns="" xmlns:p14="http://schemas.microsoft.com/office/powerpoint/2010/main" val="2882673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noAutofit/>
          </a:bodyPr>
          <a:lstStyle/>
          <a:p>
            <a:pPr algn="l"/>
            <a:r>
              <a:rPr lang="en-ZA" sz="3600" b="1" dirty="0" smtClean="0">
                <a:solidFill>
                  <a:schemeClr val="bg1"/>
                </a:solidFill>
              </a:rPr>
              <a:t>4.6.1 </a:t>
            </a:r>
            <a:r>
              <a:rPr lang="en-ZA" sz="3600" b="1" dirty="0">
                <a:solidFill>
                  <a:schemeClr val="bg1"/>
                </a:solidFill>
              </a:rPr>
              <a:t>CARDIAC FAILURE, CONGESTIVE (CCF), ADULTS</a:t>
            </a:r>
          </a:p>
        </p:txBody>
      </p:sp>
      <p:sp>
        <p:nvSpPr>
          <p:cNvPr id="3" name="Content Placeholder 2"/>
          <p:cNvSpPr>
            <a:spLocks noGrp="1"/>
          </p:cNvSpPr>
          <p:nvPr>
            <p:ph idx="1"/>
          </p:nvPr>
        </p:nvSpPr>
        <p:spPr/>
        <p:txBody>
          <a:bodyPr>
            <a:normAutofit/>
          </a:bodyPr>
          <a:lstStyle/>
          <a:p>
            <a:pPr marL="0" indent="0">
              <a:buNone/>
            </a:pPr>
            <a:r>
              <a:rPr lang="en-ZA" b="1" dirty="0" smtClean="0"/>
              <a:t>STEP 4: </a:t>
            </a:r>
          </a:p>
          <a:p>
            <a:r>
              <a:rPr lang="en-ZA" u="sng" dirty="0" smtClean="0"/>
              <a:t>Digoxin</a:t>
            </a:r>
            <a:r>
              <a:rPr lang="en-ZA" u="sng" dirty="0"/>
              <a:t>:</a:t>
            </a:r>
            <a:r>
              <a:rPr lang="en-ZA" dirty="0"/>
              <a:t>  </a:t>
            </a:r>
            <a:r>
              <a:rPr lang="en-ZA" i="1" dirty="0" smtClean="0">
                <a:solidFill>
                  <a:srgbClr val="FF0000"/>
                </a:solidFill>
              </a:rPr>
              <a:t>deleted</a:t>
            </a:r>
            <a:endParaRPr lang="en-ZA" i="1" dirty="0">
              <a:solidFill>
                <a:srgbClr val="FF0000"/>
              </a:solidFill>
            </a:endParaRPr>
          </a:p>
          <a:p>
            <a:pPr marL="457200" lvl="1" indent="0">
              <a:buNone/>
            </a:pPr>
            <a:r>
              <a:rPr lang="en-ZA" i="1" dirty="0" smtClean="0"/>
              <a:t>Rationale: </a:t>
            </a:r>
            <a:r>
              <a:rPr lang="en-ZA" dirty="0" smtClean="0"/>
              <a:t>High </a:t>
            </a:r>
            <a:r>
              <a:rPr lang="en-ZA" dirty="0"/>
              <a:t>risk of digoxin </a:t>
            </a:r>
            <a:r>
              <a:rPr lang="en-ZA" dirty="0" smtClean="0"/>
              <a:t>toxicity, especially </a:t>
            </a:r>
            <a:r>
              <a:rPr lang="en-ZA" dirty="0"/>
              <a:t>in  the elderly, patients with poor renal function, patients with low body weight, hypokalaemia</a:t>
            </a:r>
            <a:r>
              <a:rPr lang="en-ZA" dirty="0" smtClean="0"/>
              <a:t>. </a:t>
            </a:r>
            <a:endParaRPr lang="en-ZA" dirty="0"/>
          </a:p>
          <a:p>
            <a:pPr marL="0" indent="0">
              <a:buNone/>
            </a:pPr>
            <a:r>
              <a:rPr lang="en-GB" sz="4000" b="1" dirty="0">
                <a:solidFill>
                  <a:srgbClr val="3366FF"/>
                </a:solidFill>
              </a:rPr>
              <a:t>Level of </a:t>
            </a:r>
            <a:r>
              <a:rPr lang="en-GB" sz="4000" b="1" dirty="0" smtClean="0">
                <a:solidFill>
                  <a:srgbClr val="3366FF"/>
                </a:solidFill>
              </a:rPr>
              <a:t>evidence</a:t>
            </a:r>
            <a:r>
              <a:rPr lang="en-GB" sz="4000" b="1" dirty="0">
                <a:solidFill>
                  <a:srgbClr val="3366FF"/>
                </a:solidFill>
              </a:rPr>
              <a:t>: III </a:t>
            </a:r>
            <a:r>
              <a:rPr lang="en-ZA" sz="4000" b="1" dirty="0" smtClean="0">
                <a:solidFill>
                  <a:srgbClr val="3366FF"/>
                </a:solidFill>
              </a:rPr>
              <a:t>Expert opinion</a:t>
            </a:r>
            <a:endParaRPr lang="en-ZA" sz="4000" dirty="0">
              <a:solidFill>
                <a:srgbClr val="3366FF"/>
              </a:solidFill>
            </a:endParaRPr>
          </a:p>
          <a:p>
            <a:pPr marL="0" indent="0">
              <a:buNone/>
            </a:pPr>
            <a:endParaRPr lang="en-ZA" sz="1200" dirty="0" smtClean="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25</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19</a:t>
            </a:r>
            <a:endParaRPr lang="en-ZA" dirty="0">
              <a:solidFill>
                <a:srgbClr val="3366FF"/>
              </a:solidFill>
            </a:endParaRPr>
          </a:p>
        </p:txBody>
      </p:sp>
    </p:spTree>
    <p:extLst>
      <p:ext uri="{BB962C8B-B14F-4D97-AF65-F5344CB8AC3E}">
        <p14:creationId xmlns="" xmlns:p14="http://schemas.microsoft.com/office/powerpoint/2010/main" val="2004874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smtClean="0">
                <a:solidFill>
                  <a:schemeClr val="bg1"/>
                </a:solidFill>
              </a:rPr>
              <a:t>4.7.1 HYPERTENSION IN ADULTS</a:t>
            </a:r>
            <a:endParaRPr lang="en-ZA" sz="3600" dirty="0">
              <a:solidFill>
                <a:schemeClr val="bg1"/>
              </a:solidFill>
            </a:endParaRPr>
          </a:p>
        </p:txBody>
      </p:sp>
      <p:sp>
        <p:nvSpPr>
          <p:cNvPr id="3" name="Content Placeholder 2"/>
          <p:cNvSpPr>
            <a:spLocks noGrp="1"/>
          </p:cNvSpPr>
          <p:nvPr>
            <p:ph idx="1"/>
          </p:nvPr>
        </p:nvSpPr>
        <p:spPr>
          <a:xfrm>
            <a:off x="214282" y="1214422"/>
            <a:ext cx="8715436" cy="4714907"/>
          </a:xfrm>
        </p:spPr>
        <p:txBody>
          <a:bodyPr>
            <a:normAutofit fontScale="55000" lnSpcReduction="20000"/>
          </a:bodyPr>
          <a:lstStyle/>
          <a:p>
            <a:r>
              <a:rPr lang="en-GB" sz="5100" u="sng" dirty="0" smtClean="0"/>
              <a:t>BP treatment target in diabetics</a:t>
            </a:r>
            <a:r>
              <a:rPr lang="en-GB" sz="5100" i="1" dirty="0" smtClean="0"/>
              <a:t>: </a:t>
            </a:r>
            <a:r>
              <a:rPr lang="en-GB" sz="5100" i="1" dirty="0" smtClean="0">
                <a:solidFill>
                  <a:srgbClr val="9966FF"/>
                </a:solidFill>
              </a:rPr>
              <a:t>amended to &lt; 140/90 mmHg</a:t>
            </a:r>
          </a:p>
          <a:p>
            <a:pPr lvl="1"/>
            <a:r>
              <a:rPr lang="en-GB" sz="3400" dirty="0" smtClean="0"/>
              <a:t>Cochrane review (n=7314), mean follow up 4.5 years, concluded that evidence dose not support BP targets lower than the standard targets in diabetics with hypertension. </a:t>
            </a:r>
          </a:p>
          <a:p>
            <a:pPr lvl="1"/>
            <a:r>
              <a:rPr lang="en-ZA" sz="3400" dirty="0" smtClean="0"/>
              <a:t>Recently published Latin American &amp; European guidelines propose a target BP for diabetics of &lt; 140/90 mmHg.</a:t>
            </a:r>
          </a:p>
          <a:p>
            <a:pPr lvl="1"/>
            <a:r>
              <a:rPr lang="en-ZA" sz="3400" dirty="0" smtClean="0"/>
              <a:t>Lopez-Jaramillo </a:t>
            </a:r>
            <a:r>
              <a:rPr lang="en-ZA" sz="3400" i="1" dirty="0" smtClean="0"/>
              <a:t>et al</a:t>
            </a:r>
            <a:r>
              <a:rPr lang="en-ZA" sz="3400" dirty="0" smtClean="0"/>
              <a:t> (2014) reported that many clinical trials showed a lack of benefit of reducing BP &lt; 130/80 mmHg, and also the J-shaped relationship in diabetic mellitus patients.</a:t>
            </a:r>
          </a:p>
          <a:p>
            <a:pPr>
              <a:buNone/>
            </a:pPr>
            <a:r>
              <a:rPr lang="en-GB" sz="4200" i="1" dirty="0" smtClean="0"/>
              <a:t>Rationale: </a:t>
            </a:r>
            <a:r>
              <a:rPr lang="en-GB" sz="4200" dirty="0" smtClean="0"/>
              <a:t>Evidence dose not support BP targets lower than the standard targets in diabetics with hypertension.</a:t>
            </a:r>
            <a:endParaRPr lang="en-ZA" sz="4200" dirty="0" smtClean="0"/>
          </a:p>
          <a:p>
            <a:pPr lvl="1">
              <a:buNone/>
            </a:pPr>
            <a:r>
              <a:rPr lang="en-GB" sz="7300" b="1" dirty="0" smtClean="0">
                <a:solidFill>
                  <a:srgbClr val="3366FF"/>
                </a:solidFill>
              </a:rPr>
              <a:t>Level of evidence: I Systematic review</a:t>
            </a:r>
            <a:endParaRPr lang="en-ZA" sz="7300" dirty="0" smtClean="0"/>
          </a:p>
          <a:p>
            <a:endParaRPr lang="en-ZA" dirty="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26</a:t>
            </a:fld>
            <a:endParaRPr lang="en-ZA"/>
          </a:p>
        </p:txBody>
      </p:sp>
      <p:sp>
        <p:nvSpPr>
          <p:cNvPr id="8" name="Rectangle 7"/>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20</a:t>
            </a:r>
            <a:endParaRPr lang="en-ZA" dirty="0">
              <a:solidFill>
                <a:srgbClr val="3366FF"/>
              </a:solidFill>
            </a:endParaRPr>
          </a:p>
        </p:txBody>
      </p:sp>
    </p:spTree>
    <p:extLst>
      <p:ext uri="{BB962C8B-B14F-4D97-AF65-F5344CB8AC3E}">
        <p14:creationId xmlns="" xmlns:p14="http://schemas.microsoft.com/office/powerpoint/2010/main" val="4278623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smtClean="0">
                <a:solidFill>
                  <a:schemeClr val="bg1"/>
                </a:solidFill>
              </a:rPr>
              <a:t>4.7.1 HYPERTENSION IN ADULTS</a:t>
            </a:r>
            <a:endParaRPr lang="en-ZA" sz="3600" dirty="0">
              <a:solidFill>
                <a:schemeClr val="bg1"/>
              </a:solidFill>
            </a:endParaRPr>
          </a:p>
        </p:txBody>
      </p:sp>
      <p:sp>
        <p:nvSpPr>
          <p:cNvPr id="3" name="Content Placeholder 2"/>
          <p:cNvSpPr>
            <a:spLocks noGrp="1"/>
          </p:cNvSpPr>
          <p:nvPr>
            <p:ph idx="1"/>
          </p:nvPr>
        </p:nvSpPr>
        <p:spPr>
          <a:xfrm>
            <a:off x="251520" y="1196752"/>
            <a:ext cx="8640960" cy="4785395"/>
          </a:xfrm>
        </p:spPr>
        <p:txBody>
          <a:bodyPr>
            <a:normAutofit/>
          </a:bodyPr>
          <a:lstStyle/>
          <a:p>
            <a:pPr marL="0" indent="0">
              <a:buNone/>
            </a:pPr>
            <a:r>
              <a:rPr lang="en-ZA" b="1" dirty="0" smtClean="0"/>
              <a:t>Medicine treatment choices without compelling indications</a:t>
            </a:r>
            <a:endParaRPr lang="en-ZA" dirty="0" smtClean="0"/>
          </a:p>
          <a:p>
            <a:pPr lvl="1"/>
            <a:r>
              <a:rPr lang="en-ZA" dirty="0" smtClean="0"/>
              <a:t>The stages of hypertension were more clearly defined in the text. </a:t>
            </a:r>
          </a:p>
          <a:p>
            <a:pPr lvl="1"/>
            <a:r>
              <a:rPr lang="en-ZA" dirty="0" smtClean="0"/>
              <a:t>An additional category of severe asymptomatic hypertension was included in the STG; aligned with the Adult Hospital level STGs and EML, 2012 edition and South African Hypertension Guidelines, 2011.</a:t>
            </a:r>
          </a:p>
          <a:p>
            <a:pPr marL="0" indent="0">
              <a:buNone/>
            </a:pPr>
            <a:r>
              <a:rPr lang="en-ZA" sz="4400" b="1" dirty="0">
                <a:solidFill>
                  <a:srgbClr val="3366FF"/>
                </a:solidFill>
              </a:rPr>
              <a:t>Level of </a:t>
            </a:r>
            <a:r>
              <a:rPr lang="en-ZA" sz="4400" b="1" dirty="0" smtClean="0">
                <a:solidFill>
                  <a:srgbClr val="3366FF"/>
                </a:solidFill>
              </a:rPr>
              <a:t>evidence</a:t>
            </a:r>
            <a:r>
              <a:rPr lang="en-ZA" sz="4400" b="1" dirty="0">
                <a:solidFill>
                  <a:srgbClr val="3366FF"/>
                </a:solidFill>
              </a:rPr>
              <a:t>: III Guidelines</a:t>
            </a:r>
          </a:p>
          <a:p>
            <a:pPr marL="0" indent="0">
              <a:buNone/>
            </a:pPr>
            <a:endParaRPr lang="en-ZA" sz="1050" dirty="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27</a:t>
            </a:fld>
            <a:endParaRPr lang="en-ZA"/>
          </a:p>
        </p:txBody>
      </p:sp>
      <p:sp>
        <p:nvSpPr>
          <p:cNvPr id="9" name="Rectangle 8"/>
          <p:cNvSpPr/>
          <p:nvPr/>
        </p:nvSpPr>
        <p:spPr>
          <a:xfrm>
            <a:off x="6350925" y="61904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21</a:t>
            </a:r>
            <a:endParaRPr lang="en-ZA" dirty="0">
              <a:solidFill>
                <a:srgbClr val="3366FF"/>
              </a:solidFill>
            </a:endParaRPr>
          </a:p>
        </p:txBody>
      </p:sp>
    </p:spTree>
    <p:extLst>
      <p:ext uri="{BB962C8B-B14F-4D97-AF65-F5344CB8AC3E}">
        <p14:creationId xmlns="" xmlns:p14="http://schemas.microsoft.com/office/powerpoint/2010/main" val="1076089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219"/>
            <a:ext cx="8229600" cy="1143000"/>
          </a:xfrm>
        </p:spPr>
        <p:txBody>
          <a:bodyPr/>
          <a:lstStyle/>
          <a:p>
            <a:pPr algn="l"/>
            <a:r>
              <a:rPr lang="en-ZA" sz="3600" b="1" dirty="0">
                <a:solidFill>
                  <a:schemeClr val="bg1"/>
                </a:solidFill>
              </a:rPr>
              <a:t>4.7.1 HYPERTENSION IN ADULTS</a:t>
            </a:r>
          </a:p>
        </p:txBody>
      </p:sp>
      <p:sp>
        <p:nvSpPr>
          <p:cNvPr id="3" name="Content Placeholder 2"/>
          <p:cNvSpPr>
            <a:spLocks noGrp="1"/>
          </p:cNvSpPr>
          <p:nvPr>
            <p:ph idx="1"/>
          </p:nvPr>
        </p:nvSpPr>
        <p:spPr>
          <a:xfrm>
            <a:off x="107504" y="1268760"/>
            <a:ext cx="8856984" cy="5040560"/>
          </a:xfrm>
        </p:spPr>
        <p:txBody>
          <a:bodyPr>
            <a:normAutofit fontScale="85000" lnSpcReduction="10000"/>
          </a:bodyPr>
          <a:lstStyle/>
          <a:p>
            <a:r>
              <a:rPr lang="en-ZA" u="sng" dirty="0" smtClean="0"/>
              <a:t>Atenolol:</a:t>
            </a:r>
            <a:r>
              <a:rPr lang="en-ZA" dirty="0" smtClean="0"/>
              <a:t> </a:t>
            </a:r>
            <a:r>
              <a:rPr lang="en-ZA" i="1" dirty="0" smtClean="0">
                <a:solidFill>
                  <a:srgbClr val="00B0F0"/>
                </a:solidFill>
              </a:rPr>
              <a:t>retained</a:t>
            </a:r>
            <a:endParaRPr lang="en-ZA" dirty="0" smtClean="0">
              <a:solidFill>
                <a:srgbClr val="00B0F0"/>
              </a:solidFill>
            </a:endParaRPr>
          </a:p>
          <a:p>
            <a:pPr lvl="1"/>
            <a:r>
              <a:rPr lang="en-ZA" dirty="0" smtClean="0"/>
              <a:t>Treatment with atenolol retained in the STG for patients that failed step 4, after 1 month of compliance; </a:t>
            </a:r>
            <a:r>
              <a:rPr lang="en-ZA" dirty="0"/>
              <a:t>aligned with the Adult Hospital level STGs and EML, 2012 edition and South African Hypertension Guidelines, 2011.</a:t>
            </a:r>
          </a:p>
          <a:p>
            <a:pPr lvl="0"/>
            <a:r>
              <a:rPr lang="en-ZA" sz="2900" u="sng" dirty="0" smtClean="0">
                <a:solidFill>
                  <a:prstClr val="black"/>
                </a:solidFill>
              </a:rPr>
              <a:t>Potassium chloride:</a:t>
            </a:r>
            <a:r>
              <a:rPr lang="en-ZA" sz="2900" i="1" dirty="0" smtClean="0">
                <a:solidFill>
                  <a:prstClr val="black"/>
                </a:solidFill>
              </a:rPr>
              <a:t> </a:t>
            </a:r>
            <a:r>
              <a:rPr lang="en-ZA" sz="2900" i="1" dirty="0" smtClean="0">
                <a:solidFill>
                  <a:srgbClr val="F79646">
                    <a:lumMod val="75000"/>
                  </a:srgbClr>
                </a:solidFill>
              </a:rPr>
              <a:t>not added</a:t>
            </a:r>
            <a:endParaRPr lang="en-ZA" sz="2900" dirty="0" smtClean="0">
              <a:solidFill>
                <a:srgbClr val="F79646">
                  <a:lumMod val="75000"/>
                </a:srgbClr>
              </a:solidFill>
            </a:endParaRPr>
          </a:p>
          <a:p>
            <a:pPr marL="0" indent="0">
              <a:buNone/>
            </a:pPr>
            <a:endParaRPr lang="en-ZA" sz="1300" dirty="0" smtClean="0"/>
          </a:p>
          <a:p>
            <a:r>
              <a:rPr lang="en-ZA" u="sng" dirty="0" smtClean="0"/>
              <a:t>Alpha blocker:</a:t>
            </a:r>
            <a:r>
              <a:rPr lang="en-ZA" dirty="0" smtClean="0"/>
              <a:t> </a:t>
            </a:r>
            <a:r>
              <a:rPr lang="en-ZA" i="1" dirty="0" smtClean="0">
                <a:solidFill>
                  <a:schemeClr val="accent6">
                    <a:lumMod val="75000"/>
                  </a:schemeClr>
                </a:solidFill>
              </a:rPr>
              <a:t>not added</a:t>
            </a:r>
            <a:endParaRPr lang="en-ZA" dirty="0" smtClean="0">
              <a:solidFill>
                <a:schemeClr val="accent6">
                  <a:lumMod val="75000"/>
                </a:schemeClr>
              </a:solidFill>
            </a:endParaRPr>
          </a:p>
          <a:p>
            <a:pPr lvl="1"/>
            <a:r>
              <a:rPr lang="en-ZA" dirty="0" smtClean="0"/>
              <a:t>Alpha blockers are not included in the PHC EML. </a:t>
            </a:r>
            <a:r>
              <a:rPr lang="en-ZA" dirty="0" err="1" smtClean="0"/>
              <a:t>Prostatism</a:t>
            </a:r>
            <a:r>
              <a:rPr lang="en-ZA" dirty="0" smtClean="0"/>
              <a:t> is managed at secondary level facilities.</a:t>
            </a:r>
          </a:p>
          <a:p>
            <a:pPr marL="0" indent="0">
              <a:buNone/>
            </a:pPr>
            <a:r>
              <a:rPr lang="en-ZA" sz="5800" b="1" dirty="0">
                <a:solidFill>
                  <a:srgbClr val="3366FF"/>
                </a:solidFill>
              </a:rPr>
              <a:t>Level of evidence: III </a:t>
            </a:r>
            <a:r>
              <a:rPr lang="en-ZA" sz="5800" b="1" dirty="0" smtClean="0">
                <a:solidFill>
                  <a:srgbClr val="3366FF"/>
                </a:solidFill>
              </a:rPr>
              <a:t>Guidelines</a:t>
            </a:r>
            <a:endParaRPr lang="en-ZA" sz="5800" b="1" dirty="0">
              <a:solidFill>
                <a:srgbClr val="3366FF"/>
              </a:solidFill>
            </a:endParaRPr>
          </a:p>
        </p:txBody>
      </p:sp>
      <p:sp>
        <p:nvSpPr>
          <p:cNvPr id="5" name="Footer Placeholder 4"/>
          <p:cNvSpPr>
            <a:spLocks noGrp="1"/>
          </p:cNvSpPr>
          <p:nvPr>
            <p:ph type="ftr" sz="quarter" idx="11"/>
          </p:nvPr>
        </p:nvSpPr>
        <p:spPr>
          <a:xfrm>
            <a:off x="3124200" y="6356350"/>
            <a:ext cx="3608040"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28</a:t>
            </a:fld>
            <a:endParaRPr lang="en-ZA"/>
          </a:p>
        </p:txBody>
      </p:sp>
      <p:sp>
        <p:nvSpPr>
          <p:cNvPr id="9" name="Rectangle 8"/>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22</a:t>
            </a:r>
            <a:endParaRPr lang="en-ZA" dirty="0">
              <a:solidFill>
                <a:srgbClr val="3366FF"/>
              </a:solidFill>
            </a:endParaRPr>
          </a:p>
        </p:txBody>
      </p:sp>
    </p:spTree>
    <p:extLst>
      <p:ext uri="{BB962C8B-B14F-4D97-AF65-F5344CB8AC3E}">
        <p14:creationId xmlns="" xmlns:p14="http://schemas.microsoft.com/office/powerpoint/2010/main" val="2557128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lstStyle/>
          <a:p>
            <a:pPr algn="l"/>
            <a:r>
              <a:rPr lang="en-ZA" sz="3600" b="1" dirty="0">
                <a:solidFill>
                  <a:schemeClr val="bg1"/>
                </a:solidFill>
              </a:rPr>
              <a:t>4.7.2 HYPERTENSION IN CHILDREN</a:t>
            </a:r>
          </a:p>
        </p:txBody>
      </p:sp>
      <p:sp>
        <p:nvSpPr>
          <p:cNvPr id="3" name="Content Placeholder 2"/>
          <p:cNvSpPr>
            <a:spLocks noGrp="1"/>
          </p:cNvSpPr>
          <p:nvPr>
            <p:ph idx="1"/>
          </p:nvPr>
        </p:nvSpPr>
        <p:spPr>
          <a:xfrm>
            <a:off x="179512" y="1124744"/>
            <a:ext cx="8712968" cy="4929411"/>
          </a:xfrm>
        </p:spPr>
        <p:txBody>
          <a:bodyPr/>
          <a:lstStyle/>
          <a:p>
            <a:pPr marL="0" indent="0">
              <a:buNone/>
            </a:pPr>
            <a:r>
              <a:rPr lang="en-GB" sz="2400" b="1" dirty="0"/>
              <a:t>Diagnosis</a:t>
            </a:r>
            <a:endParaRPr lang="en-ZA" sz="2400" dirty="0"/>
          </a:p>
          <a:p>
            <a:pPr marL="0" indent="0">
              <a:buNone/>
            </a:pPr>
            <a:r>
              <a:rPr lang="en-ZA" sz="2400" b="1" u="sng" dirty="0"/>
              <a:t>Blood Pressure levels for boys and girls by age and height percentile </a:t>
            </a:r>
            <a:endParaRPr lang="en-ZA" sz="2400" dirty="0"/>
          </a:p>
          <a:p>
            <a:pPr marL="0" indent="0">
              <a:buNone/>
            </a:pPr>
            <a:r>
              <a:rPr lang="en-GB" sz="2400" dirty="0"/>
              <a:t>The text was amended for correctness as follows:</a:t>
            </a:r>
            <a:endParaRPr lang="en-ZA" sz="2400" dirty="0"/>
          </a:p>
          <a:p>
            <a:pPr marL="0" indent="0">
              <a:buNone/>
            </a:pPr>
            <a:endParaRPr lang="en-ZA" dirty="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29</a:t>
            </a:fld>
            <a:endParaRPr lang="en-ZA"/>
          </a:p>
        </p:txBody>
      </p:sp>
      <p:graphicFrame>
        <p:nvGraphicFramePr>
          <p:cNvPr id="9" name="Table 8"/>
          <p:cNvGraphicFramePr>
            <a:graphicFrameLocks noGrp="1"/>
          </p:cNvGraphicFramePr>
          <p:nvPr>
            <p:extLst>
              <p:ext uri="{D42A27DB-BD31-4B8C-83A1-F6EECF244321}">
                <p14:modId xmlns="" xmlns:p14="http://schemas.microsoft.com/office/powerpoint/2010/main" val="2126634360"/>
              </p:ext>
            </p:extLst>
          </p:nvPr>
        </p:nvGraphicFramePr>
        <p:xfrm>
          <a:off x="467544" y="2852940"/>
          <a:ext cx="7776863" cy="2669660"/>
        </p:xfrm>
        <a:graphic>
          <a:graphicData uri="http://schemas.openxmlformats.org/drawingml/2006/table">
            <a:tbl>
              <a:tblPr firstRow="1" firstCol="1" bandRow="1" bandCol="1"/>
              <a:tblGrid>
                <a:gridCol w="1270245"/>
                <a:gridCol w="3294437"/>
                <a:gridCol w="3212181"/>
              </a:tblGrid>
              <a:tr h="266966">
                <a:tc>
                  <a:txBody>
                    <a:bodyPr/>
                    <a:lstStyle/>
                    <a:p>
                      <a:pPr>
                        <a:lnSpc>
                          <a:spcPct val="115000"/>
                        </a:lnSpc>
                        <a:spcAft>
                          <a:spcPts val="0"/>
                        </a:spcAft>
                      </a:pPr>
                      <a:r>
                        <a:rPr lang="en-ZA" sz="1400" b="1" dirty="0">
                          <a:solidFill>
                            <a:schemeClr val="tx1"/>
                          </a:solidFill>
                          <a:effectLst/>
                          <a:latin typeface="Calibri"/>
                          <a:ea typeface="Calibri"/>
                          <a:cs typeface="Times New Roman"/>
                        </a:rPr>
                        <a:t>Age </a:t>
                      </a:r>
                      <a:r>
                        <a:rPr lang="en-ZA" sz="1400" b="1" dirty="0" smtClean="0">
                          <a:solidFill>
                            <a:schemeClr val="tx1"/>
                          </a:solidFill>
                          <a:effectLst/>
                          <a:latin typeface="Calibri"/>
                          <a:ea typeface="Calibri"/>
                          <a:cs typeface="Times New Roman"/>
                        </a:rPr>
                        <a:t>( </a:t>
                      </a:r>
                      <a:r>
                        <a:rPr lang="en-ZA" sz="1400" b="1" dirty="0">
                          <a:solidFill>
                            <a:schemeClr val="tx1"/>
                          </a:solidFill>
                          <a:effectLst/>
                          <a:latin typeface="Calibri"/>
                          <a:ea typeface="Calibri"/>
                          <a:cs typeface="Times New Roman"/>
                        </a:rPr>
                        <a:t>years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dirty="0">
                          <a:solidFill>
                            <a:schemeClr val="tx1"/>
                          </a:solidFill>
                          <a:effectLst/>
                          <a:latin typeface="Calibri"/>
                          <a:ea typeface="Calibri"/>
                          <a:cs typeface="Times New Roman"/>
                        </a:rPr>
                        <a:t>95</a:t>
                      </a:r>
                      <a:r>
                        <a:rPr lang="en-ZA" sz="1400" b="1" baseline="30000" dirty="0">
                          <a:solidFill>
                            <a:schemeClr val="tx1"/>
                          </a:solidFill>
                          <a:effectLst/>
                          <a:latin typeface="Calibri"/>
                          <a:ea typeface="Calibri"/>
                          <a:cs typeface="Times New Roman"/>
                        </a:rPr>
                        <a:t>th</a:t>
                      </a:r>
                      <a:r>
                        <a:rPr lang="en-ZA" sz="1400" b="1" dirty="0">
                          <a:solidFill>
                            <a:schemeClr val="tx1"/>
                          </a:solidFill>
                          <a:effectLst/>
                          <a:latin typeface="Calibri"/>
                          <a:ea typeface="Calibri"/>
                          <a:cs typeface="Times New Roman"/>
                        </a:rPr>
                        <a:t> BP percentiles for boys </a:t>
                      </a:r>
                      <a:r>
                        <a:rPr lang="en-ZA" sz="1400" b="1" dirty="0" smtClean="0">
                          <a:solidFill>
                            <a:schemeClr val="tx1"/>
                          </a:solidFill>
                          <a:effectLst/>
                          <a:latin typeface="Calibri"/>
                          <a:ea typeface="Calibri"/>
                          <a:cs typeface="Times New Roman"/>
                        </a:rPr>
                        <a:t>(mmHg</a:t>
                      </a:r>
                      <a:r>
                        <a:rPr lang="en-ZA" sz="1400" b="1" dirty="0">
                          <a:solidFill>
                            <a:schemeClr val="tx1"/>
                          </a:solidFill>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dirty="0">
                          <a:solidFill>
                            <a:schemeClr val="tx1"/>
                          </a:solidFill>
                          <a:effectLst/>
                          <a:latin typeface="Calibri"/>
                          <a:ea typeface="Calibri"/>
                          <a:cs typeface="Times New Roman"/>
                        </a:rPr>
                        <a:t>95</a:t>
                      </a:r>
                      <a:r>
                        <a:rPr lang="en-ZA" sz="1400" b="1" baseline="30000" dirty="0">
                          <a:solidFill>
                            <a:schemeClr val="tx1"/>
                          </a:solidFill>
                          <a:effectLst/>
                          <a:latin typeface="Calibri"/>
                          <a:ea typeface="Calibri"/>
                          <a:cs typeface="Times New Roman"/>
                        </a:rPr>
                        <a:t>th</a:t>
                      </a:r>
                      <a:r>
                        <a:rPr lang="en-ZA" sz="1400" b="1" dirty="0">
                          <a:solidFill>
                            <a:schemeClr val="tx1"/>
                          </a:solidFill>
                          <a:effectLst/>
                          <a:latin typeface="Calibri"/>
                          <a:ea typeface="Calibri"/>
                          <a:cs typeface="Times New Roman"/>
                        </a:rPr>
                        <a:t> BP percentiles for </a:t>
                      </a:r>
                      <a:r>
                        <a:rPr lang="en-ZA" sz="1400" b="1" dirty="0" smtClean="0">
                          <a:solidFill>
                            <a:schemeClr val="tx1"/>
                          </a:solidFill>
                          <a:effectLst/>
                          <a:latin typeface="Calibri"/>
                          <a:ea typeface="Calibri"/>
                          <a:cs typeface="Times New Roman"/>
                        </a:rPr>
                        <a:t>girls</a:t>
                      </a:r>
                      <a:r>
                        <a:rPr lang="en-ZA" sz="1400" b="1" baseline="0" dirty="0" smtClean="0">
                          <a:solidFill>
                            <a:schemeClr val="tx1"/>
                          </a:solidFill>
                          <a:effectLst/>
                          <a:latin typeface="Calibri"/>
                          <a:ea typeface="Calibri"/>
                          <a:cs typeface="Times New Roman"/>
                        </a:rPr>
                        <a:t> </a:t>
                      </a:r>
                      <a:r>
                        <a:rPr lang="en-ZA" sz="1400" b="1" dirty="0" smtClean="0">
                          <a:solidFill>
                            <a:schemeClr val="tx1"/>
                          </a:solidFill>
                          <a:effectLst/>
                          <a:latin typeface="Calibri"/>
                          <a:ea typeface="Calibri"/>
                          <a:cs typeface="Times New Roman"/>
                        </a:rPr>
                        <a:t>( </a:t>
                      </a:r>
                      <a:r>
                        <a:rPr lang="en-ZA" sz="1400" b="1" dirty="0">
                          <a:solidFill>
                            <a:schemeClr val="tx1"/>
                          </a:solidFill>
                          <a:effectLst/>
                          <a:latin typeface="Calibri"/>
                          <a:ea typeface="Calibri"/>
                          <a:cs typeface="Times New Roman"/>
                        </a:rPr>
                        <a:t>mmHg)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103/56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dirty="0">
                          <a:solidFill>
                            <a:schemeClr val="tx1"/>
                          </a:solidFill>
                          <a:effectLst/>
                          <a:latin typeface="Calibri"/>
                          <a:ea typeface="Calibri"/>
                          <a:cs typeface="Times New Roman"/>
                        </a:rPr>
                        <a:t>104/58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109/65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107/67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112/72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110/72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114/74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111/74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dirty="0">
                          <a:solidFill>
                            <a:schemeClr val="tx1"/>
                          </a:solidFill>
                          <a:effectLst/>
                          <a:latin typeface="Calibri"/>
                          <a:ea typeface="Calibri"/>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116/78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115/76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118/79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117/77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119/80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119/78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121/80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121/79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66966">
                <a:tc>
                  <a:txBody>
                    <a:bodyPr/>
                    <a:lstStyle/>
                    <a:p>
                      <a:pPr>
                        <a:lnSpc>
                          <a:spcPct val="115000"/>
                        </a:lnSpc>
                        <a:spcAft>
                          <a:spcPts val="0"/>
                        </a:spcAft>
                      </a:pPr>
                      <a:r>
                        <a:rPr lang="en-ZA" sz="1400" b="1">
                          <a:solidFill>
                            <a:schemeClr val="tx1"/>
                          </a:solidFill>
                          <a:effectLst/>
                          <a:latin typeface="Calibri"/>
                          <a:ea typeface="Calibri"/>
                          <a:cs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a:solidFill>
                            <a:schemeClr val="tx1"/>
                          </a:solidFill>
                          <a:effectLst/>
                          <a:latin typeface="Calibri"/>
                          <a:ea typeface="Calibri"/>
                          <a:cs typeface="Times New Roman"/>
                        </a:rPr>
                        <a:t>123/81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ZA" sz="1400" b="1" dirty="0">
                          <a:solidFill>
                            <a:schemeClr val="tx1"/>
                          </a:solidFill>
                          <a:effectLst/>
                          <a:latin typeface="Calibri"/>
                          <a:ea typeface="Calibri"/>
                          <a:cs typeface="Times New Roman"/>
                        </a:rPr>
                        <a:t>123/80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0" name="Rectangle 9"/>
          <p:cNvSpPr/>
          <p:nvPr/>
        </p:nvSpPr>
        <p:spPr>
          <a:xfrm>
            <a:off x="1619672" y="5589239"/>
            <a:ext cx="6624736" cy="646331"/>
          </a:xfrm>
          <a:prstGeom prst="rect">
            <a:avLst/>
          </a:prstGeom>
        </p:spPr>
        <p:txBody>
          <a:bodyPr wrap="square">
            <a:spAutoFit/>
          </a:bodyPr>
          <a:lstStyle/>
          <a:p>
            <a:r>
              <a:rPr lang="en-ZA" sz="1200" dirty="0"/>
              <a:t>Adapted from U.S Department of Health and Human Services. National Institutes of Health (National Heart, Lung, and Blood Institute). The 4th report on the diagnosis, evaluation, and treatment of high blood pressure in children and adolescents, May 2005, using the 50th height percentile.</a:t>
            </a:r>
          </a:p>
        </p:txBody>
      </p:sp>
    </p:spTree>
    <p:extLst>
      <p:ext uri="{BB962C8B-B14F-4D97-AF65-F5344CB8AC3E}">
        <p14:creationId xmlns="" xmlns:p14="http://schemas.microsoft.com/office/powerpoint/2010/main" val="465652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467544" y="1207293"/>
            <a:ext cx="8229600" cy="4525963"/>
          </a:xfrm>
        </p:spPr>
        <p:txBody>
          <a:bodyPr>
            <a:normAutofit fontScale="62500" lnSpcReduction="20000"/>
          </a:bodyPr>
          <a:lstStyle/>
          <a:p>
            <a:pPr>
              <a:buNone/>
            </a:pPr>
            <a:r>
              <a:rPr lang="en-ZA" sz="5100" b="1" dirty="0" smtClean="0"/>
              <a:t>Diagnosis of dyslipidaemia</a:t>
            </a:r>
          </a:p>
          <a:p>
            <a:pPr>
              <a:buNone/>
            </a:pPr>
            <a:r>
              <a:rPr lang="en-ZA" sz="5100" i="1" dirty="0" smtClean="0"/>
              <a:t>Indication </a:t>
            </a:r>
            <a:r>
              <a:rPr lang="en-ZA" sz="5100" i="1" dirty="0"/>
              <a:t>for Lipid Lowering Drug </a:t>
            </a:r>
            <a:r>
              <a:rPr lang="en-ZA" sz="5100" i="1" dirty="0" smtClean="0"/>
              <a:t>Therapy</a:t>
            </a:r>
          </a:p>
          <a:p>
            <a:r>
              <a:rPr lang="en-ZA" sz="5100" u="sng" dirty="0" smtClean="0"/>
              <a:t>Baseline measurement of HDL levels</a:t>
            </a:r>
            <a:r>
              <a:rPr lang="en-ZA" sz="5100" i="1" dirty="0" smtClean="0"/>
              <a:t>: </a:t>
            </a:r>
            <a:r>
              <a:rPr lang="en-ZA" sz="5100" b="1" i="1" dirty="0" smtClean="0">
                <a:solidFill>
                  <a:srgbClr val="00B050"/>
                </a:solidFill>
              </a:rPr>
              <a:t>added</a:t>
            </a:r>
          </a:p>
          <a:p>
            <a:pPr>
              <a:buNone/>
            </a:pPr>
            <a:endParaRPr lang="en-ZA" i="1" dirty="0"/>
          </a:p>
          <a:p>
            <a:pPr>
              <a:buNone/>
            </a:pPr>
            <a:r>
              <a:rPr lang="en-ZA" i="1" dirty="0" smtClean="0"/>
              <a:t>Rationale:</a:t>
            </a:r>
            <a:endParaRPr lang="en-ZA" dirty="0"/>
          </a:p>
          <a:p>
            <a:r>
              <a:rPr lang="en-ZA" dirty="0" smtClean="0"/>
              <a:t>Framingham </a:t>
            </a:r>
            <a:r>
              <a:rPr lang="en-ZA" dirty="0"/>
              <a:t>score requires </a:t>
            </a:r>
            <a:r>
              <a:rPr lang="en-ZA" dirty="0" smtClean="0"/>
              <a:t>baseline measurement </a:t>
            </a:r>
            <a:r>
              <a:rPr lang="en-ZA" dirty="0"/>
              <a:t>of HDL, LDL and total cholesterol levels to risk assess a patient (Refer to section 9.2.2 Type 2 diabetes mellitus, adults). A full lipogram at baseline is therefore essential in </a:t>
            </a:r>
            <a:r>
              <a:rPr lang="en-ZA" dirty="0" smtClean="0"/>
              <a:t>patients </a:t>
            </a:r>
            <a:r>
              <a:rPr lang="en-ZA" dirty="0"/>
              <a:t>that require a risk calculation.</a:t>
            </a:r>
          </a:p>
          <a:p>
            <a:pPr marL="342900" lvl="2" indent="-342900">
              <a:buNone/>
            </a:pPr>
            <a:r>
              <a:rPr lang="en-ZA" sz="6700" b="1" dirty="0" smtClean="0">
                <a:solidFill>
                  <a:srgbClr val="3366FF"/>
                </a:solidFill>
              </a:rPr>
              <a:t>Level of evidence: II RCT</a:t>
            </a:r>
            <a:endParaRPr lang="en-ZA" sz="6700" dirty="0" smtClean="0"/>
          </a:p>
          <a:p>
            <a:pPr marL="0" indent="0">
              <a:buNone/>
            </a:pPr>
            <a:endParaRPr lang="en-ZA" dirty="0"/>
          </a:p>
        </p:txBody>
      </p:sp>
      <p:sp>
        <p:nvSpPr>
          <p:cNvPr id="5" name="Footer Placeholder 4"/>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a:t>
            </a:r>
            <a:endParaRPr lang="en-ZA" dirty="0">
              <a:solidFill>
                <a:srgbClr val="3366FF"/>
              </a:solidFill>
            </a:endParaRPr>
          </a:p>
        </p:txBody>
      </p:sp>
    </p:spTree>
    <p:extLst>
      <p:ext uri="{BB962C8B-B14F-4D97-AF65-F5344CB8AC3E}">
        <p14:creationId xmlns="" xmlns:p14="http://schemas.microsoft.com/office/powerpoint/2010/main" val="1707098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lstStyle/>
          <a:p>
            <a:pPr algn="l"/>
            <a:r>
              <a:rPr lang="en-ZA" sz="3600" b="1" dirty="0" smtClean="0">
                <a:solidFill>
                  <a:schemeClr val="bg1"/>
                </a:solidFill>
              </a:rPr>
              <a:t>4.9 </a:t>
            </a:r>
            <a:r>
              <a:rPr lang="en-ZA" sz="3600" b="1" dirty="0">
                <a:solidFill>
                  <a:schemeClr val="bg1"/>
                </a:solidFill>
              </a:rPr>
              <a:t>RHEUMATIC FEVER, ACUTE</a:t>
            </a:r>
          </a:p>
        </p:txBody>
      </p:sp>
      <p:sp>
        <p:nvSpPr>
          <p:cNvPr id="3" name="Content Placeholder 2"/>
          <p:cNvSpPr>
            <a:spLocks noGrp="1"/>
          </p:cNvSpPr>
          <p:nvPr>
            <p:ph idx="1"/>
          </p:nvPr>
        </p:nvSpPr>
        <p:spPr>
          <a:xfrm>
            <a:off x="142844" y="1124744"/>
            <a:ext cx="8858312" cy="5184576"/>
          </a:xfrm>
        </p:spPr>
        <p:txBody>
          <a:bodyPr>
            <a:normAutofit fontScale="32500" lnSpcReduction="20000"/>
          </a:bodyPr>
          <a:lstStyle/>
          <a:p>
            <a:pPr marL="0" indent="0">
              <a:buNone/>
            </a:pPr>
            <a:r>
              <a:rPr lang="en-GB" sz="8600" b="1" dirty="0" smtClean="0"/>
              <a:t>Eradication of streptococci in throat</a:t>
            </a:r>
            <a:endParaRPr lang="en-ZA" sz="8600" dirty="0"/>
          </a:p>
          <a:p>
            <a:r>
              <a:rPr lang="en-GB" sz="8000" u="sng" dirty="0"/>
              <a:t>Amoxicillin, oral: </a:t>
            </a:r>
            <a:r>
              <a:rPr lang="en-GB" sz="8000" i="1" dirty="0" smtClean="0">
                <a:solidFill>
                  <a:schemeClr val="accent6">
                    <a:lumMod val="75000"/>
                  </a:schemeClr>
                </a:solidFill>
              </a:rPr>
              <a:t>not added</a:t>
            </a:r>
          </a:p>
          <a:p>
            <a:pPr lvl="0"/>
            <a:r>
              <a:rPr lang="en-ZA" sz="8000" u="sng" dirty="0" smtClean="0">
                <a:solidFill>
                  <a:prstClr val="black"/>
                </a:solidFill>
              </a:rPr>
              <a:t>Benzathine benzylpenicillin IM</a:t>
            </a:r>
            <a:r>
              <a:rPr lang="en-ZA" sz="8000" dirty="0" smtClean="0">
                <a:solidFill>
                  <a:prstClr val="black"/>
                </a:solidFill>
              </a:rPr>
              <a:t>: </a:t>
            </a:r>
            <a:r>
              <a:rPr lang="en-ZA" sz="8000" i="1" dirty="0" smtClean="0">
                <a:solidFill>
                  <a:srgbClr val="00B0F0"/>
                </a:solidFill>
              </a:rPr>
              <a:t>retained as 1</a:t>
            </a:r>
            <a:r>
              <a:rPr lang="en-ZA" sz="8000" i="1" baseline="30000" dirty="0" smtClean="0">
                <a:solidFill>
                  <a:srgbClr val="00B0F0"/>
                </a:solidFill>
              </a:rPr>
              <a:t>st</a:t>
            </a:r>
            <a:r>
              <a:rPr lang="en-ZA" sz="8000" i="1" dirty="0" smtClean="0">
                <a:solidFill>
                  <a:srgbClr val="00B0F0"/>
                </a:solidFill>
              </a:rPr>
              <a:t>  line option</a:t>
            </a:r>
          </a:p>
          <a:p>
            <a:pPr lvl="0"/>
            <a:r>
              <a:rPr lang="en-ZA" sz="8000" u="sng" dirty="0" smtClean="0">
                <a:solidFill>
                  <a:prstClr val="black"/>
                </a:solidFill>
              </a:rPr>
              <a:t>Phenoxymethylpenicillin, oral</a:t>
            </a:r>
            <a:r>
              <a:rPr lang="en-ZA" sz="8000" dirty="0" smtClean="0">
                <a:solidFill>
                  <a:prstClr val="black"/>
                </a:solidFill>
              </a:rPr>
              <a:t>: </a:t>
            </a:r>
            <a:r>
              <a:rPr lang="en-ZA" sz="8000" i="1" dirty="0" smtClean="0">
                <a:solidFill>
                  <a:srgbClr val="00B0F0"/>
                </a:solidFill>
              </a:rPr>
              <a:t>retained as 2</a:t>
            </a:r>
            <a:r>
              <a:rPr lang="en-ZA" sz="8000" i="1" baseline="30000" dirty="0" smtClean="0">
                <a:solidFill>
                  <a:srgbClr val="00B0F0"/>
                </a:solidFill>
              </a:rPr>
              <a:t>nd</a:t>
            </a:r>
            <a:r>
              <a:rPr lang="en-ZA" sz="8000" i="1" dirty="0" smtClean="0">
                <a:solidFill>
                  <a:srgbClr val="00B0F0"/>
                </a:solidFill>
              </a:rPr>
              <a:t> line option</a:t>
            </a:r>
          </a:p>
          <a:p>
            <a:pPr lvl="1"/>
            <a:r>
              <a:rPr lang="en-ZA" sz="7200" dirty="0" smtClean="0"/>
              <a:t>Most </a:t>
            </a:r>
            <a:r>
              <a:rPr lang="en-ZA" sz="7200" dirty="0"/>
              <a:t>international </a:t>
            </a:r>
            <a:r>
              <a:rPr lang="en-ZA" sz="7200" dirty="0" smtClean="0"/>
              <a:t>guidelines recommend </a:t>
            </a:r>
            <a:r>
              <a:rPr lang="en-ZA" sz="7200" dirty="0"/>
              <a:t>benzathine benzylpenicillin IM </a:t>
            </a:r>
            <a:r>
              <a:rPr lang="en-ZA" sz="7200" dirty="0" smtClean="0"/>
              <a:t>/ oral </a:t>
            </a:r>
            <a:r>
              <a:rPr lang="en-ZA" sz="7200" dirty="0" err="1"/>
              <a:t>phenoxymethyl</a:t>
            </a:r>
            <a:r>
              <a:rPr lang="en-ZA" sz="7200" dirty="0"/>
              <a:t>-penicillin as first line options, for eradication of streptococcal tonsillopharyngitis</a:t>
            </a:r>
            <a:r>
              <a:rPr lang="en-ZA" sz="7200" dirty="0" smtClean="0"/>
              <a:t>.</a:t>
            </a:r>
            <a:endParaRPr lang="en-ZA" sz="7200" dirty="0"/>
          </a:p>
          <a:p>
            <a:pPr lvl="1"/>
            <a:r>
              <a:rPr lang="en-ZA" sz="5600" i="1" dirty="0"/>
              <a:t>Efficacy: </a:t>
            </a:r>
            <a:endParaRPr lang="en-ZA" sz="5600" dirty="0"/>
          </a:p>
          <a:p>
            <a:pPr lvl="2"/>
            <a:r>
              <a:rPr lang="en-ZA" sz="5600" dirty="0"/>
              <a:t>A </a:t>
            </a:r>
            <a:r>
              <a:rPr lang="en-ZA" sz="5600" dirty="0" smtClean="0"/>
              <a:t>Cochrane review (and 2013 update): evidence </a:t>
            </a:r>
            <a:r>
              <a:rPr lang="en-ZA" sz="5600" dirty="0"/>
              <a:t>is insufficient for clinically meaningful differences between antibiotics (penicillin, </a:t>
            </a:r>
            <a:r>
              <a:rPr lang="en-ZA" sz="5600" dirty="0" err="1"/>
              <a:t>cephalosporins</a:t>
            </a:r>
            <a:r>
              <a:rPr lang="en-ZA" sz="5600" dirty="0"/>
              <a:t>, macrolides, </a:t>
            </a:r>
            <a:r>
              <a:rPr lang="en-ZA" sz="5600" dirty="0" err="1"/>
              <a:t>carbacephem</a:t>
            </a:r>
            <a:r>
              <a:rPr lang="en-ZA" sz="5600" dirty="0"/>
              <a:t> and </a:t>
            </a:r>
            <a:r>
              <a:rPr lang="en-ZA" sz="5600" dirty="0" err="1"/>
              <a:t>sulfonamides</a:t>
            </a:r>
            <a:r>
              <a:rPr lang="en-ZA" sz="5600" dirty="0"/>
              <a:t>) for group A beta-</a:t>
            </a:r>
            <a:r>
              <a:rPr lang="en-ZA" sz="5600" dirty="0" err="1"/>
              <a:t>hemolytic</a:t>
            </a:r>
            <a:r>
              <a:rPr lang="en-ZA" sz="5600" dirty="0"/>
              <a:t> streptococcal (GABHS) </a:t>
            </a:r>
            <a:r>
              <a:rPr lang="en-ZA" sz="5600" dirty="0" err="1"/>
              <a:t>tonsillopharyngitis</a:t>
            </a:r>
            <a:r>
              <a:rPr lang="en-ZA" sz="5600" dirty="0"/>
              <a:t>. </a:t>
            </a:r>
            <a:r>
              <a:rPr lang="en-ZA" sz="5600" dirty="0" smtClean="0"/>
              <a:t>Penicillin </a:t>
            </a:r>
            <a:r>
              <a:rPr lang="en-ZA" sz="5600" dirty="0"/>
              <a:t>can still be recommended as first </a:t>
            </a:r>
            <a:r>
              <a:rPr lang="en-ZA" sz="5600" dirty="0" smtClean="0"/>
              <a:t>choice, </a:t>
            </a:r>
            <a:r>
              <a:rPr lang="en-ZA" sz="5600" dirty="0"/>
              <a:t>considering the low price and absence of resistance</a:t>
            </a:r>
          </a:p>
          <a:p>
            <a:pPr lvl="2"/>
            <a:r>
              <a:rPr lang="en-ZA" sz="5600" dirty="0" smtClean="0"/>
              <a:t>RCT,: 353 </a:t>
            </a:r>
            <a:r>
              <a:rPr lang="en-ZA" sz="5600" dirty="0"/>
              <a:t>children </a:t>
            </a:r>
            <a:r>
              <a:rPr lang="en-ZA" sz="5600" dirty="0" smtClean="0"/>
              <a:t>randomised </a:t>
            </a:r>
            <a:r>
              <a:rPr lang="en-ZA" sz="5600" dirty="0"/>
              <a:t>to treat GABHS pharyngitis with amoxicillin (n=177) or penicillin V (n=176) showed that </a:t>
            </a:r>
            <a:r>
              <a:rPr lang="en-US" sz="5600" dirty="0"/>
              <a:t>once-daily oral amoxicillin was not inferior to twice-daily penicillin V.</a:t>
            </a:r>
            <a:endParaRPr lang="en-ZA" sz="5600" dirty="0"/>
          </a:p>
          <a:p>
            <a:pPr marL="0" indent="0">
              <a:lnSpc>
                <a:spcPct val="120000"/>
              </a:lnSpc>
              <a:spcBef>
                <a:spcPts val="0"/>
              </a:spcBef>
              <a:buNone/>
            </a:pPr>
            <a:r>
              <a:rPr lang="en-ZA" sz="2500" dirty="0" smtClean="0"/>
              <a:t>  </a:t>
            </a:r>
          </a:p>
          <a:p>
            <a:endParaRPr lang="en-ZA" dirty="0"/>
          </a:p>
        </p:txBody>
      </p:sp>
      <p:sp>
        <p:nvSpPr>
          <p:cNvPr id="5" name="Footer Placeholder 4"/>
          <p:cNvSpPr>
            <a:spLocks noGrp="1"/>
          </p:cNvSpPr>
          <p:nvPr>
            <p:ph type="ftr" sz="quarter" idx="11"/>
          </p:nvPr>
        </p:nvSpPr>
        <p:spPr>
          <a:xfrm>
            <a:off x="3124200" y="6356350"/>
            <a:ext cx="3320008"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30</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23</a:t>
            </a:r>
            <a:endParaRPr lang="en-ZA" dirty="0">
              <a:solidFill>
                <a:srgbClr val="3366FF"/>
              </a:solidFill>
            </a:endParaRPr>
          </a:p>
        </p:txBody>
      </p:sp>
    </p:spTree>
    <p:extLst>
      <p:ext uri="{BB962C8B-B14F-4D97-AF65-F5344CB8AC3E}">
        <p14:creationId xmlns="" xmlns:p14="http://schemas.microsoft.com/office/powerpoint/2010/main" val="2638007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lstStyle/>
          <a:p>
            <a:r>
              <a:rPr lang="en-ZA" u="sng" dirty="0" err="1"/>
              <a:t>Phenoxymethylpenicillin</a:t>
            </a:r>
            <a:r>
              <a:rPr lang="en-ZA" u="sng" dirty="0"/>
              <a:t>, oral: </a:t>
            </a:r>
            <a:r>
              <a:rPr lang="en-ZA" i="1" dirty="0" smtClean="0">
                <a:solidFill>
                  <a:srgbClr val="9966FF"/>
                </a:solidFill>
              </a:rPr>
              <a:t>amended</a:t>
            </a:r>
            <a:endParaRPr lang="en-ZA" dirty="0">
              <a:solidFill>
                <a:srgbClr val="9966FF"/>
              </a:solidFill>
            </a:endParaRPr>
          </a:p>
          <a:p>
            <a:pPr lvl="1"/>
            <a:r>
              <a:rPr lang="en-ZA" dirty="0"/>
              <a:t>D</a:t>
            </a:r>
            <a:r>
              <a:rPr lang="en-ZA" dirty="0" smtClean="0"/>
              <a:t>ose </a:t>
            </a:r>
            <a:r>
              <a:rPr lang="en-ZA" dirty="0"/>
              <a:t>of </a:t>
            </a:r>
            <a:r>
              <a:rPr lang="en-ZA" dirty="0" err="1"/>
              <a:t>phenoxymethylpenicillin</a:t>
            </a:r>
            <a:r>
              <a:rPr lang="en-ZA" dirty="0"/>
              <a:t> was aligned to be consistent with the Paediatric STG, 2013 </a:t>
            </a:r>
            <a:r>
              <a:rPr lang="en-ZA" dirty="0" smtClean="0"/>
              <a:t>(</a:t>
            </a:r>
            <a:r>
              <a:rPr lang="en-ZA" dirty="0"/>
              <a:t>Section 4.4 Rheumatic fever, acute).</a:t>
            </a:r>
          </a:p>
          <a:p>
            <a:pPr marL="0" indent="0">
              <a:buNone/>
            </a:pPr>
            <a:endParaRPr lang="en-ZA" dirty="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31</a:t>
            </a:fld>
            <a:endParaRPr lang="en-ZA"/>
          </a:p>
        </p:txBody>
      </p:sp>
      <p:sp>
        <p:nvSpPr>
          <p:cNvPr id="7" name="Title 1"/>
          <p:cNvSpPr>
            <a:spLocks noGrp="1"/>
          </p:cNvSpPr>
          <p:nvPr>
            <p:ph type="title"/>
          </p:nvPr>
        </p:nvSpPr>
        <p:spPr>
          <a:xfrm>
            <a:off x="0" y="0"/>
            <a:ext cx="8229600" cy="1143000"/>
          </a:xfrm>
        </p:spPr>
        <p:txBody>
          <a:bodyPr/>
          <a:lstStyle/>
          <a:p>
            <a:pPr algn="l"/>
            <a:r>
              <a:rPr lang="en-ZA" sz="3600" b="1" dirty="0" smtClean="0">
                <a:solidFill>
                  <a:schemeClr val="bg1"/>
                </a:solidFill>
              </a:rPr>
              <a:t>4.9 </a:t>
            </a:r>
            <a:r>
              <a:rPr lang="en-ZA" sz="3600" b="1" dirty="0">
                <a:solidFill>
                  <a:schemeClr val="bg1"/>
                </a:solidFill>
              </a:rPr>
              <a:t>RHEUMATIC FEVER, ACUTE</a:t>
            </a:r>
          </a:p>
        </p:txBody>
      </p:sp>
      <p:sp>
        <p:nvSpPr>
          <p:cNvPr id="8" name="Rectangle 7"/>
          <p:cNvSpPr/>
          <p:nvPr/>
        </p:nvSpPr>
        <p:spPr>
          <a:xfrm>
            <a:off x="683568" y="3357562"/>
            <a:ext cx="7560840" cy="1512168"/>
          </a:xfrm>
          <a:prstGeom prst="rect">
            <a:avLst/>
          </a:prstGeom>
          <a:solidFill>
            <a:srgbClr val="33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2000" b="1" dirty="0" err="1" smtClean="0"/>
              <a:t>Phenoxymethylpenicillin</a:t>
            </a:r>
            <a:r>
              <a:rPr lang="en-GB" sz="2000" b="1" dirty="0"/>
              <a:t>, oral, </a:t>
            </a:r>
            <a:r>
              <a:rPr lang="en-GB" sz="2000" b="1" dirty="0" smtClean="0"/>
              <a:t>12 </a:t>
            </a:r>
            <a:r>
              <a:rPr lang="en-GB" sz="2000" b="1" dirty="0"/>
              <a:t>hourly for 10 </a:t>
            </a:r>
            <a:r>
              <a:rPr lang="en-GB" sz="2000" b="1" dirty="0" smtClean="0"/>
              <a:t>days.</a:t>
            </a:r>
            <a:endParaRPr lang="en-ZA" sz="2000" b="1" dirty="0"/>
          </a:p>
          <a:p>
            <a:pPr lvl="0"/>
            <a:r>
              <a:rPr lang="en-ZA" sz="2000" b="1" u="sng" dirty="0" smtClean="0"/>
              <a:t>- </a:t>
            </a:r>
            <a:r>
              <a:rPr lang="en-GB" sz="2000" b="1" u="sng" dirty="0" smtClean="0"/>
              <a:t>Children </a:t>
            </a:r>
            <a:r>
              <a:rPr lang="en-GB" sz="2000" b="1" u="sng" dirty="0"/>
              <a:t>under 30 kg: 250 mg </a:t>
            </a:r>
            <a:endParaRPr lang="en-ZA" sz="2000" b="1" dirty="0"/>
          </a:p>
          <a:p>
            <a:r>
              <a:rPr lang="en-GB" sz="2000" b="1" u="sng" dirty="0" smtClean="0"/>
              <a:t>- Children </a:t>
            </a:r>
            <a:r>
              <a:rPr lang="en-GB" sz="2000" b="1" u="sng" dirty="0"/>
              <a:t>over 30 kg and adults: 500 mg</a:t>
            </a:r>
            <a:endParaRPr lang="en-ZA" sz="2000" b="1" dirty="0"/>
          </a:p>
        </p:txBody>
      </p:sp>
      <p:sp>
        <p:nvSpPr>
          <p:cNvPr id="9" name="Rectangle 8"/>
          <p:cNvSpPr/>
          <p:nvPr/>
        </p:nvSpPr>
        <p:spPr>
          <a:xfrm>
            <a:off x="681336" y="5157192"/>
            <a:ext cx="7560840" cy="707886"/>
          </a:xfrm>
          <a:prstGeom prst="rect">
            <a:avLst/>
          </a:prstGeom>
        </p:spPr>
        <p:txBody>
          <a:bodyPr wrap="square">
            <a:spAutoFit/>
          </a:bodyPr>
          <a:lstStyle/>
          <a:p>
            <a:r>
              <a:rPr lang="en-ZA" sz="4000" b="1" dirty="0">
                <a:solidFill>
                  <a:srgbClr val="3366FF"/>
                </a:solidFill>
              </a:rPr>
              <a:t>Level of evidence: III </a:t>
            </a:r>
            <a:r>
              <a:rPr lang="en-ZA" sz="4000" b="1" dirty="0" smtClean="0">
                <a:solidFill>
                  <a:srgbClr val="3366FF"/>
                </a:solidFill>
              </a:rPr>
              <a:t>Guidelines</a:t>
            </a:r>
            <a:endParaRPr lang="en-ZA" sz="4000" b="1" dirty="0">
              <a:solidFill>
                <a:srgbClr val="3366FF"/>
              </a:solidFill>
            </a:endParaRPr>
          </a:p>
        </p:txBody>
      </p:sp>
      <p:sp>
        <p:nvSpPr>
          <p:cNvPr id="10" name="Rectangle 9"/>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24</a:t>
            </a:r>
            <a:endParaRPr lang="en-ZA" dirty="0">
              <a:solidFill>
                <a:srgbClr val="3366FF"/>
              </a:solidFill>
            </a:endParaRPr>
          </a:p>
        </p:txBody>
      </p:sp>
    </p:spTree>
    <p:extLst>
      <p:ext uri="{BB962C8B-B14F-4D97-AF65-F5344CB8AC3E}">
        <p14:creationId xmlns="" xmlns:p14="http://schemas.microsoft.com/office/powerpoint/2010/main" val="3223633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24744"/>
            <a:ext cx="8991600" cy="5286412"/>
          </a:xfrm>
        </p:spPr>
        <p:txBody>
          <a:bodyPr>
            <a:normAutofit fontScale="55000" lnSpcReduction="20000"/>
          </a:bodyPr>
          <a:lstStyle/>
          <a:p>
            <a:pPr>
              <a:buNone/>
            </a:pPr>
            <a:r>
              <a:rPr lang="en-GB" sz="5800" b="1" dirty="0" smtClean="0"/>
              <a:t>Penicillin allergy (adults)</a:t>
            </a:r>
            <a:endParaRPr lang="en-ZA" sz="5800" dirty="0" smtClean="0"/>
          </a:p>
          <a:p>
            <a:r>
              <a:rPr lang="en-GB" sz="4400" u="sng" dirty="0" smtClean="0"/>
              <a:t>Erythromycin, oral, (adults):</a:t>
            </a:r>
            <a:r>
              <a:rPr lang="en-GB" sz="4400" i="1" dirty="0" smtClean="0"/>
              <a:t> </a:t>
            </a:r>
            <a:r>
              <a:rPr lang="en-GB" sz="4400" i="1" dirty="0" smtClean="0">
                <a:solidFill>
                  <a:srgbClr val="FF0000"/>
                </a:solidFill>
              </a:rPr>
              <a:t>deleted</a:t>
            </a:r>
            <a:endParaRPr lang="en-ZA" sz="4400" dirty="0" smtClean="0">
              <a:solidFill>
                <a:srgbClr val="FF0000"/>
              </a:solidFill>
            </a:endParaRPr>
          </a:p>
          <a:p>
            <a:r>
              <a:rPr lang="en-GB" sz="4400" u="sng" dirty="0" smtClean="0"/>
              <a:t>Azithromycin, oral, (adults):</a:t>
            </a:r>
            <a:r>
              <a:rPr lang="en-GB" sz="4400" i="1" dirty="0" smtClean="0">
                <a:solidFill>
                  <a:srgbClr val="00B050"/>
                </a:solidFill>
              </a:rPr>
              <a:t>added</a:t>
            </a:r>
            <a:endParaRPr lang="en-ZA" sz="4400" dirty="0" smtClean="0">
              <a:solidFill>
                <a:srgbClr val="00B050"/>
              </a:solidFill>
            </a:endParaRPr>
          </a:p>
          <a:p>
            <a:pPr lvl="1"/>
            <a:r>
              <a:rPr lang="en-ZA" sz="2900" i="1" dirty="0" smtClean="0"/>
              <a:t>Cardio-toxicity of macrolides:</a:t>
            </a:r>
            <a:r>
              <a:rPr lang="en-ZA" sz="2900" dirty="0" smtClean="0"/>
              <a:t> QT prolongation considered a class effect. Available evidence of poor quality: erythromycin &amp; clarithromycin, and to a much lesser extent azithromycin (</a:t>
            </a:r>
            <a:r>
              <a:rPr lang="en-ZA" sz="2900" dirty="0" err="1" smtClean="0"/>
              <a:t>azalides</a:t>
            </a:r>
            <a:r>
              <a:rPr lang="en-ZA" sz="2900" dirty="0" smtClean="0"/>
              <a:t>), can cause prolongation of the QT interval in a dose dependent manner.</a:t>
            </a:r>
          </a:p>
          <a:p>
            <a:pPr lvl="1"/>
            <a:r>
              <a:rPr lang="en-ZA" sz="2900" dirty="0" smtClean="0"/>
              <a:t>American Heart Association guidelines for rheumatic fever (2009) recommend macrolides or </a:t>
            </a:r>
            <a:r>
              <a:rPr lang="en-ZA" sz="2900" dirty="0" err="1" smtClean="0"/>
              <a:t>azalide</a:t>
            </a:r>
            <a:r>
              <a:rPr lang="en-ZA" sz="2900" dirty="0" smtClean="0"/>
              <a:t> for eradication of group A-haemolytic streptococcal tonsillopharyngitis or secondary prophylaxis in penicillin allergy; mentions that azithromycin has less risk of QT prolongation.</a:t>
            </a:r>
          </a:p>
          <a:p>
            <a:pPr lvl="1"/>
            <a:r>
              <a:rPr lang="en-ZA" sz="2900" dirty="0" smtClean="0"/>
              <a:t>Available evidence shows no difference between macrolides </a:t>
            </a:r>
            <a:r>
              <a:rPr lang="en-ZA" sz="2900" dirty="0" err="1" smtClean="0"/>
              <a:t>vs</a:t>
            </a:r>
            <a:r>
              <a:rPr lang="en-ZA" sz="2900" dirty="0" smtClean="0"/>
              <a:t> penicillin for </a:t>
            </a:r>
            <a:r>
              <a:rPr lang="en-ZA" sz="2900" dirty="0"/>
              <a:t>eradicating group A beta-haemolytic </a:t>
            </a:r>
            <a:r>
              <a:rPr lang="en-ZA" sz="2900" dirty="0" smtClean="0"/>
              <a:t>streptococci.</a:t>
            </a:r>
          </a:p>
          <a:p>
            <a:pPr>
              <a:buNone/>
            </a:pPr>
            <a:r>
              <a:rPr lang="en-ZA" sz="3800" i="1" dirty="0" smtClean="0"/>
              <a:t>Rationale: </a:t>
            </a:r>
            <a:r>
              <a:rPr lang="en-ZA" sz="3800" dirty="0" smtClean="0"/>
              <a:t>Adult patients allergic to penicillin represents a small proportion of the population. Azithromycin tablets are better tolerated than erythromycin tablets; would produce better patient adherence; is available on contract. </a:t>
            </a:r>
          </a:p>
          <a:p>
            <a:pPr>
              <a:buNone/>
            </a:pPr>
            <a:r>
              <a:rPr lang="en-ZA" sz="7600" b="1" dirty="0" smtClean="0">
                <a:solidFill>
                  <a:srgbClr val="3366FF"/>
                </a:solidFill>
              </a:rPr>
              <a:t>Level of Evidence: III Expert Opinion</a:t>
            </a:r>
            <a:endParaRPr lang="en-ZA" sz="7600" dirty="0" smtClean="0">
              <a:solidFill>
                <a:srgbClr val="3366FF"/>
              </a:solidFill>
            </a:endParaRPr>
          </a:p>
        </p:txBody>
      </p:sp>
      <p:sp>
        <p:nvSpPr>
          <p:cNvPr id="5" name="Footer Placeholder 4"/>
          <p:cNvSpPr>
            <a:spLocks noGrp="1"/>
          </p:cNvSpPr>
          <p:nvPr>
            <p:ph type="ftr" sz="quarter" idx="11"/>
          </p:nvPr>
        </p:nvSpPr>
        <p:spPr>
          <a:xfrm>
            <a:off x="3124200" y="6356350"/>
            <a:ext cx="3305188"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32</a:t>
            </a:fld>
            <a:endParaRPr lang="en-ZA"/>
          </a:p>
        </p:txBody>
      </p:sp>
      <p:sp>
        <p:nvSpPr>
          <p:cNvPr id="7" name="Title 1"/>
          <p:cNvSpPr>
            <a:spLocks noGrp="1"/>
          </p:cNvSpPr>
          <p:nvPr>
            <p:ph type="title"/>
          </p:nvPr>
        </p:nvSpPr>
        <p:spPr>
          <a:xfrm>
            <a:off x="0" y="23581"/>
            <a:ext cx="8229600" cy="1143000"/>
          </a:xfrm>
        </p:spPr>
        <p:txBody>
          <a:bodyPr/>
          <a:lstStyle/>
          <a:p>
            <a:pPr algn="l"/>
            <a:r>
              <a:rPr lang="en-ZA" sz="3600" b="1" dirty="0" smtClean="0">
                <a:solidFill>
                  <a:schemeClr val="bg1"/>
                </a:solidFill>
              </a:rPr>
              <a:t>4.9 </a:t>
            </a:r>
            <a:r>
              <a:rPr lang="en-ZA" sz="3600" b="1" dirty="0">
                <a:solidFill>
                  <a:schemeClr val="bg1"/>
                </a:solidFill>
              </a:rPr>
              <a:t>RHEUMATIC FEVER, ACUTE</a:t>
            </a:r>
          </a:p>
        </p:txBody>
      </p:sp>
      <p:sp>
        <p:nvSpPr>
          <p:cNvPr id="8" name="Rectangle 7"/>
          <p:cNvSpPr/>
          <p:nvPr/>
        </p:nvSpPr>
        <p:spPr>
          <a:xfrm>
            <a:off x="6444208" y="6183312"/>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25</a:t>
            </a:r>
            <a:endParaRPr lang="en-ZA" dirty="0">
              <a:solidFill>
                <a:srgbClr val="3366FF"/>
              </a:solidFill>
            </a:endParaRPr>
          </a:p>
        </p:txBody>
      </p:sp>
    </p:spTree>
    <p:extLst>
      <p:ext uri="{BB962C8B-B14F-4D97-AF65-F5344CB8AC3E}">
        <p14:creationId xmlns="" xmlns:p14="http://schemas.microsoft.com/office/powerpoint/2010/main" val="4133214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14422"/>
            <a:ext cx="8786874" cy="5000660"/>
          </a:xfrm>
        </p:spPr>
        <p:txBody>
          <a:bodyPr>
            <a:normAutofit fontScale="55000" lnSpcReduction="20000"/>
          </a:bodyPr>
          <a:lstStyle/>
          <a:p>
            <a:pPr>
              <a:buNone/>
            </a:pPr>
            <a:r>
              <a:rPr lang="en-GB" sz="5100" b="1" dirty="0" smtClean="0"/>
              <a:t>Dose of azithromycin, oral (adults):</a:t>
            </a:r>
            <a:endParaRPr lang="en-ZA" sz="5100" dirty="0" smtClean="0"/>
          </a:p>
          <a:p>
            <a:pPr>
              <a:buNone/>
            </a:pPr>
            <a:r>
              <a:rPr lang="en-GB" b="1" dirty="0" smtClean="0"/>
              <a:t>1</a:t>
            </a:r>
            <a:r>
              <a:rPr lang="en-GB" sz="3600" b="1" dirty="0" smtClean="0"/>
              <a:t>. Eradication of streptococci in throat</a:t>
            </a:r>
            <a:endParaRPr lang="en-ZA" sz="3600" dirty="0" smtClean="0"/>
          </a:p>
          <a:p>
            <a:r>
              <a:rPr lang="en-ZA" sz="3600" u="sng" dirty="0" smtClean="0"/>
              <a:t>Azithromycin, oral (adults): </a:t>
            </a:r>
            <a:r>
              <a:rPr lang="en-ZA" sz="3600" i="1" dirty="0" smtClean="0">
                <a:solidFill>
                  <a:srgbClr val="00B050"/>
                </a:solidFill>
              </a:rPr>
              <a:t>500 mg daily for 3 days</a:t>
            </a:r>
          </a:p>
          <a:p>
            <a:pPr>
              <a:buNone/>
            </a:pPr>
            <a:endParaRPr lang="en-ZA" sz="900" dirty="0" smtClean="0">
              <a:solidFill>
                <a:srgbClr val="9966FF"/>
              </a:solidFill>
            </a:endParaRPr>
          </a:p>
          <a:p>
            <a:pPr>
              <a:buNone/>
            </a:pPr>
            <a:r>
              <a:rPr lang="en-ZA" sz="5100" b="1" dirty="0">
                <a:solidFill>
                  <a:srgbClr val="3366FF"/>
                </a:solidFill>
              </a:rPr>
              <a:t>Level of Evidence: </a:t>
            </a:r>
            <a:r>
              <a:rPr lang="en-ZA" sz="5100" b="1" dirty="0" smtClean="0">
                <a:solidFill>
                  <a:srgbClr val="3366FF"/>
                </a:solidFill>
              </a:rPr>
              <a:t>I Meta-analysis</a:t>
            </a:r>
            <a:endParaRPr lang="en-GB" sz="5100" b="1" dirty="0" smtClean="0"/>
          </a:p>
          <a:p>
            <a:pPr>
              <a:buNone/>
            </a:pPr>
            <a:r>
              <a:rPr lang="en-GB" sz="3600" b="1" dirty="0" smtClean="0"/>
              <a:t>2. Prophylaxis for rheumatic fever</a:t>
            </a:r>
            <a:endParaRPr lang="en-ZA" sz="3600" dirty="0" smtClean="0"/>
          </a:p>
          <a:p>
            <a:r>
              <a:rPr lang="en-ZA" sz="3600" u="sng" dirty="0" smtClean="0"/>
              <a:t>Azithromycin, oral (adults): </a:t>
            </a:r>
            <a:r>
              <a:rPr lang="en-ZA" sz="3600" i="1" dirty="0" smtClean="0">
                <a:solidFill>
                  <a:srgbClr val="00B050"/>
                </a:solidFill>
              </a:rPr>
              <a:t>250 mg daily</a:t>
            </a:r>
            <a:endParaRPr lang="en-ZA" sz="3600" dirty="0" smtClean="0">
              <a:solidFill>
                <a:srgbClr val="00B050"/>
              </a:solidFill>
            </a:endParaRPr>
          </a:p>
          <a:p>
            <a:pPr lvl="1"/>
            <a:r>
              <a:rPr lang="en-ZA" sz="2900" dirty="0" smtClean="0"/>
              <a:t>Paucity of evidence for azithromycin in this clinical setting (Expert consensus obtained; including Rheumatic Fever National </a:t>
            </a:r>
            <a:r>
              <a:rPr lang="en-ZA" sz="2900" smtClean="0"/>
              <a:t>Advisory).</a:t>
            </a:r>
            <a:endParaRPr lang="en-ZA" sz="2900" dirty="0" smtClean="0"/>
          </a:p>
          <a:p>
            <a:pPr lvl="1"/>
            <a:r>
              <a:rPr lang="en-ZA" sz="2900" dirty="0" smtClean="0"/>
              <a:t>Erythromycin tablets no longer available on tender: azithromycin 250 mg daily considered. </a:t>
            </a:r>
          </a:p>
          <a:p>
            <a:pPr lvl="1"/>
            <a:r>
              <a:rPr lang="en-ZA" sz="2900" dirty="0" smtClean="0"/>
              <a:t>Cardiac safety with long-term use (12 months) of azithromycin 250 mg, daily shown in 2 RCTs (for prevention of exacerbations of COPD and maintenance treatment for non-cystic fibrosis </a:t>
            </a:r>
            <a:r>
              <a:rPr lang="en-ZA" sz="2900" dirty="0" err="1" smtClean="0"/>
              <a:t>bronchiectasis</a:t>
            </a:r>
            <a:r>
              <a:rPr lang="en-ZA" sz="2900" dirty="0" smtClean="0"/>
              <a:t>).</a:t>
            </a:r>
          </a:p>
          <a:p>
            <a:pPr lvl="1"/>
            <a:r>
              <a:rPr lang="en-ZA" sz="2900" dirty="0" smtClean="0"/>
              <a:t>There are no available RCTs for daily </a:t>
            </a:r>
            <a:r>
              <a:rPr lang="en-ZA" sz="2900" dirty="0" err="1" smtClean="0"/>
              <a:t>azithromycin</a:t>
            </a:r>
            <a:r>
              <a:rPr lang="en-ZA" sz="2900" dirty="0" smtClean="0"/>
              <a:t> as rheumatic fever prophylaxis. </a:t>
            </a:r>
          </a:p>
          <a:p>
            <a:pPr lvl="1"/>
            <a:r>
              <a:rPr lang="en-ZA" sz="2900" dirty="0" smtClean="0"/>
              <a:t>Small RCT: weekly </a:t>
            </a:r>
            <a:r>
              <a:rPr lang="en-ZA" sz="2900" dirty="0" err="1" smtClean="0"/>
              <a:t>azithromycin</a:t>
            </a:r>
            <a:r>
              <a:rPr lang="en-ZA" sz="2900" dirty="0" smtClean="0"/>
              <a:t> vs. </a:t>
            </a:r>
            <a:r>
              <a:rPr lang="en-ZA" sz="2900" dirty="0" err="1" smtClean="0"/>
              <a:t>phenoxymethyl</a:t>
            </a:r>
            <a:r>
              <a:rPr lang="en-ZA" sz="2900" dirty="0" smtClean="0"/>
              <a:t> penicillin 250 mg twice daily found weekly dose of </a:t>
            </a:r>
            <a:r>
              <a:rPr lang="en-ZA" sz="2900" dirty="0" err="1" smtClean="0"/>
              <a:t>azithromycin</a:t>
            </a:r>
            <a:r>
              <a:rPr lang="en-ZA" sz="2900" dirty="0" smtClean="0"/>
              <a:t> to be ineffective in preventing streptococcal throat infection compared to oral penicillin therapy in adult patients with established rheumatic heart disease. </a:t>
            </a:r>
          </a:p>
          <a:p>
            <a:pPr>
              <a:buNone/>
            </a:pPr>
            <a:r>
              <a:rPr lang="en-ZA" sz="5100" b="1" dirty="0" smtClean="0">
                <a:solidFill>
                  <a:srgbClr val="3366FF"/>
                </a:solidFill>
              </a:rPr>
              <a:t>Level of Evidence: III Expert Opinion</a:t>
            </a:r>
            <a:endParaRPr lang="en-ZA" sz="5100" dirty="0" smtClean="0">
              <a:solidFill>
                <a:srgbClr val="3366FF"/>
              </a:solidFill>
            </a:endParaRPr>
          </a:p>
        </p:txBody>
      </p:sp>
      <p:sp>
        <p:nvSpPr>
          <p:cNvPr id="5" name="Footer Placeholder 4"/>
          <p:cNvSpPr>
            <a:spLocks noGrp="1"/>
          </p:cNvSpPr>
          <p:nvPr>
            <p:ph type="ftr" sz="quarter" idx="11"/>
          </p:nvPr>
        </p:nvSpPr>
        <p:spPr>
          <a:xfrm>
            <a:off x="3124200" y="6356350"/>
            <a:ext cx="3590940"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33</a:t>
            </a:fld>
            <a:endParaRPr lang="en-ZA"/>
          </a:p>
        </p:txBody>
      </p:sp>
      <p:sp>
        <p:nvSpPr>
          <p:cNvPr id="7" name="Title 1"/>
          <p:cNvSpPr>
            <a:spLocks noGrp="1"/>
          </p:cNvSpPr>
          <p:nvPr>
            <p:ph type="title"/>
          </p:nvPr>
        </p:nvSpPr>
        <p:spPr>
          <a:xfrm>
            <a:off x="-108520" y="2373"/>
            <a:ext cx="8229600" cy="1143000"/>
          </a:xfrm>
        </p:spPr>
        <p:txBody>
          <a:bodyPr/>
          <a:lstStyle/>
          <a:p>
            <a:pPr algn="l"/>
            <a:r>
              <a:rPr lang="en-ZA" sz="3600" b="1" dirty="0" smtClean="0">
                <a:solidFill>
                  <a:schemeClr val="bg1"/>
                </a:solidFill>
              </a:rPr>
              <a:t>4.9 </a:t>
            </a:r>
            <a:r>
              <a:rPr lang="en-ZA" sz="3600" b="1" dirty="0">
                <a:solidFill>
                  <a:schemeClr val="bg1"/>
                </a:solidFill>
              </a:rPr>
              <a:t>RHEUMATIC FEVER, ACUTE</a:t>
            </a:r>
          </a:p>
        </p:txBody>
      </p:sp>
      <p:sp>
        <p:nvSpPr>
          <p:cNvPr id="8" name="Rectangle 7"/>
          <p:cNvSpPr/>
          <p:nvPr/>
        </p:nvSpPr>
        <p:spPr>
          <a:xfrm>
            <a:off x="6629400" y="5715000"/>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26</a:t>
            </a:r>
            <a:endParaRPr lang="en-ZA" dirty="0">
              <a:solidFill>
                <a:srgbClr val="3366FF"/>
              </a:solidFill>
            </a:endParaRPr>
          </a:p>
        </p:txBody>
      </p:sp>
    </p:spTree>
    <p:extLst>
      <p:ext uri="{BB962C8B-B14F-4D97-AF65-F5344CB8AC3E}">
        <p14:creationId xmlns="" xmlns:p14="http://schemas.microsoft.com/office/powerpoint/2010/main" val="63267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285860"/>
            <a:ext cx="8643998" cy="5072098"/>
          </a:xfrm>
        </p:spPr>
        <p:txBody>
          <a:bodyPr>
            <a:normAutofit fontScale="62500" lnSpcReduction="20000"/>
          </a:bodyPr>
          <a:lstStyle/>
          <a:p>
            <a:pPr>
              <a:buNone/>
            </a:pPr>
            <a:r>
              <a:rPr lang="en-GB" sz="3600" b="1" dirty="0" smtClean="0"/>
              <a:t>Prophylaxis for rheumatic fever</a:t>
            </a:r>
            <a:endParaRPr lang="en-ZA" sz="3600" dirty="0" smtClean="0"/>
          </a:p>
          <a:p>
            <a:r>
              <a:rPr lang="en-GB" sz="3600" u="sng" dirty="0" smtClean="0"/>
              <a:t>Period of antibiotic prophylaxis therapy</a:t>
            </a:r>
            <a:r>
              <a:rPr lang="en-GB" sz="3600" dirty="0" smtClean="0"/>
              <a:t>: </a:t>
            </a:r>
            <a:r>
              <a:rPr lang="en-GB" sz="3600" i="1" dirty="0" smtClean="0">
                <a:solidFill>
                  <a:srgbClr val="9966FF"/>
                </a:solidFill>
              </a:rPr>
              <a:t>amended</a:t>
            </a:r>
            <a:endParaRPr lang="en-ZA" sz="3600" dirty="0" smtClean="0">
              <a:solidFill>
                <a:srgbClr val="9966FF"/>
              </a:solidFill>
            </a:endParaRPr>
          </a:p>
          <a:p>
            <a:pPr lvl="1"/>
            <a:r>
              <a:rPr lang="en-GB" dirty="0" smtClean="0"/>
              <a:t>The period of prophylaxis therapy was further amended to align with WHO Guidelines for rheumatic heart disease (2008) and the American Heart Association Guidelines for the prevention of rheumatic fever (2009).</a:t>
            </a:r>
          </a:p>
          <a:p>
            <a:pPr lvl="1">
              <a:buNone/>
            </a:pPr>
            <a:endParaRPr lang="en-GB" dirty="0" smtClean="0"/>
          </a:p>
          <a:p>
            <a:pPr lvl="1">
              <a:buNone/>
            </a:pPr>
            <a:endParaRPr lang="en-GB" dirty="0" smtClean="0"/>
          </a:p>
          <a:p>
            <a:pPr lvl="1">
              <a:buNone/>
            </a:pPr>
            <a:endParaRPr lang="en-GB" dirty="0" smtClean="0"/>
          </a:p>
          <a:p>
            <a:pPr lvl="1">
              <a:buNone/>
            </a:pPr>
            <a:endParaRPr lang="en-GB" dirty="0" smtClean="0"/>
          </a:p>
          <a:p>
            <a:pPr lvl="1">
              <a:buNone/>
            </a:pPr>
            <a:endParaRPr lang="en-GB" dirty="0" smtClean="0"/>
          </a:p>
          <a:p>
            <a:pPr lvl="1">
              <a:buNone/>
            </a:pPr>
            <a:endParaRPr lang="en-ZA" sz="7300" b="1" dirty="0" smtClean="0">
              <a:solidFill>
                <a:srgbClr val="3366FF"/>
              </a:solidFill>
            </a:endParaRPr>
          </a:p>
          <a:p>
            <a:pPr lvl="1">
              <a:buNone/>
            </a:pPr>
            <a:r>
              <a:rPr lang="en-ZA" sz="7300" b="1" dirty="0" smtClean="0">
                <a:solidFill>
                  <a:srgbClr val="3366FF"/>
                </a:solidFill>
              </a:rPr>
              <a:t>Level of evidence: III Guidelines</a:t>
            </a:r>
            <a:endParaRPr lang="en-GB" sz="7300" dirty="0" smtClean="0"/>
          </a:p>
        </p:txBody>
      </p:sp>
      <p:sp>
        <p:nvSpPr>
          <p:cNvPr id="5" name="Footer Placeholder 4"/>
          <p:cNvSpPr>
            <a:spLocks noGrp="1"/>
          </p:cNvSpPr>
          <p:nvPr>
            <p:ph type="ftr" sz="quarter" idx="11"/>
          </p:nvPr>
        </p:nvSpPr>
        <p:spPr>
          <a:xfrm>
            <a:off x="3124200" y="6356350"/>
            <a:ext cx="3376626"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34</a:t>
            </a:fld>
            <a:endParaRPr lang="en-ZA" dirty="0"/>
          </a:p>
        </p:txBody>
      </p:sp>
      <p:sp>
        <p:nvSpPr>
          <p:cNvPr id="7" name="Title 1"/>
          <p:cNvSpPr>
            <a:spLocks noGrp="1"/>
          </p:cNvSpPr>
          <p:nvPr>
            <p:ph type="title"/>
          </p:nvPr>
        </p:nvSpPr>
        <p:spPr>
          <a:xfrm>
            <a:off x="-29096" y="0"/>
            <a:ext cx="8229600" cy="1143000"/>
          </a:xfrm>
        </p:spPr>
        <p:txBody>
          <a:bodyPr/>
          <a:lstStyle/>
          <a:p>
            <a:pPr algn="l"/>
            <a:r>
              <a:rPr lang="en-ZA" sz="3600" b="1" dirty="0" smtClean="0">
                <a:solidFill>
                  <a:schemeClr val="bg1"/>
                </a:solidFill>
              </a:rPr>
              <a:t>4.9 </a:t>
            </a:r>
            <a:r>
              <a:rPr lang="en-ZA" sz="3600" b="1" dirty="0">
                <a:solidFill>
                  <a:schemeClr val="bg1"/>
                </a:solidFill>
              </a:rPr>
              <a:t>RHEUMATIC FEVER, ACUTE</a:t>
            </a:r>
          </a:p>
        </p:txBody>
      </p:sp>
      <p:graphicFrame>
        <p:nvGraphicFramePr>
          <p:cNvPr id="8" name="Table 7"/>
          <p:cNvGraphicFramePr>
            <a:graphicFrameLocks noGrp="1"/>
          </p:cNvGraphicFramePr>
          <p:nvPr>
            <p:extLst>
              <p:ext uri="{D42A27DB-BD31-4B8C-83A1-F6EECF244321}">
                <p14:modId xmlns="" xmlns:p14="http://schemas.microsoft.com/office/powerpoint/2010/main" val="3821428177"/>
              </p:ext>
            </p:extLst>
          </p:nvPr>
        </p:nvGraphicFramePr>
        <p:xfrm>
          <a:off x="395536" y="2758044"/>
          <a:ext cx="8358246" cy="1531934"/>
        </p:xfrm>
        <a:graphic>
          <a:graphicData uri="http://schemas.openxmlformats.org/drawingml/2006/table">
            <a:tbl>
              <a:tblPr firstRow="1" bandRow="1">
                <a:tableStyleId>{8A107856-5554-42FB-B03E-39F5DBC370BA}</a:tableStyleId>
              </a:tblPr>
              <a:tblGrid>
                <a:gridCol w="4500594"/>
                <a:gridCol w="3857652"/>
              </a:tblGrid>
              <a:tr h="76596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All patients with confirmed rheumatic fever and </a:t>
                      </a:r>
                      <a:r>
                        <a:rPr lang="en-GB" u="sng" dirty="0" smtClean="0"/>
                        <a:t>no persistent </a:t>
                      </a:r>
                      <a:r>
                        <a:rPr lang="en-GB" dirty="0" smtClean="0"/>
                        <a:t>rheumatic </a:t>
                      </a:r>
                      <a:r>
                        <a:rPr lang="en-GB" dirty="0" err="1" smtClean="0"/>
                        <a:t>valvular</a:t>
                      </a:r>
                      <a:r>
                        <a:rPr lang="en-GB" dirty="0" smtClean="0"/>
                        <a:t> disease:</a:t>
                      </a:r>
                      <a:endParaRPr lang="en-GB" b="1" dirty="0" smtClean="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ZA" dirty="0" smtClean="0"/>
                        <a:t>   </a:t>
                      </a:r>
                      <a:r>
                        <a:rPr lang="en-ZA" baseline="0" dirty="0" smtClean="0"/>
                        <a:t> </a:t>
                      </a:r>
                      <a:r>
                        <a:rPr lang="en-ZA" dirty="0" smtClean="0"/>
                        <a:t> </a:t>
                      </a:r>
                      <a:r>
                        <a:rPr lang="en-GB" dirty="0" smtClean="0"/>
                        <a:t>Treat for 10 years or until the          </a:t>
                      </a:r>
                    </a:p>
                    <a:p>
                      <a:pPr marL="0" marR="0" lvl="2" indent="0" algn="l" defTabSz="914400" rtl="0" eaLnBrk="1" fontAlgn="auto" latinLnBrk="0" hangingPunct="1">
                        <a:lnSpc>
                          <a:spcPct val="100000"/>
                        </a:lnSpc>
                        <a:spcBef>
                          <a:spcPts val="0"/>
                        </a:spcBef>
                        <a:spcAft>
                          <a:spcPts val="0"/>
                        </a:spcAft>
                        <a:buClrTx/>
                        <a:buSzTx/>
                        <a:buFontTx/>
                        <a:buNone/>
                        <a:tabLst/>
                        <a:defRPr/>
                      </a:pPr>
                      <a:r>
                        <a:rPr lang="en-GB" dirty="0" smtClean="0"/>
                        <a:t>     age of 21 years, whichever is longer.</a:t>
                      </a:r>
                      <a:endParaRPr lang="en-ZA" dirty="0" smtClean="0"/>
                    </a:p>
                  </a:txBody>
                  <a:tcPr/>
                </a:tc>
              </a:tr>
              <a:tr h="76596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b="1" dirty="0" smtClean="0"/>
                        <a:t>All patients with confirmed rheumatic fever and </a:t>
                      </a:r>
                      <a:r>
                        <a:rPr lang="en-GB" b="1" u="sng" dirty="0" smtClean="0"/>
                        <a:t>persistent </a:t>
                      </a:r>
                      <a:r>
                        <a:rPr lang="en-GB" b="1" dirty="0" smtClean="0"/>
                        <a:t>rheumatic </a:t>
                      </a:r>
                      <a:r>
                        <a:rPr lang="en-GB" b="1" dirty="0" err="1" smtClean="0"/>
                        <a:t>valvular</a:t>
                      </a:r>
                      <a:r>
                        <a:rPr lang="en-GB" b="1" dirty="0" smtClean="0"/>
                        <a:t> disease:</a:t>
                      </a:r>
                    </a:p>
                  </a:txBody>
                  <a:tcPr/>
                </a:tc>
                <a:tc>
                  <a:txBody>
                    <a:bodyPr/>
                    <a:lstStyle/>
                    <a:p>
                      <a:r>
                        <a:rPr lang="en-ZA" b="1" dirty="0" smtClean="0"/>
                        <a:t>     </a:t>
                      </a:r>
                      <a:r>
                        <a:rPr lang="en-ZA" b="1" baseline="0" dirty="0" smtClean="0"/>
                        <a:t>  Treat life long.</a:t>
                      </a:r>
                      <a:endParaRPr lang="en-ZA" b="1" dirty="0"/>
                    </a:p>
                  </a:txBody>
                  <a:tcPr/>
                </a:tc>
              </a:tr>
            </a:tbl>
          </a:graphicData>
        </a:graphic>
      </p:graphicFrame>
      <p:sp>
        <p:nvSpPr>
          <p:cNvPr id="10" name="Right Arrow 9"/>
          <p:cNvSpPr/>
          <p:nvPr/>
        </p:nvSpPr>
        <p:spPr>
          <a:xfrm>
            <a:off x="4714876" y="3743326"/>
            <a:ext cx="428628" cy="28575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Right Arrow 10"/>
          <p:cNvSpPr/>
          <p:nvPr/>
        </p:nvSpPr>
        <p:spPr>
          <a:xfrm>
            <a:off x="4714876" y="2924166"/>
            <a:ext cx="428628" cy="28575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Rectangle 11"/>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27</a:t>
            </a:r>
            <a:endParaRPr lang="en-ZA" dirty="0">
              <a:solidFill>
                <a:srgbClr val="3366FF"/>
              </a:solidFill>
            </a:endParaRPr>
          </a:p>
        </p:txBody>
      </p:sp>
    </p:spTree>
    <p:extLst>
      <p:ext uri="{BB962C8B-B14F-4D97-AF65-F5344CB8AC3E}">
        <p14:creationId xmlns="" xmlns:p14="http://schemas.microsoft.com/office/powerpoint/2010/main" val="2075329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68760"/>
            <a:ext cx="8784976" cy="4896544"/>
          </a:xfrm>
        </p:spPr>
        <p:txBody>
          <a:bodyPr>
            <a:normAutofit fontScale="70000" lnSpcReduction="20000"/>
          </a:bodyPr>
          <a:lstStyle/>
          <a:p>
            <a:r>
              <a:rPr lang="en-ZA" u="sng" dirty="0" smtClean="0"/>
              <a:t>Benzathine benzylpenicillin IM</a:t>
            </a:r>
            <a:r>
              <a:rPr lang="en-ZA" dirty="0" smtClean="0"/>
              <a:t>: </a:t>
            </a:r>
            <a:r>
              <a:rPr lang="en-ZA" i="1" dirty="0" smtClean="0">
                <a:solidFill>
                  <a:srgbClr val="00B0F0"/>
                </a:solidFill>
              </a:rPr>
              <a:t>retained as 1st  line option</a:t>
            </a:r>
          </a:p>
          <a:p>
            <a:r>
              <a:rPr lang="en-ZA" u="sng" dirty="0" smtClean="0"/>
              <a:t>Phenoxymethylpenicillin, oral</a:t>
            </a:r>
            <a:r>
              <a:rPr lang="en-ZA" dirty="0" smtClean="0"/>
              <a:t>: </a:t>
            </a:r>
            <a:r>
              <a:rPr lang="en-ZA" i="1" dirty="0" smtClean="0">
                <a:solidFill>
                  <a:srgbClr val="00B0F0"/>
                </a:solidFill>
              </a:rPr>
              <a:t>retained as 2nd line option</a:t>
            </a:r>
          </a:p>
          <a:p>
            <a:pPr lvl="1"/>
            <a:r>
              <a:rPr lang="en-ZA" dirty="0" smtClean="0"/>
              <a:t>Benzathine </a:t>
            </a:r>
            <a:r>
              <a:rPr lang="en-ZA" dirty="0"/>
              <a:t>benzylpenicillin IM, is the preferred treatment; as a 10 day oral antibiotic course may raise adherence issues.</a:t>
            </a:r>
          </a:p>
          <a:p>
            <a:pPr lvl="2"/>
            <a:r>
              <a:rPr lang="en-ZA" i="1" dirty="0" smtClean="0"/>
              <a:t>Efficacy</a:t>
            </a:r>
            <a:r>
              <a:rPr lang="en-ZA" i="1" dirty="0"/>
              <a:t>: </a:t>
            </a:r>
            <a:r>
              <a:rPr lang="en-ZA" dirty="0"/>
              <a:t>A Cochrane </a:t>
            </a:r>
            <a:r>
              <a:rPr lang="en-ZA" dirty="0" smtClean="0"/>
              <a:t>review</a:t>
            </a:r>
            <a:r>
              <a:rPr lang="en-ZA" baseline="30000" dirty="0"/>
              <a:t> </a:t>
            </a:r>
            <a:r>
              <a:rPr lang="en-ZA" dirty="0" smtClean="0"/>
              <a:t>of 9 studies </a:t>
            </a:r>
            <a:r>
              <a:rPr lang="en-ZA" dirty="0"/>
              <a:t>(n=3008</a:t>
            </a:r>
            <a:r>
              <a:rPr lang="en-ZA" dirty="0" smtClean="0"/>
              <a:t>): penicillin  IM seemed </a:t>
            </a:r>
            <a:r>
              <a:rPr lang="en-ZA" dirty="0"/>
              <a:t>to be more effective </a:t>
            </a:r>
            <a:r>
              <a:rPr lang="en-ZA" dirty="0" smtClean="0"/>
              <a:t>vs. oral </a:t>
            </a:r>
            <a:r>
              <a:rPr lang="en-ZA" dirty="0"/>
              <a:t>penicillin in preventing rheumatic fever recurrence and streptococcal throat infections. </a:t>
            </a:r>
            <a:endParaRPr lang="en-ZA" dirty="0" smtClean="0"/>
          </a:p>
          <a:p>
            <a:pPr lvl="2"/>
            <a:r>
              <a:rPr lang="en-ZA" dirty="0"/>
              <a:t>T</a:t>
            </a:r>
            <a:r>
              <a:rPr lang="en-ZA" dirty="0" smtClean="0"/>
              <a:t>wo-weekly </a:t>
            </a:r>
            <a:r>
              <a:rPr lang="en-ZA" dirty="0"/>
              <a:t>or 3-weekly injections appeared to be more effective than 4-weekly injections. </a:t>
            </a:r>
            <a:endParaRPr lang="en-ZA" dirty="0" smtClean="0"/>
          </a:p>
          <a:p>
            <a:pPr lvl="2"/>
            <a:r>
              <a:rPr lang="en-ZA" dirty="0" smtClean="0"/>
              <a:t>However</a:t>
            </a:r>
            <a:r>
              <a:rPr lang="en-ZA" dirty="0"/>
              <a:t>, the evidence was based on poor quality trials and the data were not pooled because of heterogeneity between studies.</a:t>
            </a:r>
          </a:p>
          <a:p>
            <a:pPr marL="0" indent="0">
              <a:lnSpc>
                <a:spcPct val="120000"/>
              </a:lnSpc>
              <a:spcBef>
                <a:spcPts val="0"/>
              </a:spcBef>
              <a:buNone/>
            </a:pPr>
            <a:r>
              <a:rPr lang="en-ZA" i="1" dirty="0"/>
              <a:t>Rationale: </a:t>
            </a:r>
            <a:r>
              <a:rPr lang="en-ZA" dirty="0"/>
              <a:t>Evidence of benefit and patient adherence concerns.</a:t>
            </a:r>
          </a:p>
          <a:p>
            <a:pPr marL="0" indent="0">
              <a:lnSpc>
                <a:spcPct val="120000"/>
              </a:lnSpc>
              <a:spcBef>
                <a:spcPts val="0"/>
              </a:spcBef>
              <a:buNone/>
            </a:pPr>
            <a:r>
              <a:rPr lang="en-ZA" sz="5800" b="1" dirty="0">
                <a:solidFill>
                  <a:srgbClr val="3366FF"/>
                </a:solidFill>
              </a:rPr>
              <a:t>Level of evidence: II Poor quality </a:t>
            </a:r>
            <a:r>
              <a:rPr lang="en-ZA" sz="5800" b="1" dirty="0" smtClean="0">
                <a:solidFill>
                  <a:srgbClr val="3366FF"/>
                </a:solidFill>
              </a:rPr>
              <a:t>RCTs</a:t>
            </a:r>
            <a:endParaRPr lang="en-ZA" sz="5800" dirty="0">
              <a:solidFill>
                <a:srgbClr val="3366FF"/>
              </a:solidFill>
            </a:endParaRPr>
          </a:p>
          <a:p>
            <a:pPr marL="0" indent="0">
              <a:lnSpc>
                <a:spcPct val="120000"/>
              </a:lnSpc>
              <a:spcBef>
                <a:spcPts val="0"/>
              </a:spcBef>
              <a:buNone/>
            </a:pPr>
            <a:endParaRPr lang="en-ZA" sz="1800" dirty="0" smtClean="0"/>
          </a:p>
        </p:txBody>
      </p:sp>
      <p:sp>
        <p:nvSpPr>
          <p:cNvPr id="5"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35</a:t>
            </a:fld>
            <a:endParaRPr lang="en-ZA"/>
          </a:p>
        </p:txBody>
      </p:sp>
      <p:sp>
        <p:nvSpPr>
          <p:cNvPr id="7" name="Title 1"/>
          <p:cNvSpPr>
            <a:spLocks noGrp="1"/>
          </p:cNvSpPr>
          <p:nvPr>
            <p:ph type="title"/>
          </p:nvPr>
        </p:nvSpPr>
        <p:spPr>
          <a:xfrm>
            <a:off x="20547" y="0"/>
            <a:ext cx="8229600" cy="939784"/>
          </a:xfrm>
        </p:spPr>
        <p:txBody>
          <a:bodyPr/>
          <a:lstStyle/>
          <a:p>
            <a:pPr algn="l"/>
            <a:r>
              <a:rPr lang="en-ZA" sz="3600" b="1" dirty="0" smtClean="0">
                <a:solidFill>
                  <a:schemeClr val="bg1"/>
                </a:solidFill>
              </a:rPr>
              <a:t>4.9 </a:t>
            </a:r>
            <a:r>
              <a:rPr lang="en-ZA" sz="3600" b="1" dirty="0">
                <a:solidFill>
                  <a:schemeClr val="bg1"/>
                </a:solidFill>
              </a:rPr>
              <a:t>RHEUMATIC FEVER, ACUTE</a:t>
            </a:r>
          </a:p>
        </p:txBody>
      </p:sp>
      <p:sp>
        <p:nvSpPr>
          <p:cNvPr id="8" name="Rectangle 7"/>
          <p:cNvSpPr/>
          <p:nvPr/>
        </p:nvSpPr>
        <p:spPr>
          <a:xfrm>
            <a:off x="6372200" y="5954712"/>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27</a:t>
            </a:r>
            <a:endParaRPr lang="en-ZA" dirty="0">
              <a:solidFill>
                <a:srgbClr val="3366FF"/>
              </a:solidFill>
            </a:endParaRPr>
          </a:p>
        </p:txBody>
      </p:sp>
    </p:spTree>
    <p:extLst>
      <p:ext uri="{BB962C8B-B14F-4D97-AF65-F5344CB8AC3E}">
        <p14:creationId xmlns="" xmlns:p14="http://schemas.microsoft.com/office/powerpoint/2010/main" val="3872875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81"/>
            <a:ext cx="8229600" cy="1143000"/>
          </a:xfrm>
        </p:spPr>
        <p:txBody>
          <a:bodyPr/>
          <a:lstStyle/>
          <a:p>
            <a:pPr algn="l"/>
            <a:r>
              <a:rPr lang="en-ZA" sz="3600" b="1" dirty="0" smtClean="0">
                <a:solidFill>
                  <a:schemeClr val="bg1"/>
                </a:solidFill>
              </a:rPr>
              <a:t>4.9 RHEUMATIC FEVER, ACUTE</a:t>
            </a:r>
            <a:endParaRPr lang="en-ZA" sz="3600" dirty="0">
              <a:solidFill>
                <a:schemeClr val="bg1"/>
              </a:solidFill>
            </a:endParaRPr>
          </a:p>
        </p:txBody>
      </p:sp>
      <p:sp>
        <p:nvSpPr>
          <p:cNvPr id="3" name="Content Placeholder 2"/>
          <p:cNvSpPr>
            <a:spLocks noGrp="1"/>
          </p:cNvSpPr>
          <p:nvPr>
            <p:ph idx="1"/>
          </p:nvPr>
        </p:nvSpPr>
        <p:spPr>
          <a:xfrm>
            <a:off x="214282" y="1285860"/>
            <a:ext cx="8715436" cy="4840303"/>
          </a:xfrm>
        </p:spPr>
        <p:txBody>
          <a:bodyPr>
            <a:normAutofit lnSpcReduction="10000"/>
          </a:bodyPr>
          <a:lstStyle/>
          <a:p>
            <a:r>
              <a:rPr lang="en-ZA" u="sng" dirty="0" smtClean="0"/>
              <a:t>Lidocaine 1%:</a:t>
            </a:r>
            <a:r>
              <a:rPr lang="en-ZA" i="1" dirty="0" smtClean="0"/>
              <a:t> </a:t>
            </a:r>
            <a:r>
              <a:rPr lang="en-ZA" i="1" dirty="0" smtClean="0">
                <a:solidFill>
                  <a:srgbClr val="00B050"/>
                </a:solidFill>
              </a:rPr>
              <a:t>added as a diluent for benzathine benzylpenicillin administration</a:t>
            </a:r>
            <a:endParaRPr lang="en-ZA" dirty="0" smtClean="0">
              <a:solidFill>
                <a:srgbClr val="00B050"/>
              </a:solidFill>
            </a:endParaRPr>
          </a:p>
          <a:p>
            <a:pPr lvl="1"/>
            <a:r>
              <a:rPr lang="en-ZA" dirty="0" smtClean="0"/>
              <a:t>Amir </a:t>
            </a:r>
            <a:r>
              <a:rPr lang="en-ZA" i="1" dirty="0" smtClean="0"/>
              <a:t>et al’s</a:t>
            </a:r>
            <a:r>
              <a:rPr lang="en-ZA" dirty="0" smtClean="0"/>
              <a:t> (1998) investigation of benzathine benzylpenicillin 1.2 MU diluted with 3.2 mL of WFI </a:t>
            </a:r>
            <a:r>
              <a:rPr lang="en-ZA" i="1" dirty="0" smtClean="0"/>
              <a:t>vs.</a:t>
            </a:r>
            <a:r>
              <a:rPr lang="en-ZA" dirty="0" smtClean="0"/>
              <a:t> 3.2 mL of lidocaine 1% for rheumatic fever concluded that lidocaine 1% does not alter penicillin concentrations in body fluids &amp; reduces the pain of the injection.</a:t>
            </a:r>
          </a:p>
          <a:p>
            <a:pPr marL="342900" lvl="1" indent="-342900">
              <a:buNone/>
            </a:pPr>
            <a:r>
              <a:rPr lang="en-ZA" sz="4800" b="1" dirty="0" smtClean="0">
                <a:solidFill>
                  <a:srgbClr val="3366FF"/>
                </a:solidFill>
              </a:rPr>
              <a:t>Level of evidence: III Disease oriented evidence</a:t>
            </a:r>
            <a:endParaRPr lang="en-GB" sz="4800" dirty="0" smtClean="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36</a:t>
            </a:fld>
            <a:endParaRPr lang="en-ZA"/>
          </a:p>
        </p:txBody>
      </p:sp>
      <p:sp>
        <p:nvSpPr>
          <p:cNvPr id="7" name="Rectangle 6"/>
          <p:cNvSpPr/>
          <p:nvPr/>
        </p:nvSpPr>
        <p:spPr>
          <a:xfrm>
            <a:off x="6244977" y="59618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28</a:t>
            </a:r>
            <a:endParaRPr lang="en-ZA" dirty="0">
              <a:solidFill>
                <a:srgbClr val="3366FF"/>
              </a:solidFill>
            </a:endParaRPr>
          </a:p>
        </p:txBody>
      </p:sp>
    </p:spTree>
    <p:extLst>
      <p:ext uri="{BB962C8B-B14F-4D97-AF65-F5344CB8AC3E}">
        <p14:creationId xmlns="" xmlns:p14="http://schemas.microsoft.com/office/powerpoint/2010/main" val="20208861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fontScale="90000"/>
          </a:bodyPr>
          <a:lstStyle/>
          <a:p>
            <a:pPr algn="l"/>
            <a:r>
              <a:rPr lang="en-ZA" sz="3600" b="1" dirty="0">
                <a:solidFill>
                  <a:schemeClr val="bg1"/>
                </a:solidFill>
              </a:rPr>
              <a:t>4.10 VALVULAR HEART DISEASE AND CONGENITAL STRUCTURAL HEART DISEASE</a:t>
            </a:r>
          </a:p>
        </p:txBody>
      </p:sp>
      <p:sp>
        <p:nvSpPr>
          <p:cNvPr id="3" name="Content Placeholder 2"/>
          <p:cNvSpPr>
            <a:spLocks noGrp="1"/>
          </p:cNvSpPr>
          <p:nvPr>
            <p:ph idx="1"/>
          </p:nvPr>
        </p:nvSpPr>
        <p:spPr>
          <a:xfrm>
            <a:off x="22531" y="1165209"/>
            <a:ext cx="8643998" cy="4840303"/>
          </a:xfrm>
        </p:spPr>
        <p:txBody>
          <a:bodyPr>
            <a:normAutofit fontScale="85000" lnSpcReduction="20000"/>
          </a:bodyPr>
          <a:lstStyle/>
          <a:p>
            <a:r>
              <a:rPr lang="en-US" sz="3400" u="sng" dirty="0" smtClean="0"/>
              <a:t>Amoxicillin</a:t>
            </a:r>
            <a:r>
              <a:rPr lang="en-US" sz="3400" dirty="0" smtClean="0"/>
              <a:t>: </a:t>
            </a:r>
            <a:r>
              <a:rPr lang="en-US" sz="3400" i="1" dirty="0" smtClean="0">
                <a:solidFill>
                  <a:schemeClr val="tx2">
                    <a:lumMod val="60000"/>
                    <a:lumOff val="40000"/>
                  </a:schemeClr>
                </a:solidFill>
              </a:rPr>
              <a:t>retained</a:t>
            </a:r>
            <a:endParaRPr lang="en-ZA" sz="3400" dirty="0" smtClean="0">
              <a:solidFill>
                <a:schemeClr val="tx2">
                  <a:lumMod val="60000"/>
                  <a:lumOff val="40000"/>
                </a:schemeClr>
              </a:solidFill>
            </a:endParaRPr>
          </a:p>
          <a:p>
            <a:pPr lvl="1"/>
            <a:r>
              <a:rPr lang="en-US" dirty="0" smtClean="0"/>
              <a:t>Evidence is inconclusive pertaining to the benefit of antibiotic prophylaxis for patients with infective </a:t>
            </a:r>
            <a:r>
              <a:rPr lang="en-US" dirty="0" err="1" smtClean="0"/>
              <a:t>endocarditis</a:t>
            </a:r>
            <a:r>
              <a:rPr lang="en-US" dirty="0" smtClean="0"/>
              <a:t> undergoing dental treatment (extraction). </a:t>
            </a:r>
          </a:p>
          <a:p>
            <a:pPr lvl="1"/>
            <a:r>
              <a:rPr lang="en-US" dirty="0" smtClean="0"/>
              <a:t>Available evidence not generalisable to the South African context where prevalence of rheumatic heart conditions reported to be high and public dental services of poor quality. The risk of single dose amoxicillin prior to surgery was considered to be minimal.</a:t>
            </a:r>
            <a:endParaRPr lang="en-ZA" dirty="0" smtClean="0"/>
          </a:p>
          <a:p>
            <a:pPr>
              <a:buNone/>
            </a:pPr>
            <a:r>
              <a:rPr lang="en-ZA" sz="6300" b="1" dirty="0" smtClean="0">
                <a:solidFill>
                  <a:srgbClr val="3366FF"/>
                </a:solidFill>
              </a:rPr>
              <a:t>Level of evidence: III Guidelines &amp; Expert opinion</a:t>
            </a:r>
            <a:endParaRPr lang="en-ZA" sz="6300" dirty="0" smtClean="0"/>
          </a:p>
          <a:p>
            <a:endParaRPr lang="en-ZA" dirty="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37</a:t>
            </a:fld>
            <a:endParaRPr lang="en-ZA" dirty="0"/>
          </a:p>
        </p:txBody>
      </p:sp>
      <p:sp>
        <p:nvSpPr>
          <p:cNvPr id="7" name="Rectangle 6"/>
          <p:cNvSpPr/>
          <p:nvPr/>
        </p:nvSpPr>
        <p:spPr>
          <a:xfrm>
            <a:off x="6167536" y="59618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29</a:t>
            </a:r>
            <a:endParaRPr lang="en-ZA" dirty="0">
              <a:solidFill>
                <a:srgbClr val="3366FF"/>
              </a:solidFill>
            </a:endParaRPr>
          </a:p>
        </p:txBody>
      </p:sp>
    </p:spTree>
    <p:extLst>
      <p:ext uri="{BB962C8B-B14F-4D97-AF65-F5344CB8AC3E}">
        <p14:creationId xmlns="" xmlns:p14="http://schemas.microsoft.com/office/powerpoint/2010/main" val="2089908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smtClean="0">
                <a:solidFill>
                  <a:schemeClr val="bg1"/>
                </a:solidFill>
              </a:rPr>
              <a:t>CASE STUDY</a:t>
            </a:r>
            <a:endParaRPr lang="en-ZA" b="1" dirty="0">
              <a:solidFill>
                <a:schemeClr val="bg1"/>
              </a:solidFill>
            </a:endParaRPr>
          </a:p>
        </p:txBody>
      </p:sp>
      <p:sp>
        <p:nvSpPr>
          <p:cNvPr id="3" name="Content Placeholder 2"/>
          <p:cNvSpPr>
            <a:spLocks noGrp="1"/>
          </p:cNvSpPr>
          <p:nvPr>
            <p:ph idx="1"/>
          </p:nvPr>
        </p:nvSpPr>
        <p:spPr>
          <a:xfrm>
            <a:off x="152400" y="1219201"/>
            <a:ext cx="8763000" cy="3352800"/>
          </a:xfrm>
        </p:spPr>
        <p:txBody>
          <a:bodyPr>
            <a:normAutofit fontScale="25000" lnSpcReduction="20000"/>
          </a:bodyPr>
          <a:lstStyle/>
          <a:p>
            <a:pPr marL="0" indent="0">
              <a:buNone/>
            </a:pPr>
            <a:r>
              <a:rPr lang="en-ZA" sz="7200" dirty="0"/>
              <a:t>A</a:t>
            </a:r>
            <a:r>
              <a:rPr lang="en-ZA" sz="7200" dirty="0" smtClean="0"/>
              <a:t> 38 year old diabetic male, smoker presents  at the clinic. He is currently being reviewed for hypertension treatment. His fasting lipid profile is: </a:t>
            </a:r>
          </a:p>
          <a:p>
            <a:pPr marL="0" indent="0">
              <a:buNone/>
            </a:pPr>
            <a:endParaRPr lang="en-ZA" sz="7200" dirty="0" smtClean="0"/>
          </a:p>
          <a:p>
            <a:pPr marL="0" indent="0">
              <a:buNone/>
            </a:pPr>
            <a:endParaRPr lang="en-ZA" sz="7200" dirty="0" smtClean="0"/>
          </a:p>
          <a:p>
            <a:pPr>
              <a:buNone/>
            </a:pPr>
            <a:endParaRPr lang="en-ZA" sz="7200" dirty="0" smtClean="0"/>
          </a:p>
          <a:p>
            <a:pPr>
              <a:buNone/>
            </a:pPr>
            <a:endParaRPr lang="en-ZA" sz="7200" dirty="0" smtClean="0"/>
          </a:p>
          <a:p>
            <a:pPr>
              <a:buNone/>
            </a:pPr>
            <a:r>
              <a:rPr lang="en-ZA" sz="7200" dirty="0" smtClean="0"/>
              <a:t>			</a:t>
            </a:r>
          </a:p>
          <a:p>
            <a:pPr marL="0" indent="0">
              <a:buNone/>
            </a:pPr>
            <a:endParaRPr lang="en-ZA" sz="5000" dirty="0" smtClean="0"/>
          </a:p>
          <a:p>
            <a:pPr marL="0" indent="0">
              <a:buNone/>
            </a:pPr>
            <a:r>
              <a:rPr lang="en-ZA" sz="7200" dirty="0" smtClean="0"/>
              <a:t>Despite appropriate modifications to diet, alcohol intake and exercise, his BP remains high after repeated measurements (over 8 weeks). Patient is not taking any other medication. What actions should be taken?</a:t>
            </a:r>
          </a:p>
          <a:p>
            <a:pPr marL="0" indent="0">
              <a:buNone/>
            </a:pPr>
            <a:endParaRPr lang="en-ZA" sz="2000" dirty="0"/>
          </a:p>
          <a:p>
            <a:pPr marL="0" indent="0">
              <a:buNone/>
            </a:pPr>
            <a:r>
              <a:rPr lang="en-ZA" sz="7200" dirty="0"/>
              <a:t>Select all that apply</a:t>
            </a:r>
            <a:r>
              <a:rPr lang="en-ZA" sz="7200" dirty="0" smtClean="0"/>
              <a:t>:</a:t>
            </a:r>
          </a:p>
        </p:txBody>
      </p:sp>
      <p:graphicFrame>
        <p:nvGraphicFramePr>
          <p:cNvPr id="4" name="Table 3"/>
          <p:cNvGraphicFramePr>
            <a:graphicFrameLocks noGrp="1"/>
          </p:cNvGraphicFramePr>
          <p:nvPr/>
        </p:nvGraphicFramePr>
        <p:xfrm>
          <a:off x="1219200" y="1752600"/>
          <a:ext cx="6096000" cy="1371600"/>
        </p:xfrm>
        <a:graphic>
          <a:graphicData uri="http://schemas.openxmlformats.org/drawingml/2006/table">
            <a:tbl>
              <a:tblPr firstRow="1" bandRow="1">
                <a:tableStyleId>{8799B23B-EC83-4686-B30A-512413B5E67A}</a:tableStyleId>
              </a:tblPr>
              <a:tblGrid>
                <a:gridCol w="3048000"/>
                <a:gridCol w="3048000"/>
              </a:tblGrid>
              <a:tr h="342900">
                <a:tc>
                  <a:txBody>
                    <a:bodyPr/>
                    <a:lstStyle/>
                    <a:p>
                      <a:r>
                        <a:rPr lang="en-ZA" sz="1600" b="0" dirty="0" smtClean="0"/>
                        <a:t>Total Cholesterol </a:t>
                      </a:r>
                      <a:endParaRPr lang="en-US" sz="1600" b="0" dirty="0"/>
                    </a:p>
                  </a:txBody>
                  <a:tcPr/>
                </a:tc>
                <a:tc>
                  <a:txBody>
                    <a:bodyPr/>
                    <a:lstStyle/>
                    <a:p>
                      <a:r>
                        <a:rPr lang="en-ZA" sz="1600" b="0" dirty="0" smtClean="0"/>
                        <a:t>6.8mmol/L</a:t>
                      </a:r>
                      <a:endParaRPr lang="en-US" sz="1600" b="0" dirty="0"/>
                    </a:p>
                  </a:txBody>
                  <a:tcPr/>
                </a:tc>
              </a:tr>
              <a:tr h="342900">
                <a:tc>
                  <a:txBody>
                    <a:bodyPr/>
                    <a:lstStyle/>
                    <a:p>
                      <a:r>
                        <a:rPr lang="en-US" sz="1600" dirty="0" smtClean="0"/>
                        <a:t>LDL</a:t>
                      </a:r>
                      <a:endParaRPr lang="en-US" sz="1600" dirty="0"/>
                    </a:p>
                  </a:txBody>
                  <a:tcPr/>
                </a:tc>
                <a:tc>
                  <a:txBody>
                    <a:bodyPr/>
                    <a:lstStyle/>
                    <a:p>
                      <a:r>
                        <a:rPr lang="en-ZA" sz="1600" dirty="0" smtClean="0"/>
                        <a:t>4.4mmol/L</a:t>
                      </a:r>
                      <a:endParaRPr lang="en-US" sz="1600" dirty="0"/>
                    </a:p>
                  </a:txBody>
                  <a:tcPr/>
                </a:tc>
              </a:tr>
              <a:tr h="342900">
                <a:tc>
                  <a:txBody>
                    <a:bodyPr/>
                    <a:lstStyle/>
                    <a:p>
                      <a:r>
                        <a:rPr lang="en-US" sz="1600" dirty="0" smtClean="0"/>
                        <a:t>HDL</a:t>
                      </a:r>
                      <a:endParaRPr lang="en-US" sz="1600" dirty="0"/>
                    </a:p>
                  </a:txBody>
                  <a:tcPr/>
                </a:tc>
                <a:tc>
                  <a:txBody>
                    <a:bodyPr/>
                    <a:lstStyle/>
                    <a:p>
                      <a:r>
                        <a:rPr lang="en-ZA" sz="1600" dirty="0" smtClean="0"/>
                        <a:t>1.1 mmol/L</a:t>
                      </a:r>
                      <a:endParaRPr lang="en-US" sz="1600" dirty="0"/>
                    </a:p>
                  </a:txBody>
                  <a:tcPr/>
                </a:tc>
              </a:tr>
              <a:tr h="342900">
                <a:tc>
                  <a:txBody>
                    <a:bodyPr/>
                    <a:lstStyle/>
                    <a:p>
                      <a:r>
                        <a:rPr lang="en-US" sz="1600" dirty="0" smtClean="0"/>
                        <a:t>Triglycerides</a:t>
                      </a:r>
                      <a:endParaRPr lang="en-US" sz="1600" dirty="0"/>
                    </a:p>
                  </a:txBody>
                  <a:tcPr/>
                </a:tc>
                <a:tc>
                  <a:txBody>
                    <a:bodyPr/>
                    <a:lstStyle/>
                    <a:p>
                      <a:r>
                        <a:rPr lang="en-ZA" sz="1600" dirty="0" smtClean="0"/>
                        <a:t>3.3mmol/L </a:t>
                      </a:r>
                      <a:endParaRPr lang="en-US" sz="1600" dirty="0"/>
                    </a:p>
                  </a:txBody>
                  <a:tcPr/>
                </a:tc>
              </a:tr>
            </a:tbl>
          </a:graphicData>
        </a:graphic>
      </p:graphicFrame>
      <p:sp>
        <p:nvSpPr>
          <p:cNvPr id="5" name="TextBox 4"/>
          <p:cNvSpPr txBox="1"/>
          <p:nvPr/>
        </p:nvSpPr>
        <p:spPr>
          <a:xfrm>
            <a:off x="381000" y="4419600"/>
            <a:ext cx="7543800" cy="1477328"/>
          </a:xfrm>
          <a:prstGeom prst="rect">
            <a:avLst/>
          </a:prstGeom>
          <a:noFill/>
        </p:spPr>
        <p:txBody>
          <a:bodyPr wrap="square" rtlCol="0">
            <a:spAutoFit/>
          </a:bodyPr>
          <a:lstStyle/>
          <a:p>
            <a:r>
              <a:rPr lang="en-US" dirty="0" smtClean="0"/>
              <a:t>1.   Counseling on smoking.</a:t>
            </a:r>
          </a:p>
          <a:p>
            <a:r>
              <a:rPr lang="en-US" dirty="0" smtClean="0"/>
              <a:t>2.   Initiate antihypertensive treatment. </a:t>
            </a:r>
          </a:p>
          <a:p>
            <a:r>
              <a:rPr lang="en-US" dirty="0" smtClean="0"/>
              <a:t>3.   </a:t>
            </a:r>
            <a:r>
              <a:rPr lang="en-US" dirty="0" err="1" smtClean="0"/>
              <a:t>Atorvastatin</a:t>
            </a:r>
            <a:r>
              <a:rPr lang="en-US" dirty="0" smtClean="0"/>
              <a:t> 10mg in the evening.</a:t>
            </a:r>
          </a:p>
          <a:p>
            <a:r>
              <a:rPr lang="en-US" dirty="0" smtClean="0"/>
              <a:t>4.   </a:t>
            </a:r>
            <a:r>
              <a:rPr lang="en-US" dirty="0" err="1" smtClean="0"/>
              <a:t>Simvastatin</a:t>
            </a:r>
            <a:r>
              <a:rPr lang="en-US" dirty="0" smtClean="0"/>
              <a:t> 10mg in the morning.</a:t>
            </a:r>
          </a:p>
          <a:p>
            <a:r>
              <a:rPr lang="en-US" dirty="0" smtClean="0"/>
              <a:t>5.   </a:t>
            </a:r>
            <a:r>
              <a:rPr lang="en-US" dirty="0" err="1" smtClean="0"/>
              <a:t>Simvastatin</a:t>
            </a:r>
            <a:r>
              <a:rPr lang="en-US" dirty="0" smtClean="0"/>
              <a:t> 10mg in the evening.</a:t>
            </a:r>
            <a:endParaRPr lang="en-US" dirty="0"/>
          </a:p>
        </p:txBody>
      </p:sp>
      <p:sp>
        <p:nvSpPr>
          <p:cNvPr id="6"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7" name="Slide Number Placeholder 5"/>
          <p:cNvSpPr>
            <a:spLocks noGrp="1"/>
          </p:cNvSpPr>
          <p:nvPr>
            <p:ph type="sldNum" sz="quarter" idx="12"/>
          </p:nvPr>
        </p:nvSpPr>
        <p:spPr>
          <a:xfrm>
            <a:off x="6553200" y="6356350"/>
            <a:ext cx="2133600" cy="365125"/>
          </a:xfrm>
        </p:spPr>
        <p:txBody>
          <a:bodyPr/>
          <a:lstStyle/>
          <a:p>
            <a:fld id="{42FB03B2-953D-4068-99A6-8707FB8FE3E1}" type="slidenum">
              <a:rPr lang="en-ZA" smtClean="0"/>
              <a:pPr/>
              <a:t>38</a:t>
            </a:fld>
            <a:endParaRPr lang="en-ZA" dirty="0"/>
          </a:p>
        </p:txBody>
      </p:sp>
    </p:spTree>
    <p:extLst>
      <p:ext uri="{BB962C8B-B14F-4D97-AF65-F5344CB8AC3E}">
        <p14:creationId xmlns="" xmlns:p14="http://schemas.microsoft.com/office/powerpoint/2010/main" val="3735854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1143000"/>
          </a:xfrm>
        </p:spPr>
        <p:txBody>
          <a:bodyPr/>
          <a:lstStyle/>
          <a:p>
            <a:pPr algn="l"/>
            <a:r>
              <a:rPr lang="en-ZA" b="1" dirty="0" smtClean="0">
                <a:solidFill>
                  <a:schemeClr val="bg1"/>
                </a:solidFill>
              </a:rPr>
              <a:t>SOLUTION: CASE STUDY</a:t>
            </a:r>
            <a:endParaRPr lang="en-ZA" b="1" dirty="0">
              <a:solidFill>
                <a:schemeClr val="bg1"/>
              </a:solidFill>
            </a:endParaRPr>
          </a:p>
        </p:txBody>
      </p:sp>
      <p:sp>
        <p:nvSpPr>
          <p:cNvPr id="3" name="Content Placeholder 2"/>
          <p:cNvSpPr>
            <a:spLocks noGrp="1"/>
          </p:cNvSpPr>
          <p:nvPr>
            <p:ph idx="1"/>
          </p:nvPr>
        </p:nvSpPr>
        <p:spPr>
          <a:xfrm>
            <a:off x="152400" y="1143000"/>
            <a:ext cx="8915400" cy="4983163"/>
          </a:xfrm>
        </p:spPr>
        <p:txBody>
          <a:bodyPr>
            <a:normAutofit fontScale="70000" lnSpcReduction="20000"/>
          </a:bodyPr>
          <a:lstStyle/>
          <a:p>
            <a:pPr marL="0" indent="0">
              <a:buNone/>
            </a:pPr>
            <a:r>
              <a:rPr lang="en-ZA" sz="3400" dirty="0"/>
              <a:t>Select all that apply:</a:t>
            </a:r>
          </a:p>
          <a:p>
            <a:pPr marL="514350" indent="-514350">
              <a:buFont typeface="+mj-lt"/>
              <a:buAutoNum type="arabicPeriod"/>
            </a:pPr>
            <a:r>
              <a:rPr lang="en-ZA" sz="3400" b="1" dirty="0"/>
              <a:t>Counselling on smoking</a:t>
            </a:r>
          </a:p>
          <a:p>
            <a:pPr marL="514350" indent="-514350">
              <a:buFont typeface="+mj-lt"/>
              <a:buAutoNum type="arabicPeriod"/>
            </a:pPr>
            <a:r>
              <a:rPr lang="en-ZA" sz="3400" b="1" dirty="0"/>
              <a:t>Initiate </a:t>
            </a:r>
            <a:r>
              <a:rPr lang="en-ZA" sz="3400" b="1" dirty="0" smtClean="0"/>
              <a:t>antihypertensive treatment </a:t>
            </a:r>
            <a:endParaRPr lang="en-ZA" sz="3400" b="1" dirty="0"/>
          </a:p>
          <a:p>
            <a:pPr marL="514350" indent="-514350">
              <a:buFont typeface="+mj-lt"/>
              <a:buAutoNum type="arabicPeriod"/>
            </a:pPr>
            <a:r>
              <a:rPr lang="en-ZA" sz="3400" dirty="0"/>
              <a:t>Atorvastatin 10mg in the evening</a:t>
            </a:r>
          </a:p>
          <a:p>
            <a:pPr marL="514350" indent="-514350">
              <a:buFont typeface="+mj-lt"/>
              <a:buAutoNum type="arabicPeriod"/>
            </a:pPr>
            <a:r>
              <a:rPr lang="en-ZA" sz="3400" dirty="0"/>
              <a:t>Simvastatin 10mg in the morning</a:t>
            </a:r>
          </a:p>
          <a:p>
            <a:pPr marL="514350" indent="-514350">
              <a:buFont typeface="+mj-lt"/>
              <a:buAutoNum type="arabicPeriod"/>
            </a:pPr>
            <a:r>
              <a:rPr lang="en-ZA" sz="3400" b="1" dirty="0"/>
              <a:t>Simvastatin 10mg in the evening</a:t>
            </a:r>
          </a:p>
          <a:p>
            <a:pPr marL="0" indent="0">
              <a:buNone/>
            </a:pPr>
            <a:endParaRPr lang="en-ZA" dirty="0" smtClean="0"/>
          </a:p>
          <a:p>
            <a:pPr marL="0" indent="0">
              <a:buNone/>
            </a:pPr>
            <a:r>
              <a:rPr lang="en-ZA" b="1" dirty="0" smtClean="0"/>
              <a:t>Note: </a:t>
            </a:r>
          </a:p>
          <a:p>
            <a:pPr marL="0" indent="0"/>
            <a:r>
              <a:rPr lang="en-ZA" sz="2600" dirty="0" smtClean="0"/>
              <a:t> Patient’s  TC  &gt; </a:t>
            </a:r>
            <a:r>
              <a:rPr lang="en-ZA" sz="2600" dirty="0"/>
              <a:t>5 mmol/L, </a:t>
            </a:r>
            <a:r>
              <a:rPr lang="en-ZA" sz="2600" dirty="0" smtClean="0"/>
              <a:t>LDL </a:t>
            </a:r>
            <a:r>
              <a:rPr lang="en-ZA" sz="2600" dirty="0"/>
              <a:t>&gt; 3 </a:t>
            </a:r>
            <a:r>
              <a:rPr lang="en-ZA" sz="2600" dirty="0" smtClean="0"/>
              <a:t>mmol/L and HDL &lt; 1/1 mmol/L. Major risk factor is smoking and BP has been raised for 8 weeks (at least 3 BP readings should have been taken to diagnose hypertension). </a:t>
            </a:r>
          </a:p>
          <a:p>
            <a:pPr marL="0" indent="0"/>
            <a:r>
              <a:rPr lang="en-ZA" sz="2600" dirty="0" err="1" smtClean="0"/>
              <a:t>Simvastatin</a:t>
            </a:r>
            <a:r>
              <a:rPr lang="en-ZA" sz="2600" dirty="0" smtClean="0"/>
              <a:t> is first line treatment for </a:t>
            </a:r>
            <a:r>
              <a:rPr lang="en-ZA" sz="2600" dirty="0" err="1" smtClean="0"/>
              <a:t>dyslipidaemia</a:t>
            </a:r>
            <a:r>
              <a:rPr lang="en-ZA" sz="2600" dirty="0" smtClean="0"/>
              <a:t> -  dosed at night (to follow the natural circadian </a:t>
            </a:r>
            <a:r>
              <a:rPr lang="en-ZA" sz="2600" dirty="0"/>
              <a:t>rhythm of cholesterol </a:t>
            </a:r>
            <a:r>
              <a:rPr lang="en-ZA" sz="2600" dirty="0" smtClean="0"/>
              <a:t>production). </a:t>
            </a:r>
          </a:p>
          <a:p>
            <a:pPr marL="0" indent="0"/>
            <a:r>
              <a:rPr lang="en-ZA" sz="2600" dirty="0" err="1" smtClean="0"/>
              <a:t>Atorvastatin</a:t>
            </a:r>
            <a:r>
              <a:rPr lang="en-ZA" sz="2600" dirty="0"/>
              <a:t>, oral, 10 mg once </a:t>
            </a:r>
            <a:r>
              <a:rPr lang="en-ZA" sz="2600" dirty="0" smtClean="0"/>
              <a:t>daily in the evening is  only indicated for patients on </a:t>
            </a:r>
            <a:r>
              <a:rPr lang="en-ZA" sz="2600" b="1" dirty="0" smtClean="0">
                <a:solidFill>
                  <a:srgbClr val="FF0000"/>
                </a:solidFill>
              </a:rPr>
              <a:t>Protease Inhibitors.</a:t>
            </a:r>
            <a:endParaRPr lang="en-ZA" sz="2600" b="1" dirty="0">
              <a:solidFill>
                <a:srgbClr val="FF0000"/>
              </a:solidFill>
            </a:endParaRPr>
          </a:p>
        </p:txBody>
      </p:sp>
      <p:sp>
        <p:nvSpPr>
          <p:cNvPr id="4"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5" name="Slide Number Placeholder 5"/>
          <p:cNvSpPr>
            <a:spLocks noGrp="1"/>
          </p:cNvSpPr>
          <p:nvPr>
            <p:ph type="sldNum" sz="quarter" idx="12"/>
          </p:nvPr>
        </p:nvSpPr>
        <p:spPr>
          <a:xfrm>
            <a:off x="6553200" y="6356350"/>
            <a:ext cx="2133600" cy="365125"/>
          </a:xfrm>
        </p:spPr>
        <p:txBody>
          <a:bodyPr/>
          <a:lstStyle/>
          <a:p>
            <a:fld id="{42FB03B2-953D-4068-99A6-8707FB8FE3E1}" type="slidenum">
              <a:rPr lang="en-ZA" smtClean="0"/>
              <a:pPr/>
              <a:t>39</a:t>
            </a:fld>
            <a:endParaRPr lang="en-ZA" dirty="0"/>
          </a:p>
        </p:txBody>
      </p:sp>
    </p:spTree>
    <p:extLst>
      <p:ext uri="{BB962C8B-B14F-4D97-AF65-F5344CB8AC3E}">
        <p14:creationId xmlns="" xmlns:p14="http://schemas.microsoft.com/office/powerpoint/2010/main" val="576718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457200" y="1340768"/>
            <a:ext cx="8229600" cy="4785395"/>
          </a:xfrm>
        </p:spPr>
        <p:txBody>
          <a:bodyPr>
            <a:normAutofit/>
          </a:bodyPr>
          <a:lstStyle/>
          <a:p>
            <a:r>
              <a:rPr lang="en-ZA" u="sng" dirty="0" smtClean="0"/>
              <a:t>Simvastatin</a:t>
            </a:r>
            <a:r>
              <a:rPr lang="en-ZA" dirty="0" smtClean="0"/>
              <a:t>: </a:t>
            </a:r>
            <a:r>
              <a:rPr lang="en-ZA" i="1" dirty="0" smtClean="0">
                <a:solidFill>
                  <a:srgbClr val="9966FF"/>
                </a:solidFill>
              </a:rPr>
              <a:t>dose of 10 mg not amended</a:t>
            </a:r>
          </a:p>
          <a:p>
            <a:pPr lvl="1" algn="just">
              <a:buNone/>
            </a:pPr>
            <a:r>
              <a:rPr lang="en-US" b="1" dirty="0" smtClean="0"/>
              <a:t>1. How much of a reduction in LDL translates into a clinical benefit?</a:t>
            </a:r>
            <a:endParaRPr lang="en-ZA" dirty="0" smtClean="0"/>
          </a:p>
          <a:p>
            <a:pPr lvl="1" algn="just"/>
            <a:r>
              <a:rPr lang="en-ZA" dirty="0" smtClean="0"/>
              <a:t>Trials suggest an approximate linear relationship between LDL cholesterol achieved &amp; coronary mortality. </a:t>
            </a:r>
          </a:p>
          <a:p>
            <a:pPr lvl="1"/>
            <a:r>
              <a:rPr lang="en-ZA" dirty="0" smtClean="0"/>
              <a:t>However, evidence is lacking that directly answers the question of optimal LDL targets. (Studies don’t provide a breakdown of the incremental clinical benefits achieved by different LDL targets).</a:t>
            </a:r>
          </a:p>
        </p:txBody>
      </p:sp>
      <p:sp>
        <p:nvSpPr>
          <p:cNvPr id="5" name="Footer Placeholder 4"/>
          <p:cNvSpPr>
            <a:spLocks noGrp="1"/>
          </p:cNvSpPr>
          <p:nvPr>
            <p:ph type="ftr" sz="quarter" idx="11"/>
          </p:nvPr>
        </p:nvSpPr>
        <p:spPr>
          <a:xfrm>
            <a:off x="3124200" y="6356350"/>
            <a:ext cx="3590940"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4</a:t>
            </a:fld>
            <a:endParaRPr lang="en-ZA"/>
          </a:p>
        </p:txBody>
      </p:sp>
      <p:sp>
        <p:nvSpPr>
          <p:cNvPr id="7" name="Rectangle 6"/>
          <p:cNvSpPr/>
          <p:nvPr/>
        </p:nvSpPr>
        <p:spPr>
          <a:xfrm>
            <a:off x="6596632" y="6200245"/>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3</a:t>
            </a:r>
            <a:endParaRPr lang="en-ZA" dirty="0">
              <a:solidFill>
                <a:srgbClr val="3366FF"/>
              </a:solidFill>
            </a:endParaRPr>
          </a:p>
        </p:txBody>
      </p:sp>
    </p:spTree>
    <p:extLst>
      <p:ext uri="{BB962C8B-B14F-4D97-AF65-F5344CB8AC3E}">
        <p14:creationId xmlns="" xmlns:p14="http://schemas.microsoft.com/office/powerpoint/2010/main" val="1563868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2436631372"/>
              </p:ext>
            </p:extLst>
          </p:nvPr>
        </p:nvGraphicFramePr>
        <p:xfrm>
          <a:off x="0" y="27856"/>
          <a:ext cx="9061716" cy="6075680"/>
        </p:xfrm>
        <a:graphic>
          <a:graphicData uri="http://schemas.openxmlformats.org/drawingml/2006/table">
            <a:tbl>
              <a:tblPr firstRow="1" bandRow="1">
                <a:tableStyleId>{8799B23B-EC83-4686-B30A-512413B5E67A}</a:tableStyleId>
              </a:tblPr>
              <a:tblGrid>
                <a:gridCol w="611560"/>
                <a:gridCol w="648072"/>
                <a:gridCol w="7802084"/>
              </a:tblGrid>
              <a:tr h="370840">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370840">
                <a:tc gridSpan="3">
                  <a:txBody>
                    <a:bodyPr/>
                    <a:lstStyle/>
                    <a:p>
                      <a:r>
                        <a:rPr lang="en-ZA" sz="1000" b="1" dirty="0" smtClean="0">
                          <a:solidFill>
                            <a:schemeClr val="tx1"/>
                          </a:solidFill>
                        </a:rPr>
                        <a:t>4.1 </a:t>
                      </a:r>
                      <a:r>
                        <a:rPr lang="en-GB" sz="1000" b="1" dirty="0" smtClean="0">
                          <a:solidFill>
                            <a:schemeClr val="tx1"/>
                          </a:solidFill>
                        </a:rPr>
                        <a:t>PREVENTION OF ISCHAEMIC HEART DISEASE &amp; ATHEROSCLEROSIS</a:t>
                      </a:r>
                      <a:endParaRPr lang="en-ZA" sz="1000" dirty="0">
                        <a:solidFill>
                          <a:schemeClr val="tx1"/>
                        </a:solidFill>
                      </a:endParaRPr>
                    </a:p>
                  </a:txBody>
                  <a:tcPr/>
                </a:tc>
                <a:tc hMerge="1">
                  <a:txBody>
                    <a:bodyPr/>
                    <a:lstStyle/>
                    <a:p>
                      <a:endParaRPr lang="en-ZA"/>
                    </a:p>
                  </a:txBody>
                  <a:tcPr/>
                </a:tc>
                <a:tc hMerge="1">
                  <a:txBody>
                    <a:bodyPr/>
                    <a:lstStyle/>
                    <a:p>
                      <a:endParaRPr lang="en-ZA"/>
                    </a:p>
                  </a:txBody>
                  <a:tcPr/>
                </a:tc>
              </a:tr>
              <a:tr h="370840">
                <a:tc>
                  <a:txBody>
                    <a:bodyPr/>
                    <a:lstStyle/>
                    <a:p>
                      <a:r>
                        <a:rPr lang="en-ZA" sz="1000" dirty="0" smtClean="0"/>
                        <a:t>3</a:t>
                      </a:r>
                      <a:endParaRPr lang="en-ZA" sz="1000" dirty="0"/>
                    </a:p>
                  </a:txBody>
                  <a:tcPr/>
                </a:tc>
                <a:tc>
                  <a:txBody>
                    <a:bodyPr/>
                    <a:lstStyle/>
                    <a:p>
                      <a:r>
                        <a:rPr lang="en-ZA" sz="1000" dirty="0" smtClean="0"/>
                        <a:t>1</a:t>
                      </a:r>
                      <a:endParaRPr lang="en-ZA" sz="1000" dirty="0"/>
                    </a:p>
                  </a:txBody>
                  <a:tcPr/>
                </a:tc>
                <a:tc>
                  <a:txBody>
                    <a:bodyPr/>
                    <a:lstStyle/>
                    <a:p>
                      <a:pPr marL="0" lvl="0" indent="0">
                        <a:buFont typeface="Arial" pitchFamily="34" charset="0"/>
                        <a:buNone/>
                      </a:pPr>
                      <a:r>
                        <a:rPr lang="en-ZA" sz="1000" b="1" u="sng" dirty="0" smtClean="0"/>
                        <a:t>FRAMINGHAM TABLES</a:t>
                      </a:r>
                    </a:p>
                    <a:p>
                      <a:pPr marL="285750" lvl="0" indent="-285750">
                        <a:buFont typeface="Arial" pitchFamily="34" charset="0"/>
                        <a:buChar char="•"/>
                      </a:pPr>
                      <a:r>
                        <a:rPr lang="en-ZA" sz="1000" dirty="0" smtClean="0"/>
                        <a:t>Klug E; South African Heart Association (S A Heart); Lipid and Atherosclerosis Society of Southern Africa (LASSA). South African dyslipidaemia guideline consensus statement. </a:t>
                      </a:r>
                      <a:r>
                        <a:rPr lang="en-ZA" sz="1000" i="1" dirty="0" smtClean="0"/>
                        <a:t>SAMJ </a:t>
                      </a:r>
                      <a:r>
                        <a:rPr lang="en-ZA" sz="1000" dirty="0" smtClean="0"/>
                        <a:t>2012 Feb 23;102(3 </a:t>
                      </a:r>
                      <a:r>
                        <a:rPr lang="en-ZA" sz="1000" dirty="0" err="1" smtClean="0"/>
                        <a:t>Pt</a:t>
                      </a:r>
                      <a:r>
                        <a:rPr lang="en-ZA" sz="1000" dirty="0" smtClean="0"/>
                        <a:t> 2):178-87 </a:t>
                      </a:r>
                    </a:p>
                    <a:p>
                      <a:pPr marL="285750" lvl="0" indent="-285750">
                        <a:buFont typeface="Arial" pitchFamily="34" charset="0"/>
                        <a:buChar char="•"/>
                      </a:pPr>
                      <a:r>
                        <a:rPr lang="en-ZA" sz="1000" dirty="0" smtClean="0"/>
                        <a:t>SAHA. Update on changes to South African Dyslipidaemia Guidelines, 2012. Available at: </a:t>
                      </a:r>
                      <a:r>
                        <a:rPr lang="en-ZA" sz="1000" dirty="0" smtClean="0">
                          <a:hlinkClick r:id="rId2"/>
                        </a:rPr>
                        <a:t>http://www.saheart.org/uploads/files/Algorithm2.pdf</a:t>
                      </a:r>
                      <a:endParaRPr lang="en-ZA" sz="1000" dirty="0" smtClean="0"/>
                    </a:p>
                    <a:p>
                      <a:pPr marL="285750" lvl="0" indent="-285750">
                        <a:buFont typeface="Arial" pitchFamily="34" charset="0"/>
                        <a:buChar char="•"/>
                      </a:pPr>
                      <a:r>
                        <a:rPr lang="en-ZA" sz="1000" dirty="0" smtClean="0"/>
                        <a:t>UK Prospective Diabetic Study risk engine, 2007. Available at: </a:t>
                      </a:r>
                      <a:r>
                        <a:rPr lang="en-ZA" sz="1000" dirty="0" smtClean="0">
                          <a:hlinkClick r:id="rId3"/>
                        </a:rPr>
                        <a:t>https://www.dtu.ox.ac.uk/riskengine/</a:t>
                      </a:r>
                      <a:endParaRPr lang="en-ZA" sz="1000" dirty="0" smtClean="0"/>
                    </a:p>
                    <a:p>
                      <a:pPr marL="285750" lvl="0" indent="-285750">
                        <a:buFont typeface="Arial" pitchFamily="34" charset="0"/>
                        <a:buChar char="•"/>
                      </a:pPr>
                      <a:r>
                        <a:rPr lang="en-ZA" sz="1000" dirty="0" smtClean="0"/>
                        <a:t>Coleman RL, Stevens RJ, </a:t>
                      </a:r>
                      <a:r>
                        <a:rPr lang="en-ZA" sz="1000" dirty="0" err="1" smtClean="0"/>
                        <a:t>Retnakaran</a:t>
                      </a:r>
                      <a:r>
                        <a:rPr lang="en-ZA" sz="1000" dirty="0" smtClean="0"/>
                        <a:t> R, Holman RR. Framingham, SCORE, and DECODE risk equations do not provide reliable cardiovascular risk estimates in type 2 diabetes. </a:t>
                      </a:r>
                      <a:r>
                        <a:rPr lang="en-ZA" sz="1000" i="1" dirty="0" smtClean="0"/>
                        <a:t>Diabetes Care. </a:t>
                      </a:r>
                      <a:r>
                        <a:rPr lang="en-ZA" sz="1000" dirty="0" smtClean="0"/>
                        <a:t>2007 May;30(5):1292-3.</a:t>
                      </a:r>
                    </a:p>
                    <a:p>
                      <a:pPr marL="285750" lvl="0" indent="-285750">
                        <a:buFont typeface="Arial" pitchFamily="34" charset="0"/>
                        <a:buChar char="•"/>
                      </a:pPr>
                      <a:r>
                        <a:rPr lang="en-ZA" sz="1000" dirty="0" err="1" smtClean="0"/>
                        <a:t>Gaziano</a:t>
                      </a:r>
                      <a:r>
                        <a:rPr lang="en-ZA" sz="1000" dirty="0" smtClean="0"/>
                        <a:t> TA, </a:t>
                      </a:r>
                      <a:r>
                        <a:rPr lang="en-ZA" sz="1000" dirty="0" err="1" smtClean="0"/>
                        <a:t>Pandya</a:t>
                      </a:r>
                      <a:r>
                        <a:rPr lang="en-ZA" sz="1000" dirty="0" smtClean="0"/>
                        <a:t> A, </a:t>
                      </a:r>
                      <a:r>
                        <a:rPr lang="en-ZA" sz="1000" dirty="0" err="1" smtClean="0"/>
                        <a:t>Steyn</a:t>
                      </a:r>
                      <a:r>
                        <a:rPr lang="en-ZA" sz="1000" dirty="0" smtClean="0"/>
                        <a:t> K, Levitt N, </a:t>
                      </a:r>
                      <a:r>
                        <a:rPr lang="en-ZA" sz="1000" dirty="0" err="1" smtClean="0"/>
                        <a:t>Mollentze</a:t>
                      </a:r>
                      <a:r>
                        <a:rPr lang="en-ZA" sz="1000" dirty="0" smtClean="0"/>
                        <a:t> W, </a:t>
                      </a:r>
                      <a:r>
                        <a:rPr lang="en-ZA" sz="1000" dirty="0" err="1" smtClean="0"/>
                        <a:t>Joubert</a:t>
                      </a:r>
                      <a:r>
                        <a:rPr lang="en-ZA" sz="1000" dirty="0" smtClean="0"/>
                        <a:t> G, Walsh CM, </a:t>
                      </a:r>
                      <a:r>
                        <a:rPr lang="en-ZA" sz="1000" dirty="0" err="1" smtClean="0"/>
                        <a:t>Motala</a:t>
                      </a:r>
                      <a:r>
                        <a:rPr lang="en-ZA" sz="1000" dirty="0" smtClean="0"/>
                        <a:t> AA, Kruger A, </a:t>
                      </a:r>
                      <a:r>
                        <a:rPr lang="en-ZA" sz="1000" dirty="0" err="1" smtClean="0"/>
                        <a:t>Schutte</a:t>
                      </a:r>
                      <a:r>
                        <a:rPr lang="en-ZA" sz="1000" dirty="0" smtClean="0"/>
                        <a:t> AE, </a:t>
                      </a:r>
                      <a:r>
                        <a:rPr lang="en-ZA" sz="1000" dirty="0" err="1" smtClean="0"/>
                        <a:t>Naidoo</a:t>
                      </a:r>
                      <a:r>
                        <a:rPr lang="en-ZA" sz="1000" dirty="0" smtClean="0"/>
                        <a:t> DP, </a:t>
                      </a:r>
                      <a:r>
                        <a:rPr lang="en-ZA" sz="1000" dirty="0" err="1" smtClean="0"/>
                        <a:t>Prakaschandra</a:t>
                      </a:r>
                      <a:r>
                        <a:rPr lang="en-ZA" sz="1000" dirty="0" smtClean="0"/>
                        <a:t> DR, </a:t>
                      </a:r>
                      <a:r>
                        <a:rPr lang="en-ZA" sz="1000" dirty="0" err="1" smtClean="0"/>
                        <a:t>Laubscher</a:t>
                      </a:r>
                      <a:r>
                        <a:rPr lang="en-ZA" sz="1000" dirty="0" smtClean="0"/>
                        <a:t> R. Comparative assessment of absolute cardiovascular disease risk characterization from non-laboratory-based risk assessment in South African populations. </a:t>
                      </a:r>
                      <a:r>
                        <a:rPr lang="en-ZA" sz="1000" i="1" dirty="0" smtClean="0"/>
                        <a:t>BMC Med. </a:t>
                      </a:r>
                      <a:r>
                        <a:rPr lang="en-ZA" sz="1000" dirty="0" smtClean="0"/>
                        <a:t>2013 Jul 24;11:170. </a:t>
                      </a:r>
                    </a:p>
                    <a:p>
                      <a:pPr marL="285750" lvl="0" indent="-285750">
                        <a:buFont typeface="Arial" pitchFamily="34" charset="0"/>
                        <a:buChar char="•"/>
                      </a:pPr>
                      <a:r>
                        <a:rPr lang="en-ZA" sz="1000" dirty="0" err="1" smtClean="0"/>
                        <a:t>Gaziano</a:t>
                      </a:r>
                      <a:r>
                        <a:rPr lang="en-ZA" sz="1000" dirty="0" smtClean="0"/>
                        <a:t> TA, Young CR, Fitzmaurice G, Atwood S, </a:t>
                      </a:r>
                      <a:r>
                        <a:rPr lang="en-ZA" sz="1000" dirty="0" err="1" smtClean="0"/>
                        <a:t>Gaziano</a:t>
                      </a:r>
                      <a:r>
                        <a:rPr lang="en-ZA" sz="1000" dirty="0" smtClean="0"/>
                        <a:t> JM. Laboratory-based versus non-laboratory-based method f </a:t>
                      </a:r>
                      <a:r>
                        <a:rPr lang="en-ZA" sz="1000" dirty="0" err="1" smtClean="0"/>
                        <a:t>orassessment</a:t>
                      </a:r>
                      <a:r>
                        <a:rPr lang="en-ZA" sz="1000" dirty="0" smtClean="0"/>
                        <a:t> of cardiovascular disease risk: the NHANES  </a:t>
                      </a:r>
                      <a:r>
                        <a:rPr lang="en-ZA" sz="1000" dirty="0" err="1" smtClean="0"/>
                        <a:t>IFollow</a:t>
                      </a:r>
                      <a:r>
                        <a:rPr lang="en-ZA" sz="1000" dirty="0" smtClean="0"/>
                        <a:t>-up Study cohort. </a:t>
                      </a:r>
                      <a:r>
                        <a:rPr lang="en-ZA" sz="1000" i="1" dirty="0" smtClean="0"/>
                        <a:t>Lancet </a:t>
                      </a:r>
                      <a:r>
                        <a:rPr lang="en-ZA" sz="1000" dirty="0" smtClean="0"/>
                        <a:t>2008; 371: 923–31.</a:t>
                      </a:r>
                    </a:p>
                  </a:txBody>
                  <a:tcPr/>
                </a:tc>
              </a:tr>
              <a:tr h="370840">
                <a:tc>
                  <a:txBody>
                    <a:bodyPr/>
                    <a:lstStyle/>
                    <a:p>
                      <a:r>
                        <a:rPr lang="en-ZA" sz="1000" dirty="0" smtClean="0"/>
                        <a:t>4</a:t>
                      </a:r>
                      <a:endParaRPr lang="en-ZA" sz="1000" dirty="0"/>
                    </a:p>
                  </a:txBody>
                  <a:tcPr/>
                </a:tc>
                <a:tc>
                  <a:txBody>
                    <a:bodyPr/>
                    <a:lstStyle/>
                    <a:p>
                      <a:r>
                        <a:rPr lang="en-ZA" sz="1000" dirty="0" smtClean="0"/>
                        <a:t>2</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FRAMINGHAM TABLES</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Wilson PW, </a:t>
                      </a:r>
                      <a:r>
                        <a:rPr lang="en-ZA" sz="1000" dirty="0" err="1" smtClean="0"/>
                        <a:t>D'Agostino</a:t>
                      </a:r>
                      <a:r>
                        <a:rPr lang="en-ZA" sz="1000" dirty="0" smtClean="0"/>
                        <a:t> RB, Levy D, Belanger AM, </a:t>
                      </a:r>
                      <a:r>
                        <a:rPr lang="en-ZA" sz="1000" dirty="0" err="1" smtClean="0"/>
                        <a:t>Silbershatz</a:t>
                      </a:r>
                      <a:r>
                        <a:rPr lang="en-ZA" sz="1000" dirty="0" smtClean="0"/>
                        <a:t> H, </a:t>
                      </a:r>
                      <a:r>
                        <a:rPr lang="en-ZA" sz="1000" dirty="0" err="1" smtClean="0"/>
                        <a:t>Kannel</a:t>
                      </a:r>
                      <a:r>
                        <a:rPr lang="en-ZA" sz="1000" dirty="0" smtClean="0"/>
                        <a:t> </a:t>
                      </a:r>
                      <a:r>
                        <a:rPr lang="en-ZA" sz="1000" dirty="0" err="1" smtClean="0"/>
                        <a:t>WB.Prediction</a:t>
                      </a:r>
                      <a:r>
                        <a:rPr lang="en-ZA" sz="1000" dirty="0" smtClean="0"/>
                        <a:t> of coronary heart disease using risk factor categories. </a:t>
                      </a:r>
                      <a:r>
                        <a:rPr lang="en-ZA" sz="1000" i="1" dirty="0" smtClean="0"/>
                        <a:t>Circulation.1998 May 12;97(18):1837-47.</a:t>
                      </a:r>
                    </a:p>
                  </a:txBody>
                  <a:tcPr/>
                </a:tc>
              </a:tr>
              <a:tr h="370840">
                <a:tc>
                  <a:txBody>
                    <a:bodyPr/>
                    <a:lstStyle/>
                    <a:p>
                      <a:r>
                        <a:rPr lang="en-ZA" sz="1000" dirty="0" smtClean="0"/>
                        <a:t>5</a:t>
                      </a:r>
                      <a:endParaRPr lang="en-ZA" sz="1000" dirty="0"/>
                    </a:p>
                  </a:txBody>
                  <a:tcPr/>
                </a:tc>
                <a:tc>
                  <a:txBody>
                    <a:bodyPr/>
                    <a:lstStyle/>
                    <a:p>
                      <a:r>
                        <a:rPr lang="en-ZA" sz="1000" dirty="0" smtClean="0"/>
                        <a:t>3</a:t>
                      </a:r>
                      <a:endParaRPr lang="en-ZA" sz="1000" dirty="0"/>
                    </a:p>
                  </a:txBody>
                  <a:tcPr/>
                </a:tc>
                <a:tc>
                  <a:txBody>
                    <a:bodyPr/>
                    <a:lstStyle/>
                    <a:p>
                      <a:pPr marL="0" indent="0">
                        <a:buFont typeface="Arial" pitchFamily="34" charset="0"/>
                        <a:buNone/>
                      </a:pPr>
                      <a:r>
                        <a:rPr lang="en-ZA" sz="1000" b="1" u="sng" dirty="0" smtClean="0"/>
                        <a:t>SIMVASTATIN</a:t>
                      </a:r>
                    </a:p>
                    <a:p>
                      <a:pPr marL="285750" indent="-285750">
                        <a:buFont typeface="Arial" pitchFamily="34" charset="0"/>
                        <a:buChar char="•"/>
                      </a:pPr>
                      <a:r>
                        <a:rPr lang="en-ZA" sz="1000" dirty="0" err="1" smtClean="0"/>
                        <a:t>Verschuren</a:t>
                      </a:r>
                      <a:r>
                        <a:rPr lang="en-ZA" sz="1000" dirty="0" smtClean="0"/>
                        <a:t> WM, Jacobs DR, </a:t>
                      </a:r>
                      <a:r>
                        <a:rPr lang="en-ZA" sz="1000" dirty="0" err="1" smtClean="0"/>
                        <a:t>Bloemberg</a:t>
                      </a:r>
                      <a:r>
                        <a:rPr lang="en-ZA" sz="1000" dirty="0" smtClean="0"/>
                        <a:t> BP, et al. Serum total cholesterol and long-term coronary heart disease mortality in different cultures. Twenty-five year follow-up of the seven countries study. </a:t>
                      </a:r>
                      <a:r>
                        <a:rPr lang="en-ZA" sz="1000" i="1" dirty="0" smtClean="0"/>
                        <a:t>JAMA.</a:t>
                      </a:r>
                      <a:r>
                        <a:rPr lang="en-ZA" sz="1000" dirty="0" smtClean="0"/>
                        <a:t>1995;274:131–6.</a:t>
                      </a:r>
                    </a:p>
                    <a:p>
                      <a:pPr marL="285750" indent="-285750">
                        <a:buFont typeface="Arial" pitchFamily="34" charset="0"/>
                        <a:buChar char="•"/>
                      </a:pPr>
                      <a:r>
                        <a:rPr lang="en-ZA" sz="1000" dirty="0" err="1" smtClean="0"/>
                        <a:t>Padwal</a:t>
                      </a:r>
                      <a:r>
                        <a:rPr lang="en-ZA" sz="1000" dirty="0" smtClean="0"/>
                        <a:t> R, Straus SE, McAlister FA. Cardiovascular risk factors and their impact on the decision to treat hypertension: an evidence-based review. </a:t>
                      </a:r>
                      <a:r>
                        <a:rPr lang="en-ZA" sz="1000" i="1" dirty="0" smtClean="0"/>
                        <a:t>BMJ.</a:t>
                      </a:r>
                      <a:r>
                        <a:rPr lang="en-ZA" sz="1000" dirty="0" smtClean="0"/>
                        <a:t>2001;322:977–80.</a:t>
                      </a:r>
                    </a:p>
                    <a:p>
                      <a:pPr marL="285750" indent="-285750">
                        <a:buFont typeface="Arial" pitchFamily="34" charset="0"/>
                        <a:buChar char="•"/>
                      </a:pPr>
                      <a:r>
                        <a:rPr lang="en-ZA" sz="1000" dirty="0" err="1" smtClean="0"/>
                        <a:t>Baigent</a:t>
                      </a:r>
                      <a:r>
                        <a:rPr lang="en-ZA" sz="1000" dirty="0" smtClean="0"/>
                        <a:t> C, </a:t>
                      </a:r>
                      <a:r>
                        <a:rPr lang="en-ZA" sz="1000" dirty="0" err="1" smtClean="0"/>
                        <a:t>Keech</a:t>
                      </a:r>
                      <a:r>
                        <a:rPr lang="en-ZA" sz="1000" dirty="0" smtClean="0"/>
                        <a:t> A, Kearney PM, Blackwell L, Buck G, </a:t>
                      </a:r>
                      <a:r>
                        <a:rPr lang="en-ZA" sz="1000" dirty="0" err="1" smtClean="0"/>
                        <a:t>Pollicino</a:t>
                      </a:r>
                      <a:r>
                        <a:rPr lang="en-ZA" sz="1000" dirty="0" smtClean="0"/>
                        <a:t> C, Kirby </a:t>
                      </a:r>
                      <a:r>
                        <a:rPr lang="en-ZA" sz="1000" dirty="0" err="1" smtClean="0"/>
                        <a:t>A,Sourjina</a:t>
                      </a:r>
                      <a:r>
                        <a:rPr lang="en-ZA" sz="1000" dirty="0" smtClean="0"/>
                        <a:t> T, </a:t>
                      </a:r>
                      <a:r>
                        <a:rPr lang="en-ZA" sz="1000" dirty="0" err="1" smtClean="0"/>
                        <a:t>Peto</a:t>
                      </a:r>
                      <a:r>
                        <a:rPr lang="en-ZA" sz="1000" dirty="0" smtClean="0"/>
                        <a:t> R, Collins R, </a:t>
                      </a:r>
                      <a:r>
                        <a:rPr lang="en-ZA" sz="1000" dirty="0" err="1" smtClean="0"/>
                        <a:t>Simes</a:t>
                      </a:r>
                      <a:r>
                        <a:rPr lang="en-ZA" sz="1000" dirty="0" smtClean="0"/>
                        <a:t> R; Cholesterol Treatment </a:t>
                      </a:r>
                      <a:r>
                        <a:rPr lang="en-ZA" sz="1000" dirty="0" err="1" smtClean="0"/>
                        <a:t>Trialists</a:t>
                      </a:r>
                      <a:r>
                        <a:rPr lang="en-ZA" sz="1000" dirty="0" smtClean="0"/>
                        <a:t>' (CTT)Collaborators. Efficacy and safety of cholesterol-lowering treatment: prospective meta-analysis of data from 90,056 participants in 14 randomised trials of statins. </a:t>
                      </a:r>
                      <a:r>
                        <a:rPr lang="en-ZA" sz="1000" i="1" dirty="0" smtClean="0"/>
                        <a:t>Lancet.</a:t>
                      </a:r>
                      <a:r>
                        <a:rPr lang="en-ZA" sz="1000" dirty="0" smtClean="0"/>
                        <a:t> 2005 Oct 8;366(9493):1267-78.</a:t>
                      </a:r>
                    </a:p>
                  </a:txBody>
                  <a:tcPr/>
                </a:tc>
              </a:tr>
              <a:tr h="370840">
                <a:tc>
                  <a:txBody>
                    <a:bodyPr/>
                    <a:lstStyle/>
                    <a:p>
                      <a:r>
                        <a:rPr lang="en-ZA" sz="1000" dirty="0" smtClean="0"/>
                        <a:t>6</a:t>
                      </a:r>
                      <a:endParaRPr lang="en-ZA" sz="1000" dirty="0"/>
                    </a:p>
                  </a:txBody>
                  <a:tcPr/>
                </a:tc>
                <a:tc>
                  <a:txBody>
                    <a:bodyPr/>
                    <a:lstStyle/>
                    <a:p>
                      <a:r>
                        <a:rPr lang="en-ZA" sz="1000" dirty="0" smtClean="0"/>
                        <a:t>4</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000" b="1" u="sng" dirty="0" smtClean="0"/>
                        <a:t>SIMVASTATIN</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Delahoy</a:t>
                      </a:r>
                      <a:r>
                        <a:rPr lang="en-ZA" sz="1000" dirty="0" smtClean="0"/>
                        <a:t> PJ, </a:t>
                      </a:r>
                      <a:r>
                        <a:rPr lang="en-ZA" sz="1000" dirty="0" err="1" smtClean="0"/>
                        <a:t>Magliano</a:t>
                      </a:r>
                      <a:r>
                        <a:rPr lang="en-ZA" sz="1000" dirty="0" smtClean="0"/>
                        <a:t> DJ, Webb K, Grobler M, </a:t>
                      </a:r>
                      <a:r>
                        <a:rPr lang="en-ZA" sz="1000" dirty="0" err="1" smtClean="0"/>
                        <a:t>Liew</a:t>
                      </a:r>
                      <a:r>
                        <a:rPr lang="en-ZA" sz="1000" dirty="0" smtClean="0"/>
                        <a:t> D. The relationship between reduction in low-density lipoprotein cholesterol by statins and reduction in risk of cardiovascular outcomes: an updated meta-analysis. </a:t>
                      </a:r>
                      <a:r>
                        <a:rPr lang="en-ZA" sz="1000" i="1" dirty="0" err="1" smtClean="0"/>
                        <a:t>ClinTher</a:t>
                      </a:r>
                      <a:r>
                        <a:rPr lang="en-ZA" sz="1000" dirty="0" smtClean="0"/>
                        <a:t>. 2009 Feb;31(2):236-44.</a:t>
                      </a:r>
                    </a:p>
                  </a:txBody>
                  <a:tcPr/>
                </a:tc>
              </a:tr>
              <a:tr h="370840">
                <a:tc>
                  <a:txBody>
                    <a:bodyPr/>
                    <a:lstStyle/>
                    <a:p>
                      <a:r>
                        <a:rPr lang="en-ZA" sz="1000" dirty="0" smtClean="0"/>
                        <a:t>7</a:t>
                      </a:r>
                      <a:endParaRPr lang="en-ZA" sz="1000" dirty="0"/>
                    </a:p>
                  </a:txBody>
                  <a:tcPr/>
                </a:tc>
                <a:tc>
                  <a:txBody>
                    <a:bodyPr/>
                    <a:lstStyle/>
                    <a:p>
                      <a:r>
                        <a:rPr lang="en-ZA" sz="1000" dirty="0" smtClean="0"/>
                        <a:t>5</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SIMVASTATIN</a:t>
                      </a:r>
                    </a:p>
                    <a:p>
                      <a:pPr marL="285750" indent="-285750">
                        <a:buFont typeface="Arial" pitchFamily="34" charset="0"/>
                        <a:buChar char="•"/>
                      </a:pPr>
                      <a:r>
                        <a:rPr lang="en-ZA" sz="1000" dirty="0" smtClean="0"/>
                        <a:t>Takagi H, </a:t>
                      </a:r>
                      <a:r>
                        <a:rPr lang="en-ZA" sz="1000" dirty="0" err="1" smtClean="0"/>
                        <a:t>Umemoto</a:t>
                      </a:r>
                      <a:r>
                        <a:rPr lang="en-ZA" sz="1000" dirty="0" smtClean="0"/>
                        <a:t> T; for the ALICE (All-Literature Investigation of Cardiovascular Evidence) Group. Limit to Benefits of Large Reductions in Low-Density Lipoprotein Cholesterol Levels: Use of Fractional Polynomials to Assess the Effect of Low-Density Lipoprotein Cholesterol Level Reduction in </a:t>
                      </a:r>
                      <a:r>
                        <a:rPr lang="en-ZA" sz="1000" dirty="0" err="1" smtClean="0"/>
                        <a:t>Metaregression</a:t>
                      </a:r>
                      <a:r>
                        <a:rPr lang="en-ZA" sz="1000" dirty="0" smtClean="0"/>
                        <a:t> of Large Statin Randomized Trials. </a:t>
                      </a:r>
                      <a:r>
                        <a:rPr lang="en-ZA" sz="1000" i="1" dirty="0" smtClean="0"/>
                        <a:t>JAMA Intern Med.</a:t>
                      </a:r>
                      <a:r>
                        <a:rPr lang="en-ZA" sz="1000" dirty="0" smtClean="0"/>
                        <a:t> 2013 Apr 29:1-2.</a:t>
                      </a:r>
                    </a:p>
                    <a:p>
                      <a:pPr marL="285750" indent="-285750">
                        <a:buFont typeface="Arial" pitchFamily="34" charset="0"/>
                        <a:buChar char="•"/>
                      </a:pPr>
                      <a:r>
                        <a:rPr lang="en-ZA" sz="1000" dirty="0" smtClean="0"/>
                        <a:t>Cochrane centre: E-mail correspondence of 21January2014.</a:t>
                      </a:r>
                    </a:p>
                  </a:txBody>
                  <a:tcPr/>
                </a:tc>
              </a:tr>
            </a:tbl>
          </a:graphicData>
        </a:graphic>
      </p:graphicFrame>
      <p:sp>
        <p:nvSpPr>
          <p:cNvPr id="3"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40</a:t>
            </a:fld>
            <a:endParaRPr lang="en-ZA" dirty="0"/>
          </a:p>
        </p:txBody>
      </p:sp>
    </p:spTree>
    <p:extLst>
      <p:ext uri="{BB962C8B-B14F-4D97-AF65-F5344CB8AC3E}">
        <p14:creationId xmlns="" xmlns:p14="http://schemas.microsoft.com/office/powerpoint/2010/main" val="1412785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302965190"/>
              </p:ext>
            </p:extLst>
          </p:nvPr>
        </p:nvGraphicFramePr>
        <p:xfrm>
          <a:off x="0" y="0"/>
          <a:ext cx="9144000" cy="6675120"/>
        </p:xfrm>
        <a:graphic>
          <a:graphicData uri="http://schemas.openxmlformats.org/drawingml/2006/table">
            <a:tbl>
              <a:tblPr firstRow="1" bandRow="1">
                <a:tableStyleId>{8799B23B-EC83-4686-B30A-512413B5E67A}</a:tableStyleId>
              </a:tblPr>
              <a:tblGrid>
                <a:gridCol w="586118"/>
                <a:gridCol w="586118"/>
                <a:gridCol w="7971764"/>
              </a:tblGrid>
              <a:tr h="228600">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23876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solidFill>
                            <a:schemeClr val="tx1"/>
                          </a:solidFill>
                        </a:rPr>
                        <a:t>4.1 </a:t>
                      </a:r>
                      <a:r>
                        <a:rPr lang="en-GB" sz="1000" b="1" dirty="0" smtClean="0">
                          <a:solidFill>
                            <a:schemeClr val="tx1"/>
                          </a:solidFill>
                        </a:rPr>
                        <a:t>PREVENTION OF ISCHAEMIC HEART DISEASE &amp; ATHEROSCLEROSIS</a:t>
                      </a:r>
                      <a:endParaRPr lang="en-ZA" sz="1000" dirty="0" smtClean="0">
                        <a:solidFill>
                          <a:schemeClr val="tx1"/>
                        </a:solidFill>
                      </a:endParaRPr>
                    </a:p>
                  </a:txBody>
                  <a:tcPr/>
                </a:tc>
                <a:tc hMerge="1">
                  <a:txBody>
                    <a:bodyPr/>
                    <a:lstStyle/>
                    <a:p>
                      <a:endParaRPr lang="en-ZA"/>
                    </a:p>
                  </a:txBody>
                  <a:tcPr/>
                </a:tc>
                <a:tc hMerge="1">
                  <a:txBody>
                    <a:bodyPr/>
                    <a:lstStyle/>
                    <a:p>
                      <a:endParaRPr lang="en-ZA"/>
                    </a:p>
                  </a:txBody>
                  <a:tcPr/>
                </a:tc>
              </a:tr>
              <a:tr h="370840">
                <a:tc>
                  <a:txBody>
                    <a:bodyPr/>
                    <a:lstStyle/>
                    <a:p>
                      <a:r>
                        <a:rPr lang="en-ZA" sz="1000" dirty="0" smtClean="0"/>
                        <a:t>8</a:t>
                      </a:r>
                      <a:endParaRPr lang="en-ZA" sz="1000" dirty="0"/>
                    </a:p>
                  </a:txBody>
                  <a:tcPr/>
                </a:tc>
                <a:tc>
                  <a:txBody>
                    <a:bodyPr/>
                    <a:lstStyle/>
                    <a:p>
                      <a:r>
                        <a:rPr lang="en-ZA" sz="1000" dirty="0" smtClean="0"/>
                        <a:t>6</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SIMVASTATIN</a:t>
                      </a:r>
                    </a:p>
                    <a:p>
                      <a:pPr marL="285750" indent="-285750">
                        <a:buFont typeface="Arial" pitchFamily="34" charset="0"/>
                        <a:buChar char="•"/>
                      </a:pPr>
                      <a:r>
                        <a:rPr lang="en-ZA" sz="1000" dirty="0" err="1" smtClean="0"/>
                        <a:t>Naci</a:t>
                      </a:r>
                      <a:r>
                        <a:rPr lang="en-ZA" sz="1000" dirty="0" smtClean="0"/>
                        <a:t> H, </a:t>
                      </a:r>
                      <a:r>
                        <a:rPr lang="en-ZA" sz="1000" dirty="0" err="1" smtClean="0"/>
                        <a:t>Brugts</a:t>
                      </a:r>
                      <a:r>
                        <a:rPr lang="en-ZA" sz="1000" dirty="0" smtClean="0"/>
                        <a:t> JJ, </a:t>
                      </a:r>
                      <a:r>
                        <a:rPr lang="en-ZA" sz="1000" dirty="0" err="1" smtClean="0"/>
                        <a:t>Fleurence</a:t>
                      </a:r>
                      <a:r>
                        <a:rPr lang="en-ZA" sz="1000" dirty="0" smtClean="0"/>
                        <a:t> R, </a:t>
                      </a:r>
                      <a:r>
                        <a:rPr lang="en-ZA" sz="1000" dirty="0" err="1" smtClean="0"/>
                        <a:t>Ades</a:t>
                      </a:r>
                      <a:r>
                        <a:rPr lang="en-ZA" sz="1000" dirty="0" smtClean="0"/>
                        <a:t> A. Dose-comparative effects of different  statins on serum lipid levels: a network meta-analysis of 256,827 individuals in 181 randomized controlled trials. </a:t>
                      </a:r>
                      <a:r>
                        <a:rPr lang="en-ZA" sz="1000" dirty="0" err="1" smtClean="0"/>
                        <a:t>Eur</a:t>
                      </a:r>
                      <a:r>
                        <a:rPr lang="en-ZA" sz="1000" dirty="0" smtClean="0"/>
                        <a:t> J </a:t>
                      </a:r>
                      <a:r>
                        <a:rPr lang="en-ZA" sz="1000" dirty="0" err="1" smtClean="0"/>
                        <a:t>Prev</a:t>
                      </a:r>
                      <a:r>
                        <a:rPr lang="en-ZA" sz="1000" dirty="0" smtClean="0"/>
                        <a:t> </a:t>
                      </a:r>
                      <a:r>
                        <a:rPr lang="en-ZA" sz="1000" dirty="0" err="1" smtClean="0"/>
                        <a:t>Cardiol</a:t>
                      </a:r>
                      <a:r>
                        <a:rPr lang="en-ZA" sz="1000" dirty="0" smtClean="0"/>
                        <a:t>. 2013 Mar 25. [</a:t>
                      </a:r>
                      <a:r>
                        <a:rPr lang="en-ZA" sz="1000" dirty="0" err="1" smtClean="0"/>
                        <a:t>Epub</a:t>
                      </a:r>
                      <a:r>
                        <a:rPr lang="en-ZA" sz="1000" dirty="0" smtClean="0"/>
                        <a:t> ahead of print] PubMed PMID: 23529608.</a:t>
                      </a:r>
                    </a:p>
                    <a:p>
                      <a:pPr marL="285750" indent="-285750">
                        <a:buFont typeface="Arial" pitchFamily="34" charset="0"/>
                        <a:buChar char="•"/>
                      </a:pPr>
                      <a:r>
                        <a:rPr lang="en-ZA" sz="1000" dirty="0" smtClean="0"/>
                        <a:t>Law MR, Wald NJ, </a:t>
                      </a:r>
                      <a:r>
                        <a:rPr lang="en-ZA" sz="1000" dirty="0" err="1" smtClean="0"/>
                        <a:t>Rudnicka</a:t>
                      </a:r>
                      <a:r>
                        <a:rPr lang="en-ZA" sz="1000" dirty="0" smtClean="0"/>
                        <a:t> AR. Quantifying effect of statins on low density lipoprotein cholesterol, ischaemic heart disease, and stroke: systematic review and meta-analysis. </a:t>
                      </a:r>
                      <a:r>
                        <a:rPr lang="en-ZA" sz="1000" i="1" dirty="0" smtClean="0"/>
                        <a:t>BMJ.</a:t>
                      </a:r>
                      <a:r>
                        <a:rPr lang="en-ZA" sz="1000" dirty="0" smtClean="0"/>
                        <a:t> 2003 Jun 28;326(7404):1423.</a:t>
                      </a:r>
                    </a:p>
                  </a:txBody>
                  <a:tcPr/>
                </a:tc>
              </a:tr>
              <a:tr h="370840">
                <a:tc>
                  <a:txBody>
                    <a:bodyPr/>
                    <a:lstStyle/>
                    <a:p>
                      <a:r>
                        <a:rPr lang="en-ZA" sz="1000" dirty="0" smtClean="0"/>
                        <a:t>10</a:t>
                      </a:r>
                      <a:endParaRPr lang="en-ZA" sz="1000" dirty="0"/>
                    </a:p>
                  </a:txBody>
                  <a:tcPr/>
                </a:tc>
                <a:tc>
                  <a:txBody>
                    <a:bodyPr/>
                    <a:lstStyle/>
                    <a:p>
                      <a:r>
                        <a:rPr lang="en-ZA" sz="1000" dirty="0" smtClean="0">
                          <a:solidFill>
                            <a:schemeClr val="tx1"/>
                          </a:solidFill>
                        </a:rPr>
                        <a:t>7</a:t>
                      </a:r>
                      <a:endParaRPr lang="en-ZA" sz="1000" dirty="0">
                        <a:solidFill>
                          <a:schemeClr val="tx1"/>
                        </a:solidFill>
                      </a:endParaRPr>
                    </a:p>
                  </a:txBody>
                  <a:tcPr/>
                </a:tc>
                <a:tc>
                  <a:txBody>
                    <a:bodyPr/>
                    <a:lstStyle/>
                    <a:p>
                      <a:pPr marL="0" lvl="0" indent="0">
                        <a:buFont typeface="Arial" pitchFamily="34" charset="0"/>
                        <a:buNone/>
                      </a:pPr>
                      <a:r>
                        <a:rPr lang="en-ZA" sz="1000" b="1" u="sng" kern="1200" dirty="0" smtClean="0">
                          <a:solidFill>
                            <a:schemeClr val="tx1"/>
                          </a:solidFill>
                          <a:latin typeface="+mn-lt"/>
                          <a:ea typeface="+mn-ea"/>
                          <a:cs typeface="+mn-cs"/>
                        </a:rPr>
                        <a:t>INDICATION FOR LIPID</a:t>
                      </a:r>
                      <a:r>
                        <a:rPr lang="en-ZA" sz="1000" b="1" u="sng" kern="1200" baseline="0" dirty="0" smtClean="0">
                          <a:solidFill>
                            <a:schemeClr val="tx1"/>
                          </a:solidFill>
                          <a:latin typeface="+mn-lt"/>
                          <a:ea typeface="+mn-ea"/>
                          <a:cs typeface="+mn-cs"/>
                        </a:rPr>
                        <a:t> LOWERING MEDICINE</a:t>
                      </a:r>
                      <a:endParaRPr lang="en-ZA" sz="1000" b="1" u="sng" kern="1200" dirty="0" smtClean="0">
                        <a:solidFill>
                          <a:schemeClr val="tx1"/>
                        </a:solidFill>
                        <a:latin typeface="+mn-lt"/>
                        <a:ea typeface="+mn-ea"/>
                        <a:cs typeface="+mn-cs"/>
                      </a:endParaRPr>
                    </a:p>
                    <a:p>
                      <a:pPr marL="285750" lvl="0" indent="-285750">
                        <a:buFont typeface="Arial" pitchFamily="34" charset="0"/>
                        <a:buChar char="•"/>
                      </a:pPr>
                      <a:r>
                        <a:rPr lang="en-ZA" sz="1000" kern="1200" dirty="0" smtClean="0">
                          <a:solidFill>
                            <a:schemeClr val="tx1"/>
                          </a:solidFill>
                          <a:latin typeface="+mn-lt"/>
                          <a:ea typeface="+mn-ea"/>
                          <a:cs typeface="+mn-cs"/>
                        </a:rPr>
                        <a:t>Klug E; South African Heart Association (S A Heart); Lipid and Atherosclerosis Society of Southern Africa (LASSA). South African dyslipidaemia guideline consensus statement. </a:t>
                      </a:r>
                      <a:r>
                        <a:rPr lang="en-ZA" sz="1000" i="1" kern="1200" dirty="0" smtClean="0">
                          <a:solidFill>
                            <a:schemeClr val="tx1"/>
                          </a:solidFill>
                          <a:latin typeface="+mn-lt"/>
                          <a:ea typeface="+mn-ea"/>
                          <a:cs typeface="+mn-cs"/>
                        </a:rPr>
                        <a:t>SAMJ </a:t>
                      </a:r>
                      <a:r>
                        <a:rPr lang="en-ZA" sz="1000" kern="1200" dirty="0" smtClean="0">
                          <a:solidFill>
                            <a:schemeClr val="tx1"/>
                          </a:solidFill>
                          <a:latin typeface="+mn-lt"/>
                          <a:ea typeface="+mn-ea"/>
                          <a:cs typeface="+mn-cs"/>
                        </a:rPr>
                        <a:t>2012 Feb 23;102(3 </a:t>
                      </a:r>
                      <a:r>
                        <a:rPr lang="en-ZA" sz="1000" kern="1200" dirty="0" err="1" smtClean="0">
                          <a:solidFill>
                            <a:schemeClr val="tx1"/>
                          </a:solidFill>
                          <a:latin typeface="+mn-lt"/>
                          <a:ea typeface="+mn-ea"/>
                          <a:cs typeface="+mn-cs"/>
                        </a:rPr>
                        <a:t>Pt</a:t>
                      </a:r>
                      <a:r>
                        <a:rPr lang="en-ZA" sz="1000" kern="1200" dirty="0" smtClean="0">
                          <a:solidFill>
                            <a:schemeClr val="tx1"/>
                          </a:solidFill>
                          <a:latin typeface="+mn-lt"/>
                          <a:ea typeface="+mn-ea"/>
                          <a:cs typeface="+mn-cs"/>
                        </a:rPr>
                        <a:t> 2):178-87 </a:t>
                      </a:r>
                    </a:p>
                    <a:p>
                      <a:pPr marL="285750" lvl="0" indent="-285750">
                        <a:buFont typeface="Arial" pitchFamily="34" charset="0"/>
                        <a:buChar char="•"/>
                      </a:pPr>
                      <a:r>
                        <a:rPr lang="en-ZA" sz="1000" kern="1200" dirty="0" smtClean="0">
                          <a:solidFill>
                            <a:schemeClr val="tx1"/>
                          </a:solidFill>
                          <a:latin typeface="+mn-lt"/>
                          <a:ea typeface="+mn-ea"/>
                          <a:cs typeface="+mn-cs"/>
                        </a:rPr>
                        <a:t>SAHA. Update on changes to South African Dyslipidaemia Guidelines, 2012. Available at: </a:t>
                      </a:r>
                      <a:r>
                        <a:rPr lang="en-ZA" sz="1000" kern="1200" dirty="0" smtClean="0">
                          <a:solidFill>
                            <a:schemeClr val="tx1"/>
                          </a:solidFill>
                          <a:latin typeface="+mn-lt"/>
                          <a:ea typeface="+mn-ea"/>
                          <a:cs typeface="+mn-cs"/>
                          <a:hlinkClick r:id="rId2"/>
                        </a:rPr>
                        <a:t>http://www.saheart.org/uploads/files/Algorithm2.pdf</a:t>
                      </a:r>
                      <a:endParaRPr lang="en-ZA" sz="1000" kern="1200" dirty="0" smtClean="0">
                        <a:solidFill>
                          <a:schemeClr val="tx1"/>
                        </a:solidFill>
                        <a:latin typeface="+mn-lt"/>
                        <a:ea typeface="+mn-ea"/>
                        <a:cs typeface="+mn-cs"/>
                      </a:endParaRPr>
                    </a:p>
                    <a:p>
                      <a:pPr marL="285750" lvl="0" indent="-285750">
                        <a:buFont typeface="Arial" pitchFamily="34" charset="0"/>
                        <a:buChar char="•"/>
                      </a:pPr>
                      <a:r>
                        <a:rPr lang="en-ZA" sz="1000" kern="1200" dirty="0" smtClean="0">
                          <a:solidFill>
                            <a:schemeClr val="tx1"/>
                          </a:solidFill>
                          <a:latin typeface="+mn-lt"/>
                          <a:ea typeface="+mn-ea"/>
                          <a:cs typeface="+mn-cs"/>
                        </a:rPr>
                        <a:t>Adult Hospital level STG, 2012.</a:t>
                      </a:r>
                    </a:p>
                  </a:txBody>
                  <a:tcPr/>
                </a:tc>
              </a:tr>
              <a:tr h="370840">
                <a:tc>
                  <a:txBody>
                    <a:bodyPr/>
                    <a:lstStyle/>
                    <a:p>
                      <a:r>
                        <a:rPr lang="en-ZA" sz="1000" dirty="0" smtClean="0"/>
                        <a:t>11</a:t>
                      </a:r>
                      <a:endParaRPr lang="en-ZA" sz="1000" dirty="0"/>
                    </a:p>
                  </a:txBody>
                  <a:tcPr/>
                </a:tc>
                <a:tc>
                  <a:txBody>
                    <a:bodyPr/>
                    <a:lstStyle/>
                    <a:p>
                      <a:r>
                        <a:rPr lang="en-ZA" sz="1000" dirty="0" smtClean="0"/>
                        <a:t>8</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SIMVASTATIN</a:t>
                      </a:r>
                    </a:p>
                    <a:p>
                      <a:pPr marL="285750" indent="-285750">
                        <a:buFont typeface="Arial" pitchFamily="34" charset="0"/>
                        <a:buChar char="•"/>
                      </a:pPr>
                      <a:r>
                        <a:rPr lang="en-ZA" sz="1000" dirty="0" smtClean="0"/>
                        <a:t>Saito Y, Yoshida S, </a:t>
                      </a:r>
                      <a:r>
                        <a:rPr lang="en-ZA" sz="1000" dirty="0" err="1" smtClean="0"/>
                        <a:t>Nakaya</a:t>
                      </a:r>
                      <a:r>
                        <a:rPr lang="en-ZA" sz="1000" dirty="0" smtClean="0"/>
                        <a:t> N, </a:t>
                      </a:r>
                      <a:r>
                        <a:rPr lang="en-ZA" sz="1000" dirty="0" err="1" smtClean="0"/>
                        <a:t>Hata</a:t>
                      </a:r>
                      <a:r>
                        <a:rPr lang="en-ZA" sz="1000" dirty="0" smtClean="0"/>
                        <a:t> Y, </a:t>
                      </a:r>
                      <a:r>
                        <a:rPr lang="en-ZA" sz="1000" dirty="0" err="1" smtClean="0"/>
                        <a:t>Goto</a:t>
                      </a:r>
                      <a:r>
                        <a:rPr lang="en-ZA" sz="1000" dirty="0" smtClean="0"/>
                        <a:t> Y. Comparison between morning and evening doses of simvastatin in </a:t>
                      </a:r>
                      <a:r>
                        <a:rPr lang="en-ZA" sz="1000" dirty="0" err="1" smtClean="0"/>
                        <a:t>hyperlipidemic</a:t>
                      </a:r>
                      <a:r>
                        <a:rPr lang="en-ZA" sz="1000" dirty="0" smtClean="0"/>
                        <a:t> subjects. A double-blind comparative study. </a:t>
                      </a:r>
                      <a:r>
                        <a:rPr lang="en-ZA" sz="1000" i="1" dirty="0" err="1" smtClean="0"/>
                        <a:t>Arterioscler</a:t>
                      </a:r>
                      <a:r>
                        <a:rPr lang="en-ZA" sz="1000" i="1" dirty="0" smtClean="0"/>
                        <a:t> </a:t>
                      </a:r>
                      <a:r>
                        <a:rPr lang="en-ZA" sz="1000" i="1" dirty="0" err="1" smtClean="0"/>
                        <a:t>Thromb</a:t>
                      </a:r>
                      <a:r>
                        <a:rPr lang="en-ZA" sz="1000" i="1" dirty="0" smtClean="0"/>
                        <a:t>.</a:t>
                      </a:r>
                      <a:r>
                        <a:rPr lang="en-ZA" sz="1000" dirty="0" smtClean="0"/>
                        <a:t> 1991 Jul-Aug;11(4):816-26.</a:t>
                      </a:r>
                    </a:p>
                    <a:p>
                      <a:pPr marL="285750" indent="-285750">
                        <a:buFont typeface="Arial" pitchFamily="34" charset="0"/>
                        <a:buChar char="•"/>
                      </a:pPr>
                      <a:r>
                        <a:rPr lang="en-ZA" sz="1000" dirty="0" smtClean="0"/>
                        <a:t>Wallace A, Chinn D, Rubin G. Taking simvastatin in the morning compared with in the evening: randomised controlled trial.</a:t>
                      </a:r>
                      <a:r>
                        <a:rPr lang="en-ZA" sz="1000" i="1" dirty="0" smtClean="0"/>
                        <a:t> BMJ.</a:t>
                      </a:r>
                      <a:r>
                        <a:rPr lang="en-ZA" sz="1000" dirty="0" smtClean="0"/>
                        <a:t> 2003 Oct 4;327(7418):788.</a:t>
                      </a:r>
                    </a:p>
                  </a:txBody>
                  <a:tcPr/>
                </a:tc>
              </a:tr>
              <a:tr h="370840">
                <a:tc>
                  <a:txBody>
                    <a:bodyPr/>
                    <a:lstStyle/>
                    <a:p>
                      <a:r>
                        <a:rPr lang="en-ZA" sz="1000" dirty="0" smtClean="0"/>
                        <a:t>12</a:t>
                      </a:r>
                      <a:endParaRPr lang="en-ZA" sz="1000" dirty="0"/>
                    </a:p>
                  </a:txBody>
                  <a:tcPr/>
                </a:tc>
                <a:tc>
                  <a:txBody>
                    <a:bodyPr/>
                    <a:lstStyle/>
                    <a:p>
                      <a:r>
                        <a:rPr lang="en-ZA" sz="1000" dirty="0" smtClean="0"/>
                        <a:t>9</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SIMVASTATIN</a:t>
                      </a:r>
                    </a:p>
                    <a:p>
                      <a:pPr marL="285750" indent="-285750">
                        <a:buFont typeface="Arial" pitchFamily="34" charset="0"/>
                        <a:buChar char="•"/>
                      </a:pPr>
                      <a:r>
                        <a:rPr lang="en-ZA" sz="1000" dirty="0" err="1" smtClean="0"/>
                        <a:t>Saremi</a:t>
                      </a:r>
                      <a:r>
                        <a:rPr lang="en-ZA" sz="1000" dirty="0" smtClean="0"/>
                        <a:t> A, </a:t>
                      </a:r>
                      <a:r>
                        <a:rPr lang="en-ZA" sz="1000" dirty="0" err="1" smtClean="0"/>
                        <a:t>Bahn</a:t>
                      </a:r>
                      <a:r>
                        <a:rPr lang="en-ZA" sz="1000" dirty="0" smtClean="0"/>
                        <a:t> G, </a:t>
                      </a:r>
                      <a:r>
                        <a:rPr lang="en-ZA" sz="1000" dirty="0" err="1" smtClean="0"/>
                        <a:t>Reaven</a:t>
                      </a:r>
                      <a:r>
                        <a:rPr lang="en-ZA" sz="1000" dirty="0" smtClean="0"/>
                        <a:t> PD; VADT Investigators. Progression of vascular calcification is increased with statin use in the Veterans Affairs Diabetes Trial(VADT). </a:t>
                      </a:r>
                      <a:r>
                        <a:rPr lang="en-ZA" sz="1000" i="1" dirty="0" smtClean="0"/>
                        <a:t>Diabetes Care.</a:t>
                      </a:r>
                      <a:r>
                        <a:rPr lang="en-ZA" sz="1000" dirty="0" smtClean="0"/>
                        <a:t> 2012 Nov;35(11):2390-2.</a:t>
                      </a:r>
                    </a:p>
                    <a:p>
                      <a:pPr marL="285750" indent="-285750">
                        <a:buFont typeface="Arial" pitchFamily="34" charset="0"/>
                        <a:buChar char="•"/>
                      </a:pPr>
                      <a:r>
                        <a:rPr lang="en-ZA" sz="1000" dirty="0" err="1" smtClean="0"/>
                        <a:t>Reaven</a:t>
                      </a:r>
                      <a:r>
                        <a:rPr lang="en-ZA" sz="1000" dirty="0" smtClean="0"/>
                        <a:t> PD, Sacks J; Investigators for the Veterans Affairs Cooperative Study of </a:t>
                      </a:r>
                      <a:r>
                        <a:rPr lang="en-ZA" sz="1000" dirty="0" err="1" smtClean="0"/>
                        <a:t>Glycemic</a:t>
                      </a:r>
                      <a:r>
                        <a:rPr lang="en-ZA" sz="1000" dirty="0" smtClean="0"/>
                        <a:t> Control and Complications in Diabetes Mellitus Type 2. Reduced coronary artery and abdominal aortic calcification in Hispanics with type 2 diabetes. </a:t>
                      </a:r>
                      <a:r>
                        <a:rPr lang="en-ZA" sz="1000" i="1" dirty="0" smtClean="0"/>
                        <a:t>Diabetes Care.</a:t>
                      </a:r>
                      <a:r>
                        <a:rPr lang="en-ZA" sz="1000" dirty="0" smtClean="0"/>
                        <a:t> 2004 May;27(5):1115-20.  </a:t>
                      </a:r>
                    </a:p>
                  </a:txBody>
                  <a:tcPr/>
                </a:tc>
              </a:tr>
              <a:tr h="370840">
                <a:tc>
                  <a:txBody>
                    <a:bodyPr/>
                    <a:lstStyle/>
                    <a:p>
                      <a:r>
                        <a:rPr lang="en-ZA" sz="1000" dirty="0" smtClean="0">
                          <a:solidFill>
                            <a:schemeClr val="tx1"/>
                          </a:solidFill>
                        </a:rPr>
                        <a:t>14</a:t>
                      </a:r>
                      <a:endParaRPr lang="en-ZA" sz="1000" dirty="0">
                        <a:solidFill>
                          <a:schemeClr val="tx1"/>
                        </a:solidFill>
                      </a:endParaRPr>
                    </a:p>
                  </a:txBody>
                  <a:tcPr/>
                </a:tc>
                <a:tc>
                  <a:txBody>
                    <a:bodyPr/>
                    <a:lstStyle/>
                    <a:p>
                      <a:r>
                        <a:rPr lang="en-ZA" sz="1000" dirty="0" smtClean="0">
                          <a:solidFill>
                            <a:schemeClr val="tx1"/>
                          </a:solidFill>
                        </a:rPr>
                        <a:t>10</a:t>
                      </a:r>
                      <a:endParaRPr lang="en-ZA" sz="1000" dirty="0">
                        <a:solidFill>
                          <a:schemeClr val="tx1"/>
                        </a:solidFill>
                      </a:endParaRPr>
                    </a:p>
                  </a:txBody>
                  <a:tcPr/>
                </a:tc>
                <a:tc>
                  <a:txBody>
                    <a:bodyPr/>
                    <a:lstStyle/>
                    <a:p>
                      <a:pPr marL="0" indent="0">
                        <a:buFont typeface="Arial" pitchFamily="34" charset="0"/>
                        <a:buNone/>
                      </a:pPr>
                      <a:r>
                        <a:rPr lang="en-ZA" sz="1000" b="1" u="sng" dirty="0" smtClean="0">
                          <a:solidFill>
                            <a:schemeClr val="tx1"/>
                          </a:solidFill>
                        </a:rPr>
                        <a:t>ATORVASTATIN</a:t>
                      </a:r>
                    </a:p>
                    <a:p>
                      <a:pPr marL="285750" indent="-285750">
                        <a:buFont typeface="Arial" pitchFamily="34" charset="0"/>
                        <a:buChar char="•"/>
                      </a:pPr>
                      <a:r>
                        <a:rPr lang="en-ZA" sz="1000" dirty="0" smtClean="0">
                          <a:solidFill>
                            <a:schemeClr val="tx1"/>
                          </a:solidFill>
                        </a:rPr>
                        <a:t>Adult Hospital level STG, 2012.</a:t>
                      </a:r>
                    </a:p>
                  </a:txBody>
                  <a:tcPr/>
                </a:tc>
              </a:tr>
              <a:tr h="172720">
                <a:tc gridSpan="3">
                  <a:txBody>
                    <a:bodyPr/>
                    <a:lstStyle/>
                    <a:p>
                      <a:r>
                        <a:rPr lang="en-ZA" sz="1000" b="1" dirty="0" smtClean="0">
                          <a:solidFill>
                            <a:schemeClr val="tx1"/>
                          </a:solidFill>
                        </a:rPr>
                        <a:t>4.2</a:t>
                      </a:r>
                      <a:r>
                        <a:rPr lang="en-ZA" sz="1000" b="1" baseline="0" dirty="0" smtClean="0">
                          <a:solidFill>
                            <a:schemeClr val="tx1"/>
                          </a:solidFill>
                        </a:rPr>
                        <a:t> </a:t>
                      </a:r>
                      <a:r>
                        <a:rPr lang="en-ZA" sz="1000" b="1" dirty="0" smtClean="0">
                          <a:solidFill>
                            <a:schemeClr val="tx1"/>
                          </a:solidFill>
                        </a:rPr>
                        <a:t>ANGINA PECTORIS, STABLE</a:t>
                      </a:r>
                      <a:endParaRPr lang="en-ZA" sz="1000" dirty="0">
                        <a:solidFill>
                          <a:schemeClr val="tx1"/>
                        </a:solidFill>
                      </a:endParaRPr>
                    </a:p>
                  </a:txBody>
                  <a:tcPr/>
                </a:tc>
                <a:tc hMerge="1">
                  <a:txBody>
                    <a:bodyPr/>
                    <a:lstStyle/>
                    <a:p>
                      <a:endParaRPr lang="en-ZA"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i="1" dirty="0" smtClean="0"/>
                    </a:p>
                  </a:txBody>
                  <a:tcPr/>
                </a:tc>
              </a:tr>
              <a:tr h="370840">
                <a:tc>
                  <a:txBody>
                    <a:bodyPr/>
                    <a:lstStyle/>
                    <a:p>
                      <a:r>
                        <a:rPr lang="en-ZA" sz="1000" dirty="0" smtClean="0"/>
                        <a:t>15</a:t>
                      </a:r>
                      <a:endParaRPr lang="en-ZA" sz="1000" dirty="0"/>
                    </a:p>
                  </a:txBody>
                  <a:tcPr/>
                </a:tc>
                <a:tc>
                  <a:txBody>
                    <a:bodyPr/>
                    <a:lstStyle/>
                    <a:p>
                      <a:r>
                        <a:rPr lang="en-ZA" sz="1000" dirty="0" smtClean="0"/>
                        <a:t>11</a:t>
                      </a:r>
                      <a:endParaRPr lang="en-ZA"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AMLODIPINE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Ellis JS, Seymour RA, Steele JG, Robertson P, Butler TJ, Thomason JM. Prevalence of gingival overgrowth induced by calcium channel blockers: a community-based study. </a:t>
                      </a:r>
                      <a:r>
                        <a:rPr lang="en-ZA" sz="1000" i="1" dirty="0" smtClean="0"/>
                        <a:t>J </a:t>
                      </a:r>
                      <a:r>
                        <a:rPr lang="en-ZA" sz="1000" i="1" dirty="0" err="1" smtClean="0"/>
                        <a:t>Periodontol</a:t>
                      </a:r>
                      <a:r>
                        <a:rPr lang="en-ZA" sz="1000" i="1" dirty="0" smtClean="0"/>
                        <a:t>. </a:t>
                      </a:r>
                      <a:r>
                        <a:rPr lang="en-ZA" sz="1000" dirty="0" smtClean="0"/>
                        <a:t>1999 Jan;70(1):63-7.</a:t>
                      </a:r>
                      <a:endParaRPr lang="en-ZA" sz="1000" i="1" dirty="0" smtClean="0"/>
                    </a:p>
                  </a:txBody>
                  <a:tcPr/>
                </a:tc>
              </a:tr>
              <a:tr h="142240">
                <a:tc gridSpan="3">
                  <a:txBody>
                    <a:bodyPr/>
                    <a:lstStyle/>
                    <a:p>
                      <a:r>
                        <a:rPr lang="en-ZA" sz="1000" b="1" dirty="0" smtClean="0">
                          <a:solidFill>
                            <a:schemeClr val="tx1"/>
                          </a:solidFill>
                        </a:rPr>
                        <a:t>4.3 ANGINA PECTORIS, UNSTABLE / NON ST ELEVATION MYOCARDIAL INFARCTION (NSTEMI)</a:t>
                      </a:r>
                      <a:endParaRPr lang="en-ZA" sz="1000" dirty="0">
                        <a:solidFill>
                          <a:schemeClr val="tx1"/>
                        </a:solidFill>
                      </a:endParaRPr>
                    </a:p>
                  </a:txBody>
                  <a:tcPr/>
                </a:tc>
                <a:tc hMerge="1">
                  <a:txBody>
                    <a:bodyPr/>
                    <a:lstStyle/>
                    <a:p>
                      <a:endParaRPr lang="en-ZA" sz="14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370840">
                <a:tc>
                  <a:txBody>
                    <a:bodyPr/>
                    <a:lstStyle/>
                    <a:p>
                      <a:r>
                        <a:rPr lang="en-ZA" sz="1000" dirty="0" smtClean="0"/>
                        <a:t>16</a:t>
                      </a:r>
                      <a:endParaRPr lang="en-ZA" sz="1000" dirty="0"/>
                    </a:p>
                  </a:txBody>
                  <a:tcPr/>
                </a:tc>
                <a:tc>
                  <a:txBody>
                    <a:bodyPr/>
                    <a:lstStyle/>
                    <a:p>
                      <a:r>
                        <a:rPr lang="en-ZA" sz="1000" dirty="0" smtClean="0"/>
                        <a:t>12</a:t>
                      </a:r>
                      <a:endParaRPr lang="en-ZA"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000" b="1" u="sng" dirty="0" smtClean="0"/>
                        <a:t>OXYGEN</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Cabello JB, Burls A, </a:t>
                      </a:r>
                      <a:r>
                        <a:rPr lang="en-ZA" sz="1000" dirty="0" err="1" smtClean="0"/>
                        <a:t>Emparanza</a:t>
                      </a:r>
                      <a:r>
                        <a:rPr lang="en-ZA" sz="1000" dirty="0" smtClean="0"/>
                        <a:t> JI, </a:t>
                      </a:r>
                      <a:r>
                        <a:rPr lang="en-ZA" sz="1000" dirty="0" err="1" smtClean="0"/>
                        <a:t>Bayliss</a:t>
                      </a:r>
                      <a:r>
                        <a:rPr lang="en-ZA" sz="1000" dirty="0" smtClean="0"/>
                        <a:t> S, Quinn T. Oxygen therapy for acute myocardial infarction. </a:t>
                      </a:r>
                      <a:r>
                        <a:rPr lang="en-ZA" sz="1000" i="1" dirty="0" smtClean="0"/>
                        <a:t>Cochrane Database of Systematic Reviews </a:t>
                      </a:r>
                      <a:r>
                        <a:rPr lang="en-ZA" sz="1000" dirty="0" smtClean="0"/>
                        <a:t>2010, Issue 6. Art. No.: CD007160.</a:t>
                      </a:r>
                    </a:p>
                  </a:txBody>
                  <a:tcPr/>
                </a:tc>
              </a:tr>
              <a:tr h="370840">
                <a:tc>
                  <a:txBody>
                    <a:bodyPr/>
                    <a:lstStyle/>
                    <a:p>
                      <a:r>
                        <a:rPr lang="en-ZA" sz="1000" dirty="0" smtClean="0">
                          <a:solidFill>
                            <a:schemeClr val="tx1"/>
                          </a:solidFill>
                        </a:rPr>
                        <a:t>17</a:t>
                      </a:r>
                      <a:endParaRPr lang="en-ZA" sz="1000" dirty="0">
                        <a:solidFill>
                          <a:schemeClr val="tx1"/>
                        </a:solidFill>
                      </a:endParaRPr>
                    </a:p>
                  </a:txBody>
                  <a:tcPr/>
                </a:tc>
                <a:tc>
                  <a:txBody>
                    <a:bodyPr/>
                    <a:lstStyle/>
                    <a:p>
                      <a:r>
                        <a:rPr lang="en-ZA" sz="1000" dirty="0" smtClean="0">
                          <a:solidFill>
                            <a:schemeClr val="tx1"/>
                          </a:solidFill>
                        </a:rPr>
                        <a:t>13</a:t>
                      </a:r>
                      <a:endParaRPr lang="en-ZA" sz="10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solidFill>
                            <a:schemeClr val="tx1"/>
                          </a:solidFill>
                        </a:rPr>
                        <a:t>ASPIRIN</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solidFill>
                            <a:schemeClr val="tx1"/>
                          </a:solidFill>
                        </a:rPr>
                        <a:t>Adult Hospital level STG, 2012.</a:t>
                      </a:r>
                    </a:p>
                  </a:txBody>
                  <a:tcPr/>
                </a:tc>
              </a:tr>
              <a:tr h="370840">
                <a:tc>
                  <a:txBody>
                    <a:bodyPr/>
                    <a:lstStyle/>
                    <a:p>
                      <a:r>
                        <a:rPr lang="en-ZA" sz="1000" dirty="0" smtClean="0">
                          <a:solidFill>
                            <a:schemeClr val="tx1"/>
                          </a:solidFill>
                        </a:rPr>
                        <a:t>18</a:t>
                      </a:r>
                      <a:endParaRPr lang="en-ZA" sz="1000" dirty="0">
                        <a:solidFill>
                          <a:schemeClr val="tx1"/>
                        </a:solidFill>
                      </a:endParaRPr>
                    </a:p>
                  </a:txBody>
                  <a:tcPr/>
                </a:tc>
                <a:tc>
                  <a:txBody>
                    <a:bodyPr/>
                    <a:lstStyle/>
                    <a:p>
                      <a:r>
                        <a:rPr lang="en-ZA" sz="1000" dirty="0" smtClean="0">
                          <a:solidFill>
                            <a:schemeClr val="tx1"/>
                          </a:solidFill>
                        </a:rPr>
                        <a:t>14</a:t>
                      </a:r>
                      <a:endParaRPr lang="en-ZA" sz="10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solidFill>
                            <a:schemeClr val="tx1"/>
                          </a:solidFill>
                        </a:rPr>
                        <a:t>MORPHINE and STREPTOKINASE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solidFill>
                            <a:schemeClr val="tx1"/>
                          </a:solidFill>
                        </a:rPr>
                        <a:t>Adult Hospital level STG, 2012.</a:t>
                      </a:r>
                    </a:p>
                  </a:txBody>
                  <a:tcPr/>
                </a:tc>
              </a:tr>
            </a:tbl>
          </a:graphicData>
        </a:graphic>
      </p:graphicFrame>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41</a:t>
            </a:fld>
            <a:endParaRPr lang="en-ZA" dirty="0"/>
          </a:p>
        </p:txBody>
      </p:sp>
    </p:spTree>
    <p:extLst>
      <p:ext uri="{BB962C8B-B14F-4D97-AF65-F5344CB8AC3E}">
        <p14:creationId xmlns="" xmlns:p14="http://schemas.microsoft.com/office/powerpoint/2010/main" val="2326832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261727998"/>
              </p:ext>
            </p:extLst>
          </p:nvPr>
        </p:nvGraphicFramePr>
        <p:xfrm>
          <a:off x="0" y="0"/>
          <a:ext cx="9143999" cy="5687288"/>
        </p:xfrm>
        <a:graphic>
          <a:graphicData uri="http://schemas.openxmlformats.org/drawingml/2006/table">
            <a:tbl>
              <a:tblPr firstRow="1" bandRow="1">
                <a:tableStyleId>{8799B23B-EC83-4686-B30A-512413B5E67A}</a:tableStyleId>
              </a:tblPr>
              <a:tblGrid>
                <a:gridCol w="683662"/>
                <a:gridCol w="683662"/>
                <a:gridCol w="7776675"/>
              </a:tblGrid>
              <a:tr h="370840">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24984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solidFill>
                            <a:schemeClr val="tx1"/>
                          </a:solidFill>
                        </a:rPr>
                        <a:t>4.1 </a:t>
                      </a:r>
                      <a:r>
                        <a:rPr lang="en-GB" sz="1000" b="1" dirty="0" smtClean="0">
                          <a:solidFill>
                            <a:schemeClr val="tx1"/>
                          </a:solidFill>
                        </a:rPr>
                        <a:t>PREVENTION OF ISCHAEMIC HEART DISEASE &amp; ATHEROSCLEROSIS</a:t>
                      </a:r>
                      <a:endParaRPr lang="en-ZA" sz="1000" dirty="0" smtClean="0">
                        <a:solidFill>
                          <a:schemeClr val="tx1"/>
                        </a:solidFill>
                      </a:endParaRPr>
                    </a:p>
                  </a:txBody>
                  <a:tcPr/>
                </a:tc>
                <a:tc hMerge="1">
                  <a:txBody>
                    <a:bodyPr/>
                    <a:lstStyle/>
                    <a:p>
                      <a:endParaRPr lang="en-ZA" sz="1400" dirty="0"/>
                    </a:p>
                  </a:txBody>
                  <a:tcPr/>
                </a:tc>
                <a:tc hMerge="1">
                  <a:txBody>
                    <a:bodyPr/>
                    <a:lstStyle/>
                    <a:p>
                      <a:pPr>
                        <a:buNone/>
                      </a:pPr>
                      <a:endParaRPr lang="en-ZA" sz="1400" dirty="0" smtClean="0"/>
                    </a:p>
                  </a:txBody>
                  <a:tcPr/>
                </a:tc>
              </a:tr>
              <a:tr h="266928">
                <a:tc gridSpan="3">
                  <a:txBody>
                    <a:bodyPr/>
                    <a:lstStyle/>
                    <a:p>
                      <a:r>
                        <a:rPr lang="en-ZA" sz="1000" b="1" dirty="0" smtClean="0">
                          <a:solidFill>
                            <a:schemeClr val="tx1"/>
                          </a:solidFill>
                        </a:rPr>
                        <a:t>4.4 MYOCARDIAL INFARCTION, ACUTE (AMI) / STEMI (ST ELEVATION MYOCARDIAL INFARCT)</a:t>
                      </a:r>
                      <a:endParaRPr lang="en-ZA" sz="1000" dirty="0">
                        <a:solidFill>
                          <a:schemeClr val="tx1"/>
                        </a:solidFill>
                      </a:endParaRPr>
                    </a:p>
                  </a:txBody>
                  <a:tcPr/>
                </a:tc>
                <a:tc hMerge="1">
                  <a:txBody>
                    <a:bodyPr/>
                    <a:lstStyle/>
                    <a:p>
                      <a:endParaRPr lang="en-ZA" sz="1400" dirty="0"/>
                    </a:p>
                  </a:txBody>
                  <a:tcPr/>
                </a:tc>
                <a:tc hMerge="1">
                  <a:txBody>
                    <a:bodyPr/>
                    <a:lstStyle/>
                    <a:p>
                      <a:pPr>
                        <a:buNone/>
                      </a:pPr>
                      <a:endParaRPr lang="en-ZA" sz="1400" dirty="0" smtClean="0">
                        <a:solidFill>
                          <a:schemeClr val="tx2"/>
                        </a:solidFill>
                      </a:endParaRPr>
                    </a:p>
                  </a:txBody>
                  <a:tcPr/>
                </a:tc>
              </a:tr>
              <a:tr h="370840">
                <a:tc>
                  <a:txBody>
                    <a:bodyPr/>
                    <a:lstStyle/>
                    <a:p>
                      <a:r>
                        <a:rPr lang="en-ZA" sz="1000" dirty="0" smtClean="0">
                          <a:solidFill>
                            <a:schemeClr val="tx1"/>
                          </a:solidFill>
                        </a:rPr>
                        <a:t>20</a:t>
                      </a:r>
                      <a:endParaRPr lang="en-ZA" sz="1000" dirty="0">
                        <a:solidFill>
                          <a:schemeClr val="tx1"/>
                        </a:solidFill>
                      </a:endParaRPr>
                    </a:p>
                  </a:txBody>
                  <a:tcPr/>
                </a:tc>
                <a:tc>
                  <a:txBody>
                    <a:bodyPr/>
                    <a:lstStyle/>
                    <a:p>
                      <a:r>
                        <a:rPr lang="en-ZA" sz="1000" dirty="0" smtClean="0">
                          <a:solidFill>
                            <a:schemeClr val="tx1"/>
                          </a:solidFill>
                        </a:rPr>
                        <a:t>15</a:t>
                      </a:r>
                      <a:endParaRPr lang="en-ZA" sz="1000" dirty="0">
                        <a:solidFill>
                          <a:schemeClr val="tx1"/>
                        </a:solidFill>
                      </a:endParaRPr>
                    </a:p>
                  </a:txBody>
                  <a:tcPr/>
                </a:tc>
                <a:tc>
                  <a:txBody>
                    <a:bodyPr/>
                    <a:lstStyle/>
                    <a:p>
                      <a:pPr marL="0" indent="0">
                        <a:buFont typeface="Arial" pitchFamily="34" charset="0"/>
                        <a:buNone/>
                      </a:pPr>
                      <a:r>
                        <a:rPr lang="en-ZA" sz="1000" b="1" u="sng" dirty="0" smtClean="0">
                          <a:solidFill>
                            <a:schemeClr val="tx1"/>
                          </a:solidFill>
                        </a:rPr>
                        <a:t>STREPTOKINASE</a:t>
                      </a:r>
                    </a:p>
                    <a:p>
                      <a:pPr marL="285750" indent="-285750">
                        <a:buFont typeface="Arial" pitchFamily="34" charset="0"/>
                        <a:buChar char="•"/>
                      </a:pPr>
                      <a:r>
                        <a:rPr lang="en-ZA" sz="1000" dirty="0" smtClean="0">
                          <a:solidFill>
                            <a:schemeClr val="tx1"/>
                          </a:solidFill>
                        </a:rPr>
                        <a:t>Tertiary and quaternary level EML, 2013.</a:t>
                      </a:r>
                    </a:p>
                    <a:p>
                      <a:pPr marL="285750" indent="-285750">
                        <a:buFont typeface="Arial" pitchFamily="34" charset="0"/>
                        <a:buChar char="•"/>
                      </a:pPr>
                      <a:r>
                        <a:rPr lang="en-ZA" sz="1000" dirty="0" smtClean="0">
                          <a:solidFill>
                            <a:schemeClr val="tx1"/>
                          </a:solidFill>
                        </a:rPr>
                        <a:t>BNF Guidelines, 2009.</a:t>
                      </a:r>
                    </a:p>
                  </a:txBody>
                  <a:tcPr/>
                </a:tc>
              </a:tr>
              <a:tr h="288632">
                <a:tc gridSpan="3">
                  <a:txBody>
                    <a:bodyPr/>
                    <a:lstStyle/>
                    <a:p>
                      <a:r>
                        <a:rPr lang="en-ZA" sz="1000" b="1" dirty="0" smtClean="0">
                          <a:solidFill>
                            <a:schemeClr val="tx1"/>
                          </a:solidFill>
                        </a:rPr>
                        <a:t>4.6.1 CARDIAC FAILURE, CONGESTIVE (CCF), ADULTS</a:t>
                      </a:r>
                      <a:endParaRPr lang="en-ZA" sz="1000" dirty="0">
                        <a:solidFill>
                          <a:schemeClr val="tx1"/>
                        </a:solidFill>
                      </a:endParaRPr>
                    </a:p>
                  </a:txBody>
                  <a:tcPr/>
                </a:tc>
                <a:tc hMerge="1">
                  <a:txBody>
                    <a:bodyPr/>
                    <a:lstStyle/>
                    <a:p>
                      <a:endParaRPr lang="en-ZA"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solidFill>
                          <a:schemeClr val="tx2"/>
                        </a:solidFill>
                      </a:endParaRPr>
                    </a:p>
                  </a:txBody>
                  <a:tcPr/>
                </a:tc>
              </a:tr>
              <a:tr h="370840">
                <a:tc>
                  <a:txBody>
                    <a:bodyPr/>
                    <a:lstStyle/>
                    <a:p>
                      <a:r>
                        <a:rPr lang="en-ZA" sz="1000" dirty="0" smtClean="0">
                          <a:solidFill>
                            <a:schemeClr val="tx1"/>
                          </a:solidFill>
                        </a:rPr>
                        <a:t>22</a:t>
                      </a:r>
                      <a:endParaRPr lang="en-ZA" sz="1000" dirty="0">
                        <a:solidFill>
                          <a:schemeClr val="tx1"/>
                        </a:solidFill>
                      </a:endParaRPr>
                    </a:p>
                  </a:txBody>
                  <a:tcPr/>
                </a:tc>
                <a:tc>
                  <a:txBody>
                    <a:bodyPr/>
                    <a:lstStyle/>
                    <a:p>
                      <a:r>
                        <a:rPr lang="en-ZA" sz="1000" dirty="0" smtClean="0">
                          <a:solidFill>
                            <a:schemeClr val="tx1"/>
                          </a:solidFill>
                        </a:rPr>
                        <a:t>16</a:t>
                      </a:r>
                      <a:endParaRPr lang="en-ZA" sz="10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solidFill>
                            <a:schemeClr val="tx1"/>
                          </a:solidFill>
                        </a:rPr>
                        <a:t>ENALAPRIL</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solidFill>
                            <a:schemeClr val="tx1"/>
                          </a:solidFill>
                        </a:rPr>
                        <a:t>Adult Hospital level STG, 2012.</a:t>
                      </a:r>
                    </a:p>
                  </a:txBody>
                  <a:tcPr/>
                </a:tc>
              </a:tr>
              <a:tr h="164872">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solidFill>
                            <a:schemeClr val="tx1"/>
                          </a:solidFill>
                        </a:rPr>
                        <a:t>4.6.1 CARDIAC FAILURE, CONGESTIVE (CCF), ADULTS</a:t>
                      </a:r>
                      <a:endParaRPr lang="en-ZA" sz="1000" dirty="0" smtClean="0">
                        <a:solidFill>
                          <a:schemeClr val="tx1"/>
                        </a:solidFill>
                      </a:endParaRPr>
                    </a:p>
                  </a:txBody>
                  <a:tcPr/>
                </a:tc>
                <a:tc hMerge="1">
                  <a:txBody>
                    <a:bodyPr/>
                    <a:lstStyle/>
                    <a:p>
                      <a:endParaRPr lang="en-ZA" sz="1400" dirty="0"/>
                    </a:p>
                  </a:txBody>
                  <a:tcPr/>
                </a:tc>
                <a:tc hMerge="1">
                  <a:txBody>
                    <a:bodyPr/>
                    <a:lstStyle/>
                    <a:p>
                      <a:pPr marL="0" indent="0">
                        <a:spcBef>
                          <a:spcPts val="0"/>
                        </a:spcBef>
                        <a:buNone/>
                      </a:pPr>
                      <a:endParaRPr lang="en-ZA" sz="1400" dirty="0" smtClean="0"/>
                    </a:p>
                  </a:txBody>
                  <a:tcPr/>
                </a:tc>
              </a:tr>
              <a:tr h="370840">
                <a:tc>
                  <a:txBody>
                    <a:bodyPr/>
                    <a:lstStyle/>
                    <a:p>
                      <a:r>
                        <a:rPr lang="en-ZA" sz="1000" dirty="0" smtClean="0"/>
                        <a:t>24</a:t>
                      </a:r>
                      <a:endParaRPr lang="en-ZA" sz="1000" dirty="0"/>
                    </a:p>
                  </a:txBody>
                  <a:tcPr/>
                </a:tc>
                <a:tc>
                  <a:txBody>
                    <a:bodyPr/>
                    <a:lstStyle/>
                    <a:p>
                      <a:r>
                        <a:rPr lang="en-ZA" sz="1000" dirty="0" smtClean="0"/>
                        <a:t>17</a:t>
                      </a:r>
                      <a:endParaRPr lang="en-ZA" sz="1000" dirty="0"/>
                    </a:p>
                  </a:txBody>
                  <a:tcPr/>
                </a:tc>
                <a:tc>
                  <a:txBody>
                    <a:bodyPr/>
                    <a:lstStyle/>
                    <a:p>
                      <a:pPr marL="0" indent="0">
                        <a:spcBef>
                          <a:spcPts val="0"/>
                        </a:spcBef>
                        <a:buFont typeface="Arial" pitchFamily="34" charset="0"/>
                        <a:buNone/>
                      </a:pPr>
                      <a:r>
                        <a:rPr lang="en-ZA" sz="1000" b="1" u="sng" dirty="0" smtClean="0"/>
                        <a:t>CARVEDILOL</a:t>
                      </a:r>
                    </a:p>
                    <a:p>
                      <a:pPr marL="285750" indent="-285750">
                        <a:spcBef>
                          <a:spcPts val="0"/>
                        </a:spcBef>
                        <a:buFont typeface="Arial" pitchFamily="34" charset="0"/>
                        <a:buChar char="•"/>
                      </a:pPr>
                      <a:r>
                        <a:rPr lang="en-ZA" sz="1000" dirty="0" smtClean="0"/>
                        <a:t>The Cardiac Insufficiency </a:t>
                      </a:r>
                      <a:r>
                        <a:rPr lang="en-ZA" sz="1000" dirty="0" err="1" smtClean="0"/>
                        <a:t>Bisoprolol</a:t>
                      </a:r>
                      <a:r>
                        <a:rPr lang="en-ZA" sz="1000" dirty="0" smtClean="0"/>
                        <a:t> Study II (CIBIS-II): a randomised trial. Lancet 1999;353:9–13.</a:t>
                      </a:r>
                    </a:p>
                    <a:p>
                      <a:pPr marL="285750" indent="-285750">
                        <a:spcBef>
                          <a:spcPts val="0"/>
                        </a:spcBef>
                        <a:buFont typeface="Arial" pitchFamily="34" charset="0"/>
                        <a:buChar char="•"/>
                      </a:pPr>
                      <a:r>
                        <a:rPr lang="en-ZA" sz="1000" dirty="0" smtClean="0"/>
                        <a:t>Effect of </a:t>
                      </a:r>
                      <a:r>
                        <a:rPr lang="en-ZA" sz="1000" dirty="0" err="1" smtClean="0"/>
                        <a:t>metoprolol</a:t>
                      </a:r>
                      <a:r>
                        <a:rPr lang="en-ZA" sz="1000" dirty="0" smtClean="0"/>
                        <a:t> CR/XL in chronic heart failure: </a:t>
                      </a:r>
                      <a:r>
                        <a:rPr lang="en-ZA" sz="1000" dirty="0" err="1" smtClean="0"/>
                        <a:t>Metoprolol</a:t>
                      </a:r>
                      <a:r>
                        <a:rPr lang="en-ZA" sz="1000" dirty="0" smtClean="0"/>
                        <a:t> CR/XL Randomised Intervention Trial in Congestive Heart Failure (MERIT-HF). Lancet 1999; 353:2001-2007.</a:t>
                      </a:r>
                    </a:p>
                    <a:p>
                      <a:pPr marL="285750" indent="-285750">
                        <a:spcBef>
                          <a:spcPts val="0"/>
                        </a:spcBef>
                        <a:buFont typeface="Arial" pitchFamily="34" charset="0"/>
                        <a:buChar char="•"/>
                      </a:pPr>
                      <a:r>
                        <a:rPr lang="en-ZA" sz="1000" dirty="0" err="1" smtClean="0"/>
                        <a:t>Hjalmarson</a:t>
                      </a:r>
                      <a:r>
                        <a:rPr lang="en-ZA" sz="1000" dirty="0" smtClean="0"/>
                        <a:t> A, Goldstein S, </a:t>
                      </a:r>
                      <a:r>
                        <a:rPr lang="en-ZA" sz="1000" dirty="0" err="1" smtClean="0"/>
                        <a:t>Fagerberg</a:t>
                      </a:r>
                      <a:r>
                        <a:rPr lang="en-ZA" sz="1000" dirty="0" smtClean="0"/>
                        <a:t> B, Wedel H, </a:t>
                      </a:r>
                      <a:r>
                        <a:rPr lang="en-ZA" sz="1000" dirty="0" err="1" smtClean="0"/>
                        <a:t>Waagstein</a:t>
                      </a:r>
                      <a:r>
                        <a:rPr lang="en-ZA" sz="1000" dirty="0" smtClean="0"/>
                        <a:t> F, </a:t>
                      </a:r>
                      <a:r>
                        <a:rPr lang="en-ZA" sz="1000" dirty="0" err="1" smtClean="0"/>
                        <a:t>Kjekshus</a:t>
                      </a:r>
                      <a:r>
                        <a:rPr lang="en-ZA" sz="1000" dirty="0" smtClean="0"/>
                        <a:t> J, </a:t>
                      </a:r>
                      <a:r>
                        <a:rPr lang="en-ZA" sz="1000" dirty="0" err="1" smtClean="0"/>
                        <a:t>Wikstrand</a:t>
                      </a:r>
                      <a:r>
                        <a:rPr lang="en-ZA" sz="1000" dirty="0" smtClean="0"/>
                        <a:t> J, El </a:t>
                      </a:r>
                      <a:r>
                        <a:rPr lang="en-ZA" sz="1000" dirty="0" err="1" smtClean="0"/>
                        <a:t>Allaf</a:t>
                      </a:r>
                      <a:r>
                        <a:rPr lang="en-ZA" sz="1000" dirty="0" smtClean="0"/>
                        <a:t> D, </a:t>
                      </a:r>
                      <a:r>
                        <a:rPr lang="en-ZA" sz="1000" dirty="0" err="1" smtClean="0"/>
                        <a:t>Vitovec</a:t>
                      </a:r>
                      <a:r>
                        <a:rPr lang="en-ZA" sz="1000" dirty="0" smtClean="0"/>
                        <a:t> J, </a:t>
                      </a:r>
                      <a:r>
                        <a:rPr lang="en-ZA" sz="1000" dirty="0" err="1" smtClean="0"/>
                        <a:t>Aldershvile</a:t>
                      </a:r>
                      <a:r>
                        <a:rPr lang="en-ZA" sz="1000" dirty="0" smtClean="0"/>
                        <a:t> J, </a:t>
                      </a:r>
                      <a:r>
                        <a:rPr lang="en-ZA" sz="1000" dirty="0" err="1" smtClean="0"/>
                        <a:t>Halinen</a:t>
                      </a:r>
                      <a:r>
                        <a:rPr lang="en-ZA" sz="1000" dirty="0" smtClean="0"/>
                        <a:t> M, Dietz R, </a:t>
                      </a:r>
                      <a:r>
                        <a:rPr lang="en-ZA" sz="1000" dirty="0" err="1" smtClean="0"/>
                        <a:t>Neuhaus</a:t>
                      </a:r>
                      <a:r>
                        <a:rPr lang="en-ZA" sz="1000" dirty="0" smtClean="0"/>
                        <a:t> KL, </a:t>
                      </a:r>
                      <a:r>
                        <a:rPr lang="en-ZA" sz="1000" dirty="0" err="1" smtClean="0"/>
                        <a:t>Janosi</a:t>
                      </a:r>
                      <a:r>
                        <a:rPr lang="en-ZA" sz="1000" dirty="0" smtClean="0"/>
                        <a:t> A, </a:t>
                      </a:r>
                      <a:r>
                        <a:rPr lang="en-ZA" sz="1000" dirty="0" err="1" smtClean="0"/>
                        <a:t>Thorgeirsson</a:t>
                      </a:r>
                      <a:r>
                        <a:rPr lang="en-ZA" sz="1000" dirty="0" smtClean="0"/>
                        <a:t> G, </a:t>
                      </a:r>
                      <a:r>
                        <a:rPr lang="en-ZA" sz="1000" dirty="0" err="1" smtClean="0"/>
                        <a:t>Dunselman</a:t>
                      </a:r>
                      <a:r>
                        <a:rPr lang="en-ZA" sz="1000" dirty="0" smtClean="0"/>
                        <a:t> PH, </a:t>
                      </a:r>
                      <a:r>
                        <a:rPr lang="en-ZA" sz="1000" dirty="0" err="1" smtClean="0"/>
                        <a:t>Gullestad</a:t>
                      </a:r>
                      <a:r>
                        <a:rPr lang="en-ZA" sz="1000" dirty="0" smtClean="0"/>
                        <a:t> L, </a:t>
                      </a:r>
                      <a:r>
                        <a:rPr lang="en-ZA" sz="1000" dirty="0" err="1" smtClean="0"/>
                        <a:t>Kuch</a:t>
                      </a:r>
                      <a:r>
                        <a:rPr lang="en-ZA" sz="1000" dirty="0" smtClean="0"/>
                        <a:t> J, </a:t>
                      </a:r>
                      <a:r>
                        <a:rPr lang="en-ZA" sz="1000" dirty="0" err="1" smtClean="0"/>
                        <a:t>Herlitz</a:t>
                      </a:r>
                      <a:r>
                        <a:rPr lang="en-ZA" sz="1000" dirty="0" smtClean="0"/>
                        <a:t> J, </a:t>
                      </a:r>
                      <a:r>
                        <a:rPr lang="en-ZA" sz="1000" dirty="0" err="1" smtClean="0"/>
                        <a:t>Rickenbacher</a:t>
                      </a:r>
                      <a:r>
                        <a:rPr lang="en-ZA" sz="1000" dirty="0" smtClean="0"/>
                        <a:t> P, Ball S, Gottlieb S, </a:t>
                      </a:r>
                      <a:r>
                        <a:rPr lang="en-ZA" sz="1000" dirty="0" err="1" smtClean="0"/>
                        <a:t>Deedwania</a:t>
                      </a:r>
                      <a:r>
                        <a:rPr lang="en-ZA" sz="1000" dirty="0" smtClean="0"/>
                        <a:t> P. Effects of controlled-release </a:t>
                      </a:r>
                      <a:r>
                        <a:rPr lang="en-ZA" sz="1000" dirty="0" err="1" smtClean="0"/>
                        <a:t>metoprolol</a:t>
                      </a:r>
                      <a:r>
                        <a:rPr lang="en-ZA" sz="1000" dirty="0" smtClean="0"/>
                        <a:t> on total mortality, hospitalizations, and well-being in patients with heart failure: the </a:t>
                      </a:r>
                      <a:r>
                        <a:rPr lang="en-ZA" sz="1000" dirty="0" err="1" smtClean="0"/>
                        <a:t>Metoprolol</a:t>
                      </a:r>
                      <a:r>
                        <a:rPr lang="en-ZA" sz="1000" dirty="0" smtClean="0"/>
                        <a:t> CR/XL Randomized Intervention Trial in congestive heart failure (MERIT-HF). MERIT-HF Study Group. JAMA 2000;283:1295–1302.</a:t>
                      </a:r>
                    </a:p>
                    <a:p>
                      <a:pPr marL="285750" indent="-285750">
                        <a:spcBef>
                          <a:spcPts val="0"/>
                        </a:spcBef>
                        <a:buFont typeface="Arial" pitchFamily="34" charset="0"/>
                        <a:buChar char="•"/>
                      </a:pPr>
                      <a:r>
                        <a:rPr lang="en-ZA" sz="1000" dirty="0" smtClean="0"/>
                        <a:t>Packer M, Coats AJ, Fowler MB, </a:t>
                      </a:r>
                      <a:r>
                        <a:rPr lang="en-ZA" sz="1000" dirty="0" err="1" smtClean="0"/>
                        <a:t>Katus</a:t>
                      </a:r>
                      <a:r>
                        <a:rPr lang="en-ZA" sz="1000" dirty="0" smtClean="0"/>
                        <a:t> HA, Krum H, </a:t>
                      </a:r>
                      <a:r>
                        <a:rPr lang="en-ZA" sz="1000" dirty="0" err="1" smtClean="0"/>
                        <a:t>Mohacsi</a:t>
                      </a:r>
                      <a:r>
                        <a:rPr lang="en-ZA" sz="1000" dirty="0" smtClean="0"/>
                        <a:t> P, </a:t>
                      </a:r>
                      <a:r>
                        <a:rPr lang="en-ZA" sz="1000" dirty="0" err="1" smtClean="0"/>
                        <a:t>Rouleau</a:t>
                      </a:r>
                      <a:r>
                        <a:rPr lang="en-ZA" sz="1000" dirty="0" smtClean="0"/>
                        <a:t> JL, </a:t>
                      </a:r>
                      <a:r>
                        <a:rPr lang="en-ZA" sz="1000" dirty="0" err="1" smtClean="0"/>
                        <a:t>Tendera</a:t>
                      </a:r>
                      <a:r>
                        <a:rPr lang="en-ZA" sz="1000" dirty="0" smtClean="0"/>
                        <a:t> M, </a:t>
                      </a:r>
                      <a:r>
                        <a:rPr lang="en-ZA" sz="1000" dirty="0" err="1" smtClean="0"/>
                        <a:t>Castaigne</a:t>
                      </a:r>
                      <a:r>
                        <a:rPr lang="en-ZA" sz="1000" dirty="0" smtClean="0"/>
                        <a:t> A, </a:t>
                      </a:r>
                      <a:r>
                        <a:rPr lang="en-ZA" sz="1000" dirty="0" err="1" smtClean="0"/>
                        <a:t>Roecker</a:t>
                      </a:r>
                      <a:r>
                        <a:rPr lang="en-ZA" sz="1000" dirty="0" smtClean="0"/>
                        <a:t> EB, Schultz MK, </a:t>
                      </a:r>
                      <a:r>
                        <a:rPr lang="en-ZA" sz="1000" dirty="0" err="1" smtClean="0"/>
                        <a:t>DeMets</a:t>
                      </a:r>
                      <a:r>
                        <a:rPr lang="en-ZA" sz="1000" dirty="0" smtClean="0"/>
                        <a:t> DL. Effect of </a:t>
                      </a:r>
                      <a:r>
                        <a:rPr lang="en-ZA" sz="1000" dirty="0" err="1" smtClean="0"/>
                        <a:t>carvedilol</a:t>
                      </a:r>
                      <a:r>
                        <a:rPr lang="en-ZA" sz="1000" dirty="0" smtClean="0"/>
                        <a:t> on survival in severe chronic heart failure. N </a:t>
                      </a:r>
                      <a:r>
                        <a:rPr lang="en-ZA" sz="1000" dirty="0" err="1" smtClean="0"/>
                        <a:t>Engl</a:t>
                      </a:r>
                      <a:r>
                        <a:rPr lang="en-ZA" sz="1000" dirty="0" smtClean="0"/>
                        <a:t> J Med 2001;344: 1651–1658.</a:t>
                      </a:r>
                    </a:p>
                    <a:p>
                      <a:pPr marL="285750" indent="-285750">
                        <a:spcBef>
                          <a:spcPts val="0"/>
                        </a:spcBef>
                        <a:buFont typeface="Arial" pitchFamily="34" charset="0"/>
                        <a:buChar char="•"/>
                      </a:pPr>
                      <a:r>
                        <a:rPr lang="en-ZA" sz="1000" dirty="0" smtClean="0"/>
                        <a:t>Packer M, Fowler MB, </a:t>
                      </a:r>
                      <a:r>
                        <a:rPr lang="en-ZA" sz="1000" dirty="0" err="1" smtClean="0"/>
                        <a:t>Roecker</a:t>
                      </a:r>
                      <a:r>
                        <a:rPr lang="en-ZA" sz="1000" dirty="0" smtClean="0"/>
                        <a:t> EB, Coats AJ, </a:t>
                      </a:r>
                      <a:r>
                        <a:rPr lang="en-ZA" sz="1000" dirty="0" err="1" smtClean="0"/>
                        <a:t>Katus</a:t>
                      </a:r>
                      <a:r>
                        <a:rPr lang="en-ZA" sz="1000" dirty="0" smtClean="0"/>
                        <a:t> HA, Krum H, </a:t>
                      </a:r>
                      <a:r>
                        <a:rPr lang="en-ZA" sz="1000" dirty="0" err="1" smtClean="0"/>
                        <a:t>Mohacsi</a:t>
                      </a:r>
                      <a:r>
                        <a:rPr lang="en-ZA" sz="1000" dirty="0" smtClean="0"/>
                        <a:t> P, </a:t>
                      </a:r>
                      <a:r>
                        <a:rPr lang="en-ZA" sz="1000" dirty="0" err="1" smtClean="0"/>
                        <a:t>Rouleau</a:t>
                      </a:r>
                      <a:r>
                        <a:rPr lang="en-ZA" sz="1000" dirty="0" smtClean="0"/>
                        <a:t> JL, </a:t>
                      </a:r>
                      <a:r>
                        <a:rPr lang="en-ZA" sz="1000" dirty="0" err="1" smtClean="0"/>
                        <a:t>Tendera</a:t>
                      </a:r>
                      <a:r>
                        <a:rPr lang="en-ZA" sz="1000" dirty="0" smtClean="0"/>
                        <a:t> M, </a:t>
                      </a:r>
                      <a:r>
                        <a:rPr lang="en-ZA" sz="1000" dirty="0" err="1" smtClean="0"/>
                        <a:t>Staiger</a:t>
                      </a:r>
                      <a:r>
                        <a:rPr lang="en-ZA" sz="1000" dirty="0" smtClean="0"/>
                        <a:t> C, </a:t>
                      </a:r>
                      <a:r>
                        <a:rPr lang="en-ZA" sz="1000" dirty="0" err="1" smtClean="0"/>
                        <a:t>Holcslaw</a:t>
                      </a:r>
                      <a:r>
                        <a:rPr lang="en-ZA" sz="1000" dirty="0" smtClean="0"/>
                        <a:t> TL, </a:t>
                      </a:r>
                      <a:r>
                        <a:rPr lang="en-ZA" sz="1000" dirty="0" err="1" smtClean="0"/>
                        <a:t>Amann-Zalan</a:t>
                      </a:r>
                      <a:r>
                        <a:rPr lang="en-ZA" sz="1000" dirty="0" smtClean="0"/>
                        <a:t> I, </a:t>
                      </a:r>
                      <a:r>
                        <a:rPr lang="en-ZA" sz="1000" dirty="0" err="1" smtClean="0"/>
                        <a:t>DeMets</a:t>
                      </a:r>
                      <a:r>
                        <a:rPr lang="en-ZA" sz="1000" dirty="0" smtClean="0"/>
                        <a:t> DL. Effect of </a:t>
                      </a:r>
                      <a:r>
                        <a:rPr lang="en-ZA" sz="1000" dirty="0" err="1" smtClean="0"/>
                        <a:t>carvedilol</a:t>
                      </a:r>
                      <a:r>
                        <a:rPr lang="en-ZA" sz="1000" dirty="0" smtClean="0"/>
                        <a:t> on the morbidity of patients with severe chronic heart failure: results of the </a:t>
                      </a:r>
                      <a:r>
                        <a:rPr lang="en-ZA" sz="1000" dirty="0" err="1" smtClean="0"/>
                        <a:t>carvedilol</a:t>
                      </a:r>
                      <a:r>
                        <a:rPr lang="en-ZA" sz="1000" dirty="0" smtClean="0"/>
                        <a:t> prospective randomized cumulative survival (COPERNICUS) study. Circulation 2002;106:2194–2199.</a:t>
                      </a:r>
                      <a:endParaRPr lang="en-ZA" sz="1000" dirty="0" smtClean="0">
                        <a:solidFill>
                          <a:schemeClr val="dk1"/>
                        </a:solidFill>
                      </a:endParaRPr>
                    </a:p>
                    <a:p>
                      <a:pPr marL="0" indent="0">
                        <a:spcBef>
                          <a:spcPts val="0"/>
                        </a:spcBef>
                        <a:buFont typeface="Arial" pitchFamily="34" charset="0"/>
                        <a:buNone/>
                      </a:pPr>
                      <a:r>
                        <a:rPr lang="en-ZA" sz="1000" b="1" u="sng" dirty="0" smtClean="0">
                          <a:solidFill>
                            <a:schemeClr val="dk1"/>
                          </a:solidFill>
                        </a:rPr>
                        <a:t>SPIRONOLACTONE</a:t>
                      </a:r>
                    </a:p>
                    <a:p>
                      <a:pPr marL="285750" indent="-285750">
                        <a:spcBef>
                          <a:spcPts val="0"/>
                        </a:spcBef>
                        <a:buFont typeface="Arial" pitchFamily="34" charset="0"/>
                        <a:buChar char="•"/>
                      </a:pPr>
                      <a:r>
                        <a:rPr lang="en-ZA" sz="1000" dirty="0" smtClean="0">
                          <a:solidFill>
                            <a:schemeClr val="dk1"/>
                          </a:solidFill>
                        </a:rPr>
                        <a:t>Pitt B, </a:t>
                      </a:r>
                      <a:r>
                        <a:rPr lang="en-ZA" sz="1000" dirty="0" err="1" smtClean="0">
                          <a:solidFill>
                            <a:schemeClr val="dk1"/>
                          </a:solidFill>
                        </a:rPr>
                        <a:t>Zannad</a:t>
                      </a:r>
                      <a:r>
                        <a:rPr lang="en-ZA" sz="1000" dirty="0" smtClean="0">
                          <a:solidFill>
                            <a:schemeClr val="dk1"/>
                          </a:solidFill>
                        </a:rPr>
                        <a:t> F, </a:t>
                      </a:r>
                      <a:r>
                        <a:rPr lang="en-ZA" sz="1000" dirty="0" err="1" smtClean="0">
                          <a:solidFill>
                            <a:schemeClr val="dk1"/>
                          </a:solidFill>
                        </a:rPr>
                        <a:t>Remme</a:t>
                      </a:r>
                      <a:r>
                        <a:rPr lang="en-ZA" sz="1000" dirty="0" smtClean="0">
                          <a:solidFill>
                            <a:schemeClr val="dk1"/>
                          </a:solidFill>
                        </a:rPr>
                        <a:t> WJ, Cody R, </a:t>
                      </a:r>
                      <a:r>
                        <a:rPr lang="en-ZA" sz="1000" dirty="0" err="1" smtClean="0">
                          <a:solidFill>
                            <a:schemeClr val="dk1"/>
                          </a:solidFill>
                        </a:rPr>
                        <a:t>Castaigne</a:t>
                      </a:r>
                      <a:r>
                        <a:rPr lang="en-ZA" sz="1000" dirty="0" smtClean="0">
                          <a:solidFill>
                            <a:schemeClr val="dk1"/>
                          </a:solidFill>
                        </a:rPr>
                        <a:t> A, Perez A, </a:t>
                      </a:r>
                      <a:r>
                        <a:rPr lang="en-ZA" sz="1000" dirty="0" err="1" smtClean="0">
                          <a:solidFill>
                            <a:schemeClr val="dk1"/>
                          </a:solidFill>
                        </a:rPr>
                        <a:t>Palensky</a:t>
                      </a:r>
                      <a:r>
                        <a:rPr lang="en-ZA" sz="1000" dirty="0" smtClean="0">
                          <a:solidFill>
                            <a:schemeClr val="dk1"/>
                          </a:solidFill>
                        </a:rPr>
                        <a:t> J, </a:t>
                      </a:r>
                      <a:r>
                        <a:rPr lang="en-ZA" sz="1000" dirty="0" err="1" smtClean="0">
                          <a:solidFill>
                            <a:schemeClr val="dk1"/>
                          </a:solidFill>
                        </a:rPr>
                        <a:t>Wittes</a:t>
                      </a:r>
                      <a:r>
                        <a:rPr lang="en-ZA" sz="1000" dirty="0" smtClean="0">
                          <a:solidFill>
                            <a:schemeClr val="dk1"/>
                          </a:solidFill>
                        </a:rPr>
                        <a:t> J. The effect of spironolactone on morbidity and mortality in patients with severe heart failure. Randomized </a:t>
                      </a:r>
                      <a:r>
                        <a:rPr lang="en-ZA" sz="1000" dirty="0" err="1" smtClean="0">
                          <a:solidFill>
                            <a:schemeClr val="dk1"/>
                          </a:solidFill>
                        </a:rPr>
                        <a:t>Aldactone</a:t>
                      </a:r>
                      <a:r>
                        <a:rPr lang="en-ZA" sz="1000" dirty="0" smtClean="0">
                          <a:solidFill>
                            <a:schemeClr val="dk1"/>
                          </a:solidFill>
                        </a:rPr>
                        <a:t> Evaluation Study Investigators. </a:t>
                      </a:r>
                      <a:r>
                        <a:rPr lang="en-ZA" sz="1000" i="1" dirty="0" smtClean="0">
                          <a:solidFill>
                            <a:schemeClr val="dk1"/>
                          </a:solidFill>
                        </a:rPr>
                        <a:t>N </a:t>
                      </a:r>
                      <a:r>
                        <a:rPr lang="en-ZA" sz="1000" i="1" dirty="0" err="1" smtClean="0">
                          <a:solidFill>
                            <a:schemeClr val="dk1"/>
                          </a:solidFill>
                        </a:rPr>
                        <a:t>Engl</a:t>
                      </a:r>
                      <a:r>
                        <a:rPr lang="en-ZA" sz="1000" i="1" dirty="0" smtClean="0">
                          <a:solidFill>
                            <a:schemeClr val="dk1"/>
                          </a:solidFill>
                        </a:rPr>
                        <a:t> J Med</a:t>
                      </a:r>
                      <a:r>
                        <a:rPr lang="en-ZA" sz="1000" dirty="0" smtClean="0">
                          <a:solidFill>
                            <a:schemeClr val="dk1"/>
                          </a:solidFill>
                        </a:rPr>
                        <a:t> 1999;341:709–717</a:t>
                      </a:r>
                      <a:endParaRPr lang="en-ZA" sz="1000" dirty="0" smtClean="0"/>
                    </a:p>
                  </a:txBody>
                  <a:tcPr/>
                </a:tc>
              </a:tr>
              <a:tr h="370840">
                <a:tc>
                  <a:txBody>
                    <a:bodyPr/>
                    <a:lstStyle/>
                    <a:p>
                      <a:r>
                        <a:rPr lang="en-ZA" sz="1000" dirty="0" smtClean="0"/>
                        <a:t>25</a:t>
                      </a:r>
                      <a:endParaRPr lang="en-ZA" sz="1000" dirty="0"/>
                    </a:p>
                  </a:txBody>
                  <a:tcPr/>
                </a:tc>
                <a:tc>
                  <a:txBody>
                    <a:bodyPr/>
                    <a:lstStyle/>
                    <a:p>
                      <a:r>
                        <a:rPr lang="en-ZA" sz="1000" dirty="0" smtClean="0"/>
                        <a:t>18</a:t>
                      </a:r>
                      <a:endParaRPr lang="en-ZA"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CARVEDILOL and SPIRONOLACTONE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SAMF, 10</a:t>
                      </a:r>
                      <a:r>
                        <a:rPr lang="en-ZA" sz="1000" baseline="30000" dirty="0" smtClean="0"/>
                        <a:t>th</a:t>
                      </a:r>
                      <a:r>
                        <a:rPr lang="en-ZA" sz="1000" dirty="0" smtClean="0"/>
                        <a:t> edition, 2012.</a:t>
                      </a:r>
                    </a:p>
                  </a:txBody>
                  <a:tcPr/>
                </a:tc>
              </a:tr>
              <a:tr h="370840">
                <a:tc>
                  <a:txBody>
                    <a:bodyPr/>
                    <a:lstStyle/>
                    <a:p>
                      <a:r>
                        <a:rPr lang="en-ZA" sz="1000" dirty="0" smtClean="0"/>
                        <a:t>26</a:t>
                      </a:r>
                      <a:endParaRPr lang="en-ZA" sz="1000" dirty="0"/>
                    </a:p>
                  </a:txBody>
                  <a:tcPr/>
                </a:tc>
                <a:tc>
                  <a:txBody>
                    <a:bodyPr/>
                    <a:lstStyle/>
                    <a:p>
                      <a:r>
                        <a:rPr lang="en-ZA" sz="1000" dirty="0" smtClean="0"/>
                        <a:t>19</a:t>
                      </a:r>
                      <a:endParaRPr lang="en-ZA"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DIGOXIN</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Opie LH. Dilated cardiomyopathy and potentially deadly digoxin. </a:t>
                      </a:r>
                      <a:r>
                        <a:rPr lang="en-ZA" sz="1000" i="1" dirty="0" smtClean="0"/>
                        <a:t>SAMJ</a:t>
                      </a:r>
                      <a:r>
                        <a:rPr lang="en-ZA" sz="1000" dirty="0" smtClean="0"/>
                        <a:t> 2011 May 25;101(6):388, 390.</a:t>
                      </a:r>
                      <a:endParaRPr lang="en-ZA" sz="1000" b="1" dirty="0" smtClean="0"/>
                    </a:p>
                  </a:txBody>
                  <a:tcPr/>
                </a:tc>
              </a:tr>
            </a:tbl>
          </a:graphicData>
        </a:graphic>
      </p:graphicFrame>
      <p:sp>
        <p:nvSpPr>
          <p:cNvPr id="5"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42</a:t>
            </a:fld>
            <a:endParaRPr lang="en-ZA" dirty="0"/>
          </a:p>
        </p:txBody>
      </p:sp>
    </p:spTree>
    <p:extLst>
      <p:ext uri="{BB962C8B-B14F-4D97-AF65-F5344CB8AC3E}">
        <p14:creationId xmlns="" xmlns:p14="http://schemas.microsoft.com/office/powerpoint/2010/main" val="12621613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4028608665"/>
              </p:ext>
            </p:extLst>
          </p:nvPr>
        </p:nvGraphicFramePr>
        <p:xfrm>
          <a:off x="0" y="0"/>
          <a:ext cx="9144001" cy="4175760"/>
        </p:xfrm>
        <a:graphic>
          <a:graphicData uri="http://schemas.openxmlformats.org/drawingml/2006/table">
            <a:tbl>
              <a:tblPr firstRow="1" bandRow="1">
                <a:tableStyleId>{8799B23B-EC83-4686-B30A-512413B5E67A}</a:tableStyleId>
              </a:tblPr>
              <a:tblGrid>
                <a:gridCol w="457200"/>
                <a:gridCol w="457200"/>
                <a:gridCol w="8229601"/>
              </a:tblGrid>
              <a:tr h="228600">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238760">
                <a:tc gridSpan="3">
                  <a:txBody>
                    <a:bodyPr/>
                    <a:lstStyle/>
                    <a:p>
                      <a:r>
                        <a:rPr lang="en-ZA" sz="1000" b="1" dirty="0" smtClean="0">
                          <a:solidFill>
                            <a:schemeClr val="tx1"/>
                          </a:solidFill>
                        </a:rPr>
                        <a:t>4.7.1 HYPERTENSION IN ADULTS</a:t>
                      </a:r>
                      <a:endParaRPr lang="en-ZA" sz="1000" dirty="0">
                        <a:solidFill>
                          <a:schemeClr val="tx1"/>
                        </a:solidFill>
                      </a:endParaRPr>
                    </a:p>
                  </a:txBody>
                  <a:tcPr/>
                </a:tc>
                <a:tc hMerge="1">
                  <a:txBody>
                    <a:bodyPr/>
                    <a:lstStyle/>
                    <a:p>
                      <a:endParaRPr lang="en-US"/>
                    </a:p>
                  </a:txBody>
                  <a:tcPr/>
                </a:tc>
                <a:tc hMerge="1">
                  <a:txBody>
                    <a:bodyPr/>
                    <a:lstStyle/>
                    <a:p>
                      <a:endParaRPr lang="en-US"/>
                    </a:p>
                  </a:txBody>
                  <a:tcPr/>
                </a:tc>
              </a:tr>
              <a:tr h="370840">
                <a:tc>
                  <a:txBody>
                    <a:bodyPr/>
                    <a:lstStyle/>
                    <a:p>
                      <a:r>
                        <a:rPr lang="en-ZA" sz="1000" dirty="0" smtClean="0"/>
                        <a:t>27</a:t>
                      </a:r>
                      <a:endParaRPr lang="en-ZA" sz="1000" dirty="0"/>
                    </a:p>
                  </a:txBody>
                  <a:tcPr/>
                </a:tc>
                <a:tc>
                  <a:txBody>
                    <a:bodyPr/>
                    <a:lstStyle/>
                    <a:p>
                      <a:r>
                        <a:rPr lang="en-ZA" sz="1000" dirty="0" smtClean="0"/>
                        <a:t>20</a:t>
                      </a:r>
                      <a:endParaRPr lang="en-ZA" sz="1000" dirty="0"/>
                    </a:p>
                  </a:txBody>
                  <a:tcPr/>
                </a:tc>
                <a:tc>
                  <a:txBody>
                    <a:bodyPr/>
                    <a:lstStyle/>
                    <a:p>
                      <a:pPr marL="0" indent="0">
                        <a:lnSpc>
                          <a:spcPct val="120000"/>
                        </a:lnSpc>
                        <a:spcBef>
                          <a:spcPts val="0"/>
                        </a:spcBef>
                        <a:buFont typeface="Arial" pitchFamily="34" charset="0"/>
                        <a:buNone/>
                      </a:pPr>
                      <a:r>
                        <a:rPr lang="en-ZA" sz="1000" b="1" u="sng" dirty="0" smtClean="0"/>
                        <a:t>TARGET BP IN DIABETES MELLITUS</a:t>
                      </a:r>
                    </a:p>
                    <a:p>
                      <a:pPr marL="285750" indent="-285750">
                        <a:lnSpc>
                          <a:spcPct val="120000"/>
                        </a:lnSpc>
                        <a:spcBef>
                          <a:spcPts val="0"/>
                        </a:spcBef>
                        <a:buFont typeface="Arial" pitchFamily="34" charset="0"/>
                        <a:buChar char="•"/>
                      </a:pPr>
                      <a:r>
                        <a:rPr lang="en-ZA" sz="1000" dirty="0" err="1" smtClean="0"/>
                        <a:t>Arguedas</a:t>
                      </a:r>
                      <a:r>
                        <a:rPr lang="en-ZA" sz="1000" dirty="0" smtClean="0"/>
                        <a:t> JA, </a:t>
                      </a:r>
                      <a:r>
                        <a:rPr lang="en-ZA" sz="1000" dirty="0" err="1" smtClean="0"/>
                        <a:t>Leiva</a:t>
                      </a:r>
                      <a:r>
                        <a:rPr lang="en-ZA" sz="1000" dirty="0" smtClean="0"/>
                        <a:t> </a:t>
                      </a:r>
                      <a:r>
                        <a:rPr lang="en-ZA" sz="1000" dirty="0" err="1" smtClean="0"/>
                        <a:t>V,Wright</a:t>
                      </a:r>
                      <a:r>
                        <a:rPr lang="en-ZA" sz="1000" dirty="0" smtClean="0"/>
                        <a:t> JM. Blood pressure targets for hypertension in people with diabetes mellitus. </a:t>
                      </a:r>
                      <a:r>
                        <a:rPr lang="en-ZA" sz="1000" i="1" dirty="0" smtClean="0"/>
                        <a:t>Cochrane Database of Systematic Reviews </a:t>
                      </a:r>
                      <a:r>
                        <a:rPr lang="en-ZA" sz="1000" dirty="0" smtClean="0"/>
                        <a:t>2013, Issue 10. Art. No.: CD008277.</a:t>
                      </a:r>
                    </a:p>
                    <a:p>
                      <a:pPr marL="285750" indent="-285750">
                        <a:lnSpc>
                          <a:spcPct val="120000"/>
                        </a:lnSpc>
                        <a:spcBef>
                          <a:spcPts val="0"/>
                        </a:spcBef>
                        <a:buFont typeface="Arial" pitchFamily="34" charset="0"/>
                        <a:buChar char="•"/>
                      </a:pPr>
                      <a:r>
                        <a:rPr lang="en-ZA" sz="1000" dirty="0" smtClean="0"/>
                        <a:t>Lopez-Jaramillo P, Sanchez R, Diaz M, </a:t>
                      </a:r>
                      <a:r>
                        <a:rPr lang="en-ZA" sz="1000" dirty="0" err="1" smtClean="0"/>
                        <a:t>Cobos</a:t>
                      </a:r>
                      <a:r>
                        <a:rPr lang="en-ZA" sz="1000" dirty="0" smtClean="0"/>
                        <a:t> L, Bryce A, Parra-Carrillo JZ, </a:t>
                      </a:r>
                      <a:r>
                        <a:rPr lang="en-ZA" sz="1000" dirty="0" err="1" smtClean="0"/>
                        <a:t>Lizcano</a:t>
                      </a:r>
                      <a:r>
                        <a:rPr lang="en-ZA" sz="1000" dirty="0" smtClean="0"/>
                        <a:t> F, </a:t>
                      </a:r>
                      <a:r>
                        <a:rPr lang="en-ZA" sz="1000" dirty="0" err="1" smtClean="0"/>
                        <a:t>Lanas</a:t>
                      </a:r>
                      <a:r>
                        <a:rPr lang="en-ZA" sz="1000" dirty="0" smtClean="0"/>
                        <a:t> F, </a:t>
                      </a:r>
                      <a:r>
                        <a:rPr lang="en-ZA" sz="1000" dirty="0" err="1" smtClean="0"/>
                        <a:t>Sinay</a:t>
                      </a:r>
                      <a:r>
                        <a:rPr lang="en-ZA" sz="1000" dirty="0" smtClean="0"/>
                        <a:t> I, Sierra IV, </a:t>
                      </a:r>
                      <a:r>
                        <a:rPr lang="en-ZA" sz="1000" dirty="0" err="1" smtClean="0"/>
                        <a:t>Penaherrera</a:t>
                      </a:r>
                      <a:r>
                        <a:rPr lang="en-ZA" sz="1000" dirty="0" smtClean="0"/>
                        <a:t> E, </a:t>
                      </a:r>
                      <a:r>
                        <a:rPr lang="en-ZA" sz="1000" dirty="0" err="1" smtClean="0"/>
                        <a:t>Bendersky</a:t>
                      </a:r>
                      <a:r>
                        <a:rPr lang="en-ZA" sz="1000" dirty="0" smtClean="0"/>
                        <a:t> M, </a:t>
                      </a:r>
                      <a:r>
                        <a:rPr lang="en-ZA" sz="1000" dirty="0" err="1" smtClean="0"/>
                        <a:t>Schmid</a:t>
                      </a:r>
                      <a:r>
                        <a:rPr lang="en-ZA" sz="1000" dirty="0" smtClean="0"/>
                        <a:t> H, </a:t>
                      </a:r>
                      <a:r>
                        <a:rPr lang="en-ZA" sz="1000" dirty="0" err="1" smtClean="0"/>
                        <a:t>Botero</a:t>
                      </a:r>
                      <a:r>
                        <a:rPr lang="en-ZA" sz="1000" dirty="0" smtClean="0"/>
                        <a:t> R, </a:t>
                      </a:r>
                      <a:r>
                        <a:rPr lang="en-ZA" sz="1000" dirty="0" err="1" smtClean="0"/>
                        <a:t>Urina</a:t>
                      </a:r>
                      <a:r>
                        <a:rPr lang="en-ZA" sz="1000" dirty="0" smtClean="0"/>
                        <a:t> M, Lara J, Foss MC, </a:t>
                      </a:r>
                      <a:r>
                        <a:rPr lang="en-ZA" sz="1000" dirty="0" err="1" smtClean="0"/>
                        <a:t>Matquez</a:t>
                      </a:r>
                      <a:r>
                        <a:rPr lang="en-ZA" sz="1000" dirty="0" smtClean="0"/>
                        <a:t> G, </a:t>
                      </a:r>
                      <a:r>
                        <a:rPr lang="en-ZA" sz="1000" dirty="0" err="1" smtClean="0"/>
                        <a:t>Harrap</a:t>
                      </a:r>
                      <a:r>
                        <a:rPr lang="en-ZA" sz="1000" dirty="0" smtClean="0"/>
                        <a:t> S, </a:t>
                      </a:r>
                      <a:r>
                        <a:rPr lang="en-ZA" sz="1000" dirty="0" err="1" smtClean="0"/>
                        <a:t>Ramorez</a:t>
                      </a:r>
                      <a:r>
                        <a:rPr lang="en-ZA" sz="1000" dirty="0" smtClean="0"/>
                        <a:t> AJ, </a:t>
                      </a:r>
                      <a:r>
                        <a:rPr lang="en-ZA" sz="1000" dirty="0" err="1" smtClean="0"/>
                        <a:t>Zanchetti</a:t>
                      </a:r>
                      <a:r>
                        <a:rPr lang="en-ZA" sz="1000" dirty="0" smtClean="0"/>
                        <a:t> A, on behalf of the Latin America expert Group: Latin American consensus on hypertension in patients with diabetes type 2 and metabolic syndrome. </a:t>
                      </a:r>
                      <a:r>
                        <a:rPr lang="en-ZA" sz="1000" i="1" dirty="0" smtClean="0"/>
                        <a:t>J </a:t>
                      </a:r>
                      <a:r>
                        <a:rPr lang="en-ZA" sz="1000" i="1" dirty="0" err="1" smtClean="0"/>
                        <a:t>Hypertens</a:t>
                      </a:r>
                      <a:r>
                        <a:rPr lang="en-ZA" sz="1000" i="1" dirty="0" smtClean="0"/>
                        <a:t> </a:t>
                      </a:r>
                      <a:r>
                        <a:rPr lang="en-ZA" sz="1000" dirty="0" smtClean="0"/>
                        <a:t>2013, 31:223–238.</a:t>
                      </a:r>
                    </a:p>
                    <a:p>
                      <a:pPr marL="285750" indent="-285750">
                        <a:lnSpc>
                          <a:spcPct val="120000"/>
                        </a:lnSpc>
                        <a:spcBef>
                          <a:spcPts val="0"/>
                        </a:spcBef>
                        <a:buFont typeface="Arial" pitchFamily="34" charset="0"/>
                        <a:buChar char="•"/>
                      </a:pPr>
                      <a:r>
                        <a:rPr lang="en-ZA" sz="1000" dirty="0" err="1" smtClean="0"/>
                        <a:t>Mancia</a:t>
                      </a:r>
                      <a:r>
                        <a:rPr lang="en-ZA" sz="1000" dirty="0" smtClean="0"/>
                        <a:t> G, </a:t>
                      </a:r>
                      <a:r>
                        <a:rPr lang="en-ZA" sz="1000" dirty="0" err="1" smtClean="0"/>
                        <a:t>Fagard</a:t>
                      </a:r>
                      <a:r>
                        <a:rPr lang="en-ZA" sz="1000" dirty="0" smtClean="0"/>
                        <a:t> R, </a:t>
                      </a:r>
                      <a:r>
                        <a:rPr lang="en-ZA" sz="1000" dirty="0" err="1" smtClean="0"/>
                        <a:t>Narkiewicz</a:t>
                      </a:r>
                      <a:r>
                        <a:rPr lang="en-ZA" sz="1000" dirty="0" smtClean="0"/>
                        <a:t> K, Redon J, </a:t>
                      </a:r>
                      <a:r>
                        <a:rPr lang="en-ZA" sz="1000" dirty="0" err="1" smtClean="0"/>
                        <a:t>Zanchetti</a:t>
                      </a:r>
                      <a:r>
                        <a:rPr lang="en-ZA" sz="1000" dirty="0" smtClean="0"/>
                        <a:t> A, </a:t>
                      </a:r>
                      <a:r>
                        <a:rPr lang="en-ZA" sz="1000" dirty="0" err="1" smtClean="0"/>
                        <a:t>Bohm</a:t>
                      </a:r>
                      <a:r>
                        <a:rPr lang="en-ZA" sz="1000" dirty="0" smtClean="0"/>
                        <a:t> M, </a:t>
                      </a:r>
                      <a:r>
                        <a:rPr lang="en-ZA" sz="1000" dirty="0" err="1" smtClean="0"/>
                        <a:t>Christiaens</a:t>
                      </a:r>
                      <a:r>
                        <a:rPr lang="en-ZA" sz="1000" dirty="0" smtClean="0"/>
                        <a:t> T, </a:t>
                      </a:r>
                      <a:r>
                        <a:rPr lang="en-ZA" sz="1000" dirty="0" err="1" smtClean="0"/>
                        <a:t>Cifkvra</a:t>
                      </a:r>
                      <a:r>
                        <a:rPr lang="en-ZA" sz="1000" dirty="0" smtClean="0"/>
                        <a:t> R, De Backer G, </a:t>
                      </a:r>
                      <a:r>
                        <a:rPr lang="en-ZA" sz="1000" dirty="0" err="1" smtClean="0"/>
                        <a:t>Dominiczak</a:t>
                      </a:r>
                      <a:r>
                        <a:rPr lang="en-ZA" sz="1000" dirty="0" smtClean="0"/>
                        <a:t> A, </a:t>
                      </a:r>
                      <a:r>
                        <a:rPr lang="en-ZA" sz="1000" dirty="0" err="1" smtClean="0"/>
                        <a:t>Galdereisi</a:t>
                      </a:r>
                      <a:r>
                        <a:rPr lang="en-ZA" sz="1000" dirty="0" smtClean="0"/>
                        <a:t> M, </a:t>
                      </a:r>
                      <a:r>
                        <a:rPr lang="en-ZA" sz="1000" dirty="0" err="1" smtClean="0"/>
                        <a:t>Grobbeee</a:t>
                      </a:r>
                      <a:r>
                        <a:rPr lang="en-ZA" sz="1000" dirty="0" smtClean="0"/>
                        <a:t> DE, </a:t>
                      </a:r>
                      <a:r>
                        <a:rPr lang="en-ZA" sz="1000" dirty="0" err="1" smtClean="0"/>
                        <a:t>Jaarsma</a:t>
                      </a:r>
                      <a:r>
                        <a:rPr lang="en-ZA" sz="1000" dirty="0" smtClean="0"/>
                        <a:t> T, </a:t>
                      </a:r>
                      <a:r>
                        <a:rPr lang="en-ZA" sz="1000" dirty="0" err="1" smtClean="0"/>
                        <a:t>Kirchhof</a:t>
                      </a:r>
                      <a:r>
                        <a:rPr lang="en-ZA" sz="1000" dirty="0" smtClean="0"/>
                        <a:t> P, </a:t>
                      </a:r>
                      <a:r>
                        <a:rPr lang="en-ZA" sz="1000" dirty="0" err="1" smtClean="0"/>
                        <a:t>Kjeldsen</a:t>
                      </a:r>
                      <a:r>
                        <a:rPr lang="en-ZA" sz="1000" dirty="0" smtClean="0"/>
                        <a:t> SE, Laurent S, </a:t>
                      </a:r>
                      <a:r>
                        <a:rPr lang="en-ZA" sz="1000" dirty="0" err="1" smtClean="0"/>
                        <a:t>Manolis</a:t>
                      </a:r>
                      <a:r>
                        <a:rPr lang="en-ZA" sz="1000" dirty="0" smtClean="0"/>
                        <a:t> AJ, Nilsson PM, </a:t>
                      </a:r>
                      <a:r>
                        <a:rPr lang="en-ZA" sz="1000" dirty="0" err="1" smtClean="0"/>
                        <a:t>Ruilope</a:t>
                      </a:r>
                      <a:r>
                        <a:rPr lang="en-ZA" sz="1000" dirty="0" smtClean="0"/>
                        <a:t> LM, </a:t>
                      </a:r>
                      <a:r>
                        <a:rPr lang="en-ZA" sz="1000" dirty="0" err="1" smtClean="0"/>
                        <a:t>Schmieder</a:t>
                      </a:r>
                      <a:r>
                        <a:rPr lang="en-ZA" sz="1000" dirty="0" smtClean="0"/>
                        <a:t> RE, </a:t>
                      </a:r>
                      <a:r>
                        <a:rPr lang="en-ZA" sz="1000" dirty="0" err="1" smtClean="0"/>
                        <a:t>Sirnes</a:t>
                      </a:r>
                      <a:r>
                        <a:rPr lang="en-ZA" sz="1000" dirty="0" smtClean="0"/>
                        <a:t> PA, Sleight P, </a:t>
                      </a:r>
                      <a:r>
                        <a:rPr lang="en-ZA" sz="1000" dirty="0" err="1" smtClean="0"/>
                        <a:t>Viigimaa</a:t>
                      </a:r>
                      <a:r>
                        <a:rPr lang="en-ZA" sz="1000" dirty="0" smtClean="0"/>
                        <a:t> M, </a:t>
                      </a:r>
                      <a:r>
                        <a:rPr lang="en-ZA" sz="1000" dirty="0" err="1" smtClean="0"/>
                        <a:t>Waeber</a:t>
                      </a:r>
                      <a:r>
                        <a:rPr lang="en-ZA" sz="1000" dirty="0" smtClean="0"/>
                        <a:t> B, </a:t>
                      </a:r>
                      <a:r>
                        <a:rPr lang="en-ZA" sz="1000" dirty="0" err="1" smtClean="0"/>
                        <a:t>Zannad</a:t>
                      </a:r>
                      <a:r>
                        <a:rPr lang="en-ZA" sz="1000" dirty="0" smtClean="0"/>
                        <a:t> F: ESH/ESC Guidelines for the management of arterial hypertension; The Task Force for the management of arterial hypertension of the European Society of Hypertension (ESH) and of the European Society of Cardiology (ESC). </a:t>
                      </a:r>
                      <a:r>
                        <a:rPr lang="en-ZA" sz="1000" i="1" dirty="0" smtClean="0"/>
                        <a:t>J </a:t>
                      </a:r>
                      <a:r>
                        <a:rPr lang="en-ZA" sz="1000" i="1" dirty="0" err="1" smtClean="0"/>
                        <a:t>Hypertens</a:t>
                      </a:r>
                      <a:r>
                        <a:rPr lang="en-ZA" sz="1000" dirty="0" smtClean="0"/>
                        <a:t> 2013 (31):1281–1357.</a:t>
                      </a:r>
                    </a:p>
                    <a:p>
                      <a:pPr marL="285750" indent="-285750">
                        <a:lnSpc>
                          <a:spcPct val="120000"/>
                        </a:lnSpc>
                        <a:spcBef>
                          <a:spcPts val="0"/>
                        </a:spcBef>
                        <a:buFont typeface="Arial" pitchFamily="34" charset="0"/>
                        <a:buChar char="•"/>
                      </a:pPr>
                      <a:r>
                        <a:rPr lang="en-ZA" sz="1000" dirty="0" smtClean="0"/>
                        <a:t>Lopez-Jaramillo P, Lopez-Lopez J, Lopez-Lopez C, Rodriguez-Alvarez MI. The goal of blood pressure in the hypertensive patient with diabetes is defined: now  the challenge is go from recommendations to practice. </a:t>
                      </a:r>
                      <a:r>
                        <a:rPr lang="en-ZA" sz="1000" i="1" dirty="0" err="1" smtClean="0"/>
                        <a:t>Diabetol</a:t>
                      </a:r>
                      <a:r>
                        <a:rPr lang="en-ZA" sz="1000" i="1" dirty="0" smtClean="0"/>
                        <a:t> </a:t>
                      </a:r>
                      <a:r>
                        <a:rPr lang="en-ZA" sz="1000" i="1" dirty="0" err="1" smtClean="0"/>
                        <a:t>Metab</a:t>
                      </a:r>
                      <a:r>
                        <a:rPr lang="en-ZA" sz="1000" i="1" dirty="0" smtClean="0"/>
                        <a:t> </a:t>
                      </a:r>
                      <a:r>
                        <a:rPr lang="en-ZA" sz="1000" i="1" dirty="0" err="1" smtClean="0"/>
                        <a:t>Syndr</a:t>
                      </a:r>
                      <a:r>
                        <a:rPr lang="en-ZA" sz="1000" i="1" dirty="0" smtClean="0"/>
                        <a:t>.</a:t>
                      </a:r>
                      <a:r>
                        <a:rPr lang="en-ZA" sz="1000" dirty="0" smtClean="0"/>
                        <a:t> 2014  Mar 4;6(1):31.</a:t>
                      </a:r>
                    </a:p>
                  </a:txBody>
                  <a:tcPr/>
                </a:tc>
              </a:tr>
              <a:tr h="370840">
                <a:tc>
                  <a:txBody>
                    <a:bodyPr/>
                    <a:lstStyle/>
                    <a:p>
                      <a:r>
                        <a:rPr lang="en-ZA" sz="1000" dirty="0" smtClean="0"/>
                        <a:t>28</a:t>
                      </a:r>
                      <a:endParaRPr lang="en-ZA" sz="1000" dirty="0"/>
                    </a:p>
                  </a:txBody>
                  <a:tcPr/>
                </a:tc>
                <a:tc>
                  <a:txBody>
                    <a:bodyPr/>
                    <a:lstStyle/>
                    <a:p>
                      <a:r>
                        <a:rPr lang="en-ZA" sz="1000" dirty="0" smtClean="0"/>
                        <a:t>21</a:t>
                      </a:r>
                      <a:endParaRPr lang="en-ZA" sz="1000" dirty="0"/>
                    </a:p>
                  </a:txBody>
                  <a:tcPr/>
                </a:tc>
                <a:tc>
                  <a:txBody>
                    <a:bodyPr/>
                    <a:lstStyle/>
                    <a:p>
                      <a:pPr marL="0" indent="0">
                        <a:buFont typeface="Arial" pitchFamily="34" charset="0"/>
                        <a:buNone/>
                      </a:pPr>
                      <a:r>
                        <a:rPr lang="en-ZA" sz="1000" b="1" u="sng" dirty="0" smtClean="0"/>
                        <a:t>ASYMPTOMATIC SEVERE HYPERTENSION</a:t>
                      </a:r>
                    </a:p>
                    <a:p>
                      <a:pPr marL="285750" indent="-285750">
                        <a:buFont typeface="Arial" pitchFamily="34" charset="0"/>
                        <a:buChar char="•"/>
                      </a:pPr>
                      <a:r>
                        <a:rPr lang="en-ZA" sz="1000" dirty="0" smtClean="0"/>
                        <a:t>Adult Hospital level STG, 2012</a:t>
                      </a:r>
                    </a:p>
                    <a:p>
                      <a:pPr marL="285750" indent="-285750">
                        <a:buFont typeface="Arial" pitchFamily="34" charset="0"/>
                        <a:buChar char="•"/>
                      </a:pPr>
                      <a:r>
                        <a:rPr lang="en-ZA" sz="1000" dirty="0" err="1" smtClean="0"/>
                        <a:t>Seedat</a:t>
                      </a:r>
                      <a:r>
                        <a:rPr lang="en-ZA" sz="1000" dirty="0" smtClean="0"/>
                        <a:t> YK, </a:t>
                      </a:r>
                      <a:r>
                        <a:rPr lang="en-ZA" sz="1000" dirty="0" err="1" smtClean="0"/>
                        <a:t>Rayner</a:t>
                      </a:r>
                      <a:r>
                        <a:rPr lang="en-ZA" sz="1000" dirty="0" smtClean="0"/>
                        <a:t> BL; Southern African Hypertension Society. South African hypertension guideline 2011. S </a:t>
                      </a:r>
                      <a:r>
                        <a:rPr lang="en-ZA" sz="1000" dirty="0" err="1" smtClean="0"/>
                        <a:t>Afr</a:t>
                      </a:r>
                      <a:r>
                        <a:rPr lang="en-ZA" sz="1000" dirty="0" smtClean="0"/>
                        <a:t> Med J. 2011 Dec 14;102(1 </a:t>
                      </a:r>
                      <a:r>
                        <a:rPr lang="en-ZA" sz="1000" dirty="0" err="1" smtClean="0"/>
                        <a:t>Pt</a:t>
                      </a:r>
                      <a:r>
                        <a:rPr lang="en-ZA" sz="1000" dirty="0" smtClean="0"/>
                        <a:t> 2):57-83. Erratum in: S </a:t>
                      </a:r>
                      <a:r>
                        <a:rPr lang="en-ZA" sz="1000" dirty="0" err="1" smtClean="0"/>
                        <a:t>Afr</a:t>
                      </a:r>
                      <a:r>
                        <a:rPr lang="en-ZA" sz="1000" dirty="0" smtClean="0"/>
                        <a:t> Med J. 2012 Feb;102(2):94.</a:t>
                      </a:r>
                    </a:p>
                  </a:txBody>
                  <a:tcPr/>
                </a:tc>
              </a:tr>
              <a:tr h="370840">
                <a:tc>
                  <a:txBody>
                    <a:bodyPr/>
                    <a:lstStyle/>
                    <a:p>
                      <a:r>
                        <a:rPr lang="en-ZA" sz="1000" dirty="0" smtClean="0"/>
                        <a:t>29</a:t>
                      </a:r>
                      <a:endParaRPr lang="en-ZA" sz="1000" dirty="0"/>
                    </a:p>
                  </a:txBody>
                  <a:tcPr/>
                </a:tc>
                <a:tc>
                  <a:txBody>
                    <a:bodyPr/>
                    <a:lstStyle/>
                    <a:p>
                      <a:r>
                        <a:rPr lang="en-ZA" sz="1000" dirty="0" smtClean="0"/>
                        <a:t>22</a:t>
                      </a:r>
                      <a:endParaRPr lang="en-ZA"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ASYMPTOMATIC SEVERE HYPERTENSION</a:t>
                      </a:r>
                    </a:p>
                    <a:p>
                      <a:pPr marL="285750" indent="-285750">
                        <a:buFont typeface="Arial" pitchFamily="34" charset="0"/>
                        <a:buChar char="•"/>
                      </a:pPr>
                      <a:r>
                        <a:rPr lang="en-ZA" sz="1000" dirty="0" smtClean="0"/>
                        <a:t>Adult Hospital level STG, 2012</a:t>
                      </a:r>
                    </a:p>
                    <a:p>
                      <a:pPr marL="285750" indent="-285750">
                        <a:buFont typeface="Arial" pitchFamily="34" charset="0"/>
                        <a:buChar char="•"/>
                      </a:pPr>
                      <a:r>
                        <a:rPr lang="en-ZA" sz="1000" dirty="0" err="1" smtClean="0"/>
                        <a:t>Seedat</a:t>
                      </a:r>
                      <a:r>
                        <a:rPr lang="en-ZA" sz="1000" dirty="0" smtClean="0"/>
                        <a:t> YK, </a:t>
                      </a:r>
                      <a:r>
                        <a:rPr lang="en-ZA" sz="1000" dirty="0" err="1" smtClean="0"/>
                        <a:t>Rayner</a:t>
                      </a:r>
                      <a:r>
                        <a:rPr lang="en-ZA" sz="1000" dirty="0" smtClean="0"/>
                        <a:t> BL; Southern African Hypertension Society. South African hypertension guideline 2011. S </a:t>
                      </a:r>
                      <a:r>
                        <a:rPr lang="en-ZA" sz="1000" dirty="0" err="1" smtClean="0"/>
                        <a:t>Afr</a:t>
                      </a:r>
                      <a:r>
                        <a:rPr lang="en-ZA" sz="1000" dirty="0" smtClean="0"/>
                        <a:t> Med J. 2011 Dec 14;102(1 </a:t>
                      </a:r>
                      <a:r>
                        <a:rPr lang="en-ZA" sz="1000" dirty="0" err="1" smtClean="0"/>
                        <a:t>Pt</a:t>
                      </a:r>
                      <a:r>
                        <a:rPr lang="en-ZA" sz="1000" dirty="0" smtClean="0"/>
                        <a:t> 2):57-83. Erratum in: S </a:t>
                      </a:r>
                      <a:r>
                        <a:rPr lang="en-ZA" sz="1000" dirty="0" err="1" smtClean="0"/>
                        <a:t>Afr</a:t>
                      </a:r>
                      <a:r>
                        <a:rPr lang="en-ZA" sz="1000" dirty="0" smtClean="0"/>
                        <a:t> Med J. 2012 Feb;102(2):94.</a:t>
                      </a:r>
                    </a:p>
                  </a:txBody>
                  <a:tcPr/>
                </a:tc>
              </a:tr>
            </a:tbl>
          </a:graphicData>
        </a:graphic>
      </p:graphicFrame>
      <p:sp>
        <p:nvSpPr>
          <p:cNvPr id="3"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43</a:t>
            </a:fld>
            <a:endParaRPr lang="en-ZA" dirty="0"/>
          </a:p>
        </p:txBody>
      </p:sp>
    </p:spTree>
    <p:extLst>
      <p:ext uri="{BB962C8B-B14F-4D97-AF65-F5344CB8AC3E}">
        <p14:creationId xmlns="" xmlns:p14="http://schemas.microsoft.com/office/powerpoint/2010/main" val="19202010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1738741513"/>
              </p:ext>
            </p:extLst>
          </p:nvPr>
        </p:nvGraphicFramePr>
        <p:xfrm>
          <a:off x="-2" y="86152"/>
          <a:ext cx="9144001" cy="6492240"/>
        </p:xfrm>
        <a:graphic>
          <a:graphicData uri="http://schemas.openxmlformats.org/drawingml/2006/table">
            <a:tbl>
              <a:tblPr firstRow="1" bandRow="1">
                <a:tableStyleId>{8799B23B-EC83-4686-B30A-512413B5E67A}</a:tableStyleId>
              </a:tblPr>
              <a:tblGrid>
                <a:gridCol w="457202"/>
                <a:gridCol w="533400"/>
                <a:gridCol w="8153399"/>
              </a:tblGrid>
              <a:tr h="142448">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152608">
                <a:tc gridSpan="3">
                  <a:txBody>
                    <a:bodyPr/>
                    <a:lstStyle/>
                    <a:p>
                      <a:r>
                        <a:rPr lang="en-ZA" sz="1000" b="1" dirty="0" smtClean="0">
                          <a:solidFill>
                            <a:schemeClr val="tx1"/>
                          </a:solidFill>
                        </a:rPr>
                        <a:t>4.9 RHEUMATIC FEVER, ACUTE</a:t>
                      </a:r>
                      <a:endParaRPr lang="en-ZA" sz="1000" dirty="0">
                        <a:solidFill>
                          <a:schemeClr val="tx1"/>
                        </a:solidFill>
                      </a:endParaRPr>
                    </a:p>
                  </a:txBody>
                  <a:tcPr/>
                </a:tc>
                <a:tc hMerge="1">
                  <a:txBody>
                    <a:bodyPr/>
                    <a:lstStyle/>
                    <a:p>
                      <a:endParaRPr lang="en-US"/>
                    </a:p>
                  </a:txBody>
                  <a:tcPr/>
                </a:tc>
                <a:tc hMerge="1">
                  <a:txBody>
                    <a:bodyPr/>
                    <a:lstStyle/>
                    <a:p>
                      <a:endParaRPr lang="en-US"/>
                    </a:p>
                  </a:txBody>
                  <a:tcPr/>
                </a:tc>
              </a:tr>
              <a:tr h="370840">
                <a:tc>
                  <a:txBody>
                    <a:bodyPr/>
                    <a:lstStyle/>
                    <a:p>
                      <a:r>
                        <a:rPr lang="en-ZA" sz="1000" dirty="0" smtClean="0"/>
                        <a:t>31</a:t>
                      </a:r>
                      <a:endParaRPr lang="en-ZA" sz="1000" dirty="0"/>
                    </a:p>
                  </a:txBody>
                  <a:tcPr/>
                </a:tc>
                <a:tc>
                  <a:txBody>
                    <a:bodyPr/>
                    <a:lstStyle/>
                    <a:p>
                      <a:r>
                        <a:rPr lang="en-ZA" sz="1000" dirty="0" smtClean="0"/>
                        <a:t>23</a:t>
                      </a:r>
                      <a:endParaRPr lang="en-ZA" sz="1000" dirty="0"/>
                    </a:p>
                  </a:txBody>
                  <a:tcPr/>
                </a:tc>
                <a:tc>
                  <a:txBody>
                    <a:bodyPr/>
                    <a:lstStyle/>
                    <a:p>
                      <a:pPr marL="0" marR="0" indent="0" algn="l" defTabSz="914400" rtl="0" eaLnBrk="1" fontAlgn="auto" latinLnBrk="0" hangingPunct="1">
                        <a:lnSpc>
                          <a:spcPct val="120000"/>
                        </a:lnSpc>
                        <a:spcBef>
                          <a:spcPts val="0"/>
                        </a:spcBef>
                        <a:spcAft>
                          <a:spcPts val="0"/>
                        </a:spcAft>
                        <a:buClrTx/>
                        <a:buSzTx/>
                        <a:buFont typeface="Arial" pitchFamily="34" charset="0"/>
                        <a:buNone/>
                        <a:tabLst/>
                        <a:defRPr/>
                      </a:pPr>
                      <a:r>
                        <a:rPr lang="en-ZA" sz="1000" b="1" u="sng" dirty="0" smtClean="0"/>
                        <a:t>PHENOXYMETHYLPENICILLIN</a:t>
                      </a:r>
                    </a:p>
                    <a:p>
                      <a:pPr marL="171450" indent="-171450">
                        <a:lnSpc>
                          <a:spcPct val="120000"/>
                        </a:lnSpc>
                        <a:spcBef>
                          <a:spcPts val="0"/>
                        </a:spcBef>
                        <a:buFont typeface="Arial" pitchFamily="34" charset="0"/>
                        <a:buChar char="•"/>
                      </a:pPr>
                      <a:r>
                        <a:rPr lang="en-ZA" sz="1000" dirty="0" smtClean="0"/>
                        <a:t>RHD Australia (ARF/RHD writing group), National Heart Foundation of Australia and the Cardiac Society of Australia and New Zealand. </a:t>
                      </a:r>
                      <a:r>
                        <a:rPr lang="en-ZA" sz="1000" i="1" dirty="0" smtClean="0"/>
                        <a:t>Australian guideline for prevention, diagnosis and management of acute rheumatic fever and rheumatic heart disease (2nd edition)</a:t>
                      </a:r>
                      <a:r>
                        <a:rPr lang="en-ZA" sz="1000" dirty="0" smtClean="0"/>
                        <a:t>. 2012</a:t>
                      </a:r>
                    </a:p>
                    <a:p>
                      <a:pPr marL="171450" indent="-171450">
                        <a:lnSpc>
                          <a:spcPct val="120000"/>
                        </a:lnSpc>
                        <a:spcBef>
                          <a:spcPts val="0"/>
                        </a:spcBef>
                        <a:buFont typeface="Arial" pitchFamily="34" charset="0"/>
                        <a:buChar char="•"/>
                      </a:pPr>
                      <a:r>
                        <a:rPr lang="en-ZA" sz="1000" dirty="0" smtClean="0"/>
                        <a:t>Gerber MA, Baltimore RS, Eaton CB, </a:t>
                      </a:r>
                      <a:r>
                        <a:rPr lang="en-ZA" sz="1000" dirty="0" err="1" smtClean="0"/>
                        <a:t>Gewitz</a:t>
                      </a:r>
                      <a:r>
                        <a:rPr lang="en-ZA" sz="1000" dirty="0" smtClean="0"/>
                        <a:t> M, Rowley AH, Shulman ST, </a:t>
                      </a:r>
                      <a:r>
                        <a:rPr lang="en-ZA" sz="1000" dirty="0" err="1" smtClean="0"/>
                        <a:t>Taubert</a:t>
                      </a:r>
                      <a:r>
                        <a:rPr lang="en-ZA" sz="1000" dirty="0" smtClean="0"/>
                        <a:t> KA. Prevention of rheumatic fever and diagnosis and treatment of acute Streptococcal pharyngitis: a scientific statement from the American Heart Association Rheumatic Fever, Endocarditis, and Kawasaki Disease Committee of the  Council on Cardiovascular Disease in the Young, the Interdisciplinary Council on  Functional Genomics and Translational Biology, and the Interdisciplinary Council  on Quality of Care and Outcomes Research: endorsed by the American Academy of </a:t>
                      </a:r>
                      <a:r>
                        <a:rPr lang="en-ZA" sz="1000" dirty="0" err="1" smtClean="0"/>
                        <a:t>Pediatrics</a:t>
                      </a:r>
                      <a:r>
                        <a:rPr lang="en-ZA" sz="1000" dirty="0" smtClean="0"/>
                        <a:t>. </a:t>
                      </a:r>
                      <a:r>
                        <a:rPr lang="en-ZA" sz="1000" i="1" dirty="0" smtClean="0"/>
                        <a:t>Circulation.</a:t>
                      </a:r>
                      <a:r>
                        <a:rPr lang="en-ZA" sz="1000" dirty="0" smtClean="0"/>
                        <a:t> 2009 Mar 24;119(11):1541-51.</a:t>
                      </a:r>
                    </a:p>
                    <a:p>
                      <a:pPr marL="171450" indent="-171450">
                        <a:lnSpc>
                          <a:spcPct val="120000"/>
                        </a:lnSpc>
                        <a:spcBef>
                          <a:spcPts val="0"/>
                        </a:spcBef>
                        <a:buFont typeface="Arial" pitchFamily="34" charset="0"/>
                        <a:buChar char="•"/>
                      </a:pPr>
                      <a:r>
                        <a:rPr lang="en-ZA" sz="1000" dirty="0" smtClean="0"/>
                        <a:t>Working Group on </a:t>
                      </a:r>
                      <a:r>
                        <a:rPr lang="en-ZA" sz="1000" dirty="0" err="1" smtClean="0"/>
                        <a:t>Pediatric</a:t>
                      </a:r>
                      <a:r>
                        <a:rPr lang="en-ZA" sz="1000" dirty="0" smtClean="0"/>
                        <a:t> Acute Rheumatic Fever and Cardiology Chapter of Indian Academy of </a:t>
                      </a:r>
                      <a:r>
                        <a:rPr lang="en-ZA" sz="1000" dirty="0" err="1" smtClean="0"/>
                        <a:t>Pediatrics</a:t>
                      </a:r>
                      <a:r>
                        <a:rPr lang="en-ZA" sz="1000" dirty="0" smtClean="0"/>
                        <a:t>, </a:t>
                      </a:r>
                      <a:r>
                        <a:rPr lang="en-ZA" sz="1000" dirty="0" err="1" smtClean="0"/>
                        <a:t>Saxena</a:t>
                      </a:r>
                      <a:r>
                        <a:rPr lang="en-ZA" sz="1000" dirty="0" smtClean="0"/>
                        <a:t> A, Kumar RK, Gera RP, </a:t>
                      </a:r>
                      <a:r>
                        <a:rPr lang="en-ZA" sz="1000" dirty="0" err="1" smtClean="0"/>
                        <a:t>Radhakrishnan</a:t>
                      </a:r>
                      <a:r>
                        <a:rPr lang="en-ZA" sz="1000" dirty="0" smtClean="0"/>
                        <a:t> S, Mishra S, Ahmed Z. Consensus guidelines on </a:t>
                      </a:r>
                      <a:r>
                        <a:rPr lang="en-ZA" sz="1000" dirty="0" err="1" smtClean="0"/>
                        <a:t>pediatric</a:t>
                      </a:r>
                      <a:r>
                        <a:rPr lang="en-ZA" sz="1000" dirty="0" smtClean="0"/>
                        <a:t> acute rheumatic fever and rheumatic heart disease. </a:t>
                      </a:r>
                      <a:r>
                        <a:rPr lang="en-ZA" sz="1000" i="1" dirty="0" smtClean="0"/>
                        <a:t>Indian </a:t>
                      </a:r>
                      <a:r>
                        <a:rPr lang="en-ZA" sz="1000" i="1" dirty="0" err="1" smtClean="0"/>
                        <a:t>Pediatr</a:t>
                      </a:r>
                      <a:r>
                        <a:rPr lang="en-ZA" sz="1000" i="1" dirty="0" smtClean="0"/>
                        <a:t>.</a:t>
                      </a:r>
                      <a:r>
                        <a:rPr lang="en-ZA" sz="1000" dirty="0" smtClean="0"/>
                        <a:t> 2008 Jul;45(7):565-73. </a:t>
                      </a:r>
                    </a:p>
                    <a:p>
                      <a:pPr marL="171450" indent="-171450">
                        <a:lnSpc>
                          <a:spcPct val="120000"/>
                        </a:lnSpc>
                        <a:spcBef>
                          <a:spcPts val="0"/>
                        </a:spcBef>
                        <a:buFont typeface="Arial" pitchFamily="34" charset="0"/>
                        <a:buChar char="•"/>
                      </a:pPr>
                      <a:r>
                        <a:rPr lang="en-ZA" sz="1000" dirty="0" smtClean="0"/>
                        <a:t>van </a:t>
                      </a:r>
                      <a:r>
                        <a:rPr lang="en-ZA" sz="1000" dirty="0" err="1" smtClean="0"/>
                        <a:t>Driel</a:t>
                      </a:r>
                      <a:r>
                        <a:rPr lang="en-ZA" sz="1000" dirty="0" smtClean="0"/>
                        <a:t> ML, De Sutter AI, </a:t>
                      </a:r>
                      <a:r>
                        <a:rPr lang="en-ZA" sz="1000" dirty="0" err="1" smtClean="0"/>
                        <a:t>Keber</a:t>
                      </a:r>
                      <a:r>
                        <a:rPr lang="en-ZA" sz="1000" dirty="0" smtClean="0"/>
                        <a:t> N, </a:t>
                      </a:r>
                      <a:r>
                        <a:rPr lang="en-ZA" sz="1000" dirty="0" err="1" smtClean="0"/>
                        <a:t>Habraken</a:t>
                      </a:r>
                      <a:r>
                        <a:rPr lang="en-ZA" sz="1000" dirty="0" smtClean="0"/>
                        <a:t> H, </a:t>
                      </a:r>
                      <a:r>
                        <a:rPr lang="en-ZA" sz="1000" dirty="0" err="1" smtClean="0"/>
                        <a:t>Christiaens</a:t>
                      </a:r>
                      <a:r>
                        <a:rPr lang="en-ZA" sz="1000" dirty="0" smtClean="0"/>
                        <a:t> T. Different antibiotic treatments for group A streptococcal pharyngitis. Cochrane Database </a:t>
                      </a:r>
                      <a:r>
                        <a:rPr lang="en-ZA" sz="1000" dirty="0" err="1" smtClean="0"/>
                        <a:t>Syst</a:t>
                      </a:r>
                      <a:r>
                        <a:rPr lang="en-ZA" sz="1000" dirty="0" smtClean="0"/>
                        <a:t> Rev. 2013 Apr 30;4:CD004406.</a:t>
                      </a:r>
                    </a:p>
                    <a:p>
                      <a:pPr marL="171450" indent="-171450">
                        <a:lnSpc>
                          <a:spcPct val="120000"/>
                        </a:lnSpc>
                        <a:spcBef>
                          <a:spcPts val="0"/>
                        </a:spcBef>
                        <a:buFont typeface="Arial" pitchFamily="34" charset="0"/>
                        <a:buChar char="•"/>
                      </a:pPr>
                      <a:r>
                        <a:rPr lang="en-ZA" sz="1000" dirty="0" smtClean="0"/>
                        <a:t>Lennon DR, Farrell E, Martin DR, Stewart JM. Once-daily amoxicillin versus twice-daily penicillin V in group A beta-haemolytic streptococcal pharyngitis. </a:t>
                      </a:r>
                      <a:r>
                        <a:rPr lang="en-ZA" sz="1000" i="1" dirty="0" smtClean="0"/>
                        <a:t>Arch Dis Child.</a:t>
                      </a:r>
                      <a:r>
                        <a:rPr lang="en-ZA" sz="1000" dirty="0" smtClean="0"/>
                        <a:t> 2008 Jun;93(6):474-8.</a:t>
                      </a:r>
                    </a:p>
                  </a:txBody>
                  <a:tcPr/>
                </a:tc>
              </a:tr>
              <a:tr h="370840">
                <a:tc>
                  <a:txBody>
                    <a:bodyPr/>
                    <a:lstStyle/>
                    <a:p>
                      <a:r>
                        <a:rPr lang="en-ZA" sz="1000" dirty="0" smtClean="0"/>
                        <a:t>32</a:t>
                      </a:r>
                      <a:endParaRPr lang="en-ZA" sz="1000" dirty="0"/>
                    </a:p>
                  </a:txBody>
                  <a:tcPr/>
                </a:tc>
                <a:tc>
                  <a:txBody>
                    <a:bodyPr/>
                    <a:lstStyle/>
                    <a:p>
                      <a:r>
                        <a:rPr lang="en-ZA" sz="1000" dirty="0" smtClean="0"/>
                        <a:t>24</a:t>
                      </a:r>
                      <a:endParaRPr lang="en-ZA"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PHENOXYMETHYLPENICILLIN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Paediatric Hospital level STG, 2013</a:t>
                      </a:r>
                    </a:p>
                  </a:txBody>
                  <a:tcPr/>
                </a:tc>
              </a:tr>
              <a:tr h="370840">
                <a:tc>
                  <a:txBody>
                    <a:bodyPr/>
                    <a:lstStyle/>
                    <a:p>
                      <a:r>
                        <a:rPr lang="en-ZA" sz="1000" dirty="0" smtClean="0"/>
                        <a:t>33</a:t>
                      </a:r>
                      <a:endParaRPr lang="en-ZA" sz="1000" dirty="0"/>
                    </a:p>
                  </a:txBody>
                  <a:tcPr/>
                </a:tc>
                <a:tc>
                  <a:txBody>
                    <a:bodyPr/>
                    <a:lstStyle/>
                    <a:p>
                      <a:r>
                        <a:rPr lang="en-ZA" sz="1000" dirty="0" smtClean="0"/>
                        <a:t>25</a:t>
                      </a:r>
                      <a:endParaRPr lang="en-ZA" sz="1000" dirty="0"/>
                    </a:p>
                  </a:txBody>
                  <a:tcPr/>
                </a:tc>
                <a:tc>
                  <a:txBody>
                    <a:bodyPr/>
                    <a:lstStyle/>
                    <a:p>
                      <a:pPr marL="0" indent="0">
                        <a:buFont typeface="Arial" pitchFamily="34" charset="0"/>
                        <a:buNone/>
                      </a:pPr>
                      <a:r>
                        <a:rPr lang="en-ZA" sz="1000" b="1" u="sng" dirty="0" smtClean="0"/>
                        <a:t>AZITHROMYCIN</a:t>
                      </a:r>
                    </a:p>
                    <a:p>
                      <a:pPr marL="171450" indent="-171450">
                        <a:buFont typeface="Arial" pitchFamily="34" charset="0"/>
                        <a:buChar char="•"/>
                      </a:pPr>
                      <a:r>
                        <a:rPr lang="en-ZA" sz="1000" dirty="0" err="1" smtClean="0"/>
                        <a:t>Guo</a:t>
                      </a:r>
                      <a:r>
                        <a:rPr lang="en-ZA" sz="1000" dirty="0" smtClean="0"/>
                        <a:t> D, </a:t>
                      </a:r>
                      <a:r>
                        <a:rPr lang="en-ZA" sz="1000" dirty="0" err="1" smtClean="0"/>
                        <a:t>Cai</a:t>
                      </a:r>
                      <a:r>
                        <a:rPr lang="en-ZA" sz="1000" dirty="0" smtClean="0"/>
                        <a:t> Y, Chai D, Liang B, </a:t>
                      </a:r>
                      <a:r>
                        <a:rPr lang="en-ZA" sz="1000" dirty="0" err="1" smtClean="0"/>
                        <a:t>Bai</a:t>
                      </a:r>
                      <a:r>
                        <a:rPr lang="en-ZA" sz="1000" dirty="0" smtClean="0"/>
                        <a:t> N, Wang R. The </a:t>
                      </a:r>
                      <a:r>
                        <a:rPr lang="en-ZA" sz="1000" dirty="0" err="1" smtClean="0"/>
                        <a:t>cardiotoxicity</a:t>
                      </a:r>
                      <a:r>
                        <a:rPr lang="en-ZA" sz="1000" dirty="0" smtClean="0"/>
                        <a:t> of macrolides: a systematic review. </a:t>
                      </a:r>
                      <a:r>
                        <a:rPr lang="en-ZA" sz="1000" dirty="0" err="1" smtClean="0"/>
                        <a:t>Pharmazie</a:t>
                      </a:r>
                      <a:r>
                        <a:rPr lang="en-ZA" sz="1000" dirty="0" smtClean="0"/>
                        <a:t>. 2010 Sep;65(9):631-40. Review.</a:t>
                      </a:r>
                    </a:p>
                    <a:p>
                      <a:pPr marL="171450" indent="-171450">
                        <a:buFont typeface="Arial" pitchFamily="34" charset="0"/>
                        <a:buChar char="•"/>
                      </a:pPr>
                      <a:r>
                        <a:rPr lang="en-ZA" sz="1000" dirty="0" smtClean="0"/>
                        <a:t>SAMF, 10</a:t>
                      </a:r>
                      <a:r>
                        <a:rPr lang="en-ZA" sz="1000" baseline="30000" dirty="0" smtClean="0"/>
                        <a:t>th</a:t>
                      </a:r>
                      <a:r>
                        <a:rPr lang="en-ZA" sz="1000" dirty="0" smtClean="0"/>
                        <a:t> edition, 2012.</a:t>
                      </a:r>
                    </a:p>
                    <a:p>
                      <a:pPr marL="171450" indent="-171450">
                        <a:buFont typeface="Arial" pitchFamily="34" charset="0"/>
                        <a:buChar char="•"/>
                      </a:pPr>
                      <a:r>
                        <a:rPr lang="en-ZA" sz="1000" dirty="0" smtClean="0"/>
                        <a:t>Contract circular HP02-2013AI, to 31July2015.</a:t>
                      </a:r>
                    </a:p>
                  </a:txBody>
                  <a:tcPr/>
                </a:tc>
              </a:tr>
              <a:tr h="370840">
                <a:tc>
                  <a:txBody>
                    <a:bodyPr/>
                    <a:lstStyle/>
                    <a:p>
                      <a:r>
                        <a:rPr lang="en-ZA" sz="1000" dirty="0" smtClean="0"/>
                        <a:t>34</a:t>
                      </a:r>
                      <a:endParaRPr lang="en-ZA" sz="1000" dirty="0"/>
                    </a:p>
                  </a:txBody>
                  <a:tcPr/>
                </a:tc>
                <a:tc>
                  <a:txBody>
                    <a:bodyPr/>
                    <a:lstStyle/>
                    <a:p>
                      <a:r>
                        <a:rPr lang="en-ZA" sz="1000" dirty="0" smtClean="0"/>
                        <a:t>26</a:t>
                      </a:r>
                      <a:endParaRPr lang="en-ZA" sz="1000" dirty="0"/>
                    </a:p>
                  </a:txBody>
                  <a:tcPr/>
                </a:tc>
                <a:tc>
                  <a:txBody>
                    <a:bodyPr/>
                    <a:lstStyle/>
                    <a:p>
                      <a:pPr marL="0" indent="0">
                        <a:buFont typeface="Arial" pitchFamily="34" charset="0"/>
                        <a:buNone/>
                      </a:pPr>
                      <a:r>
                        <a:rPr lang="en-ZA" sz="1000" b="1" u="sng" dirty="0" smtClean="0"/>
                        <a:t>AZITHROMYCIN</a:t>
                      </a:r>
                    </a:p>
                    <a:p>
                      <a:pPr marL="285750" indent="-285750">
                        <a:buFont typeface="Arial" pitchFamily="34" charset="0"/>
                        <a:buChar char="•"/>
                      </a:pPr>
                      <a:r>
                        <a:rPr lang="en-ZA" sz="1000" kern="1200" dirty="0" smtClean="0">
                          <a:solidFill>
                            <a:schemeClr val="tx1"/>
                          </a:solidFill>
                          <a:effectLst/>
                          <a:latin typeface="+mn-lt"/>
                          <a:ea typeface="+mn-ea"/>
                          <a:cs typeface="+mn-cs"/>
                        </a:rPr>
                        <a:t>van </a:t>
                      </a:r>
                      <a:r>
                        <a:rPr lang="en-ZA" sz="1000" kern="1200" dirty="0" err="1" smtClean="0">
                          <a:solidFill>
                            <a:schemeClr val="tx1"/>
                          </a:solidFill>
                          <a:effectLst/>
                          <a:latin typeface="+mn-lt"/>
                          <a:ea typeface="+mn-ea"/>
                          <a:cs typeface="+mn-cs"/>
                        </a:rPr>
                        <a:t>Driel</a:t>
                      </a:r>
                      <a:r>
                        <a:rPr lang="en-ZA" sz="1000" kern="1200" dirty="0" smtClean="0">
                          <a:solidFill>
                            <a:schemeClr val="tx1"/>
                          </a:solidFill>
                          <a:effectLst/>
                          <a:latin typeface="+mn-lt"/>
                          <a:ea typeface="+mn-ea"/>
                          <a:cs typeface="+mn-cs"/>
                        </a:rPr>
                        <a:t> ML, De Sutter AI, </a:t>
                      </a:r>
                      <a:r>
                        <a:rPr lang="en-ZA" sz="1000" kern="1200" dirty="0" err="1" smtClean="0">
                          <a:solidFill>
                            <a:schemeClr val="tx1"/>
                          </a:solidFill>
                          <a:effectLst/>
                          <a:latin typeface="+mn-lt"/>
                          <a:ea typeface="+mn-ea"/>
                          <a:cs typeface="+mn-cs"/>
                        </a:rPr>
                        <a:t>Keber</a:t>
                      </a:r>
                      <a:r>
                        <a:rPr lang="en-ZA" sz="1000" kern="1200" dirty="0" smtClean="0">
                          <a:solidFill>
                            <a:schemeClr val="tx1"/>
                          </a:solidFill>
                          <a:effectLst/>
                          <a:latin typeface="+mn-lt"/>
                          <a:ea typeface="+mn-ea"/>
                          <a:cs typeface="+mn-cs"/>
                        </a:rPr>
                        <a:t> N, </a:t>
                      </a:r>
                      <a:r>
                        <a:rPr lang="en-ZA" sz="1000" kern="1200" dirty="0" err="1" smtClean="0">
                          <a:solidFill>
                            <a:schemeClr val="tx1"/>
                          </a:solidFill>
                          <a:effectLst/>
                          <a:latin typeface="+mn-lt"/>
                          <a:ea typeface="+mn-ea"/>
                          <a:cs typeface="+mn-cs"/>
                        </a:rPr>
                        <a:t>Habraken</a:t>
                      </a:r>
                      <a:r>
                        <a:rPr lang="en-ZA" sz="1000" kern="1200" dirty="0" smtClean="0">
                          <a:solidFill>
                            <a:schemeClr val="tx1"/>
                          </a:solidFill>
                          <a:effectLst/>
                          <a:latin typeface="+mn-lt"/>
                          <a:ea typeface="+mn-ea"/>
                          <a:cs typeface="+mn-cs"/>
                        </a:rPr>
                        <a:t> H, </a:t>
                      </a:r>
                      <a:r>
                        <a:rPr lang="en-ZA" sz="1000" kern="1200" dirty="0" err="1" smtClean="0">
                          <a:solidFill>
                            <a:schemeClr val="tx1"/>
                          </a:solidFill>
                          <a:effectLst/>
                          <a:latin typeface="+mn-lt"/>
                          <a:ea typeface="+mn-ea"/>
                          <a:cs typeface="+mn-cs"/>
                        </a:rPr>
                        <a:t>Christiaens</a:t>
                      </a:r>
                      <a:r>
                        <a:rPr lang="en-ZA" sz="1000" kern="1200" dirty="0" smtClean="0">
                          <a:solidFill>
                            <a:schemeClr val="tx1"/>
                          </a:solidFill>
                          <a:effectLst/>
                          <a:latin typeface="+mn-lt"/>
                          <a:ea typeface="+mn-ea"/>
                          <a:cs typeface="+mn-cs"/>
                        </a:rPr>
                        <a:t> T. Different antibiotic treatments for group A streptococcal pharyngitis. </a:t>
                      </a:r>
                      <a:r>
                        <a:rPr lang="en-ZA" sz="1000" i="1" kern="1200" dirty="0" smtClean="0">
                          <a:solidFill>
                            <a:schemeClr val="tx1"/>
                          </a:solidFill>
                          <a:effectLst/>
                          <a:latin typeface="+mn-lt"/>
                          <a:ea typeface="+mn-ea"/>
                          <a:cs typeface="+mn-cs"/>
                        </a:rPr>
                        <a:t>Cochrane Database </a:t>
                      </a:r>
                      <a:r>
                        <a:rPr lang="en-ZA" sz="1000" i="1" kern="1200" dirty="0" err="1" smtClean="0">
                          <a:solidFill>
                            <a:schemeClr val="tx1"/>
                          </a:solidFill>
                          <a:effectLst/>
                          <a:latin typeface="+mn-lt"/>
                          <a:ea typeface="+mn-ea"/>
                          <a:cs typeface="+mn-cs"/>
                        </a:rPr>
                        <a:t>Syst</a:t>
                      </a:r>
                      <a:r>
                        <a:rPr lang="en-ZA" sz="1000" i="1" kern="1200" dirty="0" smtClean="0">
                          <a:solidFill>
                            <a:schemeClr val="tx1"/>
                          </a:solidFill>
                          <a:effectLst/>
                          <a:latin typeface="+mn-lt"/>
                          <a:ea typeface="+mn-ea"/>
                          <a:cs typeface="+mn-cs"/>
                        </a:rPr>
                        <a:t> Rev</a:t>
                      </a:r>
                      <a:r>
                        <a:rPr lang="en-ZA" sz="1000" kern="1200" dirty="0" smtClean="0">
                          <a:solidFill>
                            <a:schemeClr val="tx1"/>
                          </a:solidFill>
                          <a:effectLst/>
                          <a:latin typeface="+mn-lt"/>
                          <a:ea typeface="+mn-ea"/>
                          <a:cs typeface="+mn-cs"/>
                        </a:rPr>
                        <a:t>. 2013 Apr 30;4:CD004406. </a:t>
                      </a:r>
                    </a:p>
                    <a:p>
                      <a:pPr marL="285750" indent="-285750">
                        <a:buFont typeface="Arial" pitchFamily="34" charset="0"/>
                        <a:buChar char="•"/>
                      </a:pPr>
                      <a:r>
                        <a:rPr lang="en-ZA" sz="1000" dirty="0" smtClean="0"/>
                        <a:t>Albert RK, </a:t>
                      </a:r>
                      <a:r>
                        <a:rPr lang="en-ZA" sz="1000" dirty="0" err="1" smtClean="0"/>
                        <a:t>Connett</a:t>
                      </a:r>
                      <a:r>
                        <a:rPr lang="en-ZA" sz="1000" dirty="0" smtClean="0"/>
                        <a:t> J, Bailey WC, </a:t>
                      </a:r>
                      <a:r>
                        <a:rPr lang="en-ZA" sz="1000" dirty="0" err="1" smtClean="0"/>
                        <a:t>Casaburi</a:t>
                      </a:r>
                      <a:r>
                        <a:rPr lang="en-ZA" sz="1000" dirty="0" smtClean="0"/>
                        <a:t> R, Cooper JA </a:t>
                      </a:r>
                      <a:r>
                        <a:rPr lang="en-ZA" sz="1000" dirty="0" err="1" smtClean="0"/>
                        <a:t>Jr</a:t>
                      </a:r>
                      <a:r>
                        <a:rPr lang="en-ZA" sz="1000" dirty="0" smtClean="0"/>
                        <a:t>, </a:t>
                      </a:r>
                      <a:r>
                        <a:rPr lang="en-ZA" sz="1000" dirty="0" err="1" smtClean="0"/>
                        <a:t>Criner</a:t>
                      </a:r>
                      <a:r>
                        <a:rPr lang="en-ZA" sz="1000" dirty="0" smtClean="0"/>
                        <a:t> GJ, Curtis JL, </a:t>
                      </a:r>
                      <a:r>
                        <a:rPr lang="en-ZA" sz="1000" dirty="0" err="1" smtClean="0"/>
                        <a:t>Dransfield</a:t>
                      </a:r>
                      <a:r>
                        <a:rPr lang="en-ZA" sz="1000" dirty="0" smtClean="0"/>
                        <a:t> MT, Han MK, Lazarus SC, Make B, </a:t>
                      </a:r>
                      <a:r>
                        <a:rPr lang="en-ZA" sz="1000" dirty="0" err="1" smtClean="0"/>
                        <a:t>Marchetti</a:t>
                      </a:r>
                      <a:r>
                        <a:rPr lang="en-ZA" sz="1000" dirty="0" smtClean="0"/>
                        <a:t> N, Martinez FJ, </a:t>
                      </a:r>
                      <a:r>
                        <a:rPr lang="en-ZA" sz="1000" dirty="0" err="1" smtClean="0"/>
                        <a:t>Madinger</a:t>
                      </a:r>
                      <a:r>
                        <a:rPr lang="en-ZA" sz="1000" dirty="0" smtClean="0"/>
                        <a:t> NE, </a:t>
                      </a:r>
                      <a:r>
                        <a:rPr lang="en-ZA" sz="1000" dirty="0" err="1" smtClean="0"/>
                        <a:t>McEvoy</a:t>
                      </a:r>
                      <a:r>
                        <a:rPr lang="en-ZA" sz="1000" dirty="0" smtClean="0"/>
                        <a:t> C, </a:t>
                      </a:r>
                      <a:r>
                        <a:rPr lang="en-ZA" sz="1000" dirty="0" err="1" smtClean="0"/>
                        <a:t>Niewoehner</a:t>
                      </a:r>
                      <a:r>
                        <a:rPr lang="en-ZA" sz="1000" dirty="0" smtClean="0"/>
                        <a:t> DE, </a:t>
                      </a:r>
                      <a:r>
                        <a:rPr lang="en-ZA" sz="1000" dirty="0" err="1" smtClean="0"/>
                        <a:t>Porsasz</a:t>
                      </a:r>
                      <a:r>
                        <a:rPr lang="en-ZA" sz="1000" dirty="0" smtClean="0"/>
                        <a:t> J, Price CS, Reilly J, Scanlon PD, </a:t>
                      </a:r>
                      <a:r>
                        <a:rPr lang="en-ZA" sz="1000" dirty="0" err="1" smtClean="0"/>
                        <a:t>Sciurba</a:t>
                      </a:r>
                      <a:r>
                        <a:rPr lang="en-ZA" sz="1000" dirty="0" smtClean="0"/>
                        <a:t> FC, </a:t>
                      </a:r>
                      <a:r>
                        <a:rPr lang="en-ZA" sz="1000" dirty="0" err="1" smtClean="0"/>
                        <a:t>Scharf</a:t>
                      </a:r>
                      <a:r>
                        <a:rPr lang="en-ZA" sz="1000" dirty="0" smtClean="0"/>
                        <a:t> SM, </a:t>
                      </a:r>
                      <a:r>
                        <a:rPr lang="en-ZA" sz="1000" dirty="0" err="1" smtClean="0"/>
                        <a:t>Washko</a:t>
                      </a:r>
                      <a:r>
                        <a:rPr lang="en-ZA" sz="1000" dirty="0" smtClean="0"/>
                        <a:t> GR, Woodruff PG, </a:t>
                      </a:r>
                      <a:r>
                        <a:rPr lang="en-ZA" sz="1000" dirty="0" err="1" smtClean="0"/>
                        <a:t>Anthonisen</a:t>
                      </a:r>
                      <a:r>
                        <a:rPr lang="en-ZA" sz="1000" dirty="0" smtClean="0"/>
                        <a:t> NR; COPD Clinical Research Network. Azithromycin for prevention of exacerbations of COPD. N </a:t>
                      </a:r>
                      <a:r>
                        <a:rPr lang="en-ZA" sz="1000" dirty="0" err="1" smtClean="0"/>
                        <a:t>Engl</a:t>
                      </a:r>
                      <a:r>
                        <a:rPr lang="en-ZA" sz="1000" dirty="0" smtClean="0"/>
                        <a:t> J Med. 2011 Aug 25;365(8):689-98. </a:t>
                      </a:r>
                      <a:r>
                        <a:rPr lang="en-ZA" sz="1000" dirty="0" err="1" smtClean="0"/>
                        <a:t>doi</a:t>
                      </a:r>
                      <a:r>
                        <a:rPr lang="en-ZA" sz="1000" dirty="0" smtClean="0"/>
                        <a:t>: 10.1056/NEJMoa1104623. Erratum in: N </a:t>
                      </a:r>
                      <a:r>
                        <a:rPr lang="en-ZA" sz="1000" dirty="0" err="1" smtClean="0"/>
                        <a:t>Engl</a:t>
                      </a:r>
                      <a:r>
                        <a:rPr lang="en-ZA" sz="1000" dirty="0" smtClean="0"/>
                        <a:t> J Med. 2012  Apr 5;366(14):1356.</a:t>
                      </a:r>
                    </a:p>
                    <a:p>
                      <a:pPr marL="285750" indent="-285750">
                        <a:buFont typeface="Arial" pitchFamily="34" charset="0"/>
                        <a:buChar char="•"/>
                      </a:pPr>
                      <a:r>
                        <a:rPr lang="en-ZA" sz="1000" dirty="0" smtClean="0"/>
                        <a:t>Altenburg J, de </a:t>
                      </a:r>
                      <a:r>
                        <a:rPr lang="en-ZA" sz="1000" dirty="0" err="1" smtClean="0"/>
                        <a:t>Graaff</a:t>
                      </a:r>
                      <a:r>
                        <a:rPr lang="en-ZA" sz="1000" dirty="0" smtClean="0"/>
                        <a:t> CS, </a:t>
                      </a:r>
                      <a:r>
                        <a:rPr lang="en-ZA" sz="1000" dirty="0" err="1" smtClean="0"/>
                        <a:t>Stienstra</a:t>
                      </a:r>
                      <a:r>
                        <a:rPr lang="en-ZA" sz="1000" dirty="0" smtClean="0"/>
                        <a:t> Y, </a:t>
                      </a:r>
                      <a:r>
                        <a:rPr lang="en-ZA" sz="1000" dirty="0" err="1" smtClean="0"/>
                        <a:t>Sloos</a:t>
                      </a:r>
                      <a:r>
                        <a:rPr lang="en-ZA" sz="1000" dirty="0" smtClean="0"/>
                        <a:t> JH, van </a:t>
                      </a:r>
                      <a:r>
                        <a:rPr lang="en-ZA" sz="1000" dirty="0" err="1" smtClean="0"/>
                        <a:t>Haren</a:t>
                      </a:r>
                      <a:r>
                        <a:rPr lang="en-ZA" sz="1000" dirty="0" smtClean="0"/>
                        <a:t> EH, </a:t>
                      </a:r>
                      <a:r>
                        <a:rPr lang="en-ZA" sz="1000" dirty="0" err="1" smtClean="0"/>
                        <a:t>Koppers</a:t>
                      </a:r>
                      <a:r>
                        <a:rPr lang="en-ZA" sz="1000" dirty="0" smtClean="0"/>
                        <a:t> RJ, van der </a:t>
                      </a:r>
                      <a:r>
                        <a:rPr lang="en-ZA" sz="1000" dirty="0" err="1" smtClean="0"/>
                        <a:t>Werf</a:t>
                      </a:r>
                      <a:r>
                        <a:rPr lang="en-ZA" sz="1000" dirty="0" smtClean="0"/>
                        <a:t> TS, </a:t>
                      </a:r>
                      <a:r>
                        <a:rPr lang="en-ZA" sz="1000" dirty="0" err="1" smtClean="0"/>
                        <a:t>Boersma</a:t>
                      </a:r>
                      <a:r>
                        <a:rPr lang="en-ZA" sz="1000" dirty="0" smtClean="0"/>
                        <a:t> WG. Effect of azithromycin maintenance treatment on infectious exacerbations among patients with non-cystic fibrosis bronchiectasis:  the BAT randomized controlled trial. JAMA. 2013 Mar 27;309(12):1251-9.  </a:t>
                      </a:r>
                    </a:p>
                    <a:p>
                      <a:pPr marL="285750" indent="-285750">
                        <a:buFont typeface="Arial" pitchFamily="34" charset="0"/>
                        <a:buChar char="•"/>
                      </a:pPr>
                      <a:r>
                        <a:rPr lang="en-ZA" sz="1000" dirty="0" smtClean="0"/>
                        <a:t>SAMF,10</a:t>
                      </a:r>
                      <a:r>
                        <a:rPr lang="en-ZA" sz="1000" baseline="30000" dirty="0" smtClean="0"/>
                        <a:t>th</a:t>
                      </a:r>
                      <a:r>
                        <a:rPr lang="en-ZA" sz="1000" dirty="0" smtClean="0"/>
                        <a:t> edition,2012.</a:t>
                      </a:r>
                    </a:p>
                    <a:p>
                      <a:pPr marL="285750" indent="-285750">
                        <a:buFont typeface="Arial" pitchFamily="34" charset="0"/>
                        <a:buChar char="•"/>
                      </a:pPr>
                      <a:r>
                        <a:rPr lang="en-ZA" sz="1000" dirty="0" err="1" smtClean="0"/>
                        <a:t>Gopal</a:t>
                      </a:r>
                      <a:r>
                        <a:rPr lang="en-ZA" sz="1000" dirty="0" smtClean="0"/>
                        <a:t> R, </a:t>
                      </a:r>
                      <a:r>
                        <a:rPr lang="en-ZA" sz="1000" dirty="0" err="1" smtClean="0"/>
                        <a:t>Harikrishnan</a:t>
                      </a:r>
                      <a:r>
                        <a:rPr lang="en-ZA" sz="1000" dirty="0" smtClean="0"/>
                        <a:t> S, </a:t>
                      </a:r>
                      <a:r>
                        <a:rPr lang="en-ZA" sz="1000" dirty="0" err="1" smtClean="0"/>
                        <a:t>Sivasankaran</a:t>
                      </a:r>
                      <a:r>
                        <a:rPr lang="en-ZA" sz="1000" dirty="0" smtClean="0"/>
                        <a:t> S, </a:t>
                      </a:r>
                      <a:r>
                        <a:rPr lang="en-ZA" sz="1000" dirty="0" err="1" smtClean="0"/>
                        <a:t>Ajithkumar</a:t>
                      </a:r>
                      <a:r>
                        <a:rPr lang="en-ZA" sz="1000" dirty="0" smtClean="0"/>
                        <a:t> VK, Titus T, </a:t>
                      </a:r>
                      <a:r>
                        <a:rPr lang="en-ZA" sz="1000" dirty="0" err="1" smtClean="0"/>
                        <a:t>Tharakan</a:t>
                      </a:r>
                      <a:r>
                        <a:rPr lang="en-ZA" sz="1000" dirty="0" smtClean="0"/>
                        <a:t> JM. Once weekly </a:t>
                      </a:r>
                      <a:r>
                        <a:rPr lang="en-ZA" sz="1000" dirty="0" err="1" smtClean="0"/>
                        <a:t>azithromycin</a:t>
                      </a:r>
                      <a:r>
                        <a:rPr lang="en-ZA" sz="1000" dirty="0" smtClean="0"/>
                        <a:t> in secondary prevention of rheumatic fever. Indian Heart J. 2012 Jan-Feb;64(1):12-5.</a:t>
                      </a:r>
                    </a:p>
                  </a:txBody>
                  <a:tcPr/>
                </a:tc>
              </a:tr>
            </a:tbl>
          </a:graphicData>
        </a:graphic>
      </p:graphicFrame>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44</a:t>
            </a:fld>
            <a:endParaRPr lang="en-ZA" dirty="0"/>
          </a:p>
        </p:txBody>
      </p:sp>
    </p:spTree>
    <p:extLst>
      <p:ext uri="{BB962C8B-B14F-4D97-AF65-F5344CB8AC3E}">
        <p14:creationId xmlns="" xmlns:p14="http://schemas.microsoft.com/office/powerpoint/2010/main" val="6188155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 xmlns:p14="http://schemas.microsoft.com/office/powerpoint/2010/main" val="2382611090"/>
              </p:ext>
            </p:extLst>
          </p:nvPr>
        </p:nvGraphicFramePr>
        <p:xfrm>
          <a:off x="-2" y="86152"/>
          <a:ext cx="9144001" cy="5826760"/>
        </p:xfrm>
        <a:graphic>
          <a:graphicData uri="http://schemas.openxmlformats.org/drawingml/2006/table">
            <a:tbl>
              <a:tblPr firstRow="1" bandRow="1">
                <a:tableStyleId>{8799B23B-EC83-4686-B30A-512413B5E67A}</a:tableStyleId>
              </a:tblPr>
              <a:tblGrid>
                <a:gridCol w="659027"/>
                <a:gridCol w="576649"/>
                <a:gridCol w="7908325"/>
              </a:tblGrid>
              <a:tr h="218648">
                <a:tc>
                  <a:txBody>
                    <a:bodyPr/>
                    <a:lstStyle/>
                    <a:p>
                      <a:r>
                        <a:rPr lang="en-ZA" sz="1000" dirty="0" smtClean="0"/>
                        <a:t>Slide</a:t>
                      </a:r>
                      <a:endParaRPr lang="en-ZA" sz="1000" dirty="0"/>
                    </a:p>
                  </a:txBody>
                  <a:tcPr/>
                </a:tc>
                <a:tc>
                  <a:txBody>
                    <a:bodyPr/>
                    <a:lstStyle/>
                    <a:p>
                      <a:r>
                        <a:rPr lang="en-ZA" sz="1000" dirty="0" smtClean="0"/>
                        <a:t>Ref #</a:t>
                      </a:r>
                      <a:endParaRPr lang="en-ZA" sz="1000" dirty="0"/>
                    </a:p>
                  </a:txBody>
                  <a:tcPr/>
                </a:tc>
                <a:tc>
                  <a:txBody>
                    <a:bodyPr/>
                    <a:lstStyle/>
                    <a:p>
                      <a:r>
                        <a:rPr lang="en-ZA" sz="1000" dirty="0" smtClean="0"/>
                        <a:t>Reference</a:t>
                      </a:r>
                      <a:endParaRPr lang="en-ZA" sz="1000" dirty="0"/>
                    </a:p>
                  </a:txBody>
                  <a:tcPr/>
                </a:tc>
              </a:tr>
              <a:tr h="15260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solidFill>
                            <a:schemeClr val="tx1"/>
                          </a:solidFill>
                        </a:rPr>
                        <a:t>4.9 RHEUMATIC FEVER, ACUTE</a:t>
                      </a:r>
                      <a:endParaRPr lang="en-ZA" sz="1000" dirty="0" smtClean="0">
                        <a:solidFill>
                          <a:schemeClr val="tx1"/>
                        </a:solidFill>
                      </a:endParaRPr>
                    </a:p>
                  </a:txBody>
                  <a:tcPr/>
                </a:tc>
                <a:tc hMerge="1">
                  <a:txBody>
                    <a:bodyPr/>
                    <a:lstStyle/>
                    <a:p>
                      <a:endParaRPr lang="en-ZA" sz="1400" dirty="0"/>
                    </a:p>
                  </a:txBody>
                  <a:tcPr/>
                </a:tc>
                <a:tc hMerge="1">
                  <a:txBody>
                    <a:bodyPr/>
                    <a:lstStyle/>
                    <a:p>
                      <a:pPr>
                        <a:buNone/>
                      </a:pPr>
                      <a:endParaRPr lang="en-ZA" sz="1400" dirty="0" smtClean="0"/>
                    </a:p>
                  </a:txBody>
                  <a:tcPr/>
                </a:tc>
              </a:tr>
              <a:tr h="370840">
                <a:tc>
                  <a:txBody>
                    <a:bodyPr/>
                    <a:lstStyle/>
                    <a:p>
                      <a:r>
                        <a:rPr lang="en-ZA" sz="1000" dirty="0" smtClean="0"/>
                        <a:t>35</a:t>
                      </a:r>
                      <a:endParaRPr lang="en-ZA" sz="1000" dirty="0"/>
                    </a:p>
                  </a:txBody>
                  <a:tcPr/>
                </a:tc>
                <a:tc>
                  <a:txBody>
                    <a:bodyPr/>
                    <a:lstStyle/>
                    <a:p>
                      <a:r>
                        <a:rPr lang="en-ZA" sz="1000" dirty="0" smtClean="0"/>
                        <a:t>27</a:t>
                      </a:r>
                      <a:endParaRPr lang="en-ZA" sz="1000" dirty="0"/>
                    </a:p>
                  </a:txBody>
                  <a:tcPr/>
                </a:tc>
                <a:tc>
                  <a:txBody>
                    <a:bodyPr/>
                    <a:lstStyle/>
                    <a:p>
                      <a:pPr marL="0" indent="0">
                        <a:buFont typeface="Arial" pitchFamily="34" charset="0"/>
                        <a:buNone/>
                      </a:pPr>
                      <a:r>
                        <a:rPr lang="en-ZA" sz="1000" b="1" u="sng" dirty="0" smtClean="0"/>
                        <a:t>PERIOD OF ANTIBITIC PROPHYLAXIS</a:t>
                      </a:r>
                    </a:p>
                    <a:p>
                      <a:pPr marL="285750" indent="-285750">
                        <a:buFont typeface="Arial" pitchFamily="34" charset="0"/>
                        <a:buChar char="•"/>
                      </a:pPr>
                      <a:r>
                        <a:rPr lang="en-ZA" sz="1000" dirty="0" smtClean="0"/>
                        <a:t>Begs S, </a:t>
                      </a:r>
                      <a:r>
                        <a:rPr lang="en-ZA" sz="1000" dirty="0" err="1" smtClean="0"/>
                        <a:t>Petrson</a:t>
                      </a:r>
                      <a:r>
                        <a:rPr lang="en-ZA" sz="1000" dirty="0" smtClean="0"/>
                        <a:t> G, Thompson A. Report for the 2</a:t>
                      </a:r>
                      <a:r>
                        <a:rPr lang="en-ZA" sz="1000" baseline="30000" dirty="0" smtClean="0"/>
                        <a:t>nd</a:t>
                      </a:r>
                      <a:r>
                        <a:rPr lang="en-ZA" sz="1000" dirty="0" smtClean="0"/>
                        <a:t> meeting of the World Health Organization’s subcommittee of the Expert Committee of the selection and use of essential medicines: Antibiotic use for the prevention and treatment of rheumatic fever and treatment of rheumatic fever and rheumatic heart disease in children. 30 June 2008.</a:t>
                      </a:r>
                    </a:p>
                    <a:p>
                      <a:pPr marL="285750" indent="-285750">
                        <a:buFont typeface="Arial" pitchFamily="34" charset="0"/>
                        <a:buChar char="•"/>
                      </a:pPr>
                      <a:r>
                        <a:rPr lang="en-ZA" sz="1000" dirty="0" smtClean="0"/>
                        <a:t> Gerber MA, Baltimore RS, Eaton CB, </a:t>
                      </a:r>
                      <a:r>
                        <a:rPr lang="en-ZA" sz="1000" dirty="0" err="1" smtClean="0"/>
                        <a:t>Gewitz</a:t>
                      </a:r>
                      <a:r>
                        <a:rPr lang="en-ZA" sz="1000" dirty="0" smtClean="0"/>
                        <a:t> M, Rowley AH, Shulman ST, </a:t>
                      </a:r>
                      <a:r>
                        <a:rPr lang="en-ZA" sz="1000" dirty="0" err="1" smtClean="0"/>
                        <a:t>Taubert</a:t>
                      </a:r>
                      <a:r>
                        <a:rPr lang="en-ZA" sz="1000" dirty="0" smtClean="0"/>
                        <a:t> KA. Prevention of rheumatic fever and diagnosis and treatment of acute Streptococcal pharyngitis: a scientific statement from the American Heart Association Rheumatic Fever, Endocarditis, and Kawasaki Disease Committee of the  Council on Cardiovascular Disease in the Young, the Interdisciplinary Council on  Functional Genomics and Translational Biology, and the Interdisciplinary Council  on Quality of Care and Outcomes Research: endorsed by the American Academy of </a:t>
                      </a:r>
                      <a:r>
                        <a:rPr lang="en-ZA" sz="1000" dirty="0" err="1" smtClean="0"/>
                        <a:t>Pediatrics</a:t>
                      </a:r>
                      <a:r>
                        <a:rPr lang="en-ZA" sz="1000" dirty="0" smtClean="0"/>
                        <a:t>. </a:t>
                      </a:r>
                      <a:r>
                        <a:rPr lang="en-ZA" sz="1000" i="1" dirty="0" smtClean="0"/>
                        <a:t>Circulation.</a:t>
                      </a:r>
                      <a:r>
                        <a:rPr lang="en-ZA" sz="1000" dirty="0" smtClean="0"/>
                        <a:t> 2009 Mar 24;119(11):1541-51.</a:t>
                      </a:r>
                    </a:p>
                  </a:txBody>
                  <a:tcPr/>
                </a:tc>
              </a:tr>
              <a:tr h="370840">
                <a:tc>
                  <a:txBody>
                    <a:bodyPr/>
                    <a:lstStyle/>
                    <a:p>
                      <a:r>
                        <a:rPr lang="en-ZA" sz="1000" dirty="0" smtClean="0"/>
                        <a:t>36</a:t>
                      </a:r>
                      <a:endParaRPr lang="en-ZA" sz="1000" dirty="0"/>
                    </a:p>
                  </a:txBody>
                  <a:tcPr/>
                </a:tc>
                <a:tc>
                  <a:txBody>
                    <a:bodyPr/>
                    <a:lstStyle/>
                    <a:p>
                      <a:r>
                        <a:rPr lang="en-ZA" sz="1000" dirty="0" smtClean="0"/>
                        <a:t>27</a:t>
                      </a:r>
                      <a:endParaRPr lang="en-ZA" sz="1000" dirty="0"/>
                    </a:p>
                  </a:txBody>
                  <a:tcPr/>
                </a:tc>
                <a:tc>
                  <a:txBody>
                    <a:bodyPr/>
                    <a:lstStyle/>
                    <a:p>
                      <a:pPr marL="0" marR="0" indent="0" algn="l" defTabSz="914400" rtl="0" eaLnBrk="1" fontAlgn="auto" latinLnBrk="0" hangingPunct="1">
                        <a:lnSpc>
                          <a:spcPct val="120000"/>
                        </a:lnSpc>
                        <a:spcBef>
                          <a:spcPts val="0"/>
                        </a:spcBef>
                        <a:spcAft>
                          <a:spcPts val="0"/>
                        </a:spcAft>
                        <a:buClrTx/>
                        <a:buSzTx/>
                        <a:buFont typeface="Arial" pitchFamily="34" charset="0"/>
                        <a:buNone/>
                        <a:tabLst/>
                        <a:defRPr/>
                      </a:pPr>
                      <a:r>
                        <a:rPr lang="en-ZA" sz="1000" b="1" u="sng" dirty="0" smtClean="0"/>
                        <a:t>PHENOXYMETHYLPENICILLIN</a:t>
                      </a:r>
                      <a:r>
                        <a:rPr lang="en-ZA" sz="1000" b="1" u="sng" baseline="0" dirty="0" smtClean="0"/>
                        <a:t> and BENZATHINE BENZYLPENICILLIN</a:t>
                      </a:r>
                      <a:endParaRPr lang="en-ZA" sz="1000" b="1" u="sng" dirty="0" smtClean="0"/>
                    </a:p>
                    <a:p>
                      <a:pPr marL="285750" indent="-285750">
                        <a:lnSpc>
                          <a:spcPct val="120000"/>
                        </a:lnSpc>
                        <a:spcBef>
                          <a:spcPts val="0"/>
                        </a:spcBef>
                        <a:buFont typeface="Arial" pitchFamily="34" charset="0"/>
                        <a:buChar char="•"/>
                      </a:pPr>
                      <a:r>
                        <a:rPr lang="en-ZA" sz="1000" dirty="0" smtClean="0"/>
                        <a:t>Denny FW, Wannamaker LW, Brink WR, </a:t>
                      </a:r>
                      <a:r>
                        <a:rPr lang="en-ZA" sz="1000" dirty="0" err="1" smtClean="0"/>
                        <a:t>Rammelkamp</a:t>
                      </a:r>
                      <a:r>
                        <a:rPr lang="en-ZA" sz="1000" dirty="0" smtClean="0"/>
                        <a:t> CH </a:t>
                      </a:r>
                      <a:r>
                        <a:rPr lang="en-ZA" sz="1000" dirty="0" err="1" smtClean="0"/>
                        <a:t>Jr</a:t>
                      </a:r>
                      <a:r>
                        <a:rPr lang="en-ZA" sz="1000" dirty="0" smtClean="0"/>
                        <a:t>, Custer EA. Prevention of rheumatic fever: treatment of the preceding </a:t>
                      </a:r>
                      <a:r>
                        <a:rPr lang="en-ZA" sz="1000" dirty="0" err="1" smtClean="0"/>
                        <a:t>streptococcic</a:t>
                      </a:r>
                      <a:r>
                        <a:rPr lang="en-ZA" sz="1000" dirty="0" smtClean="0"/>
                        <a:t> infection. </a:t>
                      </a:r>
                      <a:r>
                        <a:rPr lang="en-ZA" sz="1000" i="1" dirty="0" smtClean="0"/>
                        <a:t>J Am Med Assoc</a:t>
                      </a:r>
                      <a:r>
                        <a:rPr lang="en-ZA" sz="1000" dirty="0" smtClean="0"/>
                        <a:t>. 1950;143:151–153.</a:t>
                      </a:r>
                    </a:p>
                    <a:p>
                      <a:pPr marL="285750" indent="-285750">
                        <a:lnSpc>
                          <a:spcPct val="120000"/>
                        </a:lnSpc>
                        <a:spcBef>
                          <a:spcPts val="0"/>
                        </a:spcBef>
                        <a:buFont typeface="Arial" pitchFamily="34" charset="0"/>
                        <a:buChar char="•"/>
                      </a:pPr>
                      <a:r>
                        <a:rPr lang="en-ZA" sz="1000" dirty="0" smtClean="0"/>
                        <a:t> Wannamaker LW, </a:t>
                      </a:r>
                      <a:r>
                        <a:rPr lang="en-ZA" sz="1000" dirty="0" err="1" smtClean="0"/>
                        <a:t>Rammelkamp</a:t>
                      </a:r>
                      <a:r>
                        <a:rPr lang="en-ZA" sz="1000" dirty="0" smtClean="0"/>
                        <a:t> CH </a:t>
                      </a:r>
                      <a:r>
                        <a:rPr lang="en-ZA" sz="1000" dirty="0" err="1" smtClean="0"/>
                        <a:t>Jr</a:t>
                      </a:r>
                      <a:r>
                        <a:rPr lang="en-ZA" sz="1000" dirty="0" smtClean="0"/>
                        <a:t>, Denny FW, Brink WR, Houser HB, Hahn EO, Dingle JH. Prophylaxis of acute rheumatic fever by treatment of preceding streptococcal infection with various amounts of depot penicillin. </a:t>
                      </a:r>
                      <a:r>
                        <a:rPr lang="en-ZA" sz="1000" i="1" dirty="0" smtClean="0"/>
                        <a:t>Am J Med</a:t>
                      </a:r>
                      <a:r>
                        <a:rPr lang="en-ZA" sz="1000" dirty="0" smtClean="0"/>
                        <a:t>. 1951;10:673– 695.</a:t>
                      </a:r>
                    </a:p>
                    <a:p>
                      <a:pPr marL="285750" indent="-285750">
                        <a:lnSpc>
                          <a:spcPct val="120000"/>
                        </a:lnSpc>
                        <a:spcBef>
                          <a:spcPts val="0"/>
                        </a:spcBef>
                        <a:buFont typeface="Arial" pitchFamily="34" charset="0"/>
                        <a:buChar char="•"/>
                      </a:pPr>
                      <a:r>
                        <a:rPr lang="en-ZA" sz="1000" dirty="0" smtClean="0"/>
                        <a:t> [The above are cited in Gerber MA</a:t>
                      </a:r>
                      <a:r>
                        <a:rPr lang="en-ZA" sz="1000" i="1" dirty="0" smtClean="0"/>
                        <a:t>, et al</a:t>
                      </a:r>
                      <a:r>
                        <a:rPr lang="en-ZA" sz="1000" dirty="0" smtClean="0"/>
                        <a:t>. Prevention of rheumatic fever and diagnosis and treatment of acute Streptococcal pharyngitis: a scientific statement from the American Heart Association Rheumatic Fever, Endocarditis, and Kawasaki Disease Committee of the  Council on Cardiovascular Disease in the Young, the Interdisciplinary Council on  Functional Genomics and Translational Biology, and the Interdisciplinary Council  on Quality of Care and Outcomes Research: endorsed by the American Academy of </a:t>
                      </a:r>
                      <a:r>
                        <a:rPr lang="en-ZA" sz="1000" dirty="0" err="1" smtClean="0"/>
                        <a:t>Pediatrics</a:t>
                      </a:r>
                      <a:r>
                        <a:rPr lang="en-ZA" sz="1000" dirty="0" smtClean="0"/>
                        <a:t>. </a:t>
                      </a:r>
                      <a:r>
                        <a:rPr lang="en-ZA" sz="1000" i="1" dirty="0" smtClean="0"/>
                        <a:t>Circulation.</a:t>
                      </a:r>
                      <a:r>
                        <a:rPr lang="en-ZA" sz="1000" dirty="0" smtClean="0"/>
                        <a:t> 2009 Mar 24;119(11):1541-51].</a:t>
                      </a:r>
                    </a:p>
                    <a:p>
                      <a:pPr marL="285750" indent="-285750">
                        <a:lnSpc>
                          <a:spcPct val="120000"/>
                        </a:lnSpc>
                        <a:spcBef>
                          <a:spcPts val="0"/>
                        </a:spcBef>
                        <a:buFont typeface="Arial" pitchFamily="34" charset="0"/>
                        <a:buChar char="•"/>
                      </a:pPr>
                      <a:r>
                        <a:rPr lang="en-ZA" sz="1000" dirty="0" smtClean="0"/>
                        <a:t> </a:t>
                      </a:r>
                      <a:r>
                        <a:rPr lang="en-ZA" sz="1000" dirty="0" err="1" smtClean="0"/>
                        <a:t>Manyemba</a:t>
                      </a:r>
                      <a:r>
                        <a:rPr lang="en-ZA" sz="1000" dirty="0" smtClean="0"/>
                        <a:t> J, </a:t>
                      </a:r>
                      <a:r>
                        <a:rPr lang="en-ZA" sz="1000" dirty="0" err="1" smtClean="0"/>
                        <a:t>Mayosi</a:t>
                      </a:r>
                      <a:r>
                        <a:rPr lang="en-ZA" sz="1000" dirty="0" smtClean="0"/>
                        <a:t> BM. Penicillin for secondary prevention of rheumatic fever. </a:t>
                      </a:r>
                      <a:r>
                        <a:rPr lang="en-ZA" sz="1000" i="1" dirty="0" smtClean="0"/>
                        <a:t>Cochrane Database </a:t>
                      </a:r>
                      <a:r>
                        <a:rPr lang="en-ZA" sz="1000" i="1" dirty="0" err="1" smtClean="0"/>
                        <a:t>Syst</a:t>
                      </a:r>
                      <a:r>
                        <a:rPr lang="en-ZA" sz="1000" i="1" dirty="0" smtClean="0"/>
                        <a:t> Rev. </a:t>
                      </a:r>
                      <a:r>
                        <a:rPr lang="en-ZA" sz="1000" dirty="0" smtClean="0"/>
                        <a:t>2002;(3):CD002227.</a:t>
                      </a:r>
                    </a:p>
                  </a:txBody>
                  <a:tcPr/>
                </a:tc>
              </a:tr>
              <a:tr h="370840">
                <a:tc>
                  <a:txBody>
                    <a:bodyPr/>
                    <a:lstStyle/>
                    <a:p>
                      <a:r>
                        <a:rPr lang="en-ZA" sz="1000" dirty="0" smtClean="0"/>
                        <a:t>37</a:t>
                      </a:r>
                      <a:endParaRPr lang="en-ZA" sz="1000" dirty="0"/>
                    </a:p>
                  </a:txBody>
                  <a:tcPr/>
                </a:tc>
                <a:tc>
                  <a:txBody>
                    <a:bodyPr/>
                    <a:lstStyle/>
                    <a:p>
                      <a:r>
                        <a:rPr lang="en-ZA" sz="1000" dirty="0" smtClean="0"/>
                        <a:t>28</a:t>
                      </a:r>
                      <a:endParaRPr lang="en-ZA" sz="1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Amir J, </a:t>
                      </a:r>
                      <a:r>
                        <a:rPr lang="en-ZA" sz="1000" dirty="0" err="1" smtClean="0"/>
                        <a:t>Ginat</a:t>
                      </a:r>
                      <a:r>
                        <a:rPr lang="en-ZA" sz="1000" dirty="0" smtClean="0"/>
                        <a:t> S, Cohen YH, Marcus TE, Keller N, </a:t>
                      </a:r>
                      <a:r>
                        <a:rPr lang="en-ZA" sz="1000" dirty="0" err="1" smtClean="0"/>
                        <a:t>Varsano</a:t>
                      </a:r>
                      <a:r>
                        <a:rPr lang="en-ZA" sz="1000" dirty="0" smtClean="0"/>
                        <a:t> I. </a:t>
                      </a:r>
                      <a:r>
                        <a:rPr lang="en-ZA" sz="1000" dirty="0" err="1" smtClean="0"/>
                        <a:t>Lidocaine</a:t>
                      </a:r>
                      <a:r>
                        <a:rPr lang="en-ZA" sz="1000" dirty="0" smtClean="0"/>
                        <a:t> as a diluent for administration of </a:t>
                      </a:r>
                      <a:r>
                        <a:rPr lang="en-ZA" sz="1000" dirty="0" err="1" smtClean="0"/>
                        <a:t>benzathine</a:t>
                      </a:r>
                      <a:r>
                        <a:rPr lang="en-ZA" sz="1000" dirty="0" smtClean="0"/>
                        <a:t> penicillin G. </a:t>
                      </a:r>
                      <a:r>
                        <a:rPr lang="en-ZA" sz="1000" i="1" dirty="0" err="1" smtClean="0"/>
                        <a:t>Pediatr</a:t>
                      </a:r>
                      <a:r>
                        <a:rPr lang="en-ZA" sz="1000" i="1" dirty="0" smtClean="0"/>
                        <a:t> Infect Dis J</a:t>
                      </a:r>
                      <a:r>
                        <a:rPr lang="en-ZA" sz="1000" dirty="0" smtClean="0"/>
                        <a:t>. 1998 Oct;17(10):890-3.</a:t>
                      </a:r>
                    </a:p>
                  </a:txBody>
                  <a:tcPr/>
                </a:tc>
              </a:tr>
              <a:tr h="370840">
                <a:tc gridSpan="3">
                  <a:txBody>
                    <a:bodyPr/>
                    <a:lstStyle/>
                    <a:p>
                      <a:r>
                        <a:rPr lang="en-ZA" sz="1000" b="1" dirty="0" smtClean="0">
                          <a:solidFill>
                            <a:schemeClr val="tx1"/>
                          </a:solidFill>
                        </a:rPr>
                        <a:t>4.10 VALVULAR HEART DISEASE AND CONGENITAL STRUCTURAL HEART DISEASE</a:t>
                      </a:r>
                      <a:endParaRPr lang="en-ZA" sz="1000" dirty="0">
                        <a:solidFill>
                          <a:schemeClr val="tx1"/>
                        </a:solidFill>
                      </a:endParaRPr>
                    </a:p>
                  </a:txBody>
                  <a:tcPr/>
                </a:tc>
                <a:tc hMerge="1">
                  <a:txBody>
                    <a:bodyPr/>
                    <a:lstStyle/>
                    <a:p>
                      <a:endParaRPr lang="en-ZA" dirty="0"/>
                    </a:p>
                  </a:txBody>
                  <a:tcPr/>
                </a:tc>
                <a:tc hMerge="1">
                  <a:txBody>
                    <a:bodyPr/>
                    <a:lstStyle/>
                    <a:p>
                      <a:pPr>
                        <a:buNone/>
                      </a:pPr>
                      <a:endParaRPr lang="en-ZA" sz="1400" dirty="0" smtClean="0"/>
                    </a:p>
                  </a:txBody>
                  <a:tcPr/>
                </a:tc>
              </a:tr>
              <a:tr h="370840">
                <a:tc>
                  <a:txBody>
                    <a:bodyPr/>
                    <a:lstStyle/>
                    <a:p>
                      <a:r>
                        <a:rPr lang="en-ZA" sz="1000" dirty="0" smtClean="0"/>
                        <a:t>38</a:t>
                      </a:r>
                      <a:endParaRPr lang="en-ZA" sz="1000" dirty="0"/>
                    </a:p>
                  </a:txBody>
                  <a:tcPr/>
                </a:tc>
                <a:tc>
                  <a:txBody>
                    <a:bodyPr/>
                    <a:lstStyle/>
                    <a:p>
                      <a:r>
                        <a:rPr lang="en-ZA" sz="1000" dirty="0" smtClean="0"/>
                        <a:t>29</a:t>
                      </a:r>
                      <a:endParaRPr lang="en-ZA" sz="1000" dirty="0"/>
                    </a:p>
                  </a:txBody>
                  <a:tcPr/>
                </a:tc>
                <a:tc>
                  <a:txBody>
                    <a:bodyPr/>
                    <a:lstStyle/>
                    <a:p>
                      <a:pPr marL="0" indent="0">
                        <a:buFont typeface="Arial" pitchFamily="34" charset="0"/>
                        <a:buNone/>
                      </a:pPr>
                      <a:r>
                        <a:rPr lang="en-ZA" sz="1000" b="1" u="sng" dirty="0" smtClean="0"/>
                        <a:t>AMOXICILLIN</a:t>
                      </a:r>
                    </a:p>
                    <a:p>
                      <a:pPr marL="171450" indent="-171450">
                        <a:buFont typeface="Arial" pitchFamily="34" charset="0"/>
                        <a:buChar char="•"/>
                      </a:pPr>
                      <a:r>
                        <a:rPr lang="en-ZA" sz="1000" dirty="0" err="1" smtClean="0"/>
                        <a:t>Glenny</a:t>
                      </a:r>
                      <a:r>
                        <a:rPr lang="en-ZA" sz="1000" dirty="0" smtClean="0"/>
                        <a:t> AM, Oliver R, Roberts GJ, Hooper L, Worthington HV. Antibiotics for the prophylaxis of bacterial endocarditis in dentistry. Cochrane Database </a:t>
                      </a:r>
                      <a:r>
                        <a:rPr lang="en-ZA" sz="1000" dirty="0" err="1" smtClean="0"/>
                        <a:t>Syst</a:t>
                      </a:r>
                      <a:r>
                        <a:rPr lang="en-ZA" sz="1000" dirty="0" smtClean="0"/>
                        <a:t> Rev. 2013 Oct 9;10:CD003813.</a:t>
                      </a:r>
                    </a:p>
                    <a:p>
                      <a:pPr marL="171450" indent="-171450">
                        <a:buFont typeface="Arial" pitchFamily="34" charset="0"/>
                        <a:buChar char="•"/>
                      </a:pPr>
                      <a:r>
                        <a:rPr lang="en-ZA" sz="1000" dirty="0" smtClean="0"/>
                        <a:t>Duval X, </a:t>
                      </a:r>
                      <a:r>
                        <a:rPr lang="en-ZA" sz="1000" dirty="0" err="1" smtClean="0"/>
                        <a:t>Leport</a:t>
                      </a:r>
                      <a:r>
                        <a:rPr lang="en-ZA" sz="1000" dirty="0" smtClean="0"/>
                        <a:t> C. Prophylaxis of infective endocarditis: current tendencies, continuing controversies. Lancet Infect Dis. 2008 Apr;8(4):225-32.</a:t>
                      </a:r>
                    </a:p>
                    <a:p>
                      <a:pPr marL="171450" indent="-171450">
                        <a:buFont typeface="Arial" pitchFamily="34" charset="0"/>
                        <a:buChar char="•"/>
                      </a:pPr>
                      <a:r>
                        <a:rPr lang="en-US" sz="1000" dirty="0" err="1" smtClean="0"/>
                        <a:t>Paediatric</a:t>
                      </a:r>
                      <a:r>
                        <a:rPr lang="en-US" sz="1000" dirty="0" smtClean="0"/>
                        <a:t> Hospital level STG, 2013 and Adult Hospital level STG, 2012 recommends amoxicillin prophylaxis for “</a:t>
                      </a:r>
                      <a:r>
                        <a:rPr lang="en-US" sz="1000" i="1" dirty="0" smtClean="0"/>
                        <a:t>All dental procedures that involve manipulation of gingival tissues or </a:t>
                      </a:r>
                      <a:r>
                        <a:rPr lang="en-US" sz="1000" i="1" dirty="0" err="1" smtClean="0"/>
                        <a:t>periapical</a:t>
                      </a:r>
                      <a:r>
                        <a:rPr lang="en-US" sz="1000" i="1" dirty="0" smtClean="0"/>
                        <a:t> region of teeth or trauma to oral mucosa</a:t>
                      </a:r>
                      <a:r>
                        <a:rPr lang="en-US" sz="1000" dirty="0" smtClean="0"/>
                        <a:t>”.</a:t>
                      </a:r>
                      <a:endParaRPr lang="en-ZA" sz="1000" dirty="0" smtClean="0"/>
                    </a:p>
                  </a:txBody>
                  <a:tcPr/>
                </a:tc>
              </a:tr>
            </a:tbl>
          </a:graphicData>
        </a:graphic>
      </p:graphicFrame>
      <p:sp>
        <p:nvSpPr>
          <p:cNvPr id="3" name="Footer Placeholder 4"/>
          <p:cNvSpPr>
            <a:spLocks noGrp="1"/>
          </p:cNvSpPr>
          <p:nvPr>
            <p:ph type="ftr" sz="quarter" idx="11"/>
          </p:nvPr>
        </p:nvSpPr>
        <p:spPr>
          <a:xfrm>
            <a:off x="3124200" y="6356350"/>
            <a:ext cx="3464024" cy="365125"/>
          </a:xfrm>
        </p:spPr>
        <p:txBody>
          <a:bodyPr/>
          <a:lstStyle/>
          <a:p>
            <a:r>
              <a:rPr lang="en-ZA" dirty="0" smtClean="0"/>
              <a:t>PRIMARY HEALTHCARE IMPLEMENTATION SLIDES 2014: CARDIOVASCULAR CONDITIONS</a:t>
            </a:r>
            <a:endParaRPr lang="en-ZA" dirty="0"/>
          </a:p>
        </p:txBody>
      </p:sp>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mtClean="0"/>
              <a:pPr algn="ctr"/>
              <a:t>45</a:t>
            </a:fld>
            <a:endParaRPr lang="en-ZA" dirty="0"/>
          </a:p>
        </p:txBody>
      </p:sp>
    </p:spTree>
    <p:extLst>
      <p:ext uri="{BB962C8B-B14F-4D97-AF65-F5344CB8AC3E}">
        <p14:creationId xmlns="" xmlns:p14="http://schemas.microsoft.com/office/powerpoint/2010/main" val="34627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987166597"/>
              </p:ext>
            </p:extLst>
          </p:nvPr>
        </p:nvGraphicFramePr>
        <p:xfrm>
          <a:off x="1071538" y="3763334"/>
          <a:ext cx="6715172" cy="1188720"/>
        </p:xfrm>
        <a:graphic>
          <a:graphicData uri="http://schemas.openxmlformats.org/drawingml/2006/table">
            <a:tbl>
              <a:tblPr firstRow="1" bandRow="1">
                <a:tableStyleId>{5C22544A-7EE6-4342-B048-85BDC9FD1C3A}</a:tableStyleId>
              </a:tblPr>
              <a:tblGrid>
                <a:gridCol w="2182760"/>
                <a:gridCol w="4532412"/>
              </a:tblGrid>
              <a:tr h="1185858">
                <a:tc>
                  <a:txBody>
                    <a:bodyPr/>
                    <a:lstStyle/>
                    <a:p>
                      <a:endParaRPr lang="en-ZA" sz="1000" dirty="0" smtClean="0"/>
                    </a:p>
                    <a:p>
                      <a:r>
                        <a:rPr lang="en-ZA" dirty="0" smtClean="0"/>
                        <a:t>1.0 mmol/L </a:t>
                      </a:r>
                    </a:p>
                    <a:p>
                      <a:r>
                        <a:rPr lang="en-ZA" dirty="0" smtClean="0"/>
                        <a:t>reduction </a:t>
                      </a:r>
                    </a:p>
                    <a:p>
                      <a:r>
                        <a:rPr lang="en-ZA" dirty="0" smtClean="0"/>
                        <a:t>in LDL </a:t>
                      </a:r>
                      <a:endParaRPr lang="en-ZA" b="1" dirty="0">
                        <a:solidFill>
                          <a:schemeClr val="bg1"/>
                        </a:solidFill>
                      </a:endParaRPr>
                    </a:p>
                  </a:txBody>
                  <a:tcPr>
                    <a:solidFill>
                      <a:srgbClr val="3366FF"/>
                    </a:solidFill>
                  </a:tcPr>
                </a:tc>
                <a:tc>
                  <a:txBody>
                    <a:bodyPr/>
                    <a:lstStyle/>
                    <a:p>
                      <a:r>
                        <a:rPr lang="en-ZA" b="1" dirty="0" smtClean="0">
                          <a:solidFill>
                            <a:schemeClr val="bg1"/>
                          </a:solidFill>
                        </a:rPr>
                        <a:t>20 % reduction of major coronary events</a:t>
                      </a:r>
                      <a:endParaRPr lang="en-ZA" b="1" dirty="0">
                        <a:solidFill>
                          <a:schemeClr val="bg1"/>
                        </a:solidFill>
                      </a:endParaRPr>
                    </a:p>
                    <a:p>
                      <a:r>
                        <a:rPr lang="en-ZA" b="1" dirty="0" smtClean="0">
                          <a:solidFill>
                            <a:schemeClr val="bg1"/>
                          </a:solidFill>
                          <a:sym typeface="Symbol"/>
                        </a:rPr>
                        <a:t>23 % reduction of </a:t>
                      </a:r>
                      <a:r>
                        <a:rPr lang="en-ZA" b="1" dirty="0" smtClean="0">
                          <a:solidFill>
                            <a:schemeClr val="bg1"/>
                          </a:solidFill>
                        </a:rPr>
                        <a:t>major vascular events </a:t>
                      </a:r>
                      <a:endParaRPr lang="en-ZA" b="1" dirty="0">
                        <a:solidFill>
                          <a:schemeClr val="bg1"/>
                        </a:solidFill>
                      </a:endParaRPr>
                    </a:p>
                    <a:p>
                      <a:r>
                        <a:rPr lang="en-ZA" b="1" dirty="0" smtClean="0">
                          <a:solidFill>
                            <a:schemeClr val="bg1"/>
                          </a:solidFill>
                        </a:rPr>
                        <a:t>15</a:t>
                      </a:r>
                      <a:r>
                        <a:rPr lang="en-ZA" b="1" baseline="0" dirty="0" smtClean="0">
                          <a:solidFill>
                            <a:schemeClr val="bg1"/>
                          </a:solidFill>
                        </a:rPr>
                        <a:t> % reduction of </a:t>
                      </a:r>
                      <a:r>
                        <a:rPr lang="en-ZA" b="1" dirty="0" smtClean="0">
                          <a:solidFill>
                            <a:schemeClr val="bg1"/>
                          </a:solidFill>
                        </a:rPr>
                        <a:t>fatal and nonfatal stroke</a:t>
                      </a:r>
                      <a:endParaRPr lang="en-ZA" b="1"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ZA" b="1" dirty="0" smtClean="0">
                          <a:solidFill>
                            <a:schemeClr val="bg1"/>
                          </a:solidFill>
                          <a:sym typeface="Symbol"/>
                        </a:rPr>
                        <a:t>16 % </a:t>
                      </a:r>
                      <a:r>
                        <a:rPr lang="en-ZA" b="1" dirty="0" smtClean="0">
                          <a:solidFill>
                            <a:schemeClr val="bg1"/>
                          </a:solidFill>
                        </a:rPr>
                        <a:t>reduction of vascular mortality</a:t>
                      </a:r>
                    </a:p>
                  </a:txBody>
                  <a:tcPr>
                    <a:solidFill>
                      <a:srgbClr val="3366FF"/>
                    </a:solidFill>
                  </a:tcPr>
                </a:tc>
              </a:tr>
            </a:tbl>
          </a:graphicData>
        </a:graphic>
      </p:graphicFrame>
      <p:sp>
        <p:nvSpPr>
          <p:cNvPr id="5" name="Footer Placeholder 4"/>
          <p:cNvSpPr>
            <a:spLocks noGrp="1"/>
          </p:cNvSpPr>
          <p:nvPr>
            <p:ph type="ftr" sz="quarter" idx="11"/>
          </p:nvPr>
        </p:nvSpPr>
        <p:spPr>
          <a:xfrm>
            <a:off x="3124200" y="6356350"/>
            <a:ext cx="3376626"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5</a:t>
            </a:fld>
            <a:endParaRPr lang="en-ZA"/>
          </a:p>
        </p:txBody>
      </p:sp>
      <p:sp>
        <p:nvSpPr>
          <p:cNvPr id="9" name="Equal 8"/>
          <p:cNvSpPr/>
          <p:nvPr/>
        </p:nvSpPr>
        <p:spPr>
          <a:xfrm>
            <a:off x="2214546" y="4357694"/>
            <a:ext cx="928694" cy="428628"/>
          </a:xfrm>
          <a:prstGeom prst="mathEqual">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11" name="Rectangle 10"/>
          <p:cNvSpPr/>
          <p:nvPr/>
        </p:nvSpPr>
        <p:spPr>
          <a:xfrm>
            <a:off x="214282" y="1124744"/>
            <a:ext cx="8429684" cy="2585323"/>
          </a:xfrm>
          <a:prstGeom prst="rect">
            <a:avLst/>
          </a:prstGeom>
        </p:spPr>
        <p:txBody>
          <a:bodyPr wrap="square">
            <a:spAutoFit/>
          </a:bodyPr>
          <a:lstStyle/>
          <a:p>
            <a:pPr>
              <a:buNone/>
            </a:pPr>
            <a:r>
              <a:rPr lang="en-ZA" u="sng" dirty="0" err="1" smtClean="0"/>
              <a:t>Delahoy</a:t>
            </a:r>
            <a:r>
              <a:rPr lang="en-ZA" u="sng" dirty="0" smtClean="0"/>
              <a:t> </a:t>
            </a:r>
            <a:r>
              <a:rPr lang="en-ZA" i="1" u="sng" dirty="0" smtClean="0"/>
              <a:t>et al</a:t>
            </a:r>
            <a:r>
              <a:rPr lang="en-ZA" u="sng" dirty="0" smtClean="0"/>
              <a:t> (2009)</a:t>
            </a:r>
            <a:r>
              <a:rPr lang="en-ZA" dirty="0" smtClean="0"/>
              <a:t>: A </a:t>
            </a:r>
            <a:r>
              <a:rPr lang="en-ZA" dirty="0" err="1" smtClean="0"/>
              <a:t>metaregression</a:t>
            </a:r>
            <a:r>
              <a:rPr lang="en-ZA" dirty="0" smtClean="0"/>
              <a:t> (25 RCTs, n= 155 613 with 23 791 major vascular events) reported  significant reduction in the risk of major vascular events associated with a reduction in LDL. </a:t>
            </a:r>
          </a:p>
          <a:p>
            <a:r>
              <a:rPr lang="en-ZA" i="1" dirty="0" smtClean="0"/>
              <a:t>Results</a:t>
            </a:r>
            <a:r>
              <a:rPr lang="en-ZA" dirty="0" smtClean="0"/>
              <a:t>: For every 25 mg/dL (0.65 mmol/L) reduction in LDL, the proportional reduction, RR (95% CI and </a:t>
            </a:r>
            <a:r>
              <a:rPr lang="en-ZA" i="1" dirty="0" smtClean="0"/>
              <a:t>r</a:t>
            </a:r>
            <a:r>
              <a:rPr lang="en-ZA" i="1" baseline="30000" dirty="0" smtClean="0"/>
              <a:t>2</a:t>
            </a:r>
            <a:r>
              <a:rPr lang="en-ZA" dirty="0" smtClean="0"/>
              <a:t> statistic), for various cardiovascular events were:</a:t>
            </a:r>
          </a:p>
          <a:p>
            <a:pPr lvl="2">
              <a:buFont typeface="Arial" pitchFamily="34" charset="0"/>
              <a:buChar char="•"/>
            </a:pPr>
            <a:r>
              <a:rPr lang="en-GB" dirty="0" smtClean="0"/>
              <a:t>   vascular mortality, 11% (0.89 [0.87 to 0.92], </a:t>
            </a:r>
            <a:r>
              <a:rPr lang="en-GB" i="1" dirty="0" smtClean="0"/>
              <a:t>r</a:t>
            </a:r>
            <a:r>
              <a:rPr lang="en-GB" i="1" baseline="30000" dirty="0" smtClean="0"/>
              <a:t>2</a:t>
            </a:r>
            <a:r>
              <a:rPr lang="en-GB" dirty="0" smtClean="0"/>
              <a:t> =0.75); </a:t>
            </a:r>
            <a:endParaRPr lang="en-ZA" dirty="0" smtClean="0"/>
          </a:p>
          <a:p>
            <a:pPr lvl="2">
              <a:buFont typeface="Arial" pitchFamily="34" charset="0"/>
              <a:buChar char="•"/>
            </a:pPr>
            <a:r>
              <a:rPr lang="en-ZA" dirty="0" smtClean="0"/>
              <a:t>   </a:t>
            </a:r>
            <a:r>
              <a:rPr lang="en-GB" dirty="0" smtClean="0"/>
              <a:t>major coronary events, 16% (0.84 [0.82 to 0.86], </a:t>
            </a:r>
            <a:r>
              <a:rPr lang="en-GB" i="1" dirty="0" smtClean="0"/>
              <a:t>r</a:t>
            </a:r>
            <a:r>
              <a:rPr lang="en-GB" i="1" baseline="30000" dirty="0" smtClean="0"/>
              <a:t>2</a:t>
            </a:r>
            <a:r>
              <a:rPr lang="en-GB" dirty="0" smtClean="0"/>
              <a:t> =0.87);</a:t>
            </a:r>
            <a:endParaRPr lang="en-ZA" dirty="0" smtClean="0"/>
          </a:p>
          <a:p>
            <a:pPr lvl="2">
              <a:buFont typeface="Arial" pitchFamily="34" charset="0"/>
              <a:buChar char="•"/>
            </a:pPr>
            <a:r>
              <a:rPr lang="en-ZA" dirty="0" smtClean="0"/>
              <a:t>   </a:t>
            </a:r>
            <a:r>
              <a:rPr lang="en-GB" dirty="0" smtClean="0"/>
              <a:t>major vascular events,14% (0.86 [0.84 to 0.88], </a:t>
            </a:r>
            <a:r>
              <a:rPr lang="en-GB" i="1" dirty="0" smtClean="0"/>
              <a:t>r</a:t>
            </a:r>
            <a:r>
              <a:rPr lang="en-GB" i="1" baseline="30000" dirty="0" smtClean="0"/>
              <a:t>2</a:t>
            </a:r>
            <a:r>
              <a:rPr lang="en-GB" dirty="0" smtClean="0"/>
              <a:t> =0.84); and</a:t>
            </a:r>
            <a:endParaRPr lang="en-ZA" dirty="0" smtClean="0"/>
          </a:p>
          <a:p>
            <a:pPr lvl="2">
              <a:buFont typeface="Arial" pitchFamily="34" charset="0"/>
              <a:buChar char="•"/>
            </a:pPr>
            <a:r>
              <a:rPr lang="en-ZA" dirty="0" smtClean="0"/>
              <a:t>   </a:t>
            </a:r>
            <a:r>
              <a:rPr lang="en-GB" dirty="0" smtClean="0"/>
              <a:t>fatal and nonfatal stroke, 10% (0.90 [0.86 to 0.94],</a:t>
            </a:r>
            <a:r>
              <a:rPr lang="en-GB" i="1" dirty="0" smtClean="0"/>
              <a:t> r</a:t>
            </a:r>
            <a:r>
              <a:rPr lang="en-GB" i="1" baseline="30000" dirty="0" smtClean="0"/>
              <a:t>2</a:t>
            </a:r>
            <a:r>
              <a:rPr lang="en-GB" dirty="0" smtClean="0"/>
              <a:t>=0.47).</a:t>
            </a:r>
            <a:endParaRPr lang="en-ZA" dirty="0" smtClean="0"/>
          </a:p>
        </p:txBody>
      </p:sp>
      <p:sp>
        <p:nvSpPr>
          <p:cNvPr id="12" name="Rectangle 11"/>
          <p:cNvSpPr/>
          <p:nvPr/>
        </p:nvSpPr>
        <p:spPr>
          <a:xfrm>
            <a:off x="293443" y="4908201"/>
            <a:ext cx="8358246" cy="646331"/>
          </a:xfrm>
          <a:prstGeom prst="rect">
            <a:avLst/>
          </a:prstGeom>
        </p:spPr>
        <p:txBody>
          <a:bodyPr wrap="square">
            <a:spAutoFit/>
          </a:bodyPr>
          <a:lstStyle/>
          <a:p>
            <a:r>
              <a:rPr lang="en-ZA" b="1" i="1" dirty="0" smtClean="0"/>
              <a:t>These results support the linear relationship between reduction in LDL and reductions in clinical events.</a:t>
            </a:r>
          </a:p>
        </p:txBody>
      </p:sp>
      <p:sp>
        <p:nvSpPr>
          <p:cNvPr id="14" name="Right Arrow 13"/>
          <p:cNvSpPr/>
          <p:nvPr/>
        </p:nvSpPr>
        <p:spPr>
          <a:xfrm>
            <a:off x="285720" y="4357694"/>
            <a:ext cx="714380" cy="357190"/>
          </a:xfrm>
          <a:prstGeom prst="rightArrow">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5" name="Rectangle 14"/>
          <p:cNvSpPr/>
          <p:nvPr/>
        </p:nvSpPr>
        <p:spPr>
          <a:xfrm>
            <a:off x="6515910" y="6257908"/>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4</a:t>
            </a:r>
            <a:endParaRPr lang="en-ZA" dirty="0">
              <a:solidFill>
                <a:srgbClr val="3366FF"/>
              </a:solidFill>
            </a:endParaRPr>
          </a:p>
        </p:txBody>
      </p:sp>
    </p:spTree>
    <p:extLst>
      <p:ext uri="{BB962C8B-B14F-4D97-AF65-F5344CB8AC3E}">
        <p14:creationId xmlns="" xmlns:p14="http://schemas.microsoft.com/office/powerpoint/2010/main" val="2947204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81"/>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524901" y="1175510"/>
            <a:ext cx="8229600" cy="4786346"/>
          </a:xfrm>
        </p:spPr>
        <p:txBody>
          <a:bodyPr>
            <a:normAutofit fontScale="70000" lnSpcReduction="20000"/>
          </a:bodyPr>
          <a:lstStyle/>
          <a:p>
            <a:pPr>
              <a:buNone/>
            </a:pPr>
            <a:r>
              <a:rPr lang="en-ZA" u="sng" dirty="0" smtClean="0"/>
              <a:t>Takagi </a:t>
            </a:r>
            <a:r>
              <a:rPr lang="en-ZA" i="1" u="sng" dirty="0" smtClean="0"/>
              <a:t>et al</a:t>
            </a:r>
            <a:r>
              <a:rPr lang="en-ZA" u="sng" dirty="0" smtClean="0"/>
              <a:t> (2013):</a:t>
            </a:r>
            <a:r>
              <a:rPr lang="en-ZA" dirty="0" smtClean="0"/>
              <a:t> </a:t>
            </a:r>
          </a:p>
          <a:p>
            <a:pPr>
              <a:buNone/>
            </a:pPr>
            <a:r>
              <a:rPr lang="en-ZA" b="1" i="1" dirty="0" smtClean="0"/>
              <a:t>Used a more sophisticated, quadratic flexible meta-regression model (better fitted the data than the linear model).</a:t>
            </a:r>
          </a:p>
          <a:p>
            <a:pPr>
              <a:buNone/>
            </a:pPr>
            <a:r>
              <a:rPr lang="en-ZA" sz="2600" dirty="0" smtClean="0"/>
              <a:t>- Analysed if there is a threshold for the benefit of LDL reduction, achieved with statins; </a:t>
            </a:r>
          </a:p>
          <a:p>
            <a:pPr>
              <a:buNone/>
            </a:pPr>
            <a:r>
              <a:rPr lang="en-ZA" sz="2900" b="1" dirty="0" smtClean="0"/>
              <a:t>OR</a:t>
            </a:r>
            <a:r>
              <a:rPr lang="en-ZA" sz="2600" b="1" dirty="0" smtClean="0"/>
              <a:t> </a:t>
            </a:r>
          </a:p>
          <a:p>
            <a:pPr>
              <a:buFontTx/>
              <a:buChar char="-"/>
            </a:pPr>
            <a:r>
              <a:rPr lang="en-ZA" sz="2600" dirty="0" smtClean="0"/>
              <a:t>If greater reductions in LDL            greater reductions in vascular events.</a:t>
            </a:r>
          </a:p>
          <a:p>
            <a:pPr>
              <a:buNone/>
            </a:pPr>
            <a:endParaRPr lang="en-ZA" dirty="0" smtClean="0"/>
          </a:p>
          <a:p>
            <a:endParaRPr lang="en-ZA" dirty="0" smtClean="0"/>
          </a:p>
          <a:p>
            <a:pPr>
              <a:buNone/>
            </a:pPr>
            <a:endParaRPr lang="en-ZA" sz="1700" dirty="0" smtClean="0"/>
          </a:p>
          <a:p>
            <a:pPr>
              <a:buNone/>
            </a:pPr>
            <a:endParaRPr lang="en-ZA" sz="1700" dirty="0" smtClean="0"/>
          </a:p>
          <a:p>
            <a:pPr>
              <a:buNone/>
            </a:pPr>
            <a:endParaRPr lang="en-ZA" sz="1700" dirty="0" smtClean="0"/>
          </a:p>
          <a:p>
            <a:pPr>
              <a:buNone/>
            </a:pPr>
            <a:endParaRPr lang="en-ZA" sz="1700" dirty="0" smtClean="0"/>
          </a:p>
          <a:p>
            <a:pPr>
              <a:buNone/>
            </a:pPr>
            <a:endParaRPr lang="en-ZA" sz="1700" dirty="0" smtClean="0"/>
          </a:p>
          <a:p>
            <a:r>
              <a:rPr lang="en-GB" sz="2300" dirty="0" smtClean="0"/>
              <a:t>Meta-analysis by Takagi </a:t>
            </a:r>
            <a:r>
              <a:rPr lang="en-GB" sz="2300" i="1" dirty="0" smtClean="0"/>
              <a:t>et al</a:t>
            </a:r>
            <a:r>
              <a:rPr lang="en-GB" sz="2300" dirty="0" smtClean="0"/>
              <a:t> (2013) was forwarded to Cochrane for comment. Two commentaries mentioned that the methodology was appropriate.   </a:t>
            </a:r>
            <a:endParaRPr lang="en-ZA" sz="2300" dirty="0" smtClean="0"/>
          </a:p>
          <a:p>
            <a:pPr>
              <a:buNone/>
            </a:pPr>
            <a:endParaRPr lang="en-ZA" dirty="0"/>
          </a:p>
        </p:txBody>
      </p:sp>
      <p:sp>
        <p:nvSpPr>
          <p:cNvPr id="5" name="Footer Placeholder 4"/>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6</a:t>
            </a:fld>
            <a:endParaRPr lang="en-ZA"/>
          </a:p>
        </p:txBody>
      </p:sp>
      <p:sp>
        <p:nvSpPr>
          <p:cNvPr id="7" name="Right Arrow 6"/>
          <p:cNvSpPr/>
          <p:nvPr/>
        </p:nvSpPr>
        <p:spPr>
          <a:xfrm>
            <a:off x="3505200" y="3048000"/>
            <a:ext cx="500066" cy="7143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p:cNvSpPr/>
          <p:nvPr/>
        </p:nvSpPr>
        <p:spPr>
          <a:xfrm>
            <a:off x="685800" y="3352800"/>
            <a:ext cx="7429552" cy="107157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smtClean="0">
                <a:solidFill>
                  <a:srgbClr val="FF0000"/>
                </a:solidFill>
              </a:rPr>
              <a:t>The data showed that there was almost no additional benefit in the use of statins beyond a 40 mg/dL (1.03 mmol/L) decrease in LDL level in preventing major vascular events.</a:t>
            </a:r>
          </a:p>
        </p:txBody>
      </p:sp>
      <p:sp>
        <p:nvSpPr>
          <p:cNvPr id="9" name="Rectangle 8"/>
          <p:cNvSpPr/>
          <p:nvPr/>
        </p:nvSpPr>
        <p:spPr>
          <a:xfrm>
            <a:off x="6372200" y="59618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5</a:t>
            </a:r>
            <a:endParaRPr lang="en-ZA" dirty="0">
              <a:solidFill>
                <a:srgbClr val="3366FF"/>
              </a:solidFill>
            </a:endParaRPr>
          </a:p>
        </p:txBody>
      </p:sp>
    </p:spTree>
    <p:extLst>
      <p:ext uri="{BB962C8B-B14F-4D97-AF65-F5344CB8AC3E}">
        <p14:creationId xmlns="" xmlns:p14="http://schemas.microsoft.com/office/powerpoint/2010/main" val="415426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56"/>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71406" y="1340768"/>
            <a:ext cx="8858312" cy="4785395"/>
          </a:xfrm>
        </p:spPr>
        <p:txBody>
          <a:bodyPr>
            <a:normAutofit fontScale="62500" lnSpcReduction="20000"/>
          </a:bodyPr>
          <a:lstStyle/>
          <a:p>
            <a:pPr>
              <a:buNone/>
            </a:pPr>
            <a:r>
              <a:rPr lang="en-US" b="1" dirty="0" smtClean="0"/>
              <a:t>2. Which statin and at what dose would be the most cost-effective to accomplish this clinical benefit?</a:t>
            </a:r>
            <a:endParaRPr lang="en-ZA" dirty="0" smtClean="0"/>
          </a:p>
          <a:p>
            <a:pPr>
              <a:buNone/>
            </a:pPr>
            <a:endParaRPr lang="en-ZA" sz="500" dirty="0" smtClean="0"/>
          </a:p>
          <a:p>
            <a:pPr marL="514350" indent="-514350">
              <a:buAutoNum type="arabicPeriod"/>
            </a:pPr>
            <a:r>
              <a:rPr lang="en-ZA" dirty="0" err="1" smtClean="0"/>
              <a:t>Naci</a:t>
            </a:r>
            <a:r>
              <a:rPr lang="en-ZA" dirty="0" smtClean="0"/>
              <a:t> </a:t>
            </a:r>
            <a:r>
              <a:rPr lang="en-ZA" i="1" dirty="0" smtClean="0"/>
              <a:t>et al</a:t>
            </a:r>
            <a:r>
              <a:rPr lang="en-ZA" dirty="0" smtClean="0"/>
              <a:t> (2013): meta-analysis (n=256,827; 181 RCTs) of the dose-comparative effects of different statins on serum lipid levels, reported that mean reduction of LDL from baseline of simvastatin 10 mg was 26%.</a:t>
            </a:r>
          </a:p>
          <a:p>
            <a:pPr marL="514350" indent="-514350">
              <a:buAutoNum type="arabicPeriod"/>
            </a:pPr>
            <a:r>
              <a:rPr lang="en-ZA" dirty="0" smtClean="0"/>
              <a:t>Law </a:t>
            </a:r>
            <a:r>
              <a:rPr lang="en-ZA" i="1" dirty="0" smtClean="0"/>
              <a:t>et al’s</a:t>
            </a:r>
            <a:r>
              <a:rPr lang="en-ZA" dirty="0" smtClean="0"/>
              <a:t> (2003) meta-analysis: simvastatin 10 mg reduced serum concentration of LDL by 27 % ; an absolute LDL reduction of 1.31 mmol/L (95% CI 1.22 to 1.40).</a:t>
            </a:r>
            <a:endParaRPr lang="en-ZA" sz="3000" dirty="0" smtClean="0"/>
          </a:p>
          <a:p>
            <a:pPr>
              <a:buNone/>
            </a:pPr>
            <a:r>
              <a:rPr lang="en-ZA" b="1" dirty="0" smtClean="0"/>
              <a:t>Recommendation:</a:t>
            </a:r>
            <a:r>
              <a:rPr lang="en-ZA" dirty="0" smtClean="0"/>
              <a:t> Simvastatin 10 mg, orally, daily for prevention of CVD.</a:t>
            </a:r>
          </a:p>
          <a:p>
            <a:pPr>
              <a:buNone/>
            </a:pPr>
            <a:r>
              <a:rPr lang="en-ZA" i="1" dirty="0" smtClean="0"/>
              <a:t>	Rationale: </a:t>
            </a:r>
          </a:p>
          <a:p>
            <a:pPr>
              <a:buNone/>
            </a:pPr>
            <a:r>
              <a:rPr lang="en-ZA" i="1" dirty="0" smtClean="0"/>
              <a:t>	- </a:t>
            </a:r>
            <a:r>
              <a:rPr lang="en-ZA" dirty="0" smtClean="0"/>
              <a:t>Reducing LDL &gt; 1.03 mmol/L          no additional benefit in reducing risk of 	major vascular events. </a:t>
            </a:r>
          </a:p>
          <a:p>
            <a:pPr>
              <a:buNone/>
            </a:pPr>
            <a:r>
              <a:rPr lang="en-ZA" dirty="0" smtClean="0"/>
              <a:t>	- Simvastatin 10 mg reduces LDL by 1.31 mmol/L.</a:t>
            </a:r>
          </a:p>
          <a:p>
            <a:pPr>
              <a:buNone/>
            </a:pPr>
            <a:r>
              <a:rPr lang="en-ZA" sz="5800" b="1" dirty="0" smtClean="0">
                <a:solidFill>
                  <a:srgbClr val="3366FF"/>
                </a:solidFill>
              </a:rPr>
              <a:t>Level of evidence: III Expert opinion</a:t>
            </a:r>
          </a:p>
        </p:txBody>
      </p:sp>
      <p:sp>
        <p:nvSpPr>
          <p:cNvPr id="5" name="Footer Placeholder 4"/>
          <p:cNvSpPr>
            <a:spLocks noGrp="1"/>
          </p:cNvSpPr>
          <p:nvPr>
            <p:ph type="ftr" sz="quarter" idx="11"/>
          </p:nvPr>
        </p:nvSpPr>
        <p:spPr>
          <a:xfrm>
            <a:off x="3124200" y="6356350"/>
            <a:ext cx="3448064"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7</a:t>
            </a:fld>
            <a:endParaRPr lang="en-ZA"/>
          </a:p>
        </p:txBody>
      </p:sp>
      <p:sp>
        <p:nvSpPr>
          <p:cNvPr id="7" name="Right Arrow 6"/>
          <p:cNvSpPr/>
          <p:nvPr/>
        </p:nvSpPr>
        <p:spPr>
          <a:xfrm>
            <a:off x="3657600" y="4191000"/>
            <a:ext cx="357190" cy="142876"/>
          </a:xfrm>
          <a:prstGeom prst="rightArrow">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Rectangle 7"/>
          <p:cNvSpPr/>
          <p:nvPr/>
        </p:nvSpPr>
        <p:spPr>
          <a:xfrm>
            <a:off x="6372200" y="59618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6</a:t>
            </a:r>
            <a:endParaRPr lang="en-ZA" dirty="0">
              <a:solidFill>
                <a:srgbClr val="3366FF"/>
              </a:solidFill>
            </a:endParaRPr>
          </a:p>
        </p:txBody>
      </p:sp>
    </p:spTree>
    <p:extLst>
      <p:ext uri="{BB962C8B-B14F-4D97-AF65-F5344CB8AC3E}">
        <p14:creationId xmlns="" xmlns:p14="http://schemas.microsoft.com/office/powerpoint/2010/main" val="3844611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0" y="0"/>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76200" y="1066800"/>
            <a:ext cx="8839200" cy="4525963"/>
          </a:xfrm>
        </p:spPr>
        <p:txBody>
          <a:bodyPr>
            <a:normAutofit/>
          </a:bodyPr>
          <a:lstStyle/>
          <a:p>
            <a:pPr>
              <a:buNone/>
            </a:pPr>
            <a:r>
              <a:rPr lang="en-ZA" sz="2800" i="1" u="sng" dirty="0" smtClean="0"/>
              <a:t>Comparative prices of statins:</a:t>
            </a:r>
          </a:p>
          <a:p>
            <a:r>
              <a:rPr lang="en-US" sz="2000" dirty="0" smtClean="0"/>
              <a:t>Simvastatin:</a:t>
            </a:r>
          </a:p>
          <a:p>
            <a:pPr lvl="1"/>
            <a:r>
              <a:rPr lang="en-US" sz="1600" dirty="0" smtClean="0"/>
              <a:t>Cheapest statin currently available (HP09-2014SD tender).</a:t>
            </a:r>
          </a:p>
          <a:p>
            <a:pPr lvl="1"/>
            <a:r>
              <a:rPr lang="en-ZA" sz="1600" dirty="0" smtClean="0"/>
              <a:t>Simvastatin 10 mg less expensive than 20 mg.</a:t>
            </a:r>
          </a:p>
        </p:txBody>
      </p:sp>
      <p:sp>
        <p:nvSpPr>
          <p:cNvPr id="5" name="Footer Placeholder 4"/>
          <p:cNvSpPr>
            <a:spLocks noGrp="1"/>
          </p:cNvSpPr>
          <p:nvPr>
            <p:ph type="ftr" sz="quarter" idx="11"/>
          </p:nvPr>
        </p:nvSpPr>
        <p:spPr>
          <a:xfrm>
            <a:off x="3124200" y="6356350"/>
            <a:ext cx="3519502" cy="365125"/>
          </a:xfrm>
        </p:spPr>
        <p:txBody>
          <a:bodyPr/>
          <a:lstStyle/>
          <a:p>
            <a:r>
              <a:rPr lang="en-ZA" dirty="0" smtClean="0"/>
              <a:t>PRIMARY HEALTHCARE IMPLEMENTATION SLIDES 2014: CARDIOVASCULAR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8</a:t>
            </a:fld>
            <a:endParaRPr lang="en-ZA"/>
          </a:p>
        </p:txBody>
      </p:sp>
      <p:graphicFrame>
        <p:nvGraphicFramePr>
          <p:cNvPr id="8" name="Table 7"/>
          <p:cNvGraphicFramePr>
            <a:graphicFrameLocks noGrp="1"/>
          </p:cNvGraphicFramePr>
          <p:nvPr/>
        </p:nvGraphicFramePr>
        <p:xfrm>
          <a:off x="685800" y="2590800"/>
          <a:ext cx="5029198" cy="2865120"/>
        </p:xfrm>
        <a:graphic>
          <a:graphicData uri="http://schemas.openxmlformats.org/drawingml/2006/table">
            <a:tbl>
              <a:tblPr firstRow="1" bandRow="1">
                <a:tableStyleId>{F5AB1C69-6EDB-4FF4-983F-18BD219EF322}</a:tableStyleId>
              </a:tblPr>
              <a:tblGrid>
                <a:gridCol w="2057399"/>
                <a:gridCol w="1219200"/>
                <a:gridCol w="1752599"/>
              </a:tblGrid>
              <a:tr h="304800">
                <a:tc>
                  <a:txBody>
                    <a:bodyPr/>
                    <a:lstStyle/>
                    <a:p>
                      <a:r>
                        <a:rPr lang="en-US" sz="1400" dirty="0" smtClean="0"/>
                        <a:t>MEDICINE</a:t>
                      </a:r>
                      <a:endParaRPr lang="en-US" sz="1400" dirty="0"/>
                    </a:p>
                  </a:txBody>
                  <a:tcPr/>
                </a:tc>
                <a:tc>
                  <a:txBody>
                    <a:bodyPr/>
                    <a:lstStyle/>
                    <a:p>
                      <a:r>
                        <a:rPr lang="en-US" sz="1400" dirty="0" smtClean="0"/>
                        <a:t>DOSE</a:t>
                      </a:r>
                      <a:endParaRPr lang="en-US" sz="1400" dirty="0"/>
                    </a:p>
                  </a:txBody>
                  <a:tcPr/>
                </a:tc>
                <a:tc>
                  <a:txBody>
                    <a:bodyPr/>
                    <a:lstStyle/>
                    <a:p>
                      <a:r>
                        <a:rPr lang="en-US" sz="1400" dirty="0" smtClean="0"/>
                        <a:t>EFFECT ON LDL (%)</a:t>
                      </a:r>
                      <a:endParaRPr lang="en-US" sz="1400" dirty="0"/>
                    </a:p>
                  </a:txBody>
                  <a:tcPr/>
                </a:tc>
              </a:tr>
              <a:tr h="228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Atorvastatin</a:t>
                      </a:r>
                      <a:endParaRPr lang="en-US" sz="1400" dirty="0" smtClean="0"/>
                    </a:p>
                  </a:txBody>
                  <a:tcPr/>
                </a:tc>
                <a:tc>
                  <a:txBody>
                    <a:bodyPr/>
                    <a:lstStyle/>
                    <a:p>
                      <a:r>
                        <a:rPr lang="en-US" sz="1400" dirty="0" smtClean="0"/>
                        <a:t>5 mg</a:t>
                      </a:r>
                      <a:endParaRPr lang="en-US" sz="1400" dirty="0"/>
                    </a:p>
                  </a:txBody>
                  <a:tcPr/>
                </a:tc>
                <a:tc>
                  <a:txBody>
                    <a:bodyPr/>
                    <a:lstStyle/>
                    <a:p>
                      <a:r>
                        <a:rPr lang="en-US" sz="1400" dirty="0" smtClean="0"/>
                        <a:t>-28%</a:t>
                      </a:r>
                      <a:endParaRPr lang="en-US" sz="1400" dirty="0"/>
                    </a:p>
                  </a:txBody>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Fluvastatin</a:t>
                      </a:r>
                      <a:endParaRPr lang="en-US" sz="1400" dirty="0" smtClean="0"/>
                    </a:p>
                  </a:txBody>
                  <a:tcPr/>
                </a:tc>
                <a:tc>
                  <a:txBody>
                    <a:bodyPr/>
                    <a:lstStyle/>
                    <a:p>
                      <a:r>
                        <a:rPr lang="en-US" sz="1400" dirty="0" smtClean="0"/>
                        <a:t>40 mg</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-25%</a:t>
                      </a:r>
                    </a:p>
                  </a:txBody>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Lovastatin</a:t>
                      </a:r>
                      <a:endParaRPr lang="en-US" sz="1400" dirty="0" smtClean="0"/>
                    </a:p>
                  </a:txBody>
                  <a:tcPr/>
                </a:tc>
                <a:tc>
                  <a:txBody>
                    <a:bodyPr/>
                    <a:lstStyle/>
                    <a:p>
                      <a:r>
                        <a:rPr lang="en-US" sz="1400" dirty="0" smtClean="0"/>
                        <a:t>20 mg</a:t>
                      </a:r>
                      <a:endParaRPr lang="en-US" sz="1400" dirty="0"/>
                    </a:p>
                  </a:txBody>
                  <a:tcPr/>
                </a:tc>
                <a:tc>
                  <a:txBody>
                    <a:bodyPr/>
                    <a:lstStyle/>
                    <a:p>
                      <a:r>
                        <a:rPr lang="en-US" sz="1400" dirty="0" smtClean="0"/>
                        <a:t>-27%</a:t>
                      </a:r>
                      <a:endParaRPr lang="en-US" sz="1400" dirty="0"/>
                    </a:p>
                  </a:txBody>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Pravastatin</a:t>
                      </a:r>
                      <a:endParaRPr lang="en-US" sz="1400" dirty="0" smtClean="0"/>
                    </a:p>
                  </a:txBody>
                  <a:tcPr/>
                </a:tc>
                <a:tc>
                  <a:txBody>
                    <a:bodyPr/>
                    <a:lstStyle/>
                    <a:p>
                      <a:r>
                        <a:rPr lang="en-US" sz="1400" dirty="0" smtClean="0"/>
                        <a:t>40 mg</a:t>
                      </a:r>
                      <a:endParaRPr lang="en-US" sz="1400" dirty="0"/>
                    </a:p>
                  </a:txBody>
                  <a:tcPr/>
                </a:tc>
                <a:tc>
                  <a:txBody>
                    <a:bodyPr/>
                    <a:lstStyle/>
                    <a:p>
                      <a:r>
                        <a:rPr lang="en-US" sz="1400" dirty="0" smtClean="0"/>
                        <a:t>-34%</a:t>
                      </a:r>
                      <a:endParaRPr lang="en-US" sz="1400" dirty="0"/>
                    </a:p>
                  </a:txBody>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Rosuvastatin</a:t>
                      </a:r>
                      <a:endParaRPr lang="en-US" sz="1400" dirty="0" smtClean="0"/>
                    </a:p>
                  </a:txBody>
                  <a:tcPr/>
                </a:tc>
                <a:tc>
                  <a:txBody>
                    <a:bodyPr/>
                    <a:lstStyle/>
                    <a:p>
                      <a:r>
                        <a:rPr lang="en-US" sz="1400" dirty="0" smtClean="0"/>
                        <a:t>5 mg</a:t>
                      </a:r>
                      <a:endParaRPr lang="en-US" sz="1400" dirty="0"/>
                    </a:p>
                  </a:txBody>
                  <a:tcPr/>
                </a:tc>
                <a:tc>
                  <a:txBody>
                    <a:bodyPr/>
                    <a:lstStyle/>
                    <a:p>
                      <a:r>
                        <a:rPr lang="en-US" sz="1400" dirty="0" smtClean="0"/>
                        <a:t>-45%</a:t>
                      </a:r>
                      <a:endParaRPr lang="en-US" sz="1400" dirty="0"/>
                    </a:p>
                  </a:txBody>
                  <a:tcPr/>
                </a:tc>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Simvastatin</a:t>
                      </a:r>
                      <a:endParaRPr lang="en-US" sz="1400" dirty="0" smtClean="0"/>
                    </a:p>
                  </a:txBody>
                  <a:tcPr/>
                </a:tc>
                <a:tc>
                  <a:txBody>
                    <a:bodyPr/>
                    <a:lstStyle/>
                    <a:p>
                      <a:r>
                        <a:rPr lang="en-US" sz="1400" dirty="0" smtClean="0"/>
                        <a:t>10 mg </a:t>
                      </a:r>
                      <a:endParaRPr lang="en-US" sz="1400" dirty="0"/>
                    </a:p>
                  </a:txBody>
                  <a:tcPr/>
                </a:tc>
                <a:tc>
                  <a:txBody>
                    <a:bodyPr/>
                    <a:lstStyle/>
                    <a:p>
                      <a:r>
                        <a:rPr lang="en-US" sz="1400" dirty="0" smtClean="0"/>
                        <a:t>-30%</a:t>
                      </a:r>
                      <a:endParaRPr lang="en-US" sz="1400" dirty="0"/>
                    </a:p>
                  </a:txBody>
                  <a:tcPr/>
                </a:tc>
              </a:tr>
              <a:tr h="37084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600" smtClean="0"/>
                        <a:t>-</a:t>
                      </a:r>
                      <a:r>
                        <a:rPr lang="en-ZA" sz="600" dirty="0" err="1" smtClean="0"/>
                        <a:t>Delahoy</a:t>
                      </a:r>
                      <a:r>
                        <a:rPr lang="en-ZA" sz="600" dirty="0" smtClean="0"/>
                        <a:t> PJ, </a:t>
                      </a:r>
                      <a:r>
                        <a:rPr lang="en-ZA" sz="600" dirty="0" err="1" smtClean="0"/>
                        <a:t>Magliano</a:t>
                      </a:r>
                      <a:r>
                        <a:rPr lang="en-ZA" sz="600" dirty="0" smtClean="0"/>
                        <a:t> DJ, Webb K, </a:t>
                      </a:r>
                      <a:r>
                        <a:rPr lang="en-ZA" sz="600" dirty="0" err="1" smtClean="0"/>
                        <a:t>Grobler</a:t>
                      </a:r>
                      <a:r>
                        <a:rPr lang="en-ZA" sz="600" dirty="0" smtClean="0"/>
                        <a:t> M, </a:t>
                      </a:r>
                      <a:r>
                        <a:rPr lang="en-ZA" sz="600" dirty="0" err="1" smtClean="0"/>
                        <a:t>Liew</a:t>
                      </a:r>
                      <a:r>
                        <a:rPr lang="en-ZA" sz="600" dirty="0" smtClean="0"/>
                        <a:t> D. The relationship between reduction in low-density lipoprotein cholesterol by </a:t>
                      </a:r>
                      <a:r>
                        <a:rPr lang="en-ZA" sz="600" dirty="0" err="1" smtClean="0"/>
                        <a:t>statins</a:t>
                      </a:r>
                      <a:r>
                        <a:rPr lang="en-ZA" sz="600" dirty="0" smtClean="0"/>
                        <a:t> and reduction in risk of cardiovascular outcomes: an updated meta-analysis. </a:t>
                      </a:r>
                      <a:r>
                        <a:rPr lang="en-ZA" sz="600" i="1" dirty="0" err="1" smtClean="0"/>
                        <a:t>ClinTher</a:t>
                      </a:r>
                      <a:r>
                        <a:rPr lang="en-ZA" sz="600" dirty="0" smtClean="0"/>
                        <a:t>. 2009 Feb;31(2):236-44.</a:t>
                      </a:r>
                    </a:p>
                    <a:p>
                      <a:pPr marL="0" marR="0" lvl="0" indent="0" algn="l" defTabSz="914400" rtl="0" eaLnBrk="1" fontAlgn="auto" latinLnBrk="0" hangingPunct="1">
                        <a:lnSpc>
                          <a:spcPct val="100000"/>
                        </a:lnSpc>
                        <a:spcBef>
                          <a:spcPts val="0"/>
                        </a:spcBef>
                        <a:spcAft>
                          <a:spcPts val="0"/>
                        </a:spcAft>
                        <a:buClrTx/>
                        <a:buSzTx/>
                        <a:buFontTx/>
                        <a:buChar char="-"/>
                        <a:tabLst/>
                        <a:defRPr/>
                      </a:pPr>
                      <a:r>
                        <a:rPr lang="en-ZA" sz="600" dirty="0" smtClean="0"/>
                        <a:t>-SAMF,</a:t>
                      </a:r>
                      <a:r>
                        <a:rPr lang="en-ZA" sz="600" baseline="0" dirty="0" smtClean="0"/>
                        <a:t> 2012, 10</a:t>
                      </a:r>
                      <a:r>
                        <a:rPr lang="en-ZA" sz="600" baseline="30000" dirty="0" smtClean="0"/>
                        <a:t>th</a:t>
                      </a:r>
                      <a:r>
                        <a:rPr lang="en-ZA" sz="600" baseline="0" dirty="0" smtClean="0"/>
                        <a:t> edition.</a:t>
                      </a:r>
                    </a:p>
                    <a:p>
                      <a:pPr marL="0" marR="0" lvl="0" indent="0" algn="l" defTabSz="914400" rtl="0" eaLnBrk="1" fontAlgn="auto" latinLnBrk="0" hangingPunct="1">
                        <a:lnSpc>
                          <a:spcPct val="100000"/>
                        </a:lnSpc>
                        <a:spcBef>
                          <a:spcPts val="0"/>
                        </a:spcBef>
                        <a:spcAft>
                          <a:spcPts val="0"/>
                        </a:spcAft>
                        <a:buClrTx/>
                        <a:buSzTx/>
                        <a:buFontTx/>
                        <a:buChar char="-"/>
                        <a:tabLst/>
                        <a:defRPr/>
                      </a:pPr>
                      <a:r>
                        <a:rPr lang="en-ZA" sz="600" baseline="0" dirty="0" smtClean="0"/>
                        <a:t>-</a:t>
                      </a:r>
                      <a:r>
                        <a:rPr lang="en-ZA" sz="600" baseline="0" dirty="0" err="1" smtClean="0"/>
                        <a:t>Lexi</a:t>
                      </a:r>
                      <a:r>
                        <a:rPr lang="en-ZA" sz="600" baseline="0" dirty="0" smtClean="0"/>
                        <a:t>-Comp Drug Information Handbook, 2008-2009, 17</a:t>
                      </a:r>
                      <a:r>
                        <a:rPr lang="en-ZA" sz="600" baseline="30000" dirty="0" smtClean="0"/>
                        <a:t>th</a:t>
                      </a:r>
                      <a:r>
                        <a:rPr lang="en-ZA" sz="600" baseline="0" dirty="0" smtClean="0"/>
                        <a:t> edition.</a:t>
                      </a:r>
                    </a:p>
                    <a:p>
                      <a:pPr marL="0" marR="0" lvl="0" indent="0" algn="l" defTabSz="914400" rtl="0" eaLnBrk="1" fontAlgn="auto" latinLnBrk="0" hangingPunct="1">
                        <a:lnSpc>
                          <a:spcPct val="100000"/>
                        </a:lnSpc>
                        <a:spcBef>
                          <a:spcPts val="0"/>
                        </a:spcBef>
                        <a:spcAft>
                          <a:spcPts val="0"/>
                        </a:spcAft>
                        <a:buClrTx/>
                        <a:buSzTx/>
                        <a:buFontTx/>
                        <a:buChar char="-"/>
                        <a:tabLst/>
                        <a:defRPr/>
                      </a:pPr>
                      <a:r>
                        <a:rPr lang="en-ZA" sz="600" baseline="0" dirty="0" smtClean="0"/>
                        <a:t>- </a:t>
                      </a:r>
                      <a:r>
                        <a:rPr lang="en-US" sz="600" dirty="0" err="1" smtClean="0"/>
                        <a:t>Nawrocki</a:t>
                      </a:r>
                      <a:r>
                        <a:rPr lang="en-US" sz="600" dirty="0" smtClean="0"/>
                        <a:t> JW, Weiss SR, Davidson MH, </a:t>
                      </a:r>
                      <a:r>
                        <a:rPr lang="en-US" sz="600" dirty="0" err="1" smtClean="0"/>
                        <a:t>Sprecher</a:t>
                      </a:r>
                      <a:r>
                        <a:rPr lang="en-US" sz="600" dirty="0" smtClean="0"/>
                        <a:t> DL, Schwartz SL, </a:t>
                      </a:r>
                      <a:r>
                        <a:rPr lang="en-US" sz="600" dirty="0" err="1" smtClean="0"/>
                        <a:t>Lupien</a:t>
                      </a:r>
                      <a:r>
                        <a:rPr lang="en-US" sz="600" dirty="0" smtClean="0"/>
                        <a:t> PJ, Jones PH, Haber HE, Black DM. Reduction of LDL cholesterol by 25% to 60% in patients with primary hypercholesterolemia by </a:t>
                      </a:r>
                      <a:r>
                        <a:rPr lang="en-US" sz="600" dirty="0" err="1" smtClean="0"/>
                        <a:t>atorvastatin</a:t>
                      </a:r>
                      <a:r>
                        <a:rPr lang="en-US" sz="600" dirty="0" smtClean="0"/>
                        <a:t>, a new HMG-</a:t>
                      </a:r>
                      <a:r>
                        <a:rPr lang="en-US" sz="600" dirty="0" err="1" smtClean="0"/>
                        <a:t>CoA</a:t>
                      </a:r>
                      <a:r>
                        <a:rPr lang="en-US" sz="600" dirty="0" smtClean="0"/>
                        <a:t> reductase inhibitor. </a:t>
                      </a:r>
                      <a:r>
                        <a:rPr lang="en-US" sz="600" dirty="0" err="1" smtClean="0"/>
                        <a:t>Arterioscler</a:t>
                      </a:r>
                      <a:r>
                        <a:rPr lang="en-US" sz="600" dirty="0" smtClean="0"/>
                        <a:t> </a:t>
                      </a:r>
                      <a:r>
                        <a:rPr lang="en-US" sz="600" dirty="0" err="1" smtClean="0"/>
                        <a:t>Thromb</a:t>
                      </a:r>
                      <a:r>
                        <a:rPr lang="en-US" sz="600" dirty="0" smtClean="0"/>
                        <a:t> </a:t>
                      </a:r>
                      <a:r>
                        <a:rPr lang="en-US" sz="600" dirty="0" err="1" smtClean="0"/>
                        <a:t>Vasc</a:t>
                      </a:r>
                      <a:r>
                        <a:rPr lang="en-US" sz="600" dirty="0" smtClean="0"/>
                        <a:t> Biol. 1995 May;15(5):678-82. </a:t>
                      </a:r>
                      <a:r>
                        <a:rPr lang="en-US" sz="600" dirty="0" smtClean="0">
                          <a:hlinkClick r:id="rId3"/>
                        </a:rPr>
                        <a:t>http://atvb.ahajournals.org/content/15/5/678.long</a:t>
                      </a:r>
                      <a:r>
                        <a:rPr lang="en-US" sz="600" dirty="0" smtClean="0"/>
                        <a:t> </a:t>
                      </a:r>
                      <a:endParaRPr lang="en-ZA" sz="600" dirty="0" smtClean="0"/>
                    </a:p>
                  </a:txBody>
                  <a:tcPr/>
                </a:tc>
                <a:tc hMerge="1">
                  <a:txBody>
                    <a:bodyPr/>
                    <a:lstStyle/>
                    <a:p>
                      <a:endParaRPr lang="en-US" sz="1400" dirty="0"/>
                    </a:p>
                  </a:txBody>
                  <a:tcPr/>
                </a:tc>
                <a:tc hMerge="1">
                  <a:txBody>
                    <a:bodyPr/>
                    <a:lstStyle/>
                    <a:p>
                      <a:endParaRPr lang="en-US" sz="1400" dirty="0"/>
                    </a:p>
                  </a:txBody>
                  <a:tcPr/>
                </a:tc>
              </a:tr>
            </a:tbl>
          </a:graphicData>
        </a:graphic>
      </p:graphicFrame>
      <p:graphicFrame>
        <p:nvGraphicFramePr>
          <p:cNvPr id="10" name="Content Placeholder 5"/>
          <p:cNvGraphicFramePr>
            <a:graphicFrameLocks/>
          </p:cNvGraphicFramePr>
          <p:nvPr>
            <p:extLst>
              <p:ext uri="{D42A27DB-BD31-4B8C-83A1-F6EECF244321}">
                <p14:modId xmlns="" xmlns:p14="http://schemas.microsoft.com/office/powerpoint/2010/main" val="2144012875"/>
              </p:ext>
            </p:extLst>
          </p:nvPr>
        </p:nvGraphicFramePr>
        <p:xfrm>
          <a:off x="6248400" y="2514600"/>
          <a:ext cx="2362200" cy="3048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58481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48"/>
            <a:ext cx="8229600" cy="1143000"/>
          </a:xfrm>
        </p:spPr>
        <p:txBody>
          <a:bodyPr>
            <a:noAutofit/>
          </a:bodyPr>
          <a:lstStyle/>
          <a:p>
            <a:pPr algn="l"/>
            <a:r>
              <a:rPr lang="en-ZA" sz="3600" b="1" dirty="0" smtClean="0">
                <a:solidFill>
                  <a:schemeClr val="bg1"/>
                </a:solidFill>
              </a:rPr>
              <a:t>4.1 </a:t>
            </a:r>
            <a:r>
              <a:rPr lang="en-GB" sz="3600" b="1" dirty="0" smtClean="0">
                <a:solidFill>
                  <a:schemeClr val="bg1"/>
                </a:solidFill>
              </a:rPr>
              <a:t>PREVENTION OF ISCHAEMIC HEART DISEASE &amp; ATHEROSCLEROSIS</a:t>
            </a:r>
            <a:endParaRPr lang="en-ZA" sz="3600" dirty="0">
              <a:solidFill>
                <a:schemeClr val="bg1"/>
              </a:solidFill>
            </a:endParaRPr>
          </a:p>
        </p:txBody>
      </p:sp>
      <p:sp>
        <p:nvSpPr>
          <p:cNvPr id="3" name="Content Placeholder 2"/>
          <p:cNvSpPr>
            <a:spLocks noGrp="1"/>
          </p:cNvSpPr>
          <p:nvPr>
            <p:ph idx="1"/>
          </p:nvPr>
        </p:nvSpPr>
        <p:spPr>
          <a:xfrm>
            <a:off x="467544" y="1227426"/>
            <a:ext cx="8229600" cy="4525963"/>
          </a:xfrm>
        </p:spPr>
        <p:txBody>
          <a:bodyPr>
            <a:normAutofit/>
          </a:bodyPr>
          <a:lstStyle/>
          <a:p>
            <a:r>
              <a:rPr lang="en-ZA" u="sng" dirty="0" smtClean="0"/>
              <a:t>Simvastatin 10 mg</a:t>
            </a:r>
            <a:r>
              <a:rPr lang="en-ZA" dirty="0" smtClean="0"/>
              <a:t>: </a:t>
            </a:r>
            <a:r>
              <a:rPr lang="en-ZA" i="1" dirty="0" smtClean="0">
                <a:solidFill>
                  <a:srgbClr val="9966FF"/>
                </a:solidFill>
              </a:rPr>
              <a:t>indications amended</a:t>
            </a:r>
          </a:p>
          <a:p>
            <a:pPr lvl="1"/>
            <a:r>
              <a:rPr lang="en-ZA" i="1" dirty="0" smtClean="0">
                <a:solidFill>
                  <a:schemeClr val="tx2"/>
                </a:solidFill>
              </a:rPr>
              <a:t>Indications for statin therapy, irrespective of cholesterol level was expanded as follows:</a:t>
            </a:r>
          </a:p>
          <a:p>
            <a:pPr lvl="2"/>
            <a:r>
              <a:rPr lang="en-US" dirty="0" smtClean="0"/>
              <a:t>Type 2 diabetics &gt; 40 years of age, </a:t>
            </a:r>
            <a:r>
              <a:rPr lang="en-US" b="1" dirty="0" smtClean="0"/>
              <a:t>or</a:t>
            </a:r>
            <a:r>
              <a:rPr lang="en-US" dirty="0" smtClean="0"/>
              <a:t> diabetes for &gt; 10 years, </a:t>
            </a:r>
            <a:r>
              <a:rPr lang="en-US" b="1" dirty="0" smtClean="0"/>
              <a:t>or</a:t>
            </a:r>
            <a:r>
              <a:rPr lang="en-US" dirty="0" smtClean="0"/>
              <a:t> existing cardiovascular disease </a:t>
            </a:r>
            <a:r>
              <a:rPr lang="en-US" b="1" dirty="0" smtClean="0"/>
              <a:t>or</a:t>
            </a:r>
            <a:r>
              <a:rPr lang="en-US" dirty="0" smtClean="0"/>
              <a:t> chronic kidney disease (eGFR&lt; 60 mL/min).</a:t>
            </a:r>
            <a:endParaRPr lang="en-US" i="1" dirty="0" smtClean="0"/>
          </a:p>
          <a:p>
            <a:pPr>
              <a:buNone/>
            </a:pPr>
            <a:r>
              <a:rPr lang="en-ZA" sz="2000" i="1" dirty="0" smtClean="0"/>
              <a:t>Rationale: </a:t>
            </a:r>
            <a:r>
              <a:rPr lang="en-ZA" sz="2000" dirty="0" smtClean="0"/>
              <a:t>Aligned with Adult Hospital level STG, 2012 and South African Dyslipidaemia Guidelines, 2012.</a:t>
            </a:r>
          </a:p>
          <a:p>
            <a:pPr>
              <a:buNone/>
            </a:pPr>
            <a:r>
              <a:rPr lang="en-ZA" b="1" dirty="0" smtClean="0">
                <a:solidFill>
                  <a:srgbClr val="3366FF"/>
                </a:solidFill>
              </a:rPr>
              <a:t>Level of evidence: III Guidelines</a:t>
            </a:r>
          </a:p>
          <a:p>
            <a:pPr>
              <a:buNone/>
            </a:pPr>
            <a:endParaRPr lang="en-ZA" dirty="0" smtClean="0"/>
          </a:p>
        </p:txBody>
      </p:sp>
      <p:sp>
        <p:nvSpPr>
          <p:cNvPr id="5" name="Footer Placeholder 4"/>
          <p:cNvSpPr>
            <a:spLocks noGrp="1"/>
          </p:cNvSpPr>
          <p:nvPr>
            <p:ph type="ftr" sz="quarter" idx="11"/>
          </p:nvPr>
        </p:nvSpPr>
        <p:spPr/>
        <p:txBody>
          <a:bodyPr/>
          <a:lstStyle/>
          <a:p>
            <a:r>
              <a:rPr lang="en-ZA" smtClean="0"/>
              <a:t>PRIMARY HEALTHCARE IMPLEMENTATION SLIDES 2014: CARDIOVASCULAR CONDITIONS</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9</a:t>
            </a:fld>
            <a:endParaRPr lang="en-ZA"/>
          </a:p>
        </p:txBody>
      </p:sp>
      <p:sp>
        <p:nvSpPr>
          <p:cNvPr id="7" name="Rectangle 6"/>
          <p:cNvSpPr/>
          <p:nvPr/>
        </p:nvSpPr>
        <p:spPr>
          <a:xfrm>
            <a:off x="6153555" y="5733256"/>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3366FF"/>
                </a:solidFill>
              </a:rPr>
              <a:t>Ref 7</a:t>
            </a:r>
            <a:endParaRPr lang="en-ZA" dirty="0">
              <a:solidFill>
                <a:srgbClr val="3366FF"/>
              </a:solidFill>
            </a:endParaRPr>
          </a:p>
        </p:txBody>
      </p:sp>
    </p:spTree>
    <p:extLst>
      <p:ext uri="{BB962C8B-B14F-4D97-AF65-F5344CB8AC3E}">
        <p14:creationId xmlns="" xmlns:p14="http://schemas.microsoft.com/office/powerpoint/2010/main" val="413681423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NDOH VS 1</Template>
  <TotalTime>2423</TotalTime>
  <Words>7297</Words>
  <Application>Microsoft Office PowerPoint</Application>
  <PresentationFormat>On-screen Show (4:3)</PresentationFormat>
  <Paragraphs>717</Paragraphs>
  <Slides>45</Slides>
  <Notes>8</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1_Office Theme</vt:lpstr>
      <vt:lpstr>Custom Design</vt:lpstr>
      <vt:lpstr>Slide 1</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4.1 PREVENTION OF ISCHAEMIC HEART DISEASE &amp; ATHEROSCLEROSIS</vt:lpstr>
      <vt:lpstr>4.2 ANGINA PECTORIS, STABLE</vt:lpstr>
      <vt:lpstr>4.3  ANGINA PECTORIS, UNSTABLE / NON ST ELEVATION MYOCARDIAL INFARCTION (NSTEMI)</vt:lpstr>
      <vt:lpstr>4.3  ANGINA PECTORIS, UNSTABLE / NON ST ELEVATION MYOCARDIAL INFARCTION (NSTEMI)</vt:lpstr>
      <vt:lpstr>4.3  ANGINA PECTORIS, UNSTABLE / NON ST ELEVATION MYOCARDIAL INFARCTION (NSTEMI) </vt:lpstr>
      <vt:lpstr>4.3  ANGINA PECTORIS, UNSTABLE / NON ST ELEVATION MYOCARDIAL INFARCTION (NSTEMI)</vt:lpstr>
      <vt:lpstr>4.4 MYOCARDIAL INFARCTION, ACUTE (AMI) / STEMI (ST ELEVATION MYOCARDIAL INFARCT)</vt:lpstr>
      <vt:lpstr>4.4 MYOCARDIAL INFARCTION, ACUTE (AMI) / STEMI (ST ELEVATION MYOCARDIAL INFARCT)</vt:lpstr>
      <vt:lpstr>4.6.1 CARDIAC FAILURE, CONGESTIVE (CCF), ADULTS</vt:lpstr>
      <vt:lpstr>4.6.1 CARDIAC FAILURE, CONGESTIVE (CCF), ADULTS</vt:lpstr>
      <vt:lpstr>4.6.1 CARDIAC FAILURE, CONGESTIVE (CCF), ADULTS</vt:lpstr>
      <vt:lpstr>4.6.1 CARDIAC FAILURE, CONGESTIVE (CCF), ADULTS</vt:lpstr>
      <vt:lpstr>4.6.1 CARDIAC FAILURE, CONGESTIVE (CCF), ADULTS</vt:lpstr>
      <vt:lpstr>4.7.1 HYPERTENSION IN ADULTS</vt:lpstr>
      <vt:lpstr>4.7.1 HYPERTENSION IN ADULTS</vt:lpstr>
      <vt:lpstr>4.7.1 HYPERTENSION IN ADULTS</vt:lpstr>
      <vt:lpstr>4.7.2 HYPERTENSION IN CHILDREN</vt:lpstr>
      <vt:lpstr>4.9 RHEUMATIC FEVER, ACUTE</vt:lpstr>
      <vt:lpstr>4.9 RHEUMATIC FEVER, ACUTE</vt:lpstr>
      <vt:lpstr>4.9 RHEUMATIC FEVER, ACUTE</vt:lpstr>
      <vt:lpstr>4.9 RHEUMATIC FEVER, ACUTE</vt:lpstr>
      <vt:lpstr>4.9 RHEUMATIC FEVER, ACUTE</vt:lpstr>
      <vt:lpstr>4.9 RHEUMATIC FEVER, ACUTE</vt:lpstr>
      <vt:lpstr>4.9 RHEUMATIC FEVER, ACUTE</vt:lpstr>
      <vt:lpstr>4.10 VALVULAR HEART DISEASE AND CONGENITAL STRUCTURAL HEART DISEASE</vt:lpstr>
      <vt:lpstr>CASE STUDY</vt:lpstr>
      <vt:lpstr>SOLUTION: CASE STUDY</vt:lpstr>
      <vt:lpstr>Slide 40</vt:lpstr>
      <vt:lpstr>Slide 41</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Trudy</dc:creator>
  <cp:lastModifiedBy>LeongT</cp:lastModifiedBy>
  <cp:revision>161</cp:revision>
  <dcterms:created xsi:type="dcterms:W3CDTF">2014-04-22T12:08:09Z</dcterms:created>
  <dcterms:modified xsi:type="dcterms:W3CDTF">2015-03-30T19:45:37Z</dcterms:modified>
</cp:coreProperties>
</file>