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Default Extension="xlsx" ContentType="application/vnd.openxmlformats-officedocument.spreadsheetml.shee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60" r:id="rId1"/>
    <p:sldMasterId id="2147483664" r:id="rId2"/>
    <p:sldMasterId id="2147483669" r:id="rId3"/>
  </p:sldMasterIdLst>
  <p:notesMasterIdLst>
    <p:notesMasterId r:id="rId47"/>
  </p:notesMasterIdLst>
  <p:handoutMasterIdLst>
    <p:handoutMasterId r:id="rId48"/>
  </p:handoutMasterIdLst>
  <p:sldIdLst>
    <p:sldId id="326" r:id="rId4"/>
    <p:sldId id="287" r:id="rId5"/>
    <p:sldId id="288" r:id="rId6"/>
    <p:sldId id="289" r:id="rId7"/>
    <p:sldId id="291" r:id="rId8"/>
    <p:sldId id="335" r:id="rId9"/>
    <p:sldId id="264" r:id="rId10"/>
    <p:sldId id="297" r:id="rId11"/>
    <p:sldId id="306" r:id="rId12"/>
    <p:sldId id="301" r:id="rId13"/>
    <p:sldId id="302" r:id="rId14"/>
    <p:sldId id="314" r:id="rId15"/>
    <p:sldId id="300" r:id="rId16"/>
    <p:sldId id="315" r:id="rId17"/>
    <p:sldId id="307" r:id="rId18"/>
    <p:sldId id="309" r:id="rId19"/>
    <p:sldId id="310" r:id="rId20"/>
    <p:sldId id="311" r:id="rId21"/>
    <p:sldId id="312" r:id="rId22"/>
    <p:sldId id="313" r:id="rId23"/>
    <p:sldId id="299" r:id="rId24"/>
    <p:sldId id="316" r:id="rId25"/>
    <p:sldId id="268" r:id="rId26"/>
    <p:sldId id="277" r:id="rId27"/>
    <p:sldId id="267" r:id="rId28"/>
    <p:sldId id="271" r:id="rId29"/>
    <p:sldId id="280" r:id="rId30"/>
    <p:sldId id="317" r:id="rId31"/>
    <p:sldId id="318" r:id="rId32"/>
    <p:sldId id="319" r:id="rId33"/>
    <p:sldId id="320" r:id="rId34"/>
    <p:sldId id="322" r:id="rId35"/>
    <p:sldId id="323" r:id="rId36"/>
    <p:sldId id="324" r:id="rId37"/>
    <p:sldId id="325" r:id="rId38"/>
    <p:sldId id="321" r:id="rId39"/>
    <p:sldId id="278" r:id="rId40"/>
    <p:sldId id="334" r:id="rId41"/>
    <p:sldId id="333" r:id="rId42"/>
    <p:sldId id="327" r:id="rId43"/>
    <p:sldId id="328" r:id="rId44"/>
    <p:sldId id="329" r:id="rId45"/>
    <p:sldId id="331" r:id="rId46"/>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nine Munsamy" initials="JM" lastIdx="6" clrIdx="0"/>
  <p:cmAuthor id="1" name="Jacqui" initials="J" lastIdx="13" clrIdx="1">
    <p:extLst>
      <p:ext uri="{19B8F6BF-5375-455C-9EA6-DF929625EA0E}">
        <p15:presenceInfo xmlns="" xmlns:p15="http://schemas.microsoft.com/office/powerpoint/2012/main" userId="Jacqui" providerId="None"/>
      </p:ext>
    </p:extLst>
  </p:cmAuthor>
  <p:cmAuthor id="2" name="Reddy,Millidhashni" initials="R"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366FF"/>
    <a:srgbClr val="9966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8256" autoAdjust="0"/>
  </p:normalViewPr>
  <p:slideViewPr>
    <p:cSldViewPr>
      <p:cViewPr>
        <p:scale>
          <a:sx n="100" d="100"/>
          <a:sy n="100" d="100"/>
        </p:scale>
        <p:origin x="-72" y="11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1.xlsx"/><Relationship Id="rId1" Type="http://schemas.openxmlformats.org/officeDocument/2006/relationships/image" Target="../media/image6.jpeg"/></Relationships>
</file>

<file path=ppt/charts/chart1.xml><?xml version="1.0" encoding="utf-8"?>
<c:chartSpace xmlns:c="http://schemas.openxmlformats.org/drawingml/2006/chart" xmlns:a="http://schemas.openxmlformats.org/drawingml/2006/main" xmlns:r="http://schemas.openxmlformats.org/officeDocument/2006/relationships">
  <c:lang val="en-US"/>
  <c:roundedCorners val="1"/>
  <c:chart>
    <c:title>
      <c:tx>
        <c:rich>
          <a:bodyPr/>
          <a:lstStyle/>
          <a:p>
            <a:pPr>
              <a:defRPr lang="en-ZA"/>
            </a:pPr>
            <a:r>
              <a:rPr lang="en-ZA" dirty="0" smtClean="0"/>
              <a:t>Comparative costs of contraceptives for 3 year period. </a:t>
            </a:r>
            <a:endParaRPr lang="en-ZA" dirty="0"/>
          </a:p>
        </c:rich>
      </c:tx>
      <c:layout>
        <c:manualLayout>
          <c:xMode val="edge"/>
          <c:yMode val="edge"/>
          <c:x val="9.8726966308484057E-2"/>
          <c:y val="0"/>
        </c:manualLayout>
      </c:layout>
    </c:title>
    <c:view3D>
      <c:rotX val="20"/>
      <c:rAngAx val="1"/>
    </c:view3D>
    <c:plotArea>
      <c:layout/>
      <c:bar3DChart>
        <c:barDir val="col"/>
        <c:grouping val="clustered"/>
        <c:ser>
          <c:idx val="1"/>
          <c:order val="0"/>
          <c:tx>
            <c:strRef>
              <c:f>Sheet1!$B$1</c:f>
              <c:strCache>
                <c:ptCount val="1"/>
                <c:pt idx="0">
                  <c:v>IUC: Cu T 380A</c:v>
                </c:pt>
              </c:strCache>
            </c:strRef>
          </c:tx>
          <c:spPr>
            <a:solidFill>
              <a:srgbClr val="4F81BD">
                <a:alpha val="91000"/>
              </a:srgbClr>
            </a:solidFill>
          </c:spPr>
          <c:val>
            <c:numRef>
              <c:f>Sheet1!$B$2:$B$3</c:f>
              <c:numCache>
                <c:formatCode>General</c:formatCode>
                <c:ptCount val="2"/>
                <c:pt idx="0" formatCode="_ [$R-1C09]\ * #,##0.00_ ;_ [$R-1C09]\ * \-#,##0.00_ ;_ [$R-1C09]\ * &quot;-&quot;??_ ;_ @_ ">
                  <c:v>68.400000000000006</c:v>
                </c:pt>
              </c:numCache>
            </c:numRef>
          </c:val>
        </c:ser>
        <c:ser>
          <c:idx val="2"/>
          <c:order val="1"/>
          <c:tx>
            <c:strRef>
              <c:f>Sheet1!$C$1</c:f>
              <c:strCache>
                <c:ptCount val="1"/>
                <c:pt idx="0">
                  <c:v>IUC:Progestin</c:v>
                </c:pt>
              </c:strCache>
            </c:strRef>
          </c:tx>
          <c:val>
            <c:numRef>
              <c:f>Sheet1!$C$2:$C$3</c:f>
              <c:numCache>
                <c:formatCode>General</c:formatCode>
                <c:ptCount val="2"/>
                <c:pt idx="0" formatCode="_ [$R-1C09]\ * #,##0.00_ ;_ [$R-1C09]\ * \-#,##0.00_ ;_ [$R-1C09]\ * &quot;-&quot;??_ ;_ @_ ">
                  <c:v>780</c:v>
                </c:pt>
              </c:numCache>
            </c:numRef>
          </c:val>
        </c:ser>
        <c:ser>
          <c:idx val="0"/>
          <c:order val="2"/>
          <c:tx>
            <c:strRef>
              <c:f>Sheet1!$D$1</c:f>
              <c:strCache>
                <c:ptCount val="1"/>
                <c:pt idx="0">
                  <c:v>Inj:DMPA</c:v>
                </c:pt>
              </c:strCache>
            </c:strRef>
          </c:tx>
          <c:spPr>
            <a:solidFill>
              <a:schemeClr val="accent3">
                <a:lumMod val="60000"/>
                <a:lumOff val="40000"/>
              </a:schemeClr>
            </a:solidFill>
          </c:spPr>
          <c:val>
            <c:numRef>
              <c:f>Sheet1!$D$2:$D$3</c:f>
              <c:numCache>
                <c:formatCode>General</c:formatCode>
                <c:ptCount val="2"/>
                <c:pt idx="0" formatCode="_ [$R-1C09]\ * #,##0.00_ ;_ [$R-1C09]\ * \-#,##0.00_ ;_ [$R-1C09]\ * &quot;-&quot;??_ ;_ @_ ">
                  <c:v>71.784000000000006</c:v>
                </c:pt>
              </c:numCache>
            </c:numRef>
          </c:val>
        </c:ser>
        <c:ser>
          <c:idx val="3"/>
          <c:order val="3"/>
          <c:tx>
            <c:strRef>
              <c:f>Sheet1!$E$1</c:f>
              <c:strCache>
                <c:ptCount val="1"/>
                <c:pt idx="0">
                  <c:v>Inj:NET-EN</c:v>
                </c:pt>
              </c:strCache>
            </c:strRef>
          </c:tx>
          <c:spPr>
            <a:solidFill>
              <a:schemeClr val="accent6">
                <a:lumMod val="60000"/>
                <a:lumOff val="40000"/>
              </a:schemeClr>
            </a:solidFill>
          </c:spPr>
          <c:val>
            <c:numRef>
              <c:f>Sheet1!$E$2:$E$3</c:f>
              <c:numCache>
                <c:formatCode>General</c:formatCode>
                <c:ptCount val="2"/>
                <c:pt idx="0" formatCode="_ [$R-1C09]\ * #,##0.00_ ;_ [$R-1C09]\ * \-#,##0.00_ ;_ [$R-1C09]\ * &quot;-&quot;??_ ;_ @_ ">
                  <c:v>198</c:v>
                </c:pt>
              </c:numCache>
            </c:numRef>
          </c:val>
        </c:ser>
        <c:ser>
          <c:idx val="4"/>
          <c:order val="4"/>
          <c:tx>
            <c:strRef>
              <c:f>Sheet1!$F$1</c:f>
              <c:strCache>
                <c:ptCount val="1"/>
                <c:pt idx="0">
                  <c:v>S/imp:Levonorgestrel</c:v>
                </c:pt>
              </c:strCache>
            </c:strRef>
          </c:tx>
          <c:spPr>
            <a:solidFill>
              <a:schemeClr val="accent4">
                <a:lumMod val="60000"/>
                <a:lumOff val="40000"/>
              </a:schemeClr>
            </a:solidFill>
          </c:spPr>
          <c:val>
            <c:numRef>
              <c:f>Sheet1!$F$2:$F$3</c:f>
              <c:numCache>
                <c:formatCode>General</c:formatCode>
                <c:ptCount val="2"/>
                <c:pt idx="0" formatCode="_ [$R-1C09]\ * #,##0.00_ ;_ [$R-1C09]\ * \-#,##0.00_ ;_ [$R-1C09]\ * &quot;-&quot;??_ ;_ @_ ">
                  <c:v>61.044000000000004</c:v>
                </c:pt>
              </c:numCache>
            </c:numRef>
          </c:val>
        </c:ser>
        <c:ser>
          <c:idx val="5"/>
          <c:order val="5"/>
          <c:tx>
            <c:strRef>
              <c:f>Sheet1!$G$1</c:f>
              <c:strCache>
                <c:ptCount val="1"/>
                <c:pt idx="0">
                  <c:v>S/Imp:Etonorgestrel</c:v>
                </c:pt>
              </c:strCache>
            </c:strRef>
          </c:tx>
          <c:val>
            <c:numRef>
              <c:f>Sheet1!$G$2:$G$3</c:f>
              <c:numCache>
                <c:formatCode>General</c:formatCode>
                <c:ptCount val="2"/>
                <c:pt idx="0" formatCode="_ [$R-1C09]\ * #,##0.00_ ;_ [$R-1C09]\ * \-#,##0.00_ ;_ [$R-1C09]\ * &quot;-&quot;??_ ;_ @_ ">
                  <c:v>96.11999999999999</c:v>
                </c:pt>
              </c:numCache>
            </c:numRef>
          </c:val>
        </c:ser>
        <c:ser>
          <c:idx val="6"/>
          <c:order val="6"/>
          <c:tx>
            <c:strRef>
              <c:f>Sheet1!$H$1</c:f>
              <c:strCache>
                <c:ptCount val="1"/>
                <c:pt idx="0">
                  <c:v>Monophasic COC: EE/Levonorgestrel</c:v>
                </c:pt>
              </c:strCache>
            </c:strRef>
          </c:tx>
          <c:val>
            <c:numRef>
              <c:f>Sheet1!$H$2:$H$3</c:f>
              <c:numCache>
                <c:formatCode>General</c:formatCode>
                <c:ptCount val="2"/>
                <c:pt idx="0" formatCode="_ [$R-1C09]\ * #,##0.00_ ;_ [$R-1C09]\ * \-#,##0.00_ ;_ [$R-1C09]\ * &quot;-&quot;??_ ;_ @_ ">
                  <c:v>89.004000000000005</c:v>
                </c:pt>
              </c:numCache>
            </c:numRef>
          </c:val>
        </c:ser>
        <c:ser>
          <c:idx val="7"/>
          <c:order val="7"/>
          <c:tx>
            <c:strRef>
              <c:f>Sheet1!$I$1</c:f>
              <c:strCache>
                <c:ptCount val="1"/>
                <c:pt idx="0">
                  <c:v>Monophasic: EE/Norgestrel</c:v>
                </c:pt>
              </c:strCache>
            </c:strRef>
          </c:tx>
          <c:val>
            <c:numRef>
              <c:f>Sheet1!$I$2:$I$3</c:f>
              <c:numCache>
                <c:formatCode>General</c:formatCode>
                <c:ptCount val="2"/>
                <c:pt idx="0" formatCode="_ [$R-1C09]\ * #,##0.00_ ;_ [$R-1C09]\ * \-#,##0.00_ ;_ [$R-1C09]\ * &quot;-&quot;??_ ;_ @_ ">
                  <c:v>111.31100000000002</c:v>
                </c:pt>
              </c:numCache>
            </c:numRef>
          </c:val>
        </c:ser>
        <c:ser>
          <c:idx val="8"/>
          <c:order val="8"/>
          <c:tx>
            <c:strRef>
              <c:f>Sheet1!$J$1</c:f>
              <c:strCache>
                <c:ptCount val="1"/>
                <c:pt idx="0">
                  <c:v>Triphasic: EE/Levonorgestrel</c:v>
                </c:pt>
              </c:strCache>
            </c:strRef>
          </c:tx>
          <c:spPr>
            <a:solidFill>
              <a:schemeClr val="bg2">
                <a:lumMod val="50000"/>
              </a:schemeClr>
            </a:solidFill>
          </c:spPr>
          <c:val>
            <c:numRef>
              <c:f>Sheet1!$J$2:$J$3</c:f>
              <c:numCache>
                <c:formatCode>General</c:formatCode>
                <c:ptCount val="2"/>
                <c:pt idx="0" formatCode="_ [$R-1C09]\ * #,##0.00_ ;_ [$R-1C09]\ * \-#,##0.00_ ;_ [$R-1C09]\ * &quot;-&quot;??_ ;_ @_ ">
                  <c:v>90.643000000000001</c:v>
                </c:pt>
              </c:numCache>
            </c:numRef>
          </c:val>
        </c:ser>
        <c:shape val="box"/>
        <c:axId val="93841280"/>
        <c:axId val="93842816"/>
        <c:axId val="0"/>
      </c:bar3DChart>
      <c:catAx>
        <c:axId val="93841280"/>
        <c:scaling>
          <c:orientation val="minMax"/>
        </c:scaling>
        <c:delete val="1"/>
        <c:axPos val="b"/>
        <c:numFmt formatCode="General" sourceLinked="1"/>
        <c:majorTickMark val="none"/>
        <c:tickLblPos val="none"/>
        <c:crossAx val="93842816"/>
        <c:crosses val="autoZero"/>
        <c:auto val="1"/>
        <c:lblAlgn val="ctr"/>
        <c:lblOffset val="100"/>
      </c:catAx>
      <c:valAx>
        <c:axId val="93842816"/>
        <c:scaling>
          <c:orientation val="minMax"/>
        </c:scaling>
        <c:axPos val="l"/>
        <c:majorGridlines>
          <c:spPr>
            <a:ln>
              <a:solidFill>
                <a:schemeClr val="bg1"/>
              </a:solidFill>
            </a:ln>
          </c:spPr>
        </c:majorGridlines>
        <c:numFmt formatCode="_-[$R-1C09]* #,##0.00_-;\-[$R-1C09]* #,##0.00_-;_-[$R-1C09]* &quot;-&quot;??_-;_-@_-" sourceLinked="0"/>
        <c:majorTickMark val="none"/>
        <c:tickLblPos val="nextTo"/>
        <c:spPr>
          <a:effectLst/>
        </c:spPr>
        <c:txPr>
          <a:bodyPr/>
          <a:lstStyle/>
          <a:p>
            <a:pPr>
              <a:defRPr lang="en-ZA" sz="1400" baseline="0"/>
            </a:pPr>
            <a:endParaRPr lang="en-US"/>
          </a:p>
        </c:txPr>
        <c:crossAx val="93841280"/>
        <c:crosses val="autoZero"/>
        <c:crossBetween val="between"/>
      </c:valAx>
    </c:plotArea>
    <c:legend>
      <c:legendPos val="r"/>
      <c:layout>
        <c:manualLayout>
          <c:xMode val="edge"/>
          <c:yMode val="edge"/>
          <c:x val="0.56286434838365917"/>
          <c:y val="0.10226075474505986"/>
          <c:w val="0.31925472865813426"/>
          <c:h val="0.83353930744708515"/>
        </c:manualLayout>
      </c:layout>
      <c:txPr>
        <a:bodyPr/>
        <a:lstStyle/>
        <a:p>
          <a:pPr>
            <a:defRPr lang="en-ZA" sz="1400"/>
          </a:pPr>
          <a:endParaRPr lang="en-US"/>
        </a:p>
      </c:txPr>
    </c:legend>
    <c:dispBlanksAs val="gap"/>
  </c:chart>
  <c:spPr>
    <a:blipFill>
      <a:blip xmlns:r="http://schemas.openxmlformats.org/officeDocument/2006/relationships" r:embed="rId1"/>
      <a:tile tx="0" ty="0" sx="100000" sy="100000" flip="none" algn="tl"/>
    </a:blipFill>
    <a:ln w="12700" cap="rnd" cmpd="tri">
      <a:solidFill>
        <a:schemeClr val="tx2"/>
      </a:solidFill>
      <a:bevel/>
    </a:ln>
    <a:scene3d>
      <a:camera prst="orthographicFront"/>
      <a:lightRig rig="threePt" dir="t"/>
    </a:scene3d>
    <a:sp3d>
      <a:bevelT w="165100" prst="coolSlant"/>
    </a:sp3d>
  </c:spPr>
  <c:txPr>
    <a:bodyPr/>
    <a:lstStyle/>
    <a:p>
      <a:pPr>
        <a:defRPr sz="1800"/>
      </a:pPr>
      <a:endParaRPr lang="en-US"/>
    </a:p>
  </c:txPr>
  <c:externalData r:id="rId2"/>
  <c:userShapes r:id="rId3"/>
</c:chartSpace>
</file>

<file path=ppt/comments/comment1.xml><?xml version="1.0" encoding="utf-8"?>
<p:cmLst xmlns:a="http://schemas.openxmlformats.org/drawingml/2006/main" xmlns:r="http://schemas.openxmlformats.org/officeDocument/2006/relationships" xmlns:p="http://schemas.openxmlformats.org/presentationml/2006/main">
  <p:cm authorId="1" dt="2015-01-05T12:50:10.568" idx="11">
    <p:pos x="10" y="10"/>
    <p:text>omit all incative pills?</p:text>
    <p:extLst>
      <p:ext uri="{C676402C-5697-4E1C-873F-D02D1690AC5C}">
        <p15:threadingInfo xmlns="" xmlns:p15="http://schemas.microsoft.com/office/powerpoint/2012/main" timeZoneBias="-120"/>
      </p:ext>
    </p:extLst>
  </p:cm>
</p:cmLst>
</file>

<file path=ppt/drawings/drawing1.xml><?xml version="1.0" encoding="utf-8"?>
<c:userShapes xmlns:c="http://schemas.openxmlformats.org/drawingml/2006/chart">
  <cdr:relSizeAnchor xmlns:cdr="http://schemas.openxmlformats.org/drawingml/2006/chartDrawing">
    <cdr:from>
      <cdr:x>0.19618</cdr:x>
      <cdr:y>0.79081</cdr:y>
    </cdr:from>
    <cdr:to>
      <cdr:x>0.32639</cdr:x>
      <cdr:y>0.91247</cdr:y>
    </cdr:to>
    <cdr:sp macro="" textlink="">
      <cdr:nvSpPr>
        <cdr:cNvPr id="2" name="TextBox 1"/>
        <cdr:cNvSpPr txBox="1"/>
      </cdr:nvSpPr>
      <cdr:spPr>
        <a:xfrm xmlns:a="http://schemas.openxmlformats.org/drawingml/2006/main">
          <a:off x="1614470" y="3714776"/>
          <a:ext cx="1071570" cy="57150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ZA" sz="1100" dirty="0"/>
        </a:p>
      </cdr:txBody>
    </cdr:sp>
  </cdr:relSizeAnchor>
  <cdr:relSizeAnchor xmlns:cdr="http://schemas.openxmlformats.org/drawingml/2006/chartDrawing">
    <cdr:from>
      <cdr:x>0.36111</cdr:x>
      <cdr:y>0.5779</cdr:y>
    </cdr:from>
    <cdr:to>
      <cdr:x>0.51736</cdr:x>
      <cdr:y>0.74519</cdr:y>
    </cdr:to>
    <cdr:sp macro="" textlink="">
      <cdr:nvSpPr>
        <cdr:cNvPr id="3" name="TextBox 2"/>
        <cdr:cNvSpPr txBox="1"/>
      </cdr:nvSpPr>
      <cdr:spPr>
        <a:xfrm xmlns:a="http://schemas.openxmlformats.org/drawingml/2006/main">
          <a:off x="2971792" y="2714644"/>
          <a:ext cx="1285884" cy="785818"/>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ZA"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A401E52C-04B9-4EF6-A0E1-43AA90769378}" type="datetimeFigureOut">
              <a:rPr lang="en-US" smtClean="0"/>
              <a:pPr/>
              <a:t>3/30/2015</a:t>
            </a:fld>
            <a:endParaRPr lang="en-ZA" dirty="0"/>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E2B863E4-7DE3-4011-A1A1-06C1AA941F17}" type="slidenum">
              <a:rPr lang="en-ZA" smtClean="0"/>
              <a:pPr/>
              <a:t>‹#›</a:t>
            </a:fld>
            <a:endParaRPr lang="en-ZA" dirty="0"/>
          </a:p>
        </p:txBody>
      </p:sp>
    </p:spTree>
    <p:extLst>
      <p:ext uri="{BB962C8B-B14F-4D97-AF65-F5344CB8AC3E}">
        <p14:creationId xmlns:p14="http://schemas.microsoft.com/office/powerpoint/2010/main" xmlns="" val="3717237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64F974F5-CFF5-4460-9A40-D6ADEC24EF54}" type="datetimeFigureOut">
              <a:rPr lang="en-US" smtClean="0"/>
              <a:pPr/>
              <a:t>3/30/2015</a:t>
            </a:fld>
            <a:endParaRPr lang="en-ZA"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A433DFEA-D622-4C4B-98DE-6A853D34B4F1}" type="slidenum">
              <a:rPr lang="en-ZA" smtClean="0"/>
              <a:pPr/>
              <a:t>‹#›</a:t>
            </a:fld>
            <a:endParaRPr lang="en-ZA" dirty="0"/>
          </a:p>
        </p:txBody>
      </p:sp>
    </p:spTree>
    <p:extLst>
      <p:ext uri="{BB962C8B-B14F-4D97-AF65-F5344CB8AC3E}">
        <p14:creationId xmlns:p14="http://schemas.microsoft.com/office/powerpoint/2010/main" xmlns="" val="1738881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fphandbook.org/"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GB" sz="1100" dirty="0" smtClean="0"/>
              <a:t>DISCLAIMER</a:t>
            </a:r>
          </a:p>
          <a:p>
            <a:pPr>
              <a:lnSpc>
                <a:spcPct val="80000"/>
              </a:lnSpc>
            </a:pPr>
            <a:r>
              <a:rPr lang="en-GB" sz="1100" dirty="0" smtClean="0"/>
              <a:t>This slide set is an implementation tool and should be used alongside the published STG. This information does not supersede or replace the STG itself.</a:t>
            </a:r>
            <a:endParaRPr lang="en-US" dirty="0"/>
          </a:p>
        </p:txBody>
      </p:sp>
      <p:sp>
        <p:nvSpPr>
          <p:cNvPr id="4" name="Date Placeholder 3"/>
          <p:cNvSpPr>
            <a:spLocks noGrp="1"/>
          </p:cNvSpPr>
          <p:nvPr>
            <p:ph type="dt" idx="10"/>
          </p:nvPr>
        </p:nvSpPr>
        <p:spPr/>
        <p:txBody>
          <a:bodyPr/>
          <a:lstStyle/>
          <a:p>
            <a:fld id="{DA32DA9B-F8D5-4216-B26F-75A09D968563}" type="datetime1">
              <a:rPr lang="en-US" smtClean="0">
                <a:solidFill>
                  <a:prstClr val="black"/>
                </a:solidFill>
              </a:rPr>
              <a:pPr/>
              <a:t>3/30/2015</a:t>
            </a:fld>
            <a:endParaRPr lang="en-ZA" dirty="0">
              <a:solidFill>
                <a:prstClr val="black"/>
              </a:solidFill>
            </a:endParaRPr>
          </a:p>
        </p:txBody>
      </p:sp>
      <p:sp>
        <p:nvSpPr>
          <p:cNvPr id="5" name="Footer Placeholder 4"/>
          <p:cNvSpPr>
            <a:spLocks noGrp="1"/>
          </p:cNvSpPr>
          <p:nvPr>
            <p:ph type="ftr" sz="quarter" idx="11"/>
          </p:nvPr>
        </p:nvSpPr>
        <p:spPr/>
        <p:txBody>
          <a:bodyPr/>
          <a:lstStyle/>
          <a:p>
            <a:endParaRPr lang="en-ZA" dirty="0">
              <a:solidFill>
                <a:prstClr val="black"/>
              </a:solidFill>
            </a:endParaRPr>
          </a:p>
        </p:txBody>
      </p:sp>
      <p:sp>
        <p:nvSpPr>
          <p:cNvPr id="6" name="Slide Number Placeholder 5"/>
          <p:cNvSpPr>
            <a:spLocks noGrp="1"/>
          </p:cNvSpPr>
          <p:nvPr>
            <p:ph type="sldNum" sz="quarter" idx="12"/>
          </p:nvPr>
        </p:nvSpPr>
        <p:spPr/>
        <p:txBody>
          <a:bodyPr/>
          <a:lstStyle/>
          <a:p>
            <a:fld id="{BD4EA3F3-7F60-4372-AD96-0BFBCD79137E}" type="slidenum">
              <a:rPr lang="en-ZA" smtClean="0">
                <a:solidFill>
                  <a:prstClr val="black"/>
                </a:solidFill>
              </a:rPr>
              <a:pPr/>
              <a:t>1</a:t>
            </a:fld>
            <a:endParaRPr lang="en-ZA" dirty="0">
              <a:solidFill>
                <a:prstClr val="black"/>
              </a:solidFill>
            </a:endParaRPr>
          </a:p>
        </p:txBody>
      </p:sp>
    </p:spTree>
    <p:extLst>
      <p:ext uri="{BB962C8B-B14F-4D97-AF65-F5344CB8AC3E}">
        <p14:creationId xmlns:p14="http://schemas.microsoft.com/office/powerpoint/2010/main" xmlns="" val="3989668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200" b="1" i="1" kern="1200" dirty="0" smtClean="0">
                <a:solidFill>
                  <a:schemeClr val="tx1"/>
                </a:solidFill>
                <a:latin typeface="+mn-lt"/>
                <a:ea typeface="+mn-ea"/>
                <a:cs typeface="+mn-cs"/>
              </a:rPr>
              <a:t>References</a:t>
            </a:r>
            <a:r>
              <a:rPr lang="en-ZA" sz="1200" kern="1200" dirty="0" smtClean="0">
                <a:solidFill>
                  <a:schemeClr val="tx1"/>
                </a:solidFill>
                <a:latin typeface="+mn-lt"/>
                <a:ea typeface="+mn-ea"/>
                <a:cs typeface="+mn-cs"/>
              </a:rPr>
              <a:t>: </a:t>
            </a:r>
          </a:p>
          <a:p>
            <a:r>
              <a:rPr lang="en-ZA" sz="1200" kern="1200" dirty="0" smtClean="0">
                <a:solidFill>
                  <a:schemeClr val="tx1"/>
                </a:solidFill>
                <a:latin typeface="+mn-lt"/>
                <a:ea typeface="+mn-ea"/>
                <a:cs typeface="+mn-cs"/>
              </a:rPr>
              <a:t>[1]</a:t>
            </a:r>
            <a:r>
              <a:rPr lang="en-ZA" sz="1200" kern="1200" baseline="0" dirty="0" smtClean="0">
                <a:solidFill>
                  <a:schemeClr val="tx1"/>
                </a:solidFill>
                <a:latin typeface="+mn-lt"/>
                <a:ea typeface="+mn-ea"/>
                <a:cs typeface="+mn-cs"/>
              </a:rPr>
              <a:t> </a:t>
            </a:r>
            <a:r>
              <a:rPr lang="en-ZA" sz="1200" kern="1200" dirty="0" smtClean="0">
                <a:solidFill>
                  <a:schemeClr val="tx1"/>
                </a:solidFill>
                <a:latin typeface="+mn-lt"/>
                <a:ea typeface="+mn-ea"/>
                <a:cs typeface="+mn-cs"/>
              </a:rPr>
              <a:t>Contract Number </a:t>
            </a:r>
            <a:r>
              <a:rPr lang="en-ZA" sz="1200" kern="1200" dirty="0" smtClean="0">
                <a:solidFill>
                  <a:schemeClr val="tx1"/>
                </a:solidFill>
                <a:effectLst/>
                <a:latin typeface="+mn-lt"/>
                <a:ea typeface="+mn-ea"/>
                <a:cs typeface="+mn-cs"/>
              </a:rPr>
              <a:t>HP06-2014SVP, 1Jun2014 to 28February2017 </a:t>
            </a:r>
          </a:p>
          <a:p>
            <a:r>
              <a:rPr lang="en-ZA" sz="1200" kern="1200" dirty="0" smtClean="0">
                <a:solidFill>
                  <a:schemeClr val="tx1"/>
                </a:solidFill>
                <a:latin typeface="+mn-lt"/>
                <a:ea typeface="+mn-ea"/>
                <a:cs typeface="+mn-cs"/>
              </a:rPr>
              <a:t>[2] Contract</a:t>
            </a:r>
            <a:r>
              <a:rPr lang="en-ZA" sz="1200" kern="1200" baseline="0" dirty="0" smtClean="0">
                <a:solidFill>
                  <a:schemeClr val="tx1"/>
                </a:solidFill>
                <a:latin typeface="+mn-lt"/>
                <a:ea typeface="+mn-ea"/>
                <a:cs typeface="+mn-cs"/>
              </a:rPr>
              <a:t> Number </a:t>
            </a:r>
            <a:endParaRPr lang="en-ZA" sz="1200" kern="1200" dirty="0" smtClean="0">
              <a:solidFill>
                <a:schemeClr val="tx1"/>
              </a:solidFill>
              <a:latin typeface="+mn-lt"/>
              <a:ea typeface="+mn-ea"/>
              <a:cs typeface="+mn-cs"/>
            </a:endParaRPr>
          </a:p>
          <a:p>
            <a:r>
              <a:rPr lang="en-ZA" sz="1200" b="0" kern="1200" dirty="0" smtClean="0">
                <a:solidFill>
                  <a:schemeClr val="tx1"/>
                </a:solidFill>
                <a:latin typeface="+mn-lt"/>
                <a:ea typeface="+mn-ea"/>
                <a:cs typeface="+mn-cs"/>
              </a:rPr>
              <a:t>[3] </a:t>
            </a:r>
            <a:r>
              <a:rPr lang="en-ZA" sz="1200" b="1" kern="1200" dirty="0" smtClean="0">
                <a:solidFill>
                  <a:schemeClr val="tx1"/>
                </a:solidFill>
                <a:latin typeface="+mn-lt"/>
                <a:ea typeface="+mn-ea"/>
                <a:cs typeface="+mn-cs"/>
              </a:rPr>
              <a:t>WHO/ ATC DDD </a:t>
            </a:r>
            <a:r>
              <a:rPr lang="en-ZA" sz="1200" i="1" kern="1200" dirty="0" smtClean="0">
                <a:solidFill>
                  <a:schemeClr val="tx1"/>
                </a:solidFill>
                <a:latin typeface="+mn-lt"/>
                <a:ea typeface="+mn-ea"/>
                <a:cs typeface="+mn-cs"/>
              </a:rPr>
              <a:t>(Available at www.whocc.no/atc_ddd_index/)</a:t>
            </a:r>
          </a:p>
          <a:p>
            <a:pPr rtl="0" eaLnBrk="1" fontAlgn="t" latinLnBrk="0" hangingPunct="1"/>
            <a:r>
              <a:rPr lang="en-ZA" sz="1200" b="0" i="0" u="none" strike="noStrike" kern="1200" dirty="0" smtClean="0">
                <a:solidFill>
                  <a:schemeClr val="tx1"/>
                </a:solidFill>
                <a:latin typeface="+mn-lt"/>
                <a:ea typeface="+mn-ea"/>
                <a:cs typeface="+mn-cs"/>
              </a:rPr>
              <a:t>A10AB:</a:t>
            </a:r>
            <a:r>
              <a:rPr lang="en-ZA" sz="1200" b="0" i="0" u="none" strike="noStrike" kern="1200" baseline="0" dirty="0" smtClean="0">
                <a:solidFill>
                  <a:schemeClr val="tx1"/>
                </a:solidFill>
                <a:latin typeface="+mn-lt"/>
                <a:ea typeface="+mn-ea"/>
                <a:cs typeface="+mn-cs"/>
              </a:rPr>
              <a:t> </a:t>
            </a:r>
            <a:r>
              <a:rPr lang="en-ZA" sz="1200" b="0" i="0" u="none" strike="noStrike" kern="1200" dirty="0" smtClean="0">
                <a:solidFill>
                  <a:schemeClr val="tx1"/>
                </a:solidFill>
                <a:latin typeface="+mn-lt"/>
                <a:ea typeface="+mn-ea"/>
                <a:cs typeface="+mn-cs"/>
              </a:rPr>
              <a:t>Insulin and analogues for injection, fast-acting-</a:t>
            </a:r>
            <a:r>
              <a:rPr lang="en-ZA" sz="1200" b="0" i="0" u="none" strike="noStrike" kern="1200" baseline="0" dirty="0" smtClean="0">
                <a:solidFill>
                  <a:schemeClr val="tx1"/>
                </a:solidFill>
                <a:latin typeface="+mn-lt"/>
                <a:ea typeface="+mn-ea"/>
                <a:cs typeface="+mn-cs"/>
              </a:rPr>
              <a:t> </a:t>
            </a:r>
            <a:r>
              <a:rPr lang="en-ZA" sz="1200" b="0" i="0" u="none" strike="noStrike" kern="1200" dirty="0" smtClean="0">
                <a:solidFill>
                  <a:schemeClr val="tx1"/>
                </a:solidFill>
                <a:latin typeface="+mn-lt"/>
                <a:ea typeface="+mn-ea"/>
                <a:cs typeface="+mn-cs"/>
              </a:rPr>
              <a:t>40U</a:t>
            </a:r>
          </a:p>
          <a:p>
            <a:pPr rtl="0" eaLnBrk="1" fontAlgn="t" latinLnBrk="0" hangingPunct="1"/>
            <a:r>
              <a:rPr lang="en-ZA" sz="1200" b="0" i="0" u="none" strike="noStrike" kern="1200" dirty="0" smtClean="0">
                <a:solidFill>
                  <a:schemeClr val="tx1"/>
                </a:solidFill>
                <a:latin typeface="+mn-lt"/>
                <a:ea typeface="+mn-ea"/>
                <a:cs typeface="+mn-cs"/>
              </a:rPr>
              <a:t>A10AC:</a:t>
            </a:r>
            <a:r>
              <a:rPr lang="en-ZA" sz="1200" b="0" i="0" u="none" strike="noStrike" kern="1200" baseline="0" dirty="0" smtClean="0">
                <a:solidFill>
                  <a:schemeClr val="tx1"/>
                </a:solidFill>
                <a:latin typeface="+mn-lt"/>
                <a:ea typeface="+mn-ea"/>
                <a:cs typeface="+mn-cs"/>
              </a:rPr>
              <a:t> </a:t>
            </a:r>
            <a:r>
              <a:rPr lang="en-ZA" sz="1200" b="0" i="0" u="none" strike="noStrike" kern="1200" dirty="0" smtClean="0">
                <a:solidFill>
                  <a:schemeClr val="tx1"/>
                </a:solidFill>
                <a:latin typeface="+mn-lt"/>
                <a:ea typeface="+mn-ea"/>
                <a:cs typeface="+mn-cs"/>
              </a:rPr>
              <a:t>Insulin and analogues for injection, intermediate-acting</a:t>
            </a:r>
            <a:r>
              <a:rPr lang="en-ZA" sz="1200" b="0" i="0" u="none" strike="noStrike" kern="1200" baseline="0" dirty="0" smtClean="0">
                <a:solidFill>
                  <a:schemeClr val="tx1"/>
                </a:solidFill>
                <a:latin typeface="+mn-lt"/>
                <a:ea typeface="+mn-ea"/>
                <a:cs typeface="+mn-cs"/>
              </a:rPr>
              <a:t> -</a:t>
            </a:r>
            <a:r>
              <a:rPr lang="en-ZA" sz="1200" b="0" i="0" u="none" strike="noStrike" kern="1200" dirty="0" smtClean="0">
                <a:solidFill>
                  <a:schemeClr val="tx1"/>
                </a:solidFill>
                <a:latin typeface="+mn-lt"/>
                <a:ea typeface="+mn-ea"/>
                <a:cs typeface="+mn-cs"/>
              </a:rPr>
              <a:t>40U</a:t>
            </a:r>
          </a:p>
          <a:p>
            <a:pPr rtl="0" eaLnBrk="1" fontAlgn="t" latinLnBrk="0" hangingPunct="1"/>
            <a:r>
              <a:rPr lang="en-ZA" sz="1200" b="0" i="0" u="none" strike="noStrike" kern="1200" dirty="0" smtClean="0">
                <a:solidFill>
                  <a:schemeClr val="tx1"/>
                </a:solidFill>
                <a:latin typeface="+mn-lt"/>
                <a:ea typeface="+mn-ea"/>
                <a:cs typeface="+mn-cs"/>
              </a:rPr>
              <a:t>A10AD:Insulin and analogues for injection, intermediate-acting combined with fast-acting-</a:t>
            </a:r>
            <a:r>
              <a:rPr lang="en-ZA" sz="1200" b="0" i="0" u="none" strike="noStrike" kern="1200" baseline="0" dirty="0" smtClean="0">
                <a:solidFill>
                  <a:schemeClr val="tx1"/>
                </a:solidFill>
                <a:latin typeface="+mn-lt"/>
                <a:ea typeface="+mn-ea"/>
                <a:cs typeface="+mn-cs"/>
              </a:rPr>
              <a:t> </a:t>
            </a:r>
            <a:r>
              <a:rPr lang="en-ZA" sz="1200" b="0" i="0" u="none" strike="noStrike" kern="1200" dirty="0" smtClean="0">
                <a:solidFill>
                  <a:schemeClr val="tx1"/>
                </a:solidFill>
                <a:latin typeface="+mn-lt"/>
                <a:ea typeface="+mn-ea"/>
                <a:cs typeface="+mn-cs"/>
              </a:rPr>
              <a:t>40U</a:t>
            </a:r>
          </a:p>
          <a:p>
            <a:endParaRPr lang="en-ZA" sz="1200" kern="1200" dirty="0" smtClean="0">
              <a:solidFill>
                <a:schemeClr val="tx1"/>
              </a:solidFill>
              <a:latin typeface="+mn-lt"/>
              <a:ea typeface="+mn-ea"/>
              <a:cs typeface="+mn-cs"/>
            </a:endParaRPr>
          </a:p>
          <a:p>
            <a:endParaRPr lang="en-ZA"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BD2B457-D4FD-4FBF-9775-8DE4B2E8E359}" type="slidenum">
              <a:rPr lang="en-ZA" smtClean="0"/>
              <a:pPr/>
              <a:t>14</a:t>
            </a:fld>
            <a:endParaRPr lang="en-ZA"/>
          </a:p>
        </p:txBody>
      </p:sp>
    </p:spTree>
    <p:extLst>
      <p:ext uri="{BB962C8B-B14F-4D97-AF65-F5344CB8AC3E}">
        <p14:creationId xmlns:p14="http://schemas.microsoft.com/office/powerpoint/2010/main" xmlns="" val="490123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sz="1200" dirty="0" smtClean="0"/>
              <a:t>Power J, French R, Cowan F. Subdermal implantable contraceptives versus other forms of reversible contraceptives or other implants as effective methods of preventing pregnancy. Cochrane Database </a:t>
            </a:r>
            <a:r>
              <a:rPr lang="en-ZA" sz="1200" dirty="0" err="1" smtClean="0"/>
              <a:t>Syst</a:t>
            </a:r>
            <a:r>
              <a:rPr lang="en-ZA" sz="1200" dirty="0" smtClean="0"/>
              <a:t> Rev. 2007 Jul 18;(3):CD001326. </a:t>
            </a:r>
          </a:p>
          <a:p>
            <a:pPr>
              <a:buNone/>
            </a:pPr>
            <a:r>
              <a:rPr lang="en-ZA" sz="1200" dirty="0" err="1" smtClean="0"/>
              <a:t>Sivin</a:t>
            </a:r>
            <a:r>
              <a:rPr lang="en-ZA" sz="1200" dirty="0" smtClean="0"/>
              <a:t> I, Nash H, and Waldman S. 2002. </a:t>
            </a:r>
            <a:r>
              <a:rPr lang="en-ZA" sz="1200" dirty="0" err="1" smtClean="0"/>
              <a:t>Jadelle</a:t>
            </a:r>
            <a:r>
              <a:rPr lang="en-ZA" sz="1200" dirty="0" smtClean="0"/>
              <a:t>® Levonorgestrel Rod Implants: A Summary of Scientific Data and Lessons Learned from Programmatic Experience Library of Congress </a:t>
            </a:r>
            <a:r>
              <a:rPr lang="en-ZA" sz="1200" dirty="0" err="1" smtClean="0"/>
              <a:t>Cataloging</a:t>
            </a:r>
            <a:r>
              <a:rPr lang="en-ZA" sz="1200" dirty="0" smtClean="0"/>
              <a:t>. The Population Council, Inc. New York.</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16</a:t>
            </a:fld>
            <a:endParaRPr lang="en-Z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Vieira CS, </a:t>
            </a:r>
            <a:r>
              <a:rPr lang="en-ZA" sz="1200" dirty="0" err="1" smtClean="0"/>
              <a:t>Bahamondes</a:t>
            </a:r>
            <a:r>
              <a:rPr lang="en-ZA" sz="1200" dirty="0" smtClean="0"/>
              <a:t> MV, de Souza RM, </a:t>
            </a:r>
            <a:r>
              <a:rPr lang="en-ZA" sz="1200" dirty="0" err="1" smtClean="0"/>
              <a:t>Brito</a:t>
            </a:r>
            <a:r>
              <a:rPr lang="en-ZA" sz="1200" dirty="0" smtClean="0"/>
              <a:t> MB, Rocha </a:t>
            </a:r>
            <a:r>
              <a:rPr lang="en-ZA" sz="1200" dirty="0" err="1" smtClean="0"/>
              <a:t>Prandini</a:t>
            </a:r>
            <a:r>
              <a:rPr lang="en-ZA" sz="1200" dirty="0" smtClean="0"/>
              <a:t> TR, </a:t>
            </a:r>
            <a:r>
              <a:rPr lang="en-ZA" sz="1200" dirty="0" err="1" smtClean="0"/>
              <a:t>Amaral</a:t>
            </a:r>
            <a:r>
              <a:rPr lang="en-ZA" sz="1200" dirty="0" smtClean="0"/>
              <a:t> E,  </a:t>
            </a:r>
            <a:r>
              <a:rPr lang="en-ZA" sz="1200" dirty="0" err="1" smtClean="0"/>
              <a:t>Bahamondes</a:t>
            </a:r>
            <a:r>
              <a:rPr lang="en-ZA" sz="1200" dirty="0" smtClean="0"/>
              <a:t> L, Duarte G, Quintana SM, </a:t>
            </a:r>
            <a:r>
              <a:rPr lang="en-ZA" sz="1200" dirty="0" err="1" smtClean="0"/>
              <a:t>Scaranari</a:t>
            </a:r>
            <a:r>
              <a:rPr lang="en-ZA" sz="1200" dirty="0" smtClean="0"/>
              <a:t> C, </a:t>
            </a:r>
            <a:r>
              <a:rPr lang="en-ZA" sz="1200" dirty="0" err="1" smtClean="0"/>
              <a:t>Ferriani</a:t>
            </a:r>
            <a:r>
              <a:rPr lang="en-ZA" sz="1200" dirty="0" smtClean="0"/>
              <a:t> RA. Effect of antiretroviral therapy including </a:t>
            </a:r>
            <a:r>
              <a:rPr lang="en-ZA" sz="1200" dirty="0" err="1" smtClean="0"/>
              <a:t>lopinavir</a:t>
            </a:r>
            <a:r>
              <a:rPr lang="en-ZA" sz="1200" dirty="0" smtClean="0"/>
              <a:t>/ritonavir or efavirenz on etonogestrel-releasing implant pharmacokinetics in HIV-positive women. J </a:t>
            </a:r>
            <a:r>
              <a:rPr lang="en-ZA" sz="1200" dirty="0" err="1" smtClean="0"/>
              <a:t>Acquir</a:t>
            </a:r>
            <a:r>
              <a:rPr lang="en-ZA" sz="1200" dirty="0" smtClean="0"/>
              <a:t> Immune </a:t>
            </a:r>
            <a:r>
              <a:rPr lang="en-ZA" sz="1200" dirty="0" err="1" smtClean="0"/>
              <a:t>Defic</a:t>
            </a:r>
            <a:r>
              <a:rPr lang="en-ZA" sz="1200" dirty="0" smtClean="0"/>
              <a:t> </a:t>
            </a:r>
            <a:r>
              <a:rPr lang="en-ZA" sz="1200" dirty="0" err="1" smtClean="0"/>
              <a:t>Syndr</a:t>
            </a:r>
            <a:r>
              <a:rPr lang="en-ZA" sz="1200" dirty="0" smtClean="0"/>
              <a:t>. 2014 Aug 1;66(4):378-85.</a:t>
            </a:r>
            <a:endParaRPr lang="en-ZA"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18</a:t>
            </a:fld>
            <a:endParaRPr lang="en-ZA"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Perry SH, </a:t>
            </a:r>
            <a:r>
              <a:rPr lang="en-ZA" sz="1200" dirty="0" err="1" smtClean="0"/>
              <a:t>Swamy</a:t>
            </a:r>
            <a:r>
              <a:rPr lang="en-ZA" sz="1200" dirty="0" smtClean="0"/>
              <a:t> P, </a:t>
            </a:r>
            <a:r>
              <a:rPr lang="en-ZA" sz="1200" dirty="0" err="1" smtClean="0"/>
              <a:t>Preidis</a:t>
            </a:r>
            <a:r>
              <a:rPr lang="en-ZA" sz="1200" dirty="0" smtClean="0"/>
              <a:t> GA, </a:t>
            </a:r>
            <a:r>
              <a:rPr lang="en-ZA" sz="1200" dirty="0" err="1" smtClean="0"/>
              <a:t>Mwanyumba</a:t>
            </a:r>
            <a:r>
              <a:rPr lang="en-ZA" sz="1200" dirty="0" smtClean="0"/>
              <a:t> A, </a:t>
            </a:r>
            <a:r>
              <a:rPr lang="en-ZA" sz="1200" dirty="0" err="1" smtClean="0"/>
              <a:t>Motsa</a:t>
            </a:r>
            <a:r>
              <a:rPr lang="en-ZA" sz="1200" dirty="0" smtClean="0"/>
              <a:t> N, </a:t>
            </a:r>
            <a:r>
              <a:rPr lang="en-ZA" sz="1200" dirty="0" err="1" smtClean="0"/>
              <a:t>Sarero</a:t>
            </a:r>
            <a:r>
              <a:rPr lang="en-ZA" sz="1200" dirty="0" smtClean="0"/>
              <a:t> HN. Implementing the </a:t>
            </a:r>
            <a:r>
              <a:rPr lang="en-ZA" sz="1200" dirty="0" err="1" smtClean="0"/>
              <a:t>Jadelle</a:t>
            </a:r>
            <a:r>
              <a:rPr lang="en-ZA" sz="1200" dirty="0" smtClean="0"/>
              <a:t> implant for women living with HIV in a resource-limited setting: concerns for drug interactions leading to unintended pregnancies. AIDS. 2014 Mar 13;28(5):791-3.</a:t>
            </a:r>
            <a:endParaRPr lang="en-ZA" sz="1200" dirty="0" smtClean="0">
              <a:effectLst/>
            </a:endParaRP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19</a:t>
            </a:fld>
            <a:endParaRPr lang="en-Z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ZA" sz="1200" dirty="0" smtClean="0"/>
              <a:t>Draper BH, </a:t>
            </a:r>
            <a:r>
              <a:rPr lang="en-ZA" sz="1200" dirty="0" err="1" smtClean="0"/>
              <a:t>Morroni</a:t>
            </a:r>
            <a:r>
              <a:rPr lang="en-ZA" sz="1200" dirty="0" smtClean="0"/>
              <a:t> C, Hoffman M, </a:t>
            </a:r>
            <a:r>
              <a:rPr lang="en-ZA" sz="1200" dirty="0" err="1" smtClean="0"/>
              <a:t>Smit</a:t>
            </a:r>
            <a:r>
              <a:rPr lang="en-ZA" sz="1200" dirty="0" smtClean="0"/>
              <a:t> J, </a:t>
            </a:r>
            <a:r>
              <a:rPr lang="en-ZA" sz="1200" dirty="0" err="1" smtClean="0"/>
              <a:t>Beksinska</a:t>
            </a:r>
            <a:r>
              <a:rPr lang="en-ZA" sz="1200" dirty="0" smtClean="0"/>
              <a:t> M, </a:t>
            </a:r>
            <a:r>
              <a:rPr lang="en-ZA" sz="1200" dirty="0" err="1" smtClean="0"/>
              <a:t>Hapgood</a:t>
            </a:r>
            <a:r>
              <a:rPr lang="en-ZA" sz="1200" dirty="0" smtClean="0"/>
              <a:t> J, Van </a:t>
            </a:r>
            <a:r>
              <a:rPr lang="en-ZA" sz="1200" dirty="0" err="1" smtClean="0"/>
              <a:t>der</a:t>
            </a:r>
            <a:r>
              <a:rPr lang="en-ZA" sz="1200" dirty="0" smtClean="0"/>
              <a:t> </a:t>
            </a:r>
            <a:r>
              <a:rPr lang="en-ZA" sz="1200" dirty="0" err="1" smtClean="0"/>
              <a:t>Merwe</a:t>
            </a:r>
            <a:r>
              <a:rPr lang="en-ZA" sz="1200" dirty="0" smtClean="0"/>
              <a:t> L. Depot </a:t>
            </a:r>
            <a:r>
              <a:rPr lang="en-ZA" sz="1200" dirty="0" err="1" smtClean="0"/>
              <a:t>medroxyprogesterone</a:t>
            </a:r>
            <a:r>
              <a:rPr lang="en-ZA" sz="1200" dirty="0" smtClean="0"/>
              <a:t> versus norethisterone </a:t>
            </a:r>
            <a:r>
              <a:rPr lang="en-ZA" sz="1200" dirty="0" err="1" smtClean="0"/>
              <a:t>oenanthate</a:t>
            </a:r>
            <a:r>
              <a:rPr lang="en-ZA" sz="1200" dirty="0" smtClean="0"/>
              <a:t> for long-acting </a:t>
            </a:r>
            <a:r>
              <a:rPr lang="en-ZA" sz="1200" dirty="0" err="1" smtClean="0"/>
              <a:t>progestogenic</a:t>
            </a:r>
            <a:r>
              <a:rPr lang="en-ZA" sz="1200" dirty="0" smtClean="0"/>
              <a:t> contraception. Cochrane Database </a:t>
            </a:r>
            <a:r>
              <a:rPr lang="en-ZA" sz="1200" dirty="0" err="1" smtClean="0"/>
              <a:t>Syst</a:t>
            </a:r>
            <a:r>
              <a:rPr lang="en-ZA" sz="1200" dirty="0" smtClean="0"/>
              <a:t> Rev. 2006 Jul 19;(3):CD005214.</a:t>
            </a:r>
          </a:p>
          <a:p>
            <a:pPr marL="0" indent="0">
              <a:buNone/>
            </a:pPr>
            <a:r>
              <a:rPr lang="en-ZA" sz="1200" dirty="0" err="1" smtClean="0"/>
              <a:t>Smit</a:t>
            </a:r>
            <a:r>
              <a:rPr lang="en-ZA" sz="1200" dirty="0" smtClean="0"/>
              <a:t> J, Gray A, </a:t>
            </a:r>
            <a:r>
              <a:rPr lang="en-ZA" sz="1200" dirty="0" err="1" smtClean="0"/>
              <a:t>McFadyen</a:t>
            </a:r>
            <a:r>
              <a:rPr lang="en-ZA" sz="1200" dirty="0" smtClean="0"/>
              <a:t> L, </a:t>
            </a:r>
            <a:r>
              <a:rPr lang="en-ZA" sz="1200" dirty="0" err="1" smtClean="0"/>
              <a:t>Zuma</a:t>
            </a:r>
            <a:r>
              <a:rPr lang="en-ZA" sz="1200" dirty="0" smtClean="0"/>
              <a:t> K. Counting the costs: comparing depot </a:t>
            </a:r>
            <a:r>
              <a:rPr lang="en-ZA" sz="1200" dirty="0" err="1" smtClean="0"/>
              <a:t>medroxyprogesterone</a:t>
            </a:r>
            <a:r>
              <a:rPr lang="en-ZA" sz="1200" dirty="0" smtClean="0"/>
              <a:t> acetate and norethisterone </a:t>
            </a:r>
            <a:r>
              <a:rPr lang="en-ZA" sz="1200" dirty="0" err="1" smtClean="0"/>
              <a:t>oenanthate</a:t>
            </a:r>
            <a:r>
              <a:rPr lang="en-ZA" sz="1200" dirty="0" smtClean="0"/>
              <a:t> utilisation patterns in South Africa. </a:t>
            </a:r>
            <a:r>
              <a:rPr lang="en-ZA" sz="1200" i="1" dirty="0" smtClean="0"/>
              <a:t>BMC Health </a:t>
            </a:r>
            <a:r>
              <a:rPr lang="en-ZA" sz="1200" i="1" dirty="0" err="1" smtClean="0"/>
              <a:t>Serv</a:t>
            </a:r>
            <a:r>
              <a:rPr lang="en-ZA" sz="1200" i="1" dirty="0" smtClean="0"/>
              <a:t> Res</a:t>
            </a:r>
            <a:r>
              <a:rPr lang="en-ZA" sz="1200" dirty="0" smtClean="0"/>
              <a:t>. 2001;1:4. </a:t>
            </a:r>
            <a:r>
              <a:rPr lang="en-ZA" sz="1200" dirty="0" err="1" smtClean="0"/>
              <a:t>Epub</a:t>
            </a:r>
            <a:r>
              <a:rPr lang="en-ZA" sz="1200" dirty="0" smtClean="0"/>
              <a:t> 2001 Jun 4.</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23</a:t>
            </a:fld>
            <a:endParaRPr lang="en-Z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sz="1200" dirty="0" smtClean="0"/>
              <a:t>WHO Medical Eligibility Criteria fourth edition 2009</a:t>
            </a:r>
            <a:endParaRPr lang="en-ZA" sz="1200" dirty="0" smtClean="0"/>
          </a:p>
          <a:p>
            <a:pPr marL="0" indent="0">
              <a:buNone/>
            </a:pPr>
            <a:r>
              <a:rPr lang="en-ZA" sz="1200" dirty="0" smtClean="0"/>
              <a:t>Morrison CS, Chen PL, Kwok C, Richardson BA, </a:t>
            </a:r>
            <a:r>
              <a:rPr lang="en-ZA" sz="1200" dirty="0" err="1" smtClean="0"/>
              <a:t>Chipato</a:t>
            </a:r>
            <a:r>
              <a:rPr lang="en-ZA" sz="1200" dirty="0" smtClean="0"/>
              <a:t> T, </a:t>
            </a:r>
            <a:r>
              <a:rPr lang="en-ZA" sz="1200" dirty="0" err="1" smtClean="0"/>
              <a:t>Mugerwa</a:t>
            </a:r>
            <a:r>
              <a:rPr lang="en-ZA" sz="1200" dirty="0" smtClean="0"/>
              <a:t> R, </a:t>
            </a:r>
            <a:r>
              <a:rPr lang="en-ZA" sz="1200" dirty="0" err="1" smtClean="0"/>
              <a:t>Byamugisha</a:t>
            </a:r>
            <a:r>
              <a:rPr lang="en-ZA" sz="1200" dirty="0" smtClean="0"/>
              <a:t> J, </a:t>
            </a:r>
            <a:r>
              <a:rPr lang="en-ZA" sz="1200" dirty="0" err="1" smtClean="0"/>
              <a:t>Padian</a:t>
            </a:r>
            <a:r>
              <a:rPr lang="en-ZA" sz="1200" dirty="0" smtClean="0"/>
              <a:t> N, </a:t>
            </a:r>
            <a:r>
              <a:rPr lang="en-ZA" sz="1200" dirty="0" err="1" smtClean="0"/>
              <a:t>Celentano</a:t>
            </a:r>
            <a:r>
              <a:rPr lang="en-ZA" sz="1200" dirty="0" smtClean="0"/>
              <a:t> DD, </a:t>
            </a:r>
            <a:r>
              <a:rPr lang="en-ZA" sz="1200" dirty="0" err="1" smtClean="0"/>
              <a:t>Salata</a:t>
            </a:r>
            <a:r>
              <a:rPr lang="en-ZA" sz="1200" dirty="0" smtClean="0"/>
              <a:t> RA. Hormonal contraception and HIV </a:t>
            </a:r>
            <a:r>
              <a:rPr lang="en-ZA" sz="1200" dirty="0" err="1" smtClean="0"/>
              <a:t>acquisition:reanalysis</a:t>
            </a:r>
            <a:r>
              <a:rPr lang="en-ZA" sz="1200" dirty="0" smtClean="0"/>
              <a:t> using marginal structural </a:t>
            </a:r>
            <a:r>
              <a:rPr lang="en-ZA" sz="1200" dirty="0" err="1" smtClean="0"/>
              <a:t>modeling</a:t>
            </a:r>
            <a:r>
              <a:rPr lang="en-ZA" sz="1200" dirty="0" smtClean="0"/>
              <a:t>. </a:t>
            </a:r>
            <a:r>
              <a:rPr lang="en-ZA" sz="1200" i="1" dirty="0" smtClean="0"/>
              <a:t>AIDS</a:t>
            </a:r>
            <a:r>
              <a:rPr lang="en-ZA" sz="1200" dirty="0" smtClean="0"/>
              <a:t>. 2010 Jul 17;24(11):1778-81.</a:t>
            </a:r>
          </a:p>
          <a:p>
            <a:pPr marL="0" indent="0">
              <a:buNone/>
            </a:pPr>
            <a:r>
              <a:rPr lang="en-ZA" sz="1200" dirty="0" err="1" smtClean="0"/>
              <a:t>Baeten</a:t>
            </a:r>
            <a:r>
              <a:rPr lang="en-ZA" sz="1200" dirty="0" smtClean="0"/>
              <a:t> JM, </a:t>
            </a:r>
            <a:r>
              <a:rPr lang="en-ZA" sz="1200" dirty="0" err="1" smtClean="0"/>
              <a:t>Lavreys</a:t>
            </a:r>
            <a:r>
              <a:rPr lang="en-ZA" sz="1200" dirty="0" smtClean="0"/>
              <a:t> L, </a:t>
            </a:r>
            <a:r>
              <a:rPr lang="en-ZA" sz="1200" dirty="0" err="1" smtClean="0"/>
              <a:t>Overbaugh</a:t>
            </a:r>
            <a:r>
              <a:rPr lang="en-ZA" sz="1200" dirty="0" smtClean="0"/>
              <a:t> J. The influence of hormonal contraceptive use on HIV-1 transmission and disease progression. </a:t>
            </a:r>
            <a:r>
              <a:rPr lang="en-ZA" sz="1200" dirty="0" err="1" smtClean="0"/>
              <a:t>Clin</a:t>
            </a:r>
            <a:r>
              <a:rPr lang="en-ZA" sz="1200" dirty="0" smtClean="0"/>
              <a:t> Infect Dis. 2007 Aug 1;45(3):360-9.</a:t>
            </a:r>
          </a:p>
          <a:p>
            <a:pPr marL="0" indent="0">
              <a:buNone/>
            </a:pPr>
            <a:r>
              <a:rPr lang="en-ZA" sz="1200" dirty="0" err="1" smtClean="0"/>
              <a:t>Heffron</a:t>
            </a:r>
            <a:r>
              <a:rPr lang="en-ZA" sz="1200" dirty="0" smtClean="0"/>
              <a:t> R, Donnell D, Rees H, </a:t>
            </a:r>
            <a:r>
              <a:rPr lang="en-ZA" sz="1200" dirty="0" err="1" smtClean="0"/>
              <a:t>Celum</a:t>
            </a:r>
            <a:r>
              <a:rPr lang="en-ZA" sz="1200" dirty="0" smtClean="0"/>
              <a:t> C, </a:t>
            </a:r>
            <a:r>
              <a:rPr lang="en-ZA" sz="1200" dirty="0" err="1" smtClean="0"/>
              <a:t>Mugo</a:t>
            </a:r>
            <a:r>
              <a:rPr lang="en-ZA" sz="1200" dirty="0" smtClean="0"/>
              <a:t> N, Were E, de </a:t>
            </a:r>
            <a:r>
              <a:rPr lang="en-ZA" sz="1200" dirty="0" err="1" smtClean="0"/>
              <a:t>Bruyn</a:t>
            </a:r>
            <a:r>
              <a:rPr lang="en-ZA" sz="1200" dirty="0" smtClean="0"/>
              <a:t> G, </a:t>
            </a:r>
            <a:r>
              <a:rPr lang="en-ZA" sz="1200" dirty="0" err="1" smtClean="0"/>
              <a:t>Nakku-Joloba</a:t>
            </a:r>
            <a:r>
              <a:rPr lang="en-ZA" sz="1200" dirty="0" smtClean="0"/>
              <a:t> E, </a:t>
            </a:r>
            <a:r>
              <a:rPr lang="en-ZA" sz="1200" dirty="0" err="1" smtClean="0"/>
              <a:t>Ngure</a:t>
            </a:r>
            <a:r>
              <a:rPr lang="en-ZA" sz="1200" dirty="0" smtClean="0"/>
              <a:t> K, </a:t>
            </a:r>
            <a:r>
              <a:rPr lang="en-ZA" sz="1200" dirty="0" err="1" smtClean="0"/>
              <a:t>Kiarie</a:t>
            </a:r>
            <a:r>
              <a:rPr lang="en-ZA" sz="1200" dirty="0" smtClean="0"/>
              <a:t> J, Coombs RW, </a:t>
            </a:r>
            <a:r>
              <a:rPr lang="en-ZA" sz="1200" dirty="0" err="1" smtClean="0"/>
              <a:t>Baeten</a:t>
            </a:r>
            <a:r>
              <a:rPr lang="en-ZA" sz="1200" dirty="0" smtClean="0"/>
              <a:t> JM; Partners in Prevention HSV/HIV Transmission Study Team. Use of hormonal contraceptives and risk of HIV-1 transmission: a prospective cohort study. Lancet Infect Dis. 2012 Jan;12(1):19-26. </a:t>
            </a:r>
            <a:r>
              <a:rPr lang="en-ZA" sz="1200" dirty="0" err="1" smtClean="0"/>
              <a:t>doi</a:t>
            </a:r>
            <a:r>
              <a:rPr lang="en-ZA" sz="1200" dirty="0" smtClean="0"/>
              <a:t>: 10.1016/S1473-3099(11)70247-X. </a:t>
            </a:r>
            <a:r>
              <a:rPr lang="en-ZA" sz="1200" dirty="0" err="1" smtClean="0"/>
              <a:t>Epub</a:t>
            </a:r>
            <a:r>
              <a:rPr lang="en-ZA" sz="1200" dirty="0" smtClean="0"/>
              <a:t> 2011 Oct 3. Erratum in: Lancet Infect Dis. 2012 Feb;12(2):98</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25</a:t>
            </a:fld>
            <a:endParaRPr lang="en-ZA"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US" sz="1200" dirty="0" smtClean="0"/>
              <a:t>Adult Hospital level STG, 2012.</a:t>
            </a:r>
          </a:p>
          <a:p>
            <a:pPr marL="0" indent="0">
              <a:buNone/>
            </a:pPr>
            <a:r>
              <a:rPr lang="en-ZA" sz="1200" dirty="0" smtClean="0"/>
              <a:t>Black A, </a:t>
            </a:r>
            <a:r>
              <a:rPr lang="en-ZA" sz="1200" dirty="0" err="1" smtClean="0"/>
              <a:t>Francoeur</a:t>
            </a:r>
            <a:r>
              <a:rPr lang="en-ZA" sz="1200" dirty="0" smtClean="0"/>
              <a:t> D, Rowe T, Collins J, Miller D, Brown T, David M, Dunn S, Fisher WA, Fleming N, Fortin CA, </a:t>
            </a:r>
            <a:r>
              <a:rPr lang="en-ZA" sz="1200" dirty="0" err="1" smtClean="0"/>
              <a:t>Guilbert</a:t>
            </a:r>
            <a:r>
              <a:rPr lang="en-ZA" sz="1200" dirty="0" smtClean="0"/>
              <a:t> E, </a:t>
            </a:r>
            <a:r>
              <a:rPr lang="en-ZA" sz="1200" dirty="0" err="1" smtClean="0"/>
              <a:t>Hanvey</a:t>
            </a:r>
            <a:r>
              <a:rPr lang="en-ZA" sz="1200" dirty="0" smtClean="0"/>
              <a:t> L, </a:t>
            </a:r>
            <a:r>
              <a:rPr lang="en-ZA" sz="1200" dirty="0" err="1" smtClean="0"/>
              <a:t>Lalonde</a:t>
            </a:r>
            <a:r>
              <a:rPr lang="en-ZA" sz="1200" dirty="0" smtClean="0"/>
              <a:t> A, Miller R, Morris M, O'Grady T, </a:t>
            </a:r>
            <a:r>
              <a:rPr lang="en-ZA" sz="1200" dirty="0" err="1" smtClean="0"/>
              <a:t>Pymar</a:t>
            </a:r>
            <a:r>
              <a:rPr lang="en-ZA" sz="1200" dirty="0" smtClean="0"/>
              <a:t> H, Smith T, </a:t>
            </a:r>
            <a:r>
              <a:rPr lang="en-ZA" sz="1200" dirty="0" err="1" smtClean="0"/>
              <a:t>Henneberg</a:t>
            </a:r>
            <a:r>
              <a:rPr lang="en-ZA" sz="1200" dirty="0" smtClean="0"/>
              <a:t> E; Society of Obstetrics and Gynaecology of Canada. Canadian contraception consensus. </a:t>
            </a:r>
            <a:r>
              <a:rPr lang="en-ZA" sz="1200" i="1" dirty="0" smtClean="0"/>
              <a:t>J </a:t>
            </a:r>
            <a:r>
              <a:rPr lang="en-ZA" sz="1200" i="1" dirty="0" err="1" smtClean="0"/>
              <a:t>Obstet</a:t>
            </a:r>
            <a:r>
              <a:rPr lang="en-ZA" sz="1200" i="1" dirty="0" smtClean="0"/>
              <a:t> </a:t>
            </a:r>
            <a:r>
              <a:rPr lang="en-ZA" sz="1200" i="1" dirty="0" err="1" smtClean="0"/>
              <a:t>Gynaecol</a:t>
            </a:r>
            <a:r>
              <a:rPr lang="en-ZA" sz="1200" i="1" dirty="0" smtClean="0"/>
              <a:t> Can</a:t>
            </a:r>
            <a:r>
              <a:rPr lang="en-ZA" sz="1200" dirty="0" smtClean="0"/>
              <a:t>. 2004 Apr;26(4):347-87, 389-436. </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26</a:t>
            </a:fld>
            <a:endParaRPr lang="en-ZA"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GB" sz="1200" dirty="0" smtClean="0"/>
              <a:t>Black A, </a:t>
            </a:r>
            <a:r>
              <a:rPr lang="en-GB" sz="1200" dirty="0" err="1" smtClean="0"/>
              <a:t>Francoeur</a:t>
            </a:r>
            <a:r>
              <a:rPr lang="en-GB" sz="1200" dirty="0" smtClean="0"/>
              <a:t> D, Rowe T, Collins J, Miller D, Brown T, David M, Dunn S, Fisher WA, Fleming N, Fortin CA, </a:t>
            </a:r>
            <a:r>
              <a:rPr lang="en-GB" sz="1200" dirty="0" err="1" smtClean="0"/>
              <a:t>Guilbert</a:t>
            </a:r>
            <a:r>
              <a:rPr lang="en-GB" sz="1200" dirty="0" smtClean="0"/>
              <a:t> E, </a:t>
            </a:r>
            <a:r>
              <a:rPr lang="en-GB" sz="1200" dirty="0" err="1" smtClean="0"/>
              <a:t>Hanvey</a:t>
            </a:r>
            <a:r>
              <a:rPr lang="en-GB" sz="1200" dirty="0" smtClean="0"/>
              <a:t> L, </a:t>
            </a:r>
            <a:r>
              <a:rPr lang="en-GB" sz="1200" dirty="0" err="1" smtClean="0"/>
              <a:t>Lalonde</a:t>
            </a:r>
            <a:r>
              <a:rPr lang="en-GB" sz="1200" dirty="0" smtClean="0"/>
              <a:t> A, Miller R, Morris M, O'Grady T, </a:t>
            </a:r>
            <a:r>
              <a:rPr lang="en-GB" sz="1200" dirty="0" err="1" smtClean="0"/>
              <a:t>Pymar</a:t>
            </a:r>
            <a:r>
              <a:rPr lang="en-GB" sz="1200" dirty="0" smtClean="0"/>
              <a:t> H, Smith T, </a:t>
            </a:r>
            <a:r>
              <a:rPr lang="en-GB" sz="1200" dirty="0" err="1" smtClean="0"/>
              <a:t>Henneberg</a:t>
            </a:r>
            <a:r>
              <a:rPr lang="en-GB" sz="1200" dirty="0" smtClean="0"/>
              <a:t> E; Society of Obstetrics and Gynaecology of Canada. Canadian contraception consensus. </a:t>
            </a:r>
            <a:r>
              <a:rPr lang="en-GB" sz="1200" i="1" dirty="0" smtClean="0"/>
              <a:t>J </a:t>
            </a:r>
            <a:r>
              <a:rPr lang="en-GB" sz="1200" i="1" dirty="0" err="1" smtClean="0"/>
              <a:t>Obstet</a:t>
            </a:r>
            <a:r>
              <a:rPr lang="en-GB" sz="1200" i="1" dirty="0" smtClean="0"/>
              <a:t> </a:t>
            </a:r>
            <a:r>
              <a:rPr lang="en-GB" sz="1200" i="1" dirty="0" err="1" smtClean="0"/>
              <a:t>Gynaecol</a:t>
            </a:r>
            <a:r>
              <a:rPr lang="en-GB" sz="1200" i="1" dirty="0" smtClean="0"/>
              <a:t> Can.</a:t>
            </a:r>
            <a:r>
              <a:rPr lang="en-GB" sz="1200" dirty="0" smtClean="0"/>
              <a:t> 2004 Apr;26(4):347-87, 389-436.</a:t>
            </a:r>
            <a:endParaRPr lang="en-ZA" sz="1200" dirty="0" smtClean="0"/>
          </a:p>
          <a:p>
            <a:pPr>
              <a:buNone/>
            </a:pPr>
            <a:r>
              <a:rPr lang="en-GB" sz="1200" dirty="0" smtClean="0"/>
              <a:t>SAMF 10</a:t>
            </a:r>
            <a:r>
              <a:rPr lang="en-GB" sz="1200" baseline="30000" dirty="0" smtClean="0"/>
              <a:t>th</a:t>
            </a:r>
            <a:r>
              <a:rPr lang="en-GB" sz="1200" dirty="0" smtClean="0"/>
              <a:t> edition, 2012.</a:t>
            </a:r>
            <a:endParaRPr lang="en-ZA" sz="1200" dirty="0" smtClean="0"/>
          </a:p>
          <a:p>
            <a:pPr>
              <a:buNone/>
            </a:pPr>
            <a:r>
              <a:rPr lang="en-GB" sz="1200" dirty="0" smtClean="0"/>
              <a:t>WHO Medical Eligibility Criteria fourth edition 2009.</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28</a:t>
            </a:fld>
            <a:endParaRPr lang="en-ZA"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sz="1200" dirty="0" smtClean="0"/>
              <a:t>Faculty of Family Planning and Reproductive Health Care Clinical Effectiveness Unit. FFPRHC Guidance (April 2005). Drug interactions with hormonal contraception. </a:t>
            </a:r>
            <a:r>
              <a:rPr lang="en-ZA" sz="1200" i="1" dirty="0" smtClean="0"/>
              <a:t>J </a:t>
            </a:r>
            <a:r>
              <a:rPr lang="en-ZA" sz="1200" i="1" dirty="0" err="1" smtClean="0"/>
              <a:t>Fam</a:t>
            </a:r>
            <a:r>
              <a:rPr lang="en-ZA" sz="1200" i="1" dirty="0" smtClean="0"/>
              <a:t> </a:t>
            </a:r>
            <a:r>
              <a:rPr lang="en-ZA" sz="1200" i="1" dirty="0" err="1" smtClean="0"/>
              <a:t>Plann</a:t>
            </a:r>
            <a:r>
              <a:rPr lang="en-ZA" sz="1200" i="1" dirty="0" smtClean="0"/>
              <a:t> </a:t>
            </a:r>
            <a:r>
              <a:rPr lang="en-ZA" sz="1200" i="1" dirty="0" err="1" smtClean="0"/>
              <a:t>Reprod</a:t>
            </a:r>
            <a:r>
              <a:rPr lang="en-ZA" sz="1200" i="1" dirty="0" smtClean="0"/>
              <a:t> Health Care. </a:t>
            </a:r>
            <a:r>
              <a:rPr lang="en-ZA" sz="1200" dirty="0" smtClean="0"/>
              <a:t>2005 Apr;31(2):139-51.</a:t>
            </a:r>
          </a:p>
          <a:p>
            <a:pPr>
              <a:buNone/>
            </a:pPr>
            <a:r>
              <a:rPr lang="en-GB" sz="1200" dirty="0" err="1" smtClean="0"/>
              <a:t>Sabers</a:t>
            </a:r>
            <a:r>
              <a:rPr lang="en-GB" sz="1200" dirty="0" smtClean="0"/>
              <a:t> A, </a:t>
            </a:r>
            <a:r>
              <a:rPr lang="en-GB" sz="1200" dirty="0" err="1" smtClean="0"/>
              <a:t>Buchholt</a:t>
            </a:r>
            <a:r>
              <a:rPr lang="en-GB" sz="1200" dirty="0" smtClean="0"/>
              <a:t> JM, </a:t>
            </a:r>
            <a:r>
              <a:rPr lang="en-GB" sz="1200" dirty="0" err="1" smtClean="0"/>
              <a:t>Uldall</a:t>
            </a:r>
            <a:r>
              <a:rPr lang="en-GB" sz="1200" dirty="0" smtClean="0"/>
              <a:t> P, Hansen EL. Lamotrigine plasma levels reduced by oral contraceptives. </a:t>
            </a:r>
            <a:r>
              <a:rPr lang="en-GB" sz="1200" i="1" dirty="0" smtClean="0"/>
              <a:t>Epilepsy Res</a:t>
            </a:r>
            <a:r>
              <a:rPr lang="en-GB" sz="1200" dirty="0" smtClean="0"/>
              <a:t> 2001; 47: 151–154.</a:t>
            </a:r>
          </a:p>
          <a:p>
            <a:pPr>
              <a:buNone/>
            </a:pPr>
            <a:r>
              <a:rPr lang="en-GB" sz="1200" dirty="0" smtClean="0"/>
              <a:t>WHO Medical Eligibility Criteria fourth edition 2009.</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30</a:t>
            </a:fld>
            <a:endParaRPr lang="en-ZA"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None/>
            </a:pPr>
            <a:r>
              <a:rPr lang="en-ZA" sz="1200" dirty="0" smtClean="0"/>
              <a:t>Neely JL, Abate M, </a:t>
            </a:r>
            <a:r>
              <a:rPr lang="en-ZA" sz="1200" dirty="0" err="1" smtClean="0"/>
              <a:t>Swinker</a:t>
            </a:r>
            <a:r>
              <a:rPr lang="en-ZA" sz="1200" dirty="0" smtClean="0"/>
              <a:t> M, </a:t>
            </a:r>
            <a:r>
              <a:rPr lang="en-ZA" sz="1200" dirty="0" err="1" smtClean="0"/>
              <a:t>D'Angio</a:t>
            </a:r>
            <a:r>
              <a:rPr lang="en-ZA" sz="1200" dirty="0" smtClean="0"/>
              <a:t> R. The effect of </a:t>
            </a:r>
            <a:r>
              <a:rPr lang="en-ZA" sz="1200" dirty="0" err="1" smtClean="0"/>
              <a:t>doxycycline</a:t>
            </a:r>
            <a:r>
              <a:rPr lang="en-ZA" sz="1200" dirty="0" smtClean="0"/>
              <a:t> on serum levels of ethinyl </a:t>
            </a:r>
            <a:r>
              <a:rPr lang="en-ZA" sz="1200" dirty="0" err="1" smtClean="0"/>
              <a:t>estradiol</a:t>
            </a:r>
            <a:r>
              <a:rPr lang="en-ZA" sz="1200" dirty="0" smtClean="0"/>
              <a:t>, </a:t>
            </a:r>
            <a:r>
              <a:rPr lang="en-ZA" sz="1200" dirty="0" err="1" smtClean="0"/>
              <a:t>norethindrone</a:t>
            </a:r>
            <a:r>
              <a:rPr lang="en-ZA" sz="1200" dirty="0" smtClean="0"/>
              <a:t>, and endogenous progesterone. </a:t>
            </a:r>
            <a:r>
              <a:rPr lang="en-ZA" sz="1200" dirty="0" err="1" smtClean="0"/>
              <a:t>Obstet</a:t>
            </a:r>
            <a:r>
              <a:rPr lang="en-ZA" sz="1200" dirty="0" smtClean="0"/>
              <a:t> Gynecol. 1991 Mar;77(3):416-20.</a:t>
            </a:r>
          </a:p>
          <a:p>
            <a:pPr marL="0" indent="0">
              <a:buNone/>
            </a:pPr>
            <a:r>
              <a:rPr lang="en-ZA" sz="1200" dirty="0" smtClean="0"/>
              <a:t>Faculty of Family Planning and Reproductive Health Care Clinical Effectiveness Unit. FFPRHC Guidance (April 2005). Drug interactions with hormonal contraception. </a:t>
            </a:r>
            <a:r>
              <a:rPr lang="en-ZA" sz="1200" i="1" dirty="0" smtClean="0"/>
              <a:t>J </a:t>
            </a:r>
            <a:r>
              <a:rPr lang="en-ZA" sz="1200" i="1" dirty="0" err="1" smtClean="0"/>
              <a:t>Fam</a:t>
            </a:r>
            <a:r>
              <a:rPr lang="en-ZA" sz="1200" i="1" dirty="0" smtClean="0"/>
              <a:t> </a:t>
            </a:r>
            <a:r>
              <a:rPr lang="en-ZA" sz="1200" i="1" dirty="0" err="1" smtClean="0"/>
              <a:t>Plann</a:t>
            </a:r>
            <a:r>
              <a:rPr lang="en-ZA" sz="1200" i="1" dirty="0" smtClean="0"/>
              <a:t> </a:t>
            </a:r>
            <a:r>
              <a:rPr lang="en-ZA" sz="1200" i="1" dirty="0" err="1" smtClean="0"/>
              <a:t>Reprod</a:t>
            </a:r>
            <a:r>
              <a:rPr lang="en-ZA" sz="1200" i="1" dirty="0" smtClean="0"/>
              <a:t> Health Care. </a:t>
            </a:r>
            <a:r>
              <a:rPr lang="en-ZA" sz="1200" dirty="0" smtClean="0"/>
              <a:t>2005 Apr;31(2):139-51.</a:t>
            </a:r>
          </a:p>
          <a:p>
            <a:pPr marL="0" indent="0">
              <a:buNone/>
            </a:pPr>
            <a:r>
              <a:rPr lang="en-GB" sz="1200" dirty="0" smtClean="0"/>
              <a:t>WHO Medical Eligibility Criteria fourth edition 2009.</a:t>
            </a:r>
          </a:p>
          <a:p>
            <a:pPr marL="0" indent="0">
              <a:buNone/>
            </a:pPr>
            <a:r>
              <a:rPr lang="en-GB" sz="1200" dirty="0" smtClean="0"/>
              <a:t>SAMF 10</a:t>
            </a:r>
            <a:r>
              <a:rPr lang="en-GB" sz="1200" baseline="30000" dirty="0" smtClean="0"/>
              <a:t>th</a:t>
            </a:r>
            <a:r>
              <a:rPr lang="en-GB" sz="1200" dirty="0" smtClean="0"/>
              <a:t> edition, 2012.</a:t>
            </a:r>
          </a:p>
          <a:p>
            <a:pPr marL="0" indent="0">
              <a:buNone/>
            </a:pPr>
            <a:r>
              <a:rPr lang="en-ZA" sz="1200" dirty="0" smtClean="0"/>
              <a:t>Black A, </a:t>
            </a:r>
            <a:r>
              <a:rPr lang="en-ZA" sz="1200" dirty="0" err="1" smtClean="0"/>
              <a:t>Francoeur</a:t>
            </a:r>
            <a:r>
              <a:rPr lang="en-ZA" sz="1200" dirty="0" smtClean="0"/>
              <a:t> D, Rowe T, Collins J, Miller D, Brown T, David M, Dunn S, Fisher WA, Fleming N, Fortin CA, </a:t>
            </a:r>
            <a:r>
              <a:rPr lang="en-ZA" sz="1200" dirty="0" err="1" smtClean="0"/>
              <a:t>Guilbert</a:t>
            </a:r>
            <a:r>
              <a:rPr lang="en-ZA" sz="1200" dirty="0" smtClean="0"/>
              <a:t> E, </a:t>
            </a:r>
            <a:r>
              <a:rPr lang="en-ZA" sz="1200" dirty="0" err="1" smtClean="0"/>
              <a:t>Hanvey</a:t>
            </a:r>
            <a:r>
              <a:rPr lang="en-ZA" sz="1200" dirty="0" smtClean="0"/>
              <a:t> L, </a:t>
            </a:r>
            <a:r>
              <a:rPr lang="en-ZA" sz="1200" dirty="0" err="1" smtClean="0"/>
              <a:t>Lalonde</a:t>
            </a:r>
            <a:r>
              <a:rPr lang="en-ZA" sz="1200" dirty="0" smtClean="0"/>
              <a:t> A, Miller R, Morris M, O'Grady T, </a:t>
            </a:r>
            <a:r>
              <a:rPr lang="en-ZA" sz="1200" dirty="0" err="1" smtClean="0"/>
              <a:t>Pymar</a:t>
            </a:r>
            <a:r>
              <a:rPr lang="en-ZA" sz="1200" dirty="0" smtClean="0"/>
              <a:t> H, Smith T, </a:t>
            </a:r>
            <a:r>
              <a:rPr lang="en-ZA" sz="1200" dirty="0" err="1" smtClean="0"/>
              <a:t>Henneberg</a:t>
            </a:r>
            <a:r>
              <a:rPr lang="en-ZA" sz="1200" dirty="0" smtClean="0"/>
              <a:t> E; Society of Obstetrics and Gynaecology of Canada. Canadian contraception consensus. </a:t>
            </a:r>
            <a:r>
              <a:rPr lang="en-ZA" sz="1200" i="1" dirty="0" smtClean="0"/>
              <a:t>J </a:t>
            </a:r>
            <a:r>
              <a:rPr lang="en-ZA" sz="1200" i="1" dirty="0" err="1" smtClean="0"/>
              <a:t>Obstet</a:t>
            </a:r>
            <a:r>
              <a:rPr lang="en-ZA" sz="1200" i="1" dirty="0" smtClean="0"/>
              <a:t> </a:t>
            </a:r>
            <a:r>
              <a:rPr lang="en-ZA" sz="1200" i="1" dirty="0" err="1" smtClean="0"/>
              <a:t>Gynaecol</a:t>
            </a:r>
            <a:r>
              <a:rPr lang="en-ZA" sz="1200" i="1" dirty="0" smtClean="0"/>
              <a:t> Can</a:t>
            </a:r>
            <a:r>
              <a:rPr lang="en-ZA" sz="1200" dirty="0" smtClean="0"/>
              <a:t>. 2004 Apr;26(4):347-87, 389-436. </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32</a:t>
            </a:fld>
            <a:endParaRPr lang="en-Z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err="1" smtClean="0"/>
              <a:t>NDoH</a:t>
            </a:r>
            <a:r>
              <a:rPr lang="en-ZA" sz="1200" dirty="0" smtClean="0"/>
              <a:t>, National Contraception Clinical Guidelines, 2012</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a:t>
            </a:fld>
            <a:endParaRPr lang="en-ZA"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ZA" sz="1200" dirty="0" err="1" smtClean="0"/>
              <a:t>Guilbert</a:t>
            </a:r>
            <a:r>
              <a:rPr lang="en-ZA" sz="1200" dirty="0" smtClean="0"/>
              <a:t> E, Black A, Dunn S, </a:t>
            </a:r>
            <a:r>
              <a:rPr lang="en-ZA" sz="1200" dirty="0" err="1" smtClean="0"/>
              <a:t>Senikas</a:t>
            </a:r>
            <a:r>
              <a:rPr lang="en-ZA" sz="1200" dirty="0" smtClean="0"/>
              <a:t> V, </a:t>
            </a:r>
            <a:r>
              <a:rPr lang="en-ZA" sz="1200" dirty="0" err="1" smtClean="0"/>
              <a:t>Bérubé</a:t>
            </a:r>
            <a:r>
              <a:rPr lang="en-ZA" sz="1200" dirty="0" smtClean="0"/>
              <a:t> J, Charbonneau L, </a:t>
            </a:r>
            <a:r>
              <a:rPr lang="en-ZA" sz="1200" dirty="0" err="1" smtClean="0"/>
              <a:t>Guilbert</a:t>
            </a:r>
            <a:r>
              <a:rPr lang="en-ZA" sz="1200" dirty="0" smtClean="0"/>
              <a:t> E, </a:t>
            </a:r>
            <a:r>
              <a:rPr lang="en-ZA" sz="1200" dirty="0" err="1" smtClean="0"/>
              <a:t>Leboeuf</a:t>
            </a:r>
            <a:r>
              <a:rPr lang="en-ZA" sz="1200" dirty="0" smtClean="0"/>
              <a:t> M, </a:t>
            </a:r>
            <a:r>
              <a:rPr lang="en-ZA" sz="1200" dirty="0" err="1" smtClean="0"/>
              <a:t>McConnery</a:t>
            </a:r>
            <a:r>
              <a:rPr lang="en-ZA" sz="1200" dirty="0" smtClean="0"/>
              <a:t> C, Gilbert A, </a:t>
            </a:r>
            <a:r>
              <a:rPr lang="en-ZA" sz="1200" dirty="0" err="1" smtClean="0"/>
              <a:t>Risi</a:t>
            </a:r>
            <a:r>
              <a:rPr lang="en-ZA" sz="1200" dirty="0" smtClean="0"/>
              <a:t> C, Roy G, </a:t>
            </a:r>
            <a:r>
              <a:rPr lang="en-ZA" sz="1200" dirty="0" err="1" smtClean="0"/>
              <a:t>Steben</a:t>
            </a:r>
            <a:r>
              <a:rPr lang="en-ZA" sz="1200" dirty="0" smtClean="0"/>
              <a:t> M, Wagner MS, </a:t>
            </a:r>
            <a:r>
              <a:rPr lang="en-ZA" sz="1200" dirty="0" err="1" smtClean="0"/>
              <a:t>Aggarwal</a:t>
            </a:r>
            <a:r>
              <a:rPr lang="en-ZA" sz="1200" dirty="0" smtClean="0"/>
              <a:t> A, Burnett M, Davis VJ, Fisher WA, Lamont JA, </a:t>
            </a:r>
            <a:r>
              <a:rPr lang="en-ZA" sz="1200" dirty="0" err="1" smtClean="0"/>
              <a:t>Levinsky</a:t>
            </a:r>
            <a:r>
              <a:rPr lang="en-ZA" sz="1200" dirty="0" smtClean="0"/>
              <a:t> E, MacKinnon K, McLeod NL, </a:t>
            </a:r>
            <a:r>
              <a:rPr lang="en-ZA" sz="1200" dirty="0" err="1" smtClean="0"/>
              <a:t>Pellizzari</a:t>
            </a:r>
            <a:r>
              <a:rPr lang="en-ZA" sz="1200" dirty="0" smtClean="0"/>
              <a:t> R, Wells T. Missed hormonal contraceptives: new recommendations. </a:t>
            </a:r>
            <a:r>
              <a:rPr lang="en-ZA" sz="1200" i="1" dirty="0" smtClean="0"/>
              <a:t>J </a:t>
            </a:r>
            <a:r>
              <a:rPr lang="en-ZA" sz="1200" i="1" dirty="0" err="1" smtClean="0"/>
              <a:t>ObstetGynaecol</a:t>
            </a:r>
            <a:r>
              <a:rPr lang="en-ZA" sz="1200" i="1" dirty="0" smtClean="0"/>
              <a:t> Can.</a:t>
            </a:r>
            <a:r>
              <a:rPr lang="en-ZA" sz="1200" dirty="0" smtClean="0"/>
              <a:t> 2008 Nov;30(11):1050-62, 1063-77.</a:t>
            </a:r>
          </a:p>
          <a:p>
            <a:pPr marL="0" indent="0">
              <a:buNone/>
            </a:pPr>
            <a:r>
              <a:rPr lang="en-ZA" sz="1200" dirty="0" smtClean="0"/>
              <a:t>SAMF 10</a:t>
            </a:r>
            <a:r>
              <a:rPr lang="en-ZA" sz="1200" baseline="30000" dirty="0" smtClean="0"/>
              <a:t>th</a:t>
            </a:r>
            <a:r>
              <a:rPr lang="en-ZA" sz="1200" dirty="0" smtClean="0"/>
              <a:t> edition, 2012.</a:t>
            </a:r>
            <a:endParaRPr lang="en-GB" sz="1200"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33</a:t>
            </a:fld>
            <a:endParaRPr lang="en-ZA"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None/>
            </a:pPr>
            <a:r>
              <a:rPr lang="en-ZA" sz="1200" dirty="0" err="1" smtClean="0"/>
              <a:t>Guilbert</a:t>
            </a:r>
            <a:r>
              <a:rPr lang="en-ZA" sz="1200" dirty="0" smtClean="0"/>
              <a:t> E, Black A, Dunn S, </a:t>
            </a:r>
            <a:r>
              <a:rPr lang="en-ZA" sz="1200" dirty="0" err="1" smtClean="0"/>
              <a:t>Senikas</a:t>
            </a:r>
            <a:r>
              <a:rPr lang="en-ZA" sz="1200" dirty="0" smtClean="0"/>
              <a:t> V, </a:t>
            </a:r>
            <a:r>
              <a:rPr lang="en-ZA" sz="1200" dirty="0" err="1" smtClean="0"/>
              <a:t>Bérubé</a:t>
            </a:r>
            <a:r>
              <a:rPr lang="en-ZA" sz="1200" dirty="0" smtClean="0"/>
              <a:t> J, Charbonneau L, </a:t>
            </a:r>
            <a:r>
              <a:rPr lang="en-ZA" sz="1200" dirty="0" err="1" smtClean="0"/>
              <a:t>Guilbert</a:t>
            </a:r>
            <a:r>
              <a:rPr lang="en-ZA" sz="1200" dirty="0" smtClean="0"/>
              <a:t> E, </a:t>
            </a:r>
            <a:r>
              <a:rPr lang="en-ZA" sz="1200" dirty="0" err="1" smtClean="0"/>
              <a:t>Leboeuf</a:t>
            </a:r>
            <a:r>
              <a:rPr lang="en-ZA" sz="1200" dirty="0" smtClean="0"/>
              <a:t> M, </a:t>
            </a:r>
            <a:r>
              <a:rPr lang="en-ZA" sz="1200" dirty="0" err="1" smtClean="0"/>
              <a:t>McConnery</a:t>
            </a:r>
            <a:r>
              <a:rPr lang="en-ZA" sz="1200" dirty="0" smtClean="0"/>
              <a:t> C, Gilbert A, </a:t>
            </a:r>
            <a:r>
              <a:rPr lang="en-ZA" sz="1200" dirty="0" err="1" smtClean="0"/>
              <a:t>Risi</a:t>
            </a:r>
            <a:r>
              <a:rPr lang="en-ZA" sz="1200" dirty="0" smtClean="0"/>
              <a:t> C, Roy G, </a:t>
            </a:r>
            <a:r>
              <a:rPr lang="en-ZA" sz="1200" dirty="0" err="1" smtClean="0"/>
              <a:t>Steben</a:t>
            </a:r>
            <a:r>
              <a:rPr lang="en-ZA" sz="1200" dirty="0" smtClean="0"/>
              <a:t> M, Wagner MS, </a:t>
            </a:r>
            <a:r>
              <a:rPr lang="en-ZA" sz="1200" dirty="0" err="1" smtClean="0"/>
              <a:t>Aggarwal</a:t>
            </a:r>
            <a:r>
              <a:rPr lang="en-ZA" sz="1200" dirty="0" smtClean="0"/>
              <a:t> A, Burnett M, Davis VJ, Fisher WA, Lamont JA, </a:t>
            </a:r>
            <a:r>
              <a:rPr lang="en-ZA" sz="1200" dirty="0" err="1" smtClean="0"/>
              <a:t>Levinsky</a:t>
            </a:r>
            <a:r>
              <a:rPr lang="en-ZA" sz="1200" dirty="0" smtClean="0"/>
              <a:t> E, MacKinnon K, McLeod NL, </a:t>
            </a:r>
            <a:r>
              <a:rPr lang="en-ZA" sz="1200" dirty="0" err="1" smtClean="0"/>
              <a:t>Pellizzari</a:t>
            </a:r>
            <a:r>
              <a:rPr lang="en-ZA" sz="1200" dirty="0" smtClean="0"/>
              <a:t> R, Wells T. Missed hormonal contraceptives: new recommendations. </a:t>
            </a:r>
            <a:r>
              <a:rPr lang="en-ZA" sz="1200" i="1" dirty="0" smtClean="0"/>
              <a:t>J </a:t>
            </a:r>
            <a:r>
              <a:rPr lang="en-ZA" sz="1200" i="1" dirty="0" err="1" smtClean="0"/>
              <a:t>ObstetGynaecol</a:t>
            </a:r>
            <a:r>
              <a:rPr lang="en-ZA" sz="1200" i="1" dirty="0" smtClean="0"/>
              <a:t> Can.</a:t>
            </a:r>
            <a:r>
              <a:rPr lang="en-ZA" sz="1200" dirty="0" smtClean="0"/>
              <a:t> 2008 Nov;30(11):1050-62, 1063-77.</a:t>
            </a:r>
          </a:p>
          <a:p>
            <a:pPr marL="0" indent="0">
              <a:buNone/>
            </a:pPr>
            <a:r>
              <a:rPr lang="en-ZA" sz="1200" dirty="0" smtClean="0"/>
              <a:t>SAMF 10</a:t>
            </a:r>
            <a:r>
              <a:rPr lang="en-ZA" sz="1200" baseline="30000" dirty="0" smtClean="0"/>
              <a:t>th</a:t>
            </a:r>
            <a:r>
              <a:rPr lang="en-ZA" sz="1200" dirty="0" smtClean="0"/>
              <a:t> edition, 2012</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34</a:t>
            </a:fld>
            <a:endParaRPr lang="en-ZA"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40</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41</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42</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43</a:t>
            </a:fld>
            <a:endParaRPr lang="en-ZA">
              <a:solidFill>
                <a:prstClr val="black"/>
              </a:solidFill>
            </a:endParaRPr>
          </a:p>
        </p:txBody>
      </p:sp>
    </p:spTree>
    <p:extLst>
      <p:ext uri="{BB962C8B-B14F-4D97-AF65-F5344CB8AC3E}">
        <p14:creationId xmlns:p14="http://schemas.microsoft.com/office/powerpoint/2010/main" xmlns="" val="3369225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sz="1200" kern="1200" dirty="0" smtClean="0">
                <a:solidFill>
                  <a:schemeClr val="tx1"/>
                </a:solidFill>
                <a:effectLst/>
                <a:latin typeface="+mn-lt"/>
                <a:ea typeface="+mn-ea"/>
                <a:cs typeface="+mn-cs"/>
              </a:rPr>
              <a:t>Effectiveness of family planning methods:</a:t>
            </a:r>
            <a:r>
              <a:rPr lang="en-GB" sz="1200" kern="1200" dirty="0" smtClean="0">
                <a:solidFill>
                  <a:schemeClr val="tx1"/>
                </a:solidFill>
                <a:effectLst/>
                <a:latin typeface="+mn-lt"/>
                <a:ea typeface="+mn-ea"/>
                <a:cs typeface="+mn-cs"/>
              </a:rPr>
              <a:t>WHO. Family Planning: A Global Handbook for Providers. [Online: 2007][Cited: 2014].Available at: </a:t>
            </a:r>
            <a:r>
              <a:rPr lang="en-GB" sz="1200" u="sng" kern="1200" dirty="0" smtClean="0">
                <a:solidFill>
                  <a:schemeClr val="tx1"/>
                </a:solidFill>
                <a:effectLst/>
                <a:latin typeface="+mn-lt"/>
                <a:ea typeface="+mn-ea"/>
                <a:cs typeface="+mn-cs"/>
                <a:hlinkClick r:id="rId3"/>
              </a:rPr>
              <a:t>https://www.fphandbook.org/</a:t>
            </a:r>
            <a:r>
              <a:rPr lang="en-GB" sz="1200" kern="1200" dirty="0" smtClean="0">
                <a:solidFill>
                  <a:schemeClr val="tx1"/>
                </a:solidFill>
                <a:effectLst/>
                <a:latin typeface="+mn-lt"/>
                <a:ea typeface="+mn-ea"/>
                <a:cs typeface="+mn-cs"/>
              </a:rPr>
              <a:t>.</a:t>
            </a:r>
            <a:endParaRPr lang="en-ZA"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	Effectiveness of family planning methods:</a:t>
            </a:r>
            <a:r>
              <a:rPr lang="en-GB" sz="1200" kern="1200" dirty="0" err="1" smtClean="0">
                <a:solidFill>
                  <a:schemeClr val="tx1"/>
                </a:solidFill>
                <a:effectLst/>
                <a:latin typeface="+mn-lt"/>
                <a:ea typeface="+mn-ea"/>
                <a:cs typeface="+mn-cs"/>
              </a:rPr>
              <a:t>Trussell</a:t>
            </a:r>
            <a:r>
              <a:rPr lang="en-GB" sz="1200" kern="1200" dirty="0" smtClean="0">
                <a:solidFill>
                  <a:schemeClr val="tx1"/>
                </a:solidFill>
                <a:effectLst/>
                <a:latin typeface="+mn-lt"/>
                <a:ea typeface="+mn-ea"/>
                <a:cs typeface="+mn-cs"/>
              </a:rPr>
              <a:t> J. Contraceptive efficacy. In: Hatcher R et al., editors. Contraceptive technology. 19th revised ed. 2007.</a:t>
            </a:r>
            <a:endParaRPr lang="en-ZA"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r>
              <a:rPr lang="en-ZA" sz="1200" kern="1200" dirty="0" smtClean="0">
                <a:solidFill>
                  <a:schemeClr val="tx1"/>
                </a:solidFill>
                <a:effectLst/>
                <a:latin typeface="+mn-lt"/>
                <a:ea typeface="+mn-ea"/>
                <a:cs typeface="+mn-cs"/>
              </a:rPr>
              <a:t>Effectiveness of family planning methods</a:t>
            </a:r>
            <a:r>
              <a:rPr lang="en-GB" sz="1200" kern="1200" dirty="0" smtClean="0">
                <a:solidFill>
                  <a:schemeClr val="tx1"/>
                </a:solidFill>
                <a:effectLst/>
                <a:latin typeface="+mn-lt"/>
                <a:ea typeface="+mn-ea"/>
                <a:cs typeface="+mn-cs"/>
              </a:rPr>
              <a:t>: </a:t>
            </a:r>
            <a:r>
              <a:rPr lang="en-GB" sz="1200" kern="1200" dirty="0" err="1" smtClean="0">
                <a:solidFill>
                  <a:schemeClr val="tx1"/>
                </a:solidFill>
                <a:effectLst/>
                <a:latin typeface="+mn-lt"/>
                <a:ea typeface="+mn-ea"/>
                <a:cs typeface="+mn-cs"/>
              </a:rPr>
              <a:t>Trussell</a:t>
            </a:r>
            <a:r>
              <a:rPr lang="en-GB" sz="1200" kern="1200" dirty="0" smtClean="0">
                <a:solidFill>
                  <a:schemeClr val="tx1"/>
                </a:solidFill>
                <a:effectLst/>
                <a:latin typeface="+mn-lt"/>
                <a:ea typeface="+mn-ea"/>
                <a:cs typeface="+mn-cs"/>
              </a:rPr>
              <a:t> J. Contraceptive failure in the United States</a:t>
            </a:r>
            <a:r>
              <a:rPr lang="en-GB" sz="1200" i="1" kern="1200" dirty="0" smtClean="0">
                <a:solidFill>
                  <a:schemeClr val="tx1"/>
                </a:solidFill>
                <a:effectLst/>
                <a:latin typeface="+mn-lt"/>
                <a:ea typeface="+mn-ea"/>
                <a:cs typeface="+mn-cs"/>
              </a:rPr>
              <a:t>. Contraception</a:t>
            </a:r>
            <a:r>
              <a:rPr lang="en-GB" sz="1200" kern="1200" dirty="0" smtClean="0">
                <a:solidFill>
                  <a:schemeClr val="tx1"/>
                </a:solidFill>
                <a:effectLst/>
                <a:latin typeface="+mn-lt"/>
                <a:ea typeface="+mn-ea"/>
                <a:cs typeface="+mn-cs"/>
              </a:rPr>
              <a:t>. 2004;70(2): 89–96.</a:t>
            </a:r>
            <a:endParaRPr lang="en-ZA" sz="1200" kern="1200" dirty="0" smtClean="0">
              <a:solidFill>
                <a:schemeClr val="tx1"/>
              </a:solidFill>
              <a:effectLst/>
              <a:latin typeface="+mn-lt"/>
              <a:ea typeface="+mn-ea"/>
              <a:cs typeface="+mn-cs"/>
            </a:endParaRPr>
          </a:p>
          <a:p>
            <a:r>
              <a:rPr lang="en-ZA" sz="1200" kern="1200" dirty="0" smtClean="0">
                <a:solidFill>
                  <a:schemeClr val="tx1"/>
                </a:solidFill>
                <a:effectLst/>
                <a:latin typeface="+mn-lt"/>
                <a:ea typeface="+mn-ea"/>
                <a:cs typeface="+mn-cs"/>
              </a:rPr>
              <a:t>	Effectiveness of family planning methods: </a:t>
            </a:r>
            <a:r>
              <a:rPr lang="en-ZA" sz="1200" kern="1200" dirty="0" err="1" smtClean="0">
                <a:solidFill>
                  <a:schemeClr val="tx1"/>
                </a:solidFill>
                <a:effectLst/>
                <a:latin typeface="+mn-lt"/>
                <a:ea typeface="+mn-ea"/>
                <a:cs typeface="+mn-cs"/>
              </a:rPr>
              <a:t>Korver</a:t>
            </a:r>
            <a:r>
              <a:rPr lang="en-ZA" sz="1200" kern="1200" dirty="0" smtClean="0">
                <a:solidFill>
                  <a:schemeClr val="tx1"/>
                </a:solidFill>
                <a:effectLst/>
                <a:latin typeface="+mn-lt"/>
                <a:ea typeface="+mn-ea"/>
                <a:cs typeface="+mn-cs"/>
              </a:rPr>
              <a:t> T, </a:t>
            </a:r>
            <a:r>
              <a:rPr lang="en-ZA" sz="1200" kern="1200" dirty="0" err="1" smtClean="0">
                <a:solidFill>
                  <a:schemeClr val="tx1"/>
                </a:solidFill>
                <a:effectLst/>
                <a:latin typeface="+mn-lt"/>
                <a:ea typeface="+mn-ea"/>
                <a:cs typeface="+mn-cs"/>
              </a:rPr>
              <a:t>Klipping</a:t>
            </a:r>
            <a:r>
              <a:rPr lang="en-ZA" sz="1200" kern="1200" dirty="0" smtClean="0">
                <a:solidFill>
                  <a:schemeClr val="tx1"/>
                </a:solidFill>
                <a:effectLst/>
                <a:latin typeface="+mn-lt"/>
                <a:ea typeface="+mn-ea"/>
                <a:cs typeface="+mn-cs"/>
              </a:rPr>
              <a:t> C, </a:t>
            </a:r>
            <a:r>
              <a:rPr lang="en-ZA" sz="1200" kern="1200" dirty="0" err="1" smtClean="0">
                <a:solidFill>
                  <a:schemeClr val="tx1"/>
                </a:solidFill>
                <a:effectLst/>
                <a:latin typeface="+mn-lt"/>
                <a:ea typeface="+mn-ea"/>
                <a:cs typeface="+mn-cs"/>
              </a:rPr>
              <a:t>Heger-Mahn</a:t>
            </a:r>
            <a:r>
              <a:rPr lang="en-ZA" sz="1200" kern="1200" dirty="0" smtClean="0">
                <a:solidFill>
                  <a:schemeClr val="tx1"/>
                </a:solidFill>
                <a:effectLst/>
                <a:latin typeface="+mn-lt"/>
                <a:ea typeface="+mn-ea"/>
                <a:cs typeface="+mn-cs"/>
              </a:rPr>
              <a:t> D, </a:t>
            </a:r>
            <a:r>
              <a:rPr lang="en-ZA" sz="1200" kern="1200" dirty="0" err="1" smtClean="0">
                <a:solidFill>
                  <a:schemeClr val="tx1"/>
                </a:solidFill>
                <a:effectLst/>
                <a:latin typeface="+mn-lt"/>
                <a:ea typeface="+mn-ea"/>
                <a:cs typeface="+mn-cs"/>
              </a:rPr>
              <a:t>Duijkers</a:t>
            </a:r>
            <a:r>
              <a:rPr lang="en-ZA" sz="1200" kern="1200" dirty="0" smtClean="0">
                <a:solidFill>
                  <a:schemeClr val="tx1"/>
                </a:solidFill>
                <a:effectLst/>
                <a:latin typeface="+mn-lt"/>
                <a:ea typeface="+mn-ea"/>
                <a:cs typeface="+mn-cs"/>
              </a:rPr>
              <a:t> I, van </a:t>
            </a:r>
            <a:r>
              <a:rPr lang="en-ZA" sz="1200" kern="1200" dirty="0" err="1" smtClean="0">
                <a:solidFill>
                  <a:schemeClr val="tx1"/>
                </a:solidFill>
                <a:effectLst/>
                <a:latin typeface="+mn-lt"/>
                <a:ea typeface="+mn-ea"/>
                <a:cs typeface="+mn-cs"/>
              </a:rPr>
              <a:t>Osta</a:t>
            </a:r>
            <a:r>
              <a:rPr lang="en-ZA" sz="1200" kern="1200" dirty="0" smtClean="0">
                <a:solidFill>
                  <a:schemeClr val="tx1"/>
                </a:solidFill>
                <a:effectLst/>
                <a:latin typeface="+mn-lt"/>
                <a:ea typeface="+mn-ea"/>
                <a:cs typeface="+mn-cs"/>
              </a:rPr>
              <a:t> G, </a:t>
            </a:r>
            <a:r>
              <a:rPr lang="en-ZA" sz="1200" kern="1200" dirty="0" err="1" smtClean="0">
                <a:solidFill>
                  <a:schemeClr val="tx1"/>
                </a:solidFill>
                <a:effectLst/>
                <a:latin typeface="+mn-lt"/>
                <a:ea typeface="+mn-ea"/>
                <a:cs typeface="+mn-cs"/>
              </a:rPr>
              <a:t>Dieben</a:t>
            </a:r>
            <a:r>
              <a:rPr lang="en-ZA" sz="1200" kern="1200" dirty="0" smtClean="0">
                <a:solidFill>
                  <a:schemeClr val="tx1"/>
                </a:solidFill>
                <a:effectLst/>
                <a:latin typeface="+mn-lt"/>
                <a:ea typeface="+mn-ea"/>
                <a:cs typeface="+mn-cs"/>
              </a:rPr>
              <a:t> T. Maintenance of ovulation inhibition with the 75-microg </a:t>
            </a:r>
            <a:r>
              <a:rPr lang="en-ZA" sz="1200" kern="1200" dirty="0" err="1" smtClean="0">
                <a:solidFill>
                  <a:schemeClr val="tx1"/>
                </a:solidFill>
                <a:effectLst/>
                <a:latin typeface="+mn-lt"/>
                <a:ea typeface="+mn-ea"/>
                <a:cs typeface="+mn-cs"/>
              </a:rPr>
              <a:t>desogestrel</a:t>
            </a:r>
            <a:r>
              <a:rPr lang="en-ZA" sz="1200" kern="1200" dirty="0" smtClean="0">
                <a:solidFill>
                  <a:schemeClr val="tx1"/>
                </a:solidFill>
                <a:effectLst/>
                <a:latin typeface="+mn-lt"/>
                <a:ea typeface="+mn-ea"/>
                <a:cs typeface="+mn-cs"/>
              </a:rPr>
              <a:t>-only contraceptive pill (</a:t>
            </a:r>
            <a:r>
              <a:rPr lang="en-ZA" sz="1200" kern="1200" dirty="0" err="1" smtClean="0">
                <a:solidFill>
                  <a:schemeClr val="tx1"/>
                </a:solidFill>
                <a:effectLst/>
                <a:latin typeface="+mn-lt"/>
                <a:ea typeface="+mn-ea"/>
                <a:cs typeface="+mn-cs"/>
              </a:rPr>
              <a:t>Cerazette</a:t>
            </a:r>
            <a:r>
              <a:rPr lang="en-ZA" sz="1200" kern="1200" dirty="0" smtClean="0">
                <a:solidFill>
                  <a:schemeClr val="tx1"/>
                </a:solidFill>
                <a:effectLst/>
                <a:latin typeface="+mn-lt"/>
                <a:ea typeface="+mn-ea"/>
                <a:cs typeface="+mn-cs"/>
              </a:rPr>
              <a:t>) after scheduled 12-h delays in tablet intake. </a:t>
            </a:r>
            <a:r>
              <a:rPr lang="en-ZA" sz="1200" i="1" kern="1200" dirty="0" smtClean="0">
                <a:solidFill>
                  <a:schemeClr val="tx1"/>
                </a:solidFill>
                <a:effectLst/>
                <a:latin typeface="+mn-lt"/>
                <a:ea typeface="+mn-ea"/>
                <a:cs typeface="+mn-cs"/>
              </a:rPr>
              <a:t>Contraception</a:t>
            </a:r>
            <a:r>
              <a:rPr lang="en-ZA" sz="1200" kern="1200" dirty="0" smtClean="0">
                <a:solidFill>
                  <a:schemeClr val="tx1"/>
                </a:solidFill>
                <a:effectLst/>
                <a:latin typeface="+mn-lt"/>
                <a:ea typeface="+mn-ea"/>
                <a:cs typeface="+mn-cs"/>
              </a:rPr>
              <a:t>. 2005 Jan;71(1):8-13. </a:t>
            </a:r>
          </a:p>
          <a:p>
            <a:r>
              <a:rPr lang="en-ZA" sz="1200" kern="1200" baseline="0" dirty="0" smtClean="0">
                <a:solidFill>
                  <a:schemeClr val="tx1"/>
                </a:solidFill>
                <a:effectLst/>
                <a:latin typeface="+mn-lt"/>
                <a:ea typeface="+mn-ea"/>
                <a:cs typeface="+mn-cs"/>
              </a:rPr>
              <a:t> </a:t>
            </a:r>
            <a:r>
              <a:rPr lang="en-ZA" sz="1200" kern="1200" dirty="0" smtClean="0">
                <a:solidFill>
                  <a:schemeClr val="tx1"/>
                </a:solidFill>
                <a:effectLst/>
                <a:latin typeface="+mn-lt"/>
                <a:ea typeface="+mn-ea"/>
                <a:cs typeface="+mn-cs"/>
              </a:rPr>
              <a:t>Effectiveness of family planning methods: Black A, </a:t>
            </a:r>
            <a:r>
              <a:rPr lang="en-ZA" sz="1200" kern="1200" dirty="0" err="1" smtClean="0">
                <a:solidFill>
                  <a:schemeClr val="tx1"/>
                </a:solidFill>
                <a:effectLst/>
                <a:latin typeface="+mn-lt"/>
                <a:ea typeface="+mn-ea"/>
                <a:cs typeface="+mn-cs"/>
              </a:rPr>
              <a:t>Francoeur</a:t>
            </a:r>
            <a:r>
              <a:rPr lang="en-ZA" sz="1200" kern="1200" dirty="0" smtClean="0">
                <a:solidFill>
                  <a:schemeClr val="tx1"/>
                </a:solidFill>
                <a:effectLst/>
                <a:latin typeface="+mn-lt"/>
                <a:ea typeface="+mn-ea"/>
                <a:cs typeface="+mn-cs"/>
              </a:rPr>
              <a:t> D, Rowe T, Collins J, Miller D, Brown T, David M, Dunn S, Fisher WA, Fleming N, Fortin CA, </a:t>
            </a:r>
            <a:r>
              <a:rPr lang="en-ZA" sz="1200" kern="1200" dirty="0" err="1" smtClean="0">
                <a:solidFill>
                  <a:schemeClr val="tx1"/>
                </a:solidFill>
                <a:effectLst/>
                <a:latin typeface="+mn-lt"/>
                <a:ea typeface="+mn-ea"/>
                <a:cs typeface="+mn-cs"/>
              </a:rPr>
              <a:t>Guilbert</a:t>
            </a:r>
            <a:r>
              <a:rPr lang="en-ZA" sz="1200" kern="1200" dirty="0" smtClean="0">
                <a:solidFill>
                  <a:schemeClr val="tx1"/>
                </a:solidFill>
                <a:effectLst/>
                <a:latin typeface="+mn-lt"/>
                <a:ea typeface="+mn-ea"/>
                <a:cs typeface="+mn-cs"/>
              </a:rPr>
              <a:t> E, </a:t>
            </a:r>
            <a:r>
              <a:rPr lang="en-ZA" sz="1200" kern="1200" dirty="0" err="1" smtClean="0">
                <a:solidFill>
                  <a:schemeClr val="tx1"/>
                </a:solidFill>
                <a:effectLst/>
                <a:latin typeface="+mn-lt"/>
                <a:ea typeface="+mn-ea"/>
                <a:cs typeface="+mn-cs"/>
              </a:rPr>
              <a:t>Hanvey</a:t>
            </a:r>
            <a:r>
              <a:rPr lang="en-ZA" sz="1200" kern="1200" dirty="0" smtClean="0">
                <a:solidFill>
                  <a:schemeClr val="tx1"/>
                </a:solidFill>
                <a:effectLst/>
                <a:latin typeface="+mn-lt"/>
                <a:ea typeface="+mn-ea"/>
                <a:cs typeface="+mn-cs"/>
              </a:rPr>
              <a:t> L, </a:t>
            </a:r>
            <a:r>
              <a:rPr lang="en-ZA" sz="1200" kern="1200" dirty="0" err="1" smtClean="0">
                <a:solidFill>
                  <a:schemeClr val="tx1"/>
                </a:solidFill>
                <a:effectLst/>
                <a:latin typeface="+mn-lt"/>
                <a:ea typeface="+mn-ea"/>
                <a:cs typeface="+mn-cs"/>
              </a:rPr>
              <a:t>Lalonde</a:t>
            </a:r>
            <a:r>
              <a:rPr lang="en-ZA" sz="1200" kern="1200" dirty="0" smtClean="0">
                <a:solidFill>
                  <a:schemeClr val="tx1"/>
                </a:solidFill>
                <a:effectLst/>
                <a:latin typeface="+mn-lt"/>
                <a:ea typeface="+mn-ea"/>
                <a:cs typeface="+mn-cs"/>
              </a:rPr>
              <a:t> A, Miller R, Morris M, O'Grady T, </a:t>
            </a:r>
            <a:r>
              <a:rPr lang="en-ZA" sz="1200" kern="1200" dirty="0" err="1" smtClean="0">
                <a:solidFill>
                  <a:schemeClr val="tx1"/>
                </a:solidFill>
                <a:effectLst/>
                <a:latin typeface="+mn-lt"/>
                <a:ea typeface="+mn-ea"/>
                <a:cs typeface="+mn-cs"/>
              </a:rPr>
              <a:t>Pymar</a:t>
            </a:r>
            <a:r>
              <a:rPr lang="en-ZA" sz="1200" kern="1200" dirty="0" smtClean="0">
                <a:solidFill>
                  <a:schemeClr val="tx1"/>
                </a:solidFill>
                <a:effectLst/>
                <a:latin typeface="+mn-lt"/>
                <a:ea typeface="+mn-ea"/>
                <a:cs typeface="+mn-cs"/>
              </a:rPr>
              <a:t> H, Smith T, </a:t>
            </a:r>
            <a:r>
              <a:rPr lang="en-ZA" sz="1200" kern="1200" dirty="0" err="1" smtClean="0">
                <a:solidFill>
                  <a:schemeClr val="tx1"/>
                </a:solidFill>
                <a:effectLst/>
                <a:latin typeface="+mn-lt"/>
                <a:ea typeface="+mn-ea"/>
                <a:cs typeface="+mn-cs"/>
              </a:rPr>
              <a:t>Henneberg</a:t>
            </a:r>
            <a:r>
              <a:rPr lang="en-ZA" sz="1200" kern="1200" dirty="0" smtClean="0">
                <a:solidFill>
                  <a:schemeClr val="tx1"/>
                </a:solidFill>
                <a:effectLst/>
                <a:latin typeface="+mn-lt"/>
                <a:ea typeface="+mn-ea"/>
                <a:cs typeface="+mn-cs"/>
              </a:rPr>
              <a:t> E; Society of Obstetrics and Gynaecology of Canada. Canadian contraception consensus. </a:t>
            </a:r>
            <a:r>
              <a:rPr lang="en-ZA" sz="1200" i="1" kern="1200" dirty="0" smtClean="0">
                <a:solidFill>
                  <a:schemeClr val="tx1"/>
                </a:solidFill>
                <a:effectLst/>
                <a:latin typeface="+mn-lt"/>
                <a:ea typeface="+mn-ea"/>
                <a:cs typeface="+mn-cs"/>
              </a:rPr>
              <a:t>J </a:t>
            </a:r>
            <a:r>
              <a:rPr lang="en-ZA" sz="1200" i="1" kern="1200" dirty="0" err="1" smtClean="0">
                <a:solidFill>
                  <a:schemeClr val="tx1"/>
                </a:solidFill>
                <a:effectLst/>
                <a:latin typeface="+mn-lt"/>
                <a:ea typeface="+mn-ea"/>
                <a:cs typeface="+mn-cs"/>
              </a:rPr>
              <a:t>Obstet</a:t>
            </a:r>
            <a:r>
              <a:rPr lang="en-ZA" sz="1200" i="1" kern="1200" dirty="0" smtClean="0">
                <a:solidFill>
                  <a:schemeClr val="tx1"/>
                </a:solidFill>
                <a:effectLst/>
                <a:latin typeface="+mn-lt"/>
                <a:ea typeface="+mn-ea"/>
                <a:cs typeface="+mn-cs"/>
              </a:rPr>
              <a:t> </a:t>
            </a:r>
            <a:r>
              <a:rPr lang="en-ZA" sz="1200" i="1" kern="1200" dirty="0" err="1" smtClean="0">
                <a:solidFill>
                  <a:schemeClr val="tx1"/>
                </a:solidFill>
                <a:effectLst/>
                <a:latin typeface="+mn-lt"/>
                <a:ea typeface="+mn-ea"/>
                <a:cs typeface="+mn-cs"/>
              </a:rPr>
              <a:t>Gynaecol</a:t>
            </a:r>
            <a:r>
              <a:rPr lang="en-ZA" sz="1200" i="1" kern="1200" dirty="0" smtClean="0">
                <a:solidFill>
                  <a:schemeClr val="tx1"/>
                </a:solidFill>
                <a:effectLst/>
                <a:latin typeface="+mn-lt"/>
                <a:ea typeface="+mn-ea"/>
                <a:cs typeface="+mn-cs"/>
              </a:rPr>
              <a:t> Can. 2004 </a:t>
            </a:r>
            <a:r>
              <a:rPr lang="en-ZA" sz="1200" kern="1200" dirty="0" smtClean="0">
                <a:solidFill>
                  <a:schemeClr val="tx1"/>
                </a:solidFill>
                <a:effectLst/>
                <a:latin typeface="+mn-lt"/>
                <a:ea typeface="+mn-ea"/>
                <a:cs typeface="+mn-cs"/>
              </a:rPr>
              <a:t>Apr;26(4):347-87, 389-436.</a:t>
            </a:r>
            <a:endParaRPr lang="en-ZA"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6</a:t>
            </a:fld>
            <a:endParaRPr lang="en-ZA" dirty="0"/>
          </a:p>
        </p:txBody>
      </p:sp>
    </p:spTree>
    <p:extLst>
      <p:ext uri="{BB962C8B-B14F-4D97-AF65-F5344CB8AC3E}">
        <p14:creationId xmlns:p14="http://schemas.microsoft.com/office/powerpoint/2010/main" xmlns="" val="4247972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sz="1200" dirty="0" smtClean="0"/>
              <a:t>National Contraception Clinical Guidelines, 2012.</a:t>
            </a:r>
          </a:p>
          <a:p>
            <a:pPr>
              <a:buNone/>
            </a:pPr>
            <a:r>
              <a:rPr lang="en-ZA" sz="1200" dirty="0" err="1" smtClean="0"/>
              <a:t>Korver</a:t>
            </a:r>
            <a:r>
              <a:rPr lang="en-ZA" sz="1200" dirty="0" smtClean="0"/>
              <a:t> T, </a:t>
            </a:r>
            <a:r>
              <a:rPr lang="en-ZA" sz="1200" dirty="0" err="1" smtClean="0"/>
              <a:t>Klipping</a:t>
            </a:r>
            <a:r>
              <a:rPr lang="en-ZA" sz="1200" dirty="0" smtClean="0"/>
              <a:t> C, </a:t>
            </a:r>
            <a:r>
              <a:rPr lang="en-ZA" sz="1200" dirty="0" err="1" smtClean="0"/>
              <a:t>Heger-Mahn</a:t>
            </a:r>
            <a:r>
              <a:rPr lang="en-ZA" sz="1200" dirty="0" smtClean="0"/>
              <a:t> D, </a:t>
            </a:r>
            <a:r>
              <a:rPr lang="en-ZA" sz="1200" dirty="0" err="1" smtClean="0"/>
              <a:t>Duijkers</a:t>
            </a:r>
            <a:r>
              <a:rPr lang="en-ZA" sz="1200" dirty="0" smtClean="0"/>
              <a:t> I, van </a:t>
            </a:r>
            <a:r>
              <a:rPr lang="en-ZA" sz="1200" dirty="0" err="1" smtClean="0"/>
              <a:t>Osta</a:t>
            </a:r>
            <a:r>
              <a:rPr lang="en-ZA" sz="1200" dirty="0" smtClean="0"/>
              <a:t> G, </a:t>
            </a:r>
            <a:r>
              <a:rPr lang="en-ZA" sz="1200" dirty="0" err="1" smtClean="0"/>
              <a:t>Dieben</a:t>
            </a:r>
            <a:r>
              <a:rPr lang="en-ZA" sz="1200" dirty="0" smtClean="0"/>
              <a:t> T. Maintenance of ovulation inhibition with the 75-microg </a:t>
            </a:r>
            <a:r>
              <a:rPr lang="en-ZA" sz="1200" dirty="0" err="1" smtClean="0"/>
              <a:t>desogestrel</a:t>
            </a:r>
            <a:r>
              <a:rPr lang="en-ZA" sz="1200" dirty="0" smtClean="0"/>
              <a:t>-only contraceptive pill (</a:t>
            </a:r>
            <a:r>
              <a:rPr lang="en-ZA" sz="1200" dirty="0" err="1" smtClean="0"/>
              <a:t>Cerazette</a:t>
            </a:r>
            <a:r>
              <a:rPr lang="en-ZA" sz="1200" dirty="0" smtClean="0"/>
              <a:t>) after scheduled 12-h delays in tablet intake. </a:t>
            </a:r>
            <a:r>
              <a:rPr lang="en-ZA" sz="1200" i="1" dirty="0" smtClean="0"/>
              <a:t>Contraception</a:t>
            </a:r>
            <a:r>
              <a:rPr lang="en-ZA" sz="1200" dirty="0" smtClean="0"/>
              <a:t>. 2005 Jan;71(1):8-13. </a:t>
            </a:r>
          </a:p>
          <a:p>
            <a:pPr>
              <a:buNone/>
            </a:pPr>
            <a:r>
              <a:rPr lang="en-ZA" sz="1200" dirty="0" smtClean="0"/>
              <a:t>Simpson EL, </a:t>
            </a:r>
            <a:r>
              <a:rPr lang="en-ZA" sz="1200" dirty="0" err="1" smtClean="0"/>
              <a:t>Lawrenson</a:t>
            </a:r>
            <a:r>
              <a:rPr lang="en-ZA" sz="1200" dirty="0" smtClean="0"/>
              <a:t> RA, Nightingale AL, Farmer RD. Venous thromboembolism in pregnancy and the </a:t>
            </a:r>
            <a:r>
              <a:rPr lang="en-ZA" sz="1200" dirty="0" err="1" smtClean="0"/>
              <a:t>puerperium</a:t>
            </a:r>
            <a:r>
              <a:rPr lang="en-ZA" sz="1200" dirty="0" smtClean="0"/>
              <a:t>: incidence and additional risk factors from a London </a:t>
            </a:r>
            <a:r>
              <a:rPr lang="en-ZA" sz="1200" dirty="0" err="1" smtClean="0"/>
              <a:t>perinatal</a:t>
            </a:r>
            <a:r>
              <a:rPr lang="en-ZA" sz="1200" dirty="0" smtClean="0"/>
              <a:t> database. </a:t>
            </a:r>
            <a:r>
              <a:rPr lang="en-ZA" sz="1200" i="1" dirty="0" smtClean="0"/>
              <a:t>BJOG</a:t>
            </a:r>
            <a:r>
              <a:rPr lang="en-ZA" sz="1200" dirty="0" smtClean="0"/>
              <a:t>. 2001 Jan;108(1):56-60</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7</a:t>
            </a:fld>
            <a:endParaRPr lang="en-Z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sz="1200" dirty="0" err="1" smtClean="0"/>
              <a:t>Heffron</a:t>
            </a:r>
            <a:r>
              <a:rPr lang="en-ZA" sz="1200" dirty="0" smtClean="0"/>
              <a:t> R, Donnell D, Rees H, </a:t>
            </a:r>
            <a:r>
              <a:rPr lang="en-ZA" sz="1200" dirty="0" err="1" smtClean="0"/>
              <a:t>Celum</a:t>
            </a:r>
            <a:r>
              <a:rPr lang="en-ZA" sz="1200" dirty="0" smtClean="0"/>
              <a:t> C, </a:t>
            </a:r>
            <a:r>
              <a:rPr lang="en-ZA" sz="1200" dirty="0" err="1" smtClean="0"/>
              <a:t>Mugo</a:t>
            </a:r>
            <a:r>
              <a:rPr lang="en-ZA" sz="1200" dirty="0" smtClean="0"/>
              <a:t> N, Were E, de </a:t>
            </a:r>
            <a:r>
              <a:rPr lang="en-ZA" sz="1200" dirty="0" err="1" smtClean="0"/>
              <a:t>Bruyn</a:t>
            </a:r>
            <a:r>
              <a:rPr lang="en-ZA" sz="1200" dirty="0" smtClean="0"/>
              <a:t> G, </a:t>
            </a:r>
            <a:r>
              <a:rPr lang="en-ZA" sz="1200" dirty="0" err="1" smtClean="0"/>
              <a:t>Nakku-Joloba</a:t>
            </a:r>
            <a:r>
              <a:rPr lang="en-ZA" sz="1200" dirty="0" smtClean="0"/>
              <a:t> E, </a:t>
            </a:r>
            <a:r>
              <a:rPr lang="en-ZA" sz="1200" dirty="0" err="1" smtClean="0"/>
              <a:t>Ngure</a:t>
            </a:r>
            <a:r>
              <a:rPr lang="en-ZA" sz="1200" dirty="0" smtClean="0"/>
              <a:t> K, </a:t>
            </a:r>
            <a:r>
              <a:rPr lang="en-ZA" sz="1200" dirty="0" err="1" smtClean="0"/>
              <a:t>Kiarie</a:t>
            </a:r>
            <a:r>
              <a:rPr lang="en-ZA" sz="1200" dirty="0" smtClean="0"/>
              <a:t> J, Coombs RW, </a:t>
            </a:r>
            <a:r>
              <a:rPr lang="en-ZA" sz="1200" dirty="0" err="1" smtClean="0"/>
              <a:t>Baeten</a:t>
            </a:r>
            <a:r>
              <a:rPr lang="en-ZA" sz="1200" dirty="0" smtClean="0"/>
              <a:t> JM; Partners in Prevention HSV/HIV Transmission Study Team. Use of hormonal contraceptives and risk of HIV-1 transmission: a prospective cohort study. </a:t>
            </a:r>
            <a:r>
              <a:rPr lang="en-ZA" sz="1200" i="1" dirty="0" smtClean="0"/>
              <a:t>Lancet Infect Dis.</a:t>
            </a:r>
            <a:r>
              <a:rPr lang="en-ZA" sz="1200" dirty="0" smtClean="0"/>
              <a:t> 2012 Jan;12(1):19-26. Erratum in: </a:t>
            </a:r>
            <a:r>
              <a:rPr lang="en-ZA" sz="1200" i="1" dirty="0" smtClean="0"/>
              <a:t>Lancet Infect Dis.</a:t>
            </a:r>
            <a:r>
              <a:rPr lang="en-ZA" sz="1200" dirty="0" smtClean="0"/>
              <a:t> 2012 Feb;12(2):98.</a:t>
            </a:r>
          </a:p>
          <a:p>
            <a:pPr>
              <a:buNone/>
            </a:pPr>
            <a:r>
              <a:rPr lang="en-ZA" sz="1200" dirty="0" smtClean="0"/>
              <a:t>CDC. Morbidity and Mortality Weekly Report.  June 22, 2012. Update to CDC’s U.S. Medical Eligibility Criteria for Contraceptive Use, 2010: Revised Recommendations for the Use of Hormonal Contraception Among Women at High Risk for HIV Infection or Infected with HIV.</a:t>
            </a:r>
            <a:endParaRPr lang="en-ZA" dirty="0" smtClean="0"/>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9</a:t>
            </a:fld>
            <a:endParaRPr lang="en-Z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sz="1200" dirty="0" smtClean="0"/>
              <a:t>O'Brien PA, </a:t>
            </a:r>
            <a:r>
              <a:rPr lang="en-ZA" sz="1200" dirty="0" err="1" smtClean="0"/>
              <a:t>Kulier</a:t>
            </a:r>
            <a:r>
              <a:rPr lang="en-ZA" sz="1200" dirty="0" smtClean="0"/>
              <a:t> R, </a:t>
            </a:r>
            <a:r>
              <a:rPr lang="en-ZA" sz="1200" dirty="0" err="1" smtClean="0"/>
              <a:t>Helmerhorst</a:t>
            </a:r>
            <a:r>
              <a:rPr lang="en-ZA" sz="1200" dirty="0" smtClean="0"/>
              <a:t> FM, Usher-Patel M, </a:t>
            </a:r>
            <a:r>
              <a:rPr lang="en-ZA" sz="1200" dirty="0" err="1" smtClean="0"/>
              <a:t>d'Arcangues</a:t>
            </a:r>
            <a:r>
              <a:rPr lang="en-ZA" sz="1200" dirty="0" smtClean="0"/>
              <a:t> C. Copper-containing, framed intrauterine devices for contraception: a systematic review of randomized controlled trials. </a:t>
            </a:r>
            <a:r>
              <a:rPr lang="en-ZA" sz="1200" i="1" dirty="0" smtClean="0"/>
              <a:t>Contraception</a:t>
            </a:r>
            <a:r>
              <a:rPr lang="en-ZA" sz="1200" dirty="0" smtClean="0"/>
              <a:t>. 2008 May;77(5):318-27</a:t>
            </a:r>
          </a:p>
          <a:p>
            <a:pPr>
              <a:buNone/>
            </a:pPr>
            <a:r>
              <a:rPr lang="en-ZA" sz="1200" dirty="0" smtClean="0"/>
              <a:t>Contract circular HP03-2012FP, 1Oct2011 to 30Sep2013.</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10</a:t>
            </a:fld>
            <a:endParaRPr lang="en-Z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sz="1200" dirty="0" smtClean="0"/>
              <a:t>Black A, </a:t>
            </a:r>
            <a:r>
              <a:rPr lang="en-ZA" sz="1200" dirty="0" err="1" smtClean="0"/>
              <a:t>Francoeur</a:t>
            </a:r>
            <a:r>
              <a:rPr lang="en-ZA" sz="1200" dirty="0" smtClean="0"/>
              <a:t> D, Rowe T, Collins J, Miller D, Brown T, David M, Dunn S, Fisher WA, Fleming N, Fortin CA, </a:t>
            </a:r>
            <a:r>
              <a:rPr lang="en-ZA" sz="1200" dirty="0" err="1" smtClean="0"/>
              <a:t>Guilbert</a:t>
            </a:r>
            <a:r>
              <a:rPr lang="en-ZA" sz="1200" dirty="0" smtClean="0"/>
              <a:t> E, </a:t>
            </a:r>
            <a:r>
              <a:rPr lang="en-ZA" sz="1200" dirty="0" err="1" smtClean="0"/>
              <a:t>Hanvey</a:t>
            </a:r>
            <a:r>
              <a:rPr lang="en-ZA" sz="1200" dirty="0" smtClean="0"/>
              <a:t> L, </a:t>
            </a:r>
            <a:r>
              <a:rPr lang="en-ZA" sz="1200" dirty="0" err="1" smtClean="0"/>
              <a:t>Lalonde</a:t>
            </a:r>
            <a:r>
              <a:rPr lang="en-ZA" sz="1200" dirty="0" smtClean="0"/>
              <a:t> A, Miller R, Morris M, O'Grady T, </a:t>
            </a:r>
            <a:r>
              <a:rPr lang="en-ZA" sz="1200" dirty="0" err="1" smtClean="0"/>
              <a:t>Pymar</a:t>
            </a:r>
            <a:r>
              <a:rPr lang="en-ZA" sz="1200" dirty="0" smtClean="0"/>
              <a:t> H, Smith T, </a:t>
            </a:r>
            <a:r>
              <a:rPr lang="en-ZA" sz="1200" dirty="0" err="1" smtClean="0"/>
              <a:t>Henneberg</a:t>
            </a:r>
            <a:r>
              <a:rPr lang="en-ZA" sz="1200" dirty="0" smtClean="0"/>
              <a:t> E; Society of Obstetrics and Gynaecology of Canada. Canadian contraception consensus. </a:t>
            </a:r>
            <a:r>
              <a:rPr lang="en-ZA" sz="1200" i="1" dirty="0" smtClean="0"/>
              <a:t>J </a:t>
            </a:r>
            <a:r>
              <a:rPr lang="en-ZA" sz="1200" i="1" dirty="0" err="1" smtClean="0"/>
              <a:t>Obstet</a:t>
            </a:r>
            <a:r>
              <a:rPr lang="en-ZA" sz="1200" i="1" dirty="0" smtClean="0"/>
              <a:t> </a:t>
            </a:r>
            <a:r>
              <a:rPr lang="en-ZA" sz="1200" i="1" dirty="0" err="1" smtClean="0"/>
              <a:t>Gynaecol</a:t>
            </a:r>
            <a:r>
              <a:rPr lang="en-ZA" sz="1200" i="1" dirty="0" smtClean="0"/>
              <a:t> Can</a:t>
            </a:r>
            <a:r>
              <a:rPr lang="en-ZA" sz="1200" dirty="0" smtClean="0"/>
              <a:t>. 2004 Apr;26(4):347-87, 389-436. </a:t>
            </a:r>
          </a:p>
          <a:p>
            <a:pPr>
              <a:buNone/>
            </a:pPr>
            <a:r>
              <a:rPr lang="en-ZA" sz="1200" dirty="0" smtClean="0"/>
              <a:t>SAMF 10th edition,2012.</a:t>
            </a:r>
          </a:p>
          <a:p>
            <a:pPr>
              <a:buNone/>
            </a:pPr>
            <a:r>
              <a:rPr lang="en-ZA" sz="1200" dirty="0" smtClean="0"/>
              <a:t>SMB corporation of India. Copper T 380A® package insert, 2003.</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11</a:t>
            </a:fld>
            <a:endParaRPr lang="en-Z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ZA" sz="1500" dirty="0" smtClean="0"/>
              <a:t>French R, Van </a:t>
            </a:r>
            <a:r>
              <a:rPr lang="en-ZA" sz="1500" dirty="0" err="1" smtClean="0"/>
              <a:t>Vliet</a:t>
            </a:r>
            <a:r>
              <a:rPr lang="en-ZA" sz="1500" dirty="0" smtClean="0"/>
              <a:t> H, Cowan F, </a:t>
            </a:r>
            <a:r>
              <a:rPr lang="en-ZA" sz="1500" dirty="0" err="1" smtClean="0"/>
              <a:t>Mansour</a:t>
            </a:r>
            <a:r>
              <a:rPr lang="en-ZA" sz="1500" dirty="0" smtClean="0"/>
              <a:t> D, Morris S, Hughes D, Robinson A, Proctor T, </a:t>
            </a:r>
            <a:r>
              <a:rPr lang="en-ZA" sz="1500" dirty="0" err="1" smtClean="0"/>
              <a:t>Summerbell</a:t>
            </a:r>
            <a:r>
              <a:rPr lang="en-ZA" sz="1500" dirty="0" smtClean="0"/>
              <a:t> C, Logan S, </a:t>
            </a:r>
            <a:r>
              <a:rPr lang="en-ZA" sz="1500" dirty="0" err="1" smtClean="0"/>
              <a:t>Helmerhorst</a:t>
            </a:r>
            <a:r>
              <a:rPr lang="en-ZA" sz="1500" dirty="0" smtClean="0"/>
              <a:t> F, </a:t>
            </a:r>
            <a:r>
              <a:rPr lang="en-ZA" sz="1500" dirty="0" err="1" smtClean="0"/>
              <a:t>Guillebaud</a:t>
            </a:r>
            <a:r>
              <a:rPr lang="en-ZA" sz="1500" dirty="0" smtClean="0"/>
              <a:t> J. Hormonally impregnated intrauterine systems (IUSs) versus other forms of reversible contraceptives as effective methods of preventing pregnancy. </a:t>
            </a:r>
            <a:r>
              <a:rPr lang="en-ZA" sz="1500" i="1" dirty="0" smtClean="0"/>
              <a:t>Cochrane Database </a:t>
            </a:r>
            <a:r>
              <a:rPr lang="en-ZA" sz="1500" i="1" dirty="0" err="1" smtClean="0"/>
              <a:t>Syst</a:t>
            </a:r>
            <a:r>
              <a:rPr lang="en-ZA" sz="1500" i="1" dirty="0" smtClean="0"/>
              <a:t> Rev</a:t>
            </a:r>
            <a:r>
              <a:rPr lang="en-ZA" sz="1500" dirty="0" smtClean="0"/>
              <a:t>. 2004;(3):CD001776. </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12</a:t>
            </a:fld>
            <a:endParaRPr lang="en-Z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200" dirty="0" smtClean="0"/>
              <a:t>Grimes DA, Lopez LM, Schulz KF. Antibiotic prophylaxis for intrauterine contraceptive device insertion. </a:t>
            </a:r>
            <a:r>
              <a:rPr lang="en-ZA" sz="1200" i="1" dirty="0" smtClean="0"/>
              <a:t>Cochrane Database of Systematic Reviews </a:t>
            </a:r>
            <a:r>
              <a:rPr lang="en-ZA" sz="1200" dirty="0" smtClean="0"/>
              <a:t>1999, Issue 3. Art. No.: CD001327.</a:t>
            </a:r>
          </a:p>
          <a:p>
            <a:endParaRPr lang="en-US" dirty="0"/>
          </a:p>
        </p:txBody>
      </p:sp>
      <p:sp>
        <p:nvSpPr>
          <p:cNvPr id="4" name="Slide Number Placeholder 3"/>
          <p:cNvSpPr>
            <a:spLocks noGrp="1"/>
          </p:cNvSpPr>
          <p:nvPr>
            <p:ph type="sldNum" sz="quarter" idx="10"/>
          </p:nvPr>
        </p:nvSpPr>
        <p:spPr/>
        <p:txBody>
          <a:bodyPr/>
          <a:lstStyle/>
          <a:p>
            <a:fld id="{A433DFEA-D622-4C4B-98DE-6A853D34B4F1}" type="slidenum">
              <a:rPr lang="en-ZA" smtClean="0"/>
              <a:pPr/>
              <a:t>13</a:t>
            </a:fld>
            <a:endParaRPr lang="en-ZA"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p:nvPicPr>
        <p:blipFill>
          <a:blip r:embed="rId5" cstate="print"/>
          <a:stretch>
            <a:fillRect/>
          </a:stretch>
        </p:blipFill>
        <p:spPr>
          <a:xfrm>
            <a:off x="152400" y="5867400"/>
            <a:ext cx="2286000" cy="824484"/>
          </a:xfrm>
          <a:prstGeom prst="rect">
            <a:avLst/>
          </a:prstGeom>
        </p:spPr>
      </p:pic>
      <p:cxnSp>
        <p:nvCxnSpPr>
          <p:cNvPr id="17" name="Straight Connector 16"/>
          <p:cNvCxnSpPr/>
          <p:nvPr/>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p14="http://schemas.microsoft.com/office/powerpoint/2010/main" xmlns="" val="1786024411"/>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r>
              <a:rPr lang="en-US" smtClean="0">
                <a:solidFill>
                  <a:prstClr val="black">
                    <a:tint val="75000"/>
                  </a:prstClr>
                </a:solidFill>
              </a:rPr>
              <a:t>2014</a:t>
            </a:r>
            <a:endParaRPr lang="en-ZA">
              <a:solidFill>
                <a:prstClr val="black">
                  <a:tint val="75000"/>
                </a:prstClr>
              </a:solidFill>
            </a:endParaRPr>
          </a:p>
        </p:txBody>
      </p:sp>
      <p:sp>
        <p:nvSpPr>
          <p:cNvPr id="5" name="Footer Placeholder 4"/>
          <p:cNvSpPr>
            <a:spLocks noGrp="1"/>
          </p:cNvSpPr>
          <p:nvPr>
            <p:ph type="ftr" sz="quarter" idx="11"/>
          </p:nvPr>
        </p:nvSpPr>
        <p:spPr/>
        <p:txBody>
          <a:bodyPr/>
          <a:lstStyle/>
          <a:p>
            <a:r>
              <a:rPr lang="en-ZA" smtClean="0">
                <a:solidFill>
                  <a:prstClr val="black">
                    <a:tint val="75000"/>
                  </a:prstClr>
                </a:solidFill>
              </a:rPr>
              <a:t>PRIMARY HEALTHCARE IMPLEMENTATION SLIDES 2014: OBSTETRICS &amp; GYNAECOLOGY</a:t>
            </a:r>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42FB03B2-953D-4068-99A6-8707FB8FE3E1}"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xmlns="" val="156287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r>
              <a:rPr lang="en-US" dirty="0" smtClean="0"/>
              <a:t>2014</a:t>
            </a:r>
            <a:endParaRPr lang="en-ZA" dirty="0"/>
          </a:p>
        </p:txBody>
      </p:sp>
      <p:sp>
        <p:nvSpPr>
          <p:cNvPr id="5" name="Footer Placeholder 4"/>
          <p:cNvSpPr>
            <a:spLocks noGrp="1"/>
          </p:cNvSpPr>
          <p:nvPr>
            <p:ph type="ftr" sz="quarter" idx="11"/>
          </p:nvPr>
        </p:nvSpPr>
        <p:spPr/>
        <p:txBody>
          <a:bodyPr/>
          <a:lstStyle/>
          <a:p>
            <a:r>
              <a:rPr lang="en-ZA" dirty="0" smtClean="0"/>
              <a:t>PRIMARY HEALTHCARE IMPLEMENTATION SLIDES 2014:ENT CONDITIONS</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a:t>
            </a:fld>
            <a:endParaRPr lang="en-Z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Date Placeholder 3"/>
          <p:cNvSpPr>
            <a:spLocks noGrp="1"/>
          </p:cNvSpPr>
          <p:nvPr>
            <p:ph type="dt" sz="half" idx="10"/>
          </p:nvPr>
        </p:nvSpPr>
        <p:spPr/>
        <p:txBody>
          <a:bodyPr/>
          <a:lstStyle/>
          <a:p>
            <a:r>
              <a:rPr lang="en-US" dirty="0" smtClean="0"/>
              <a:t>2014</a:t>
            </a:r>
            <a:endParaRPr lang="en-ZA" dirty="0"/>
          </a:p>
        </p:txBody>
      </p:sp>
      <p:sp>
        <p:nvSpPr>
          <p:cNvPr id="5" name="Footer Placeholder 4"/>
          <p:cNvSpPr>
            <a:spLocks noGrp="1"/>
          </p:cNvSpPr>
          <p:nvPr>
            <p:ph type="ftr" sz="quarter" idx="11"/>
          </p:nvPr>
        </p:nvSpPr>
        <p:spPr/>
        <p:txBody>
          <a:bodyPr/>
          <a:lstStyle/>
          <a:p>
            <a:r>
              <a:rPr lang="en-ZA" dirty="0" smtClean="0"/>
              <a:t>PRIMARY HEALTHCARE IMPLEMENTATION SLIDES 2014:FAMILY PLANNING</a:t>
            </a:r>
            <a:endParaRPr lang="en-ZA"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a:t>
            </a:fld>
            <a:endParaRPr lang="en-Z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7" name="Straight Connector 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96904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Z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2014</a:t>
            </a:r>
            <a:endParaRPr lang="en-Z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ZA" smtClean="0"/>
              <a:t>PRIMARY HEALTHCARE 2014 IMPLEMENTATION SLIDES: STI</a:t>
            </a:r>
            <a:endParaRPr lang="en-Z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2FB03B2-953D-4068-99A6-8707FB8FE3E1}"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userDrawn="1"/>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userDrawn="1"/>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userDrawn="1"/>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userDrawn="1"/>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userDrawn="1"/>
        </p:nvPicPr>
        <p:blipFill>
          <a:blip r:embed="rId5" cstate="print"/>
          <a:stretch>
            <a:fillRect/>
          </a:stretch>
        </p:blipFill>
        <p:spPr>
          <a:xfrm>
            <a:off x="152400" y="5867400"/>
            <a:ext cx="2286000" cy="824484"/>
          </a:xfrm>
          <a:prstGeom prst="rect">
            <a:avLst/>
          </a:prstGeom>
        </p:spPr>
      </p:pic>
      <p:cxnSp>
        <p:nvCxnSpPr>
          <p:cNvPr id="17" name="Straight Connector 1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userDrawn="1"/>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p14="http://schemas.microsoft.com/office/powerpoint/2010/main" xmlns="" val="373046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p:nvPicPr>
        <p:blipFill>
          <a:blip r:embed="rId5" cstate="print"/>
          <a:stretch>
            <a:fillRect/>
          </a:stretch>
        </p:blipFill>
        <p:spPr>
          <a:xfrm>
            <a:off x="152400" y="5867400"/>
            <a:ext cx="2286000" cy="824484"/>
          </a:xfrm>
          <a:prstGeom prst="rect">
            <a:avLst/>
          </a:prstGeom>
        </p:spPr>
      </p:pic>
      <p:cxnSp>
        <p:nvCxnSpPr>
          <p:cNvPr id="17" name="Straight Connector 16"/>
          <p:cNvCxnSpPr/>
          <p:nvPr/>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p14="http://schemas.microsoft.com/office/powerpoint/2010/main" xmlns="" val="186030503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userDrawn="1"/>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userDrawn="1"/>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userDrawn="1"/>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userDrawn="1"/>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userDrawn="1"/>
        </p:nvPicPr>
        <p:blipFill>
          <a:blip r:embed="rId5" cstate="print"/>
          <a:stretch>
            <a:fillRect/>
          </a:stretch>
        </p:blipFill>
        <p:spPr>
          <a:xfrm>
            <a:off x="152400" y="5867400"/>
            <a:ext cx="2286000" cy="824484"/>
          </a:xfrm>
          <a:prstGeom prst="rect">
            <a:avLst/>
          </a:prstGeom>
        </p:spPr>
      </p:pic>
      <p:cxnSp>
        <p:nvCxnSpPr>
          <p:cNvPr id="17" name="Straight Connector 1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userDrawn="1"/>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p14="http://schemas.microsoft.com/office/powerpoint/2010/main" xmlns="" val="583690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r>
              <a:rPr lang="en-US" smtClean="0">
                <a:solidFill>
                  <a:prstClr val="black">
                    <a:tint val="75000"/>
                  </a:prstClr>
                </a:solidFill>
              </a:rPr>
              <a:t>2014</a:t>
            </a:r>
            <a:endParaRPr lang="en-ZA">
              <a:solidFill>
                <a:prstClr val="black">
                  <a:tint val="75000"/>
                </a:prstClr>
              </a:solidFill>
            </a:endParaRPr>
          </a:p>
        </p:txBody>
      </p:sp>
      <p:sp>
        <p:nvSpPr>
          <p:cNvPr id="5" name="Footer Placeholder 4"/>
          <p:cNvSpPr>
            <a:spLocks noGrp="1"/>
          </p:cNvSpPr>
          <p:nvPr>
            <p:ph type="ftr" sz="quarter" idx="11"/>
          </p:nvPr>
        </p:nvSpPr>
        <p:spPr/>
        <p:txBody>
          <a:bodyPr/>
          <a:lstStyle/>
          <a:p>
            <a:r>
              <a:rPr lang="en-ZA" smtClean="0">
                <a:solidFill>
                  <a:prstClr val="black">
                    <a:tint val="75000"/>
                  </a:prstClr>
                </a:solidFill>
              </a:rPr>
              <a:t>PRIMARY HEALTHCARE IMPLEMENTATION SLIDES 2014: OBSTETRICS &amp; GYNAECOLOGY</a:t>
            </a:r>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42FB03B2-953D-4068-99A6-8707FB8FE3E1}"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xmlns="" val="3332196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5.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1.jpeg"/><Relationship Id="rId5" Type="http://schemas.openxmlformats.org/officeDocument/2006/relationships/image" Target="../media/image4.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theme" Target="../theme/theme3.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2014</a:t>
            </a:r>
            <a:endParaRPr lang="en-ZA" dirty="0"/>
          </a:p>
        </p:txBody>
      </p:sp>
      <p:sp>
        <p:nvSpPr>
          <p:cNvPr id="5" name="Footer Placeholder 4"/>
          <p:cNvSpPr>
            <a:spLocks noGrp="1"/>
          </p:cNvSpPr>
          <p:nvPr>
            <p:ph type="ftr" sz="quarter" idx="3"/>
          </p:nvPr>
        </p:nvSpPr>
        <p:spPr>
          <a:xfrm>
            <a:off x="2843808" y="6237312"/>
            <a:ext cx="3456384" cy="48416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A" smtClean="0"/>
              <a:t>PRIMARY HEALTHCARE IMPLEMENTATION SLIDES 2014:ENT CONDITIONS</a:t>
            </a:r>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FB03B2-953D-4068-99A6-8707FB8FE3E1}" type="slidenum">
              <a:rPr lang="en-ZA" smtClean="0"/>
              <a:pPr/>
              <a:t>‹#›</a:t>
            </a:fld>
            <a:endParaRPr lang="en-ZA" dirty="0"/>
          </a:p>
        </p:txBody>
      </p:sp>
    </p:spTree>
    <p:extLst>
      <p:ext uri="{BB962C8B-B14F-4D97-AF65-F5344CB8AC3E}">
        <p14:creationId xmlns:p14="http://schemas.microsoft.com/office/powerpoint/2010/main" xmlns="" val="1959495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0"/>
            <a:ext cx="9144000" cy="10668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7" descr="NDOH Logo.jpg"/>
          <p:cNvPicPr>
            <a:picLocks noChangeAspect="1"/>
          </p:cNvPicPr>
          <p:nvPr/>
        </p:nvPicPr>
        <p:blipFill>
          <a:blip r:embed="rId5" cstate="print"/>
          <a:stretch>
            <a:fillRect/>
          </a:stretch>
        </p:blipFill>
        <p:spPr>
          <a:xfrm>
            <a:off x="152400" y="5867400"/>
            <a:ext cx="2286000" cy="824484"/>
          </a:xfrm>
          <a:prstGeom prst="rect">
            <a:avLst/>
          </a:prstGeom>
        </p:spPr>
      </p:pic>
      <p:pic>
        <p:nvPicPr>
          <p:cNvPr id="9" name="Picture 11"/>
          <p:cNvPicPr>
            <a:picLocks noChangeAspect="1" noChangeArrowheads="1"/>
          </p:cNvPicPr>
          <p:nvPr/>
        </p:nvPicPr>
        <p:blipFill>
          <a:blip r:embed="rId6" cstate="print"/>
          <a:srcRect r="26000"/>
          <a:stretch>
            <a:fillRect/>
          </a:stretch>
        </p:blipFill>
        <p:spPr bwMode="auto">
          <a:xfrm>
            <a:off x="7341870" y="1"/>
            <a:ext cx="1184147" cy="1066799"/>
          </a:xfrm>
          <a:prstGeom prst="rect">
            <a:avLst/>
          </a:prstGeom>
          <a:noFill/>
          <a:ln w="9525">
            <a:noFill/>
            <a:miter lim="800000"/>
            <a:headEnd/>
            <a:tailEnd/>
          </a:ln>
          <a:effectLst/>
        </p:spPr>
      </p:pic>
      <p:pic>
        <p:nvPicPr>
          <p:cNvPr id="6" name="Picture 2"/>
          <p:cNvPicPr>
            <a:picLocks noChangeAspect="1" noChangeArrowheads="1"/>
          </p:cNvPicPr>
          <p:nvPr/>
        </p:nvPicPr>
        <p:blipFill>
          <a:blip r:embed="rId7"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p14="http://schemas.microsoft.com/office/powerpoint/2010/main" xmlns="" val="202792215"/>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8"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prstClr val="black">
                    <a:tint val="75000"/>
                  </a:prstClr>
                </a:solidFill>
              </a:rPr>
              <a:t>2014</a:t>
            </a:r>
            <a:endParaRPr lang="en-ZA">
              <a:solidFill>
                <a:prstClr val="black">
                  <a:tint val="75000"/>
                </a:prstClr>
              </a:solidFill>
            </a:endParaRPr>
          </a:p>
        </p:txBody>
      </p:sp>
      <p:sp>
        <p:nvSpPr>
          <p:cNvPr id="5" name="Footer Placeholder 4"/>
          <p:cNvSpPr>
            <a:spLocks noGrp="1"/>
          </p:cNvSpPr>
          <p:nvPr>
            <p:ph type="ftr" sz="quarter" idx="3"/>
          </p:nvPr>
        </p:nvSpPr>
        <p:spPr>
          <a:xfrm>
            <a:off x="2843808" y="6237312"/>
            <a:ext cx="3456384" cy="48416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A" smtClean="0">
                <a:solidFill>
                  <a:prstClr val="black">
                    <a:tint val="75000"/>
                  </a:prstClr>
                </a:solidFill>
              </a:rPr>
              <a:t>PRIMARY HEALTHCARE IMPLEMENTATION SLIDES 2014: OBSTETRICS &amp; GYNAECOLOGY</a:t>
            </a:r>
            <a:endParaRPr lang="en-ZA">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FB03B2-953D-4068-99A6-8707FB8FE3E1}"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p14="http://schemas.microsoft.com/office/powerpoint/2010/main" xmlns="" val="225112620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video" Target="file:///F:\Implanon%20NXT&#174;%20-%20Removal%20Methods_HI.mp4" TargetMode="External"/><Relationship Id="rId1" Type="http://schemas.openxmlformats.org/officeDocument/2006/relationships/video" Target="file:///F:\Implanon%20NXT&#174;%20-%20%20Insertion_HI.mp4" TargetMode="Externa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hyperlink" Target="http://www.jadelle.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hyperlink" Target="https://www.fphandbook.org/" TargetMode="External"/><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3" Type="http://schemas.openxmlformats.org/officeDocument/2006/relationships/hyperlink" Target="http://www.jadelle.com/" TargetMode="External"/><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3" Type="http://schemas.openxmlformats.org/officeDocument/2006/relationships/hyperlink" Target="http://www.ncbi.nlm.nih.gov/pubmed/22895920" TargetMode="External"/><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4600" y="3276600"/>
            <a:ext cx="5791200" cy="400110"/>
          </a:xfrm>
          <a:prstGeom prst="rect">
            <a:avLst/>
          </a:prstGeom>
          <a:noFill/>
        </p:spPr>
        <p:txBody>
          <a:bodyPr wrap="square" rtlCol="0">
            <a:spAutoFit/>
          </a:bodyPr>
          <a:lstStyle/>
          <a:p>
            <a:endParaRPr lang="en-US" sz="2000" dirty="0">
              <a:solidFill>
                <a:prstClr val="white">
                  <a:lumMod val="50000"/>
                </a:prstClr>
              </a:solidFill>
              <a:latin typeface="Arial" pitchFamily="34" charset="0"/>
              <a:cs typeface="Arial" pitchFamily="34" charset="0"/>
            </a:endParaRPr>
          </a:p>
        </p:txBody>
      </p:sp>
      <p:sp>
        <p:nvSpPr>
          <p:cNvPr id="7" name="Rectangle 2"/>
          <p:cNvSpPr txBox="1">
            <a:spLocks noChangeArrowheads="1"/>
          </p:cNvSpPr>
          <p:nvPr/>
        </p:nvSpPr>
        <p:spPr>
          <a:xfrm>
            <a:off x="0" y="0"/>
            <a:ext cx="9144000" cy="1143000"/>
          </a:xfrm>
          <a:prstGeom prst="rect">
            <a:avLst/>
          </a:prstGeom>
        </p:spPr>
        <p:txBody>
          <a:bodyPr tIns="45720" rIns="91440" bIns="45720" anchor="b">
            <a:normAutofit/>
          </a:bodyPr>
          <a:lstStyle/>
          <a:p>
            <a:pPr algn="ctr" defTabSz="457200">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GB" sz="4400" b="1" dirty="0" smtClean="0">
              <a:solidFill>
                <a:prstClr val="white"/>
              </a:solidFill>
              <a:latin typeface="Arial" pitchFamily="34" charset="0"/>
              <a:cs typeface="Arial" pitchFamily="34" charset="0"/>
            </a:endParaRPr>
          </a:p>
        </p:txBody>
      </p:sp>
      <p:sp>
        <p:nvSpPr>
          <p:cNvPr id="4" name="TextBox 3"/>
          <p:cNvSpPr txBox="1"/>
          <p:nvPr/>
        </p:nvSpPr>
        <p:spPr>
          <a:xfrm>
            <a:off x="2514600" y="1752600"/>
            <a:ext cx="5791200" cy="461665"/>
          </a:xfrm>
          <a:prstGeom prst="rect">
            <a:avLst/>
          </a:prstGeom>
          <a:noFill/>
        </p:spPr>
        <p:txBody>
          <a:bodyPr wrap="square" rtlCol="0">
            <a:spAutoFit/>
          </a:bodyPr>
          <a:lstStyle/>
          <a:p>
            <a:r>
              <a:rPr lang="en-US" sz="2400" dirty="0" smtClean="0">
                <a:latin typeface="Arial" pitchFamily="34" charset="0"/>
                <a:cs typeface="Arial" pitchFamily="34" charset="0"/>
              </a:rPr>
              <a:t>NATIONAL DEPARTMENT OF HEALTH</a:t>
            </a:r>
          </a:p>
        </p:txBody>
      </p:sp>
      <p:sp>
        <p:nvSpPr>
          <p:cNvPr id="6" name="TextBox 5"/>
          <p:cNvSpPr txBox="1"/>
          <p:nvPr/>
        </p:nvSpPr>
        <p:spPr>
          <a:xfrm>
            <a:off x="2209800" y="3068421"/>
            <a:ext cx="6705600" cy="646331"/>
          </a:xfrm>
          <a:prstGeom prst="rect">
            <a:avLst/>
          </a:prstGeom>
          <a:noFill/>
        </p:spPr>
        <p:txBody>
          <a:bodyPr wrap="square" rtlCol="0">
            <a:spAutoFit/>
          </a:bodyPr>
          <a:lstStyle/>
          <a:p>
            <a:pPr algn="ctr"/>
            <a:r>
              <a:rPr lang="en-US" dirty="0" smtClean="0">
                <a:latin typeface="Arial" pitchFamily="34" charset="0"/>
                <a:cs typeface="Arial" pitchFamily="34" charset="0"/>
              </a:rPr>
              <a:t>AFFORDABLE MEDICINES</a:t>
            </a:r>
          </a:p>
          <a:p>
            <a:pPr algn="ctr"/>
            <a:r>
              <a:rPr lang="en-US" dirty="0" smtClean="0">
                <a:latin typeface="Arial" pitchFamily="34" charset="0"/>
                <a:cs typeface="Arial" pitchFamily="34" charset="0"/>
              </a:rPr>
              <a:t>ESSENTIAL MEDICINES PROGRAMME</a:t>
            </a:r>
          </a:p>
        </p:txBody>
      </p:sp>
      <p:sp>
        <p:nvSpPr>
          <p:cNvPr id="8" name="TextBox 7"/>
          <p:cNvSpPr txBox="1"/>
          <p:nvPr/>
        </p:nvSpPr>
        <p:spPr>
          <a:xfrm>
            <a:off x="2571736" y="4429132"/>
            <a:ext cx="5791200" cy="1015663"/>
          </a:xfrm>
          <a:prstGeom prst="rect">
            <a:avLst/>
          </a:prstGeom>
          <a:noFill/>
        </p:spPr>
        <p:txBody>
          <a:bodyPr wrap="square" rtlCol="0">
            <a:spAutoFit/>
          </a:bodyPr>
          <a:lstStyle/>
          <a:p>
            <a:pPr algn="ctr"/>
            <a:r>
              <a:rPr lang="en-US" sz="2000" dirty="0" smtClean="0">
                <a:latin typeface="Arial" pitchFamily="34" charset="0"/>
                <a:cs typeface="Arial" pitchFamily="34" charset="0"/>
              </a:rPr>
              <a:t>PRIMARY HEALTHCARE 2014</a:t>
            </a:r>
          </a:p>
          <a:p>
            <a:pPr algn="ctr"/>
            <a:endParaRPr lang="en-US" sz="2000" dirty="0" smtClean="0">
              <a:latin typeface="Arial" pitchFamily="34" charset="0"/>
              <a:cs typeface="Arial" pitchFamily="34" charset="0"/>
            </a:endParaRPr>
          </a:p>
          <a:p>
            <a:pPr algn="ctr"/>
            <a:r>
              <a:rPr lang="en-US" sz="2000" dirty="0" smtClean="0">
                <a:latin typeface="Arial" pitchFamily="34" charset="0"/>
                <a:cs typeface="Arial" pitchFamily="34" charset="0"/>
              </a:rPr>
              <a:t>Updates to the 2008 PHC STG &amp; EML</a:t>
            </a:r>
            <a:endParaRPr lang="en-US" sz="2000" dirty="0">
              <a:latin typeface="Arial" pitchFamily="34" charset="0"/>
              <a:cs typeface="Arial" pitchFamily="34" charset="0"/>
            </a:endParaRPr>
          </a:p>
        </p:txBody>
      </p:sp>
      <p:sp>
        <p:nvSpPr>
          <p:cNvPr id="9" name="Title 1"/>
          <p:cNvSpPr txBox="1">
            <a:spLocks/>
          </p:cNvSpPr>
          <p:nvPr/>
        </p:nvSpPr>
        <p:spPr>
          <a:xfrm>
            <a:off x="613982" y="-3175"/>
            <a:ext cx="7772400" cy="1470025"/>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ZA" b="1" dirty="0" smtClean="0">
                <a:solidFill>
                  <a:schemeClr val="bg1"/>
                </a:solidFill>
              </a:rPr>
              <a:t>CHAPTER 7: FAMILY PLANNING</a:t>
            </a:r>
            <a:endParaRPr lang="en-ZA" b="1" dirty="0">
              <a:solidFill>
                <a:schemeClr val="bg1"/>
              </a:solidFill>
            </a:endParaRPr>
          </a:p>
        </p:txBody>
      </p:sp>
    </p:spTree>
    <p:extLst>
      <p:ext uri="{BB962C8B-B14F-4D97-AF65-F5344CB8AC3E}">
        <p14:creationId xmlns:p14="http://schemas.microsoft.com/office/powerpoint/2010/main" xmlns="" val="103605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71406" y="76200"/>
            <a:ext cx="9001188" cy="1143000"/>
          </a:xfrm>
        </p:spPr>
        <p:txBody>
          <a:bodyPr>
            <a:noAutofit/>
          </a:bodyPr>
          <a:lstStyle/>
          <a:p>
            <a:pPr algn="l"/>
            <a:r>
              <a:rPr lang="fr-FR" sz="3200" b="1" dirty="0" smtClean="0">
                <a:solidFill>
                  <a:schemeClr val="bg1"/>
                </a:solidFill>
              </a:rPr>
              <a:t>7.1 INTRAUTERINE DEVICES/CONTRACEPTION (IUD)</a:t>
            </a:r>
            <a:endParaRPr lang="en-ZA" sz="3200" dirty="0">
              <a:solidFill>
                <a:schemeClr val="bg1"/>
              </a:solidFill>
            </a:endParaRPr>
          </a:p>
        </p:txBody>
      </p:sp>
      <p:sp>
        <p:nvSpPr>
          <p:cNvPr id="3" name="Content Placeholder 2"/>
          <p:cNvSpPr>
            <a:spLocks noGrp="1"/>
          </p:cNvSpPr>
          <p:nvPr>
            <p:ph idx="1"/>
          </p:nvPr>
        </p:nvSpPr>
        <p:spPr>
          <a:xfrm>
            <a:off x="228600" y="1219200"/>
            <a:ext cx="8772556" cy="5067320"/>
          </a:xfrm>
        </p:spPr>
        <p:txBody>
          <a:bodyPr>
            <a:normAutofit fontScale="47500" lnSpcReduction="20000"/>
          </a:bodyPr>
          <a:lstStyle/>
          <a:p>
            <a:r>
              <a:rPr lang="en-ZA" sz="5100" u="sng" dirty="0"/>
              <a:t>Copper </a:t>
            </a:r>
            <a:r>
              <a:rPr lang="en-ZA" sz="5100" u="sng" dirty="0" smtClean="0"/>
              <a:t>IUD: </a:t>
            </a:r>
            <a:r>
              <a:rPr lang="en-ZA" sz="5100" i="1" dirty="0" smtClean="0">
                <a:solidFill>
                  <a:srgbClr val="9966FF"/>
                </a:solidFill>
              </a:rPr>
              <a:t>amended - Cu </a:t>
            </a:r>
            <a:r>
              <a:rPr lang="en-ZA" sz="5100" i="1" dirty="0">
                <a:solidFill>
                  <a:srgbClr val="9966FF"/>
                </a:solidFill>
              </a:rPr>
              <a:t>T380A preparation </a:t>
            </a:r>
            <a:r>
              <a:rPr lang="en-ZA" sz="5100" i="1" dirty="0" smtClean="0">
                <a:solidFill>
                  <a:srgbClr val="9966FF"/>
                </a:solidFill>
              </a:rPr>
              <a:t>added </a:t>
            </a:r>
            <a:r>
              <a:rPr lang="en-ZA" sz="5100" i="1" dirty="0">
                <a:solidFill>
                  <a:srgbClr val="9966FF"/>
                </a:solidFill>
              </a:rPr>
              <a:t>as an example of a </a:t>
            </a:r>
            <a:r>
              <a:rPr lang="en-ZA" sz="5100" i="1" dirty="0" smtClean="0">
                <a:solidFill>
                  <a:srgbClr val="9966FF"/>
                </a:solidFill>
              </a:rPr>
              <a:t>class.</a:t>
            </a:r>
          </a:p>
          <a:p>
            <a:pPr>
              <a:buNone/>
            </a:pPr>
            <a:r>
              <a:rPr lang="en-US" sz="3400" i="1" dirty="0"/>
              <a:t>Copper surface area: </a:t>
            </a:r>
            <a:r>
              <a:rPr lang="en-US" sz="3400" i="1" dirty="0" smtClean="0"/>
              <a:t>S</a:t>
            </a:r>
            <a:r>
              <a:rPr lang="en-US" sz="3400" dirty="0" smtClean="0"/>
              <a:t>ystematic </a:t>
            </a:r>
            <a:r>
              <a:rPr lang="en-US" sz="3400" dirty="0"/>
              <a:t>review of 35 trials (n=48 000 women) suggested that the 380 mm</a:t>
            </a:r>
            <a:r>
              <a:rPr lang="en-US" sz="3400" baseline="30000" dirty="0"/>
              <a:t>2</a:t>
            </a:r>
            <a:r>
              <a:rPr lang="en-US" sz="3400" dirty="0"/>
              <a:t>-size </a:t>
            </a:r>
            <a:r>
              <a:rPr lang="en-US" sz="3400" dirty="0" smtClean="0"/>
              <a:t>IUD </a:t>
            </a:r>
            <a:r>
              <a:rPr lang="en-US" sz="3400" dirty="0"/>
              <a:t>(</a:t>
            </a:r>
            <a:r>
              <a:rPr lang="en-ZA" sz="3400" dirty="0"/>
              <a:t>TCu380A and TCu380S) appear to be more effective than other </a:t>
            </a:r>
            <a:r>
              <a:rPr lang="en-ZA" sz="3400" dirty="0" smtClean="0"/>
              <a:t>IUDs</a:t>
            </a:r>
            <a:r>
              <a:rPr lang="en-ZA" sz="3400" dirty="0"/>
              <a:t>. </a:t>
            </a:r>
          </a:p>
          <a:p>
            <a:pPr lvl="1"/>
            <a:r>
              <a:rPr lang="en-ZA" i="1" dirty="0"/>
              <a:t>Results: </a:t>
            </a:r>
            <a:endParaRPr lang="en-ZA" dirty="0"/>
          </a:p>
          <a:p>
            <a:pPr lvl="2"/>
            <a:r>
              <a:rPr lang="en-ZA" sz="2500" dirty="0"/>
              <a:t>380 mm</a:t>
            </a:r>
            <a:r>
              <a:rPr lang="en-ZA" sz="2500" baseline="30000" dirty="0"/>
              <a:t>2</a:t>
            </a:r>
            <a:r>
              <a:rPr lang="en-ZA" sz="2500" dirty="0"/>
              <a:t>-size </a:t>
            </a:r>
            <a:r>
              <a:rPr lang="en-ZA" sz="2500" dirty="0" smtClean="0"/>
              <a:t>IUD </a:t>
            </a:r>
            <a:r>
              <a:rPr lang="en-ZA" sz="2500" dirty="0"/>
              <a:t>(TCu380A) was more effective in preventing pregnancy than 375 mm</a:t>
            </a:r>
            <a:r>
              <a:rPr lang="en-ZA" sz="2500" baseline="30000" dirty="0"/>
              <a:t>2</a:t>
            </a:r>
            <a:r>
              <a:rPr lang="en-ZA" sz="2500" dirty="0"/>
              <a:t>-size </a:t>
            </a:r>
            <a:r>
              <a:rPr lang="en-ZA" sz="2500" dirty="0" smtClean="0"/>
              <a:t>IUD</a:t>
            </a:r>
            <a:r>
              <a:rPr lang="en-ZA" sz="2500" baseline="30000" dirty="0" smtClean="0"/>
              <a:t> </a:t>
            </a:r>
            <a:r>
              <a:rPr lang="en-ZA" sz="2500" dirty="0"/>
              <a:t>(MLCu375) (RD 1.70%, 95% CI 0.07–2.95% after 4 years of use). </a:t>
            </a:r>
          </a:p>
          <a:p>
            <a:pPr lvl="2"/>
            <a:r>
              <a:rPr lang="en-ZA" sz="2500" dirty="0"/>
              <a:t>380 mm</a:t>
            </a:r>
            <a:r>
              <a:rPr lang="en-ZA" sz="2500" baseline="30000" dirty="0"/>
              <a:t>2</a:t>
            </a:r>
            <a:r>
              <a:rPr lang="en-ZA" sz="2500" dirty="0"/>
              <a:t>-size </a:t>
            </a:r>
            <a:r>
              <a:rPr lang="en-ZA" sz="2500" dirty="0" smtClean="0"/>
              <a:t>IUD </a:t>
            </a:r>
            <a:r>
              <a:rPr lang="en-ZA" sz="2500" dirty="0"/>
              <a:t>(TCu380A) was also more effective than 250 mm</a:t>
            </a:r>
            <a:r>
              <a:rPr lang="en-ZA" sz="2500" baseline="30000" dirty="0"/>
              <a:t>2</a:t>
            </a:r>
            <a:r>
              <a:rPr lang="en-ZA" sz="2500" dirty="0"/>
              <a:t>-size </a:t>
            </a:r>
            <a:r>
              <a:rPr lang="en-ZA" sz="2500" dirty="0" smtClean="0"/>
              <a:t>IUD </a:t>
            </a:r>
            <a:r>
              <a:rPr lang="en-ZA" sz="2500" dirty="0"/>
              <a:t>(MLCu250), 220 mm</a:t>
            </a:r>
            <a:r>
              <a:rPr lang="en-ZA" sz="2500" baseline="30000" dirty="0"/>
              <a:t>2</a:t>
            </a:r>
            <a:r>
              <a:rPr lang="en-ZA" sz="2500" dirty="0"/>
              <a:t>-size </a:t>
            </a:r>
            <a:r>
              <a:rPr lang="en-ZA" sz="2500" dirty="0" smtClean="0"/>
              <a:t>IUD </a:t>
            </a:r>
            <a:r>
              <a:rPr lang="en-ZA" sz="2500" dirty="0"/>
              <a:t>(TCu220) and 200 mm</a:t>
            </a:r>
            <a:r>
              <a:rPr lang="en-ZA" sz="2500" baseline="30000" dirty="0"/>
              <a:t>2</a:t>
            </a:r>
            <a:r>
              <a:rPr lang="en-ZA" sz="2500" dirty="0"/>
              <a:t>-size </a:t>
            </a:r>
            <a:r>
              <a:rPr lang="en-ZA" sz="2500" dirty="0" smtClean="0"/>
              <a:t>IUD </a:t>
            </a:r>
            <a:r>
              <a:rPr lang="en-ZA" sz="2500" dirty="0"/>
              <a:t>(TCu200). </a:t>
            </a:r>
          </a:p>
          <a:p>
            <a:pPr lvl="2"/>
            <a:r>
              <a:rPr lang="en-ZA" sz="2500" dirty="0"/>
              <a:t>Compared to 380 mm</a:t>
            </a:r>
            <a:r>
              <a:rPr lang="en-ZA" sz="2500" baseline="30000" dirty="0"/>
              <a:t>2</a:t>
            </a:r>
            <a:r>
              <a:rPr lang="en-ZA" sz="2500" dirty="0"/>
              <a:t>-size </a:t>
            </a:r>
            <a:r>
              <a:rPr lang="en-ZA" sz="2500" dirty="0" smtClean="0"/>
              <a:t>IUD </a:t>
            </a:r>
            <a:r>
              <a:rPr lang="en-ZA" sz="2500" dirty="0"/>
              <a:t>(TCu380A or TCu380S), none of the </a:t>
            </a:r>
            <a:r>
              <a:rPr lang="en-ZA" sz="2500" dirty="0" smtClean="0"/>
              <a:t>IUDs </a:t>
            </a:r>
            <a:r>
              <a:rPr lang="en-ZA" sz="2500" dirty="0"/>
              <a:t>showed any benefits in terms of bleeding or pain or any of the other reasons for early </a:t>
            </a:r>
            <a:r>
              <a:rPr lang="en-ZA" sz="2500" dirty="0" smtClean="0"/>
              <a:t>discontinuation.</a:t>
            </a:r>
          </a:p>
          <a:p>
            <a:pPr lvl="2"/>
            <a:r>
              <a:rPr lang="en-ZA" sz="2500" dirty="0" smtClean="0"/>
              <a:t>N</a:t>
            </a:r>
            <a:r>
              <a:rPr lang="en-US" sz="2500" dirty="0" smtClean="0"/>
              <a:t>o IUD device showed consistently lower removal rates for bleeding and pain. </a:t>
            </a:r>
            <a:endParaRPr lang="en-ZA" sz="2500" dirty="0" smtClean="0"/>
          </a:p>
          <a:p>
            <a:pPr lvl="2"/>
            <a:r>
              <a:rPr lang="en-ZA" sz="2500" dirty="0" smtClean="0"/>
              <a:t>There </a:t>
            </a:r>
            <a:r>
              <a:rPr lang="en-ZA" sz="2500" dirty="0"/>
              <a:t>is no evidence that uterine perforation rates vary by type of device. </a:t>
            </a:r>
            <a:endParaRPr lang="en-ZA" sz="2500" dirty="0" smtClean="0"/>
          </a:p>
          <a:p>
            <a:pPr lvl="2"/>
            <a:r>
              <a:rPr lang="en-ZA" sz="2500" dirty="0" smtClean="0"/>
              <a:t>There </a:t>
            </a:r>
            <a:r>
              <a:rPr lang="en-ZA" sz="2500" dirty="0"/>
              <a:t>are minimal randomized data on </a:t>
            </a:r>
            <a:r>
              <a:rPr lang="en-ZA" sz="2500" dirty="0" smtClean="0"/>
              <a:t>IUD </a:t>
            </a:r>
            <a:r>
              <a:rPr lang="en-ZA" sz="2500" dirty="0"/>
              <a:t>use in nulliparous women.</a:t>
            </a:r>
          </a:p>
          <a:p>
            <a:pPr>
              <a:buNone/>
            </a:pPr>
            <a:r>
              <a:rPr lang="en-GB" sz="5900" b="1" dirty="0" smtClean="0">
                <a:solidFill>
                  <a:srgbClr val="3366FF"/>
                </a:solidFill>
              </a:rPr>
              <a:t>Level of Evidence: I Systematic review</a:t>
            </a:r>
            <a:endParaRPr lang="en-ZA" sz="5900" dirty="0">
              <a:solidFill>
                <a:srgbClr val="3366FF"/>
              </a:solidFill>
            </a:endParaRPr>
          </a:p>
          <a:p>
            <a:pPr>
              <a:buNone/>
            </a:pPr>
            <a:endParaRPr lang="en-ZA" sz="600" dirty="0"/>
          </a:p>
          <a:p>
            <a:pPr>
              <a:buNone/>
            </a:pPr>
            <a:r>
              <a:rPr lang="en-ZA" sz="3800" b="1" dirty="0"/>
              <a:t>Recommendation: </a:t>
            </a:r>
            <a:r>
              <a:rPr lang="en-ZA" sz="3800" dirty="0"/>
              <a:t>Although only the 380 mm</a:t>
            </a:r>
            <a:r>
              <a:rPr lang="en-ZA" sz="3800" baseline="30000" dirty="0"/>
              <a:t>2</a:t>
            </a:r>
            <a:r>
              <a:rPr lang="en-ZA" sz="3800" dirty="0"/>
              <a:t>-size</a:t>
            </a:r>
            <a:r>
              <a:rPr lang="en-ZA" sz="3800" baseline="30000" dirty="0"/>
              <a:t> </a:t>
            </a:r>
            <a:r>
              <a:rPr lang="en-ZA" sz="3800" dirty="0"/>
              <a:t>copper</a:t>
            </a:r>
            <a:r>
              <a:rPr lang="en-ZA" sz="3800" baseline="30000" dirty="0"/>
              <a:t> </a:t>
            </a:r>
            <a:r>
              <a:rPr lang="en-ZA" sz="3800" dirty="0" smtClean="0"/>
              <a:t>IUD </a:t>
            </a:r>
            <a:r>
              <a:rPr lang="en-ZA" sz="3800" dirty="0"/>
              <a:t>is available on tender, the STG </a:t>
            </a:r>
            <a:r>
              <a:rPr lang="en-ZA" sz="3800" dirty="0" smtClean="0"/>
              <a:t>advises </a:t>
            </a:r>
            <a:r>
              <a:rPr lang="en-ZA" sz="3800" dirty="0"/>
              <a:t>that other sizes are not recommended to prevent fruitless expenditure during stock-outs. </a:t>
            </a:r>
            <a:r>
              <a:rPr lang="en-ZA" sz="3800" dirty="0" smtClean="0"/>
              <a:t>“</a:t>
            </a:r>
            <a:r>
              <a:rPr lang="en-GB" sz="3800" i="1" dirty="0"/>
              <a:t>Devices with lower copper surface area are not recommended</a:t>
            </a:r>
            <a:r>
              <a:rPr lang="en-GB" sz="3800" dirty="0"/>
              <a:t>”,</a:t>
            </a:r>
            <a:r>
              <a:rPr lang="en-ZA" sz="3800" dirty="0"/>
              <a:t> was added to the text</a:t>
            </a:r>
            <a:r>
              <a:rPr lang="en-ZA" sz="3800" dirty="0" smtClean="0"/>
              <a:t>.</a:t>
            </a:r>
            <a:endParaRPr lang="en-ZA" sz="3800"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200" smtClean="0"/>
              <a:pPr algn="ctr"/>
              <a:t>10</a:t>
            </a:fld>
            <a:endParaRPr lang="en-ZA" sz="1200" dirty="0"/>
          </a:p>
        </p:txBody>
      </p:sp>
      <p:sp>
        <p:nvSpPr>
          <p:cNvPr id="7" name="TextBox 6"/>
          <p:cNvSpPr txBox="1"/>
          <p:nvPr/>
        </p:nvSpPr>
        <p:spPr>
          <a:xfrm>
            <a:off x="7010400" y="596419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3</a:t>
            </a:r>
          </a:p>
        </p:txBody>
      </p:sp>
    </p:spTree>
    <p:extLst>
      <p:ext uri="{BB962C8B-B14F-4D97-AF65-F5344CB8AC3E}">
        <p14:creationId xmlns:p14="http://schemas.microsoft.com/office/powerpoint/2010/main" xmlns="" val="3419576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71406" y="76200"/>
            <a:ext cx="9001188" cy="1143000"/>
          </a:xfrm>
        </p:spPr>
        <p:txBody>
          <a:bodyPr>
            <a:noAutofit/>
          </a:bodyPr>
          <a:lstStyle/>
          <a:p>
            <a:pPr algn="l"/>
            <a:r>
              <a:rPr lang="fr-FR" sz="3200" b="1" dirty="0" smtClean="0">
                <a:solidFill>
                  <a:schemeClr val="bg1"/>
                </a:solidFill>
              </a:rPr>
              <a:t>7.1 INTRAUTERINE DEVICES/</a:t>
            </a:r>
            <a:br>
              <a:rPr lang="fr-FR" sz="3200" b="1" dirty="0" smtClean="0">
                <a:solidFill>
                  <a:schemeClr val="bg1"/>
                </a:solidFill>
              </a:rPr>
            </a:br>
            <a:r>
              <a:rPr lang="fr-FR" sz="3200" b="1" dirty="0" smtClean="0">
                <a:solidFill>
                  <a:schemeClr val="bg1"/>
                </a:solidFill>
              </a:rPr>
              <a:t>CONTRACEPTION (IUD)</a:t>
            </a:r>
            <a:endParaRPr lang="en-ZA" sz="3200" dirty="0">
              <a:solidFill>
                <a:schemeClr val="bg1"/>
              </a:solidFill>
            </a:endParaRPr>
          </a:p>
        </p:txBody>
      </p:sp>
      <p:sp>
        <p:nvSpPr>
          <p:cNvPr id="3" name="Content Placeholder 2"/>
          <p:cNvSpPr>
            <a:spLocks noGrp="1"/>
          </p:cNvSpPr>
          <p:nvPr>
            <p:ph idx="1"/>
          </p:nvPr>
        </p:nvSpPr>
        <p:spPr>
          <a:xfrm>
            <a:off x="214282" y="1357298"/>
            <a:ext cx="8786874" cy="4768865"/>
          </a:xfrm>
        </p:spPr>
        <p:txBody>
          <a:bodyPr>
            <a:normAutofit lnSpcReduction="10000"/>
          </a:bodyPr>
          <a:lstStyle/>
          <a:p>
            <a:r>
              <a:rPr lang="en-GB" i="1" dirty="0" smtClean="0">
                <a:solidFill>
                  <a:srgbClr val="9966FF"/>
                </a:solidFill>
              </a:rPr>
              <a:t>Further amendments:</a:t>
            </a:r>
          </a:p>
          <a:p>
            <a:pPr lvl="1"/>
            <a:r>
              <a:rPr lang="en-GB" i="1" dirty="0" smtClean="0"/>
              <a:t>“The IUD </a:t>
            </a:r>
            <a:r>
              <a:rPr lang="en-GB" i="1" dirty="0"/>
              <a:t>can be inserted any time during the menstrual cycle once pregnancy or the possibility of pregnancy can be excluded. Insertion within 7 days of onset of menstruation may be easier for the patient resulting in less discomfort and </a:t>
            </a:r>
            <a:r>
              <a:rPr lang="en-GB" i="1" dirty="0" smtClean="0"/>
              <a:t>spotting”. </a:t>
            </a:r>
            <a:endParaRPr lang="en-ZA" i="1" dirty="0"/>
          </a:p>
          <a:p>
            <a:pPr>
              <a:buNone/>
            </a:pPr>
            <a:endParaRPr lang="en-ZA" sz="900" dirty="0"/>
          </a:p>
          <a:p>
            <a:pPr lvl="1"/>
            <a:r>
              <a:rPr lang="en-ZA" i="1" dirty="0" smtClean="0"/>
              <a:t>“Copper IUD </a:t>
            </a:r>
            <a:r>
              <a:rPr lang="en-ZA" i="1" dirty="0"/>
              <a:t>is not recommended for women with menorrhagia, active pelvic inflammatory disease (PID) or uterine </a:t>
            </a:r>
            <a:r>
              <a:rPr lang="en-ZA" i="1" dirty="0" smtClean="0"/>
              <a:t>abnormalities”.</a:t>
            </a:r>
          </a:p>
          <a:p>
            <a:pPr>
              <a:buNone/>
            </a:pPr>
            <a:r>
              <a:rPr lang="en-GB" b="1" dirty="0" smtClean="0">
                <a:solidFill>
                  <a:srgbClr val="3366FF"/>
                </a:solidFill>
              </a:rPr>
              <a:t>Level of Evidence: III Guidelines, Package insert</a:t>
            </a:r>
            <a:endParaRPr lang="en-ZA" i="1" dirty="0" smtClean="0"/>
          </a:p>
          <a:p>
            <a:pPr lvl="1">
              <a:buNone/>
            </a:pPr>
            <a:endParaRPr lang="en-ZA" i="1"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11</a:t>
            </a:fld>
            <a:endParaRPr lang="en-ZA" sz="1100" dirty="0"/>
          </a:p>
        </p:txBody>
      </p:sp>
      <p:sp>
        <p:nvSpPr>
          <p:cNvPr id="7" name="TextBox 6"/>
          <p:cNvSpPr txBox="1"/>
          <p:nvPr/>
        </p:nvSpPr>
        <p:spPr>
          <a:xfrm>
            <a:off x="7010400" y="5779532"/>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4</a:t>
            </a:r>
          </a:p>
        </p:txBody>
      </p:sp>
    </p:spTree>
    <p:extLst>
      <p:ext uri="{BB962C8B-B14F-4D97-AF65-F5344CB8AC3E}">
        <p14:creationId xmlns:p14="http://schemas.microsoft.com/office/powerpoint/2010/main" xmlns="" val="2385999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71406" y="76200"/>
            <a:ext cx="9001188" cy="1143000"/>
          </a:xfrm>
        </p:spPr>
        <p:txBody>
          <a:bodyPr>
            <a:noAutofit/>
          </a:bodyPr>
          <a:lstStyle/>
          <a:p>
            <a:pPr algn="l"/>
            <a:r>
              <a:rPr lang="fr-FR" sz="3200" b="1" dirty="0" smtClean="0">
                <a:solidFill>
                  <a:schemeClr val="bg1"/>
                </a:solidFill>
              </a:rPr>
              <a:t>7.1 INTRAUTERINE DEVICES/CONTRACEPTION (IUD)</a:t>
            </a:r>
            <a:endParaRPr lang="en-ZA" sz="3200" dirty="0">
              <a:solidFill>
                <a:schemeClr val="bg1"/>
              </a:solidFill>
            </a:endParaRPr>
          </a:p>
        </p:txBody>
      </p:sp>
      <p:sp>
        <p:nvSpPr>
          <p:cNvPr id="3" name="Content Placeholder 2"/>
          <p:cNvSpPr>
            <a:spLocks noGrp="1"/>
          </p:cNvSpPr>
          <p:nvPr>
            <p:ph idx="1"/>
          </p:nvPr>
        </p:nvSpPr>
        <p:spPr>
          <a:xfrm>
            <a:off x="228600" y="1219200"/>
            <a:ext cx="8786874" cy="4625989"/>
          </a:xfrm>
        </p:spPr>
        <p:txBody>
          <a:bodyPr>
            <a:normAutofit fontScale="92500" lnSpcReduction="20000"/>
          </a:bodyPr>
          <a:lstStyle/>
          <a:p>
            <a:r>
              <a:rPr lang="en-ZA" u="sng" dirty="0" smtClean="0"/>
              <a:t>Progestin IUD:</a:t>
            </a:r>
            <a:r>
              <a:rPr lang="en-ZA" dirty="0" smtClean="0"/>
              <a:t> </a:t>
            </a:r>
            <a:r>
              <a:rPr lang="en-ZA" i="1" dirty="0">
                <a:solidFill>
                  <a:schemeClr val="accent6">
                    <a:lumMod val="75000"/>
                  </a:schemeClr>
                </a:solidFill>
              </a:rPr>
              <a:t>not added</a:t>
            </a:r>
            <a:endParaRPr lang="en-ZA" dirty="0">
              <a:solidFill>
                <a:schemeClr val="accent6">
                  <a:lumMod val="75000"/>
                </a:schemeClr>
              </a:solidFill>
            </a:endParaRPr>
          </a:p>
          <a:p>
            <a:pPr lvl="1"/>
            <a:r>
              <a:rPr lang="en-ZA" i="1" dirty="0" smtClean="0"/>
              <a:t>Efficacy &amp; safety</a:t>
            </a:r>
            <a:r>
              <a:rPr lang="en-ZA" dirty="0" smtClean="0"/>
              <a:t>:</a:t>
            </a:r>
            <a:r>
              <a:rPr lang="en-ZA" dirty="0"/>
              <a:t> </a:t>
            </a:r>
            <a:r>
              <a:rPr lang="en-ZA" dirty="0" smtClean="0"/>
              <a:t>Please </a:t>
            </a:r>
            <a:r>
              <a:rPr lang="en-ZA" dirty="0"/>
              <a:t>refer to </a:t>
            </a:r>
            <a:r>
              <a:rPr lang="en-ZA" dirty="0" smtClean="0"/>
              <a:t>medicine review.</a:t>
            </a:r>
          </a:p>
          <a:p>
            <a:pPr lvl="1"/>
            <a:r>
              <a:rPr lang="en-ZA" i="1" dirty="0" smtClean="0"/>
              <a:t>Cost</a:t>
            </a:r>
            <a:r>
              <a:rPr lang="en-ZA" dirty="0"/>
              <a:t>: </a:t>
            </a:r>
            <a:r>
              <a:rPr lang="en-ZA" dirty="0" smtClean="0"/>
              <a:t>Progestin IUD </a:t>
            </a:r>
            <a:r>
              <a:rPr lang="en-ZA" dirty="0"/>
              <a:t>is more expensive than the copper </a:t>
            </a:r>
            <a:r>
              <a:rPr lang="en-ZA" dirty="0" smtClean="0"/>
              <a:t>IUD.</a:t>
            </a:r>
            <a:endParaRPr lang="en-ZA" dirty="0"/>
          </a:p>
          <a:p>
            <a:pPr>
              <a:buNone/>
            </a:pPr>
            <a:endParaRPr lang="en-ZA" sz="1300" dirty="0"/>
          </a:p>
          <a:p>
            <a:pPr marL="342900" lvl="1" indent="-342900">
              <a:buNone/>
            </a:pPr>
            <a:r>
              <a:rPr lang="en-ZA" b="1" dirty="0"/>
              <a:t>Recommendation</a:t>
            </a:r>
            <a:r>
              <a:rPr lang="en-ZA" dirty="0"/>
              <a:t>: </a:t>
            </a:r>
            <a:r>
              <a:rPr lang="en-ZA" dirty="0" smtClean="0"/>
              <a:t>Progestin IUD </a:t>
            </a:r>
            <a:r>
              <a:rPr lang="en-ZA" dirty="0"/>
              <a:t>not be </a:t>
            </a:r>
            <a:r>
              <a:rPr lang="en-ZA" dirty="0" smtClean="0"/>
              <a:t>recommended at primary </a:t>
            </a:r>
            <a:r>
              <a:rPr lang="en-ZA" dirty="0"/>
              <a:t>level for </a:t>
            </a:r>
            <a:r>
              <a:rPr lang="en-ZA" dirty="0" smtClean="0"/>
              <a:t>contraception. </a:t>
            </a:r>
          </a:p>
          <a:p>
            <a:pPr marL="342900" lvl="1" indent="-342900">
              <a:buNone/>
            </a:pPr>
            <a:r>
              <a:rPr lang="en-ZA" i="1" dirty="0" smtClean="0"/>
              <a:t>Rationale</a:t>
            </a:r>
            <a:r>
              <a:rPr lang="en-ZA" dirty="0" smtClean="0"/>
              <a:t>: Women with premenstrual syndrome, fibroids and menorrhagia who would benefit from the progestin IUD should be referred to secondary level facilities for consideration for this intervention. </a:t>
            </a:r>
          </a:p>
          <a:p>
            <a:pPr marL="342900" lvl="1" indent="-342900">
              <a:buNone/>
            </a:pPr>
            <a:r>
              <a:rPr lang="en-GB" sz="3900" b="1" dirty="0" smtClean="0">
                <a:solidFill>
                  <a:srgbClr val="3366FF"/>
                </a:solidFill>
              </a:rPr>
              <a:t>Level of Evidence: I Systematic review</a:t>
            </a:r>
            <a:endParaRPr lang="en-ZA" sz="3900" dirty="0"/>
          </a:p>
          <a:p>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12</a:t>
            </a:fld>
            <a:endParaRPr lang="en-ZA" sz="1100" dirty="0"/>
          </a:p>
        </p:txBody>
      </p:sp>
      <p:sp>
        <p:nvSpPr>
          <p:cNvPr id="7" name="TextBox 6"/>
          <p:cNvSpPr txBox="1"/>
          <p:nvPr/>
        </p:nvSpPr>
        <p:spPr>
          <a:xfrm>
            <a:off x="7010400" y="596419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5</a:t>
            </a:r>
            <a:endParaRPr lang="en-ZA" dirty="0">
              <a:solidFill>
                <a:srgbClr val="3366FF"/>
              </a:solidFill>
            </a:endParaRPr>
          </a:p>
        </p:txBody>
      </p:sp>
    </p:spTree>
    <p:extLst>
      <p:ext uri="{BB962C8B-B14F-4D97-AF65-F5344CB8AC3E}">
        <p14:creationId xmlns:p14="http://schemas.microsoft.com/office/powerpoint/2010/main" xmlns="" val="3941369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71406" y="76200"/>
            <a:ext cx="9001188" cy="1143000"/>
          </a:xfrm>
        </p:spPr>
        <p:txBody>
          <a:bodyPr>
            <a:noAutofit/>
          </a:bodyPr>
          <a:lstStyle/>
          <a:p>
            <a:pPr algn="l"/>
            <a:r>
              <a:rPr lang="fr-FR" sz="3200" b="1" dirty="0" smtClean="0">
                <a:solidFill>
                  <a:schemeClr val="bg1"/>
                </a:solidFill>
              </a:rPr>
              <a:t>7.1 INTRAUTERINE DEVICES/CONTRACEPTION (IUD)</a:t>
            </a:r>
            <a:endParaRPr lang="en-ZA" sz="3200" dirty="0">
              <a:solidFill>
                <a:schemeClr val="bg1"/>
              </a:solidFill>
            </a:endParaRPr>
          </a:p>
        </p:txBody>
      </p:sp>
      <p:sp>
        <p:nvSpPr>
          <p:cNvPr id="3" name="Content Placeholder 2"/>
          <p:cNvSpPr>
            <a:spLocks noGrp="1"/>
          </p:cNvSpPr>
          <p:nvPr>
            <p:ph idx="1"/>
          </p:nvPr>
        </p:nvSpPr>
        <p:spPr>
          <a:xfrm>
            <a:off x="304800" y="1295400"/>
            <a:ext cx="8472518" cy="4525963"/>
          </a:xfrm>
        </p:spPr>
        <p:txBody>
          <a:bodyPr>
            <a:normAutofit/>
          </a:bodyPr>
          <a:lstStyle/>
          <a:p>
            <a:r>
              <a:rPr lang="en-ZA" u="sng" dirty="0"/>
              <a:t>Ibuprofen tablets</a:t>
            </a:r>
            <a:r>
              <a:rPr lang="en-ZA" dirty="0" smtClean="0"/>
              <a:t>: </a:t>
            </a:r>
            <a:r>
              <a:rPr lang="en-ZA" i="1" dirty="0" smtClean="0">
                <a:solidFill>
                  <a:srgbClr val="00B050"/>
                </a:solidFill>
              </a:rPr>
              <a:t>added</a:t>
            </a:r>
            <a:endParaRPr lang="en-ZA" i="1" dirty="0">
              <a:solidFill>
                <a:srgbClr val="00B050"/>
              </a:solidFill>
            </a:endParaRPr>
          </a:p>
          <a:p>
            <a:pPr lvl="1"/>
            <a:r>
              <a:rPr lang="en-ZA" sz="2400" dirty="0" smtClean="0"/>
              <a:t>Ibuprofen added to the STG for </a:t>
            </a:r>
            <a:r>
              <a:rPr lang="en-ZA" sz="2400" dirty="0"/>
              <a:t>pain after </a:t>
            </a:r>
            <a:r>
              <a:rPr lang="en-ZA" sz="2400" dirty="0" smtClean="0"/>
              <a:t>insertion.</a:t>
            </a:r>
            <a:endParaRPr lang="en-ZA" sz="2400" dirty="0"/>
          </a:p>
          <a:p>
            <a:pPr>
              <a:buNone/>
            </a:pPr>
            <a:r>
              <a:rPr lang="en-ZA" b="1" dirty="0" smtClean="0">
                <a:solidFill>
                  <a:srgbClr val="3366FF"/>
                </a:solidFill>
              </a:rPr>
              <a:t>Level of Evidence: III Expert opinion</a:t>
            </a:r>
          </a:p>
          <a:p>
            <a:r>
              <a:rPr lang="en-ZA" u="sng" dirty="0" smtClean="0"/>
              <a:t>Antibiotic prophylaxis</a:t>
            </a:r>
            <a:r>
              <a:rPr lang="en-ZA" dirty="0" smtClean="0"/>
              <a:t>: </a:t>
            </a:r>
            <a:r>
              <a:rPr lang="en-ZA" b="1" i="1" dirty="0" smtClean="0">
                <a:solidFill>
                  <a:schemeClr val="accent6">
                    <a:lumMod val="75000"/>
                  </a:schemeClr>
                </a:solidFill>
              </a:rPr>
              <a:t>not added</a:t>
            </a:r>
          </a:p>
          <a:p>
            <a:pPr lvl="1"/>
            <a:r>
              <a:rPr lang="en-GB" sz="2400" dirty="0" smtClean="0"/>
              <a:t>Cochrane review indicated that antibiotic prophylaxis before IUD insertion confers little benefit.</a:t>
            </a:r>
          </a:p>
          <a:p>
            <a:pPr>
              <a:buNone/>
            </a:pPr>
            <a:r>
              <a:rPr lang="en-ZA" sz="4000" b="1" dirty="0" smtClean="0">
                <a:solidFill>
                  <a:srgbClr val="3366FF"/>
                </a:solidFill>
              </a:rPr>
              <a:t>Level of Evidence: I Systematic review</a:t>
            </a:r>
            <a:endParaRPr lang="en-ZA" sz="4000" dirty="0" smtClean="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13</a:t>
            </a:fld>
            <a:endParaRPr lang="en-ZA" sz="1100" dirty="0"/>
          </a:p>
        </p:txBody>
      </p:sp>
      <p:sp>
        <p:nvSpPr>
          <p:cNvPr id="7" name="TextBox 6"/>
          <p:cNvSpPr txBox="1"/>
          <p:nvPr/>
        </p:nvSpPr>
        <p:spPr>
          <a:xfrm>
            <a:off x="7010400" y="576584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6</a:t>
            </a:r>
          </a:p>
        </p:txBody>
      </p:sp>
    </p:spTree>
    <p:extLst>
      <p:ext uri="{BB962C8B-B14F-4D97-AF65-F5344CB8AC3E}">
        <p14:creationId xmlns:p14="http://schemas.microsoft.com/office/powerpoint/2010/main" xmlns="" val="3851939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sz="3600" b="1" dirty="0" smtClean="0">
                <a:solidFill>
                  <a:schemeClr val="bg1"/>
                </a:solidFill>
              </a:rPr>
              <a:t>COST ANALYSIS</a:t>
            </a:r>
            <a:endParaRPr lang="en-ZA" sz="3600" b="1" dirty="0">
              <a:solidFill>
                <a:schemeClr val="bg1"/>
              </a:solidFill>
            </a:endParaRPr>
          </a:p>
        </p:txBody>
      </p:sp>
      <p:graphicFrame>
        <p:nvGraphicFramePr>
          <p:cNvPr id="4" name="Content Placeholder 5"/>
          <p:cNvGraphicFramePr>
            <a:graphicFrameLocks noGrp="1"/>
          </p:cNvGraphicFramePr>
          <p:nvPr>
            <p:ph idx="1"/>
            <p:extLst>
              <p:ext uri="{D42A27DB-BD31-4B8C-83A1-F6EECF244321}">
                <p14:modId xmlns:p14="http://schemas.microsoft.com/office/powerpoint/2010/main" xmlns="" val="1351586556"/>
              </p:ext>
            </p:extLst>
          </p:nvPr>
        </p:nvGraphicFramePr>
        <p:xfrm>
          <a:off x="550055" y="1219200"/>
          <a:ext cx="7972452" cy="4125923"/>
        </p:xfrm>
        <a:graphic>
          <a:graphicData uri="http://schemas.openxmlformats.org/drawingml/2006/chart">
            <c:chart xmlns:c="http://schemas.openxmlformats.org/drawingml/2006/chart" xmlns:r="http://schemas.openxmlformats.org/officeDocument/2006/relationships" r:id="rId3"/>
          </a:graphicData>
        </a:graphic>
      </p:graphicFrame>
      <p:sp>
        <p:nvSpPr>
          <p:cNvPr id="5" name="Footer Placeholder 4"/>
          <p:cNvSpPr>
            <a:spLocks noGrp="1"/>
          </p:cNvSpPr>
          <p:nvPr>
            <p:ph type="ftr" sz="quarter" idx="11"/>
          </p:nvPr>
        </p:nvSpPr>
        <p:spPr/>
        <p:txBody>
          <a:bodyPr/>
          <a:lstStyle/>
          <a:p>
            <a:pPr algn="ctr"/>
            <a:r>
              <a:rPr lang="en-ZA" sz="1100" dirty="0" smtClean="0"/>
              <a:t>PRIMARY HEALTHCARE IMPLEMENTATION SLIDES 2014: 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14</a:t>
            </a:fld>
            <a:endParaRPr lang="en-ZA" sz="1100" dirty="0"/>
          </a:p>
        </p:txBody>
      </p:sp>
      <p:sp>
        <p:nvSpPr>
          <p:cNvPr id="11" name="TextBox 10"/>
          <p:cNvSpPr txBox="1"/>
          <p:nvPr/>
        </p:nvSpPr>
        <p:spPr>
          <a:xfrm>
            <a:off x="642910" y="5409451"/>
            <a:ext cx="7786742" cy="646331"/>
          </a:xfrm>
          <a:prstGeom prst="rect">
            <a:avLst/>
          </a:prstGeom>
          <a:noFill/>
        </p:spPr>
        <p:txBody>
          <a:bodyPr wrap="square" rtlCol="0">
            <a:spAutoFit/>
          </a:bodyPr>
          <a:lstStyle/>
          <a:p>
            <a:r>
              <a:rPr lang="en-ZA" sz="1200" dirty="0" smtClean="0"/>
              <a:t>Note: Only direct costs included (number of clinic visits was not </a:t>
            </a:r>
            <a:r>
              <a:rPr lang="en-ZA" sz="1200" dirty="0" err="1" smtClean="0"/>
              <a:t>costed</a:t>
            </a:r>
            <a:r>
              <a:rPr lang="en-ZA" sz="1200" dirty="0" smtClean="0"/>
              <a:t> in).</a:t>
            </a:r>
          </a:p>
          <a:p>
            <a:r>
              <a:rPr lang="en-ZA" sz="1200" dirty="0" smtClean="0"/>
              <a:t>Contract circular HP03-2013FP; HP03-2013FP/01</a:t>
            </a:r>
          </a:p>
          <a:p>
            <a:endParaRPr lang="en-ZA"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US" sz="3600" b="1" dirty="0">
                <a:solidFill>
                  <a:schemeClr val="bg1"/>
                </a:solidFill>
              </a:rPr>
              <a:t>7.2.1 </a:t>
            </a:r>
            <a:r>
              <a:rPr lang="en-US" sz="3600" b="1" dirty="0" smtClean="0">
                <a:solidFill>
                  <a:schemeClr val="bg1"/>
                </a:solidFill>
              </a:rPr>
              <a:t>SUBDERMAL </a:t>
            </a:r>
            <a:r>
              <a:rPr lang="en-US" sz="3600" b="1" dirty="0">
                <a:solidFill>
                  <a:schemeClr val="bg1"/>
                </a:solidFill>
              </a:rPr>
              <a:t>IMPLANT</a:t>
            </a:r>
            <a:endParaRPr lang="en-ZA" sz="3600" dirty="0">
              <a:solidFill>
                <a:schemeClr val="bg1"/>
              </a:solidFill>
            </a:endParaRPr>
          </a:p>
        </p:txBody>
      </p:sp>
      <p:sp>
        <p:nvSpPr>
          <p:cNvPr id="3" name="Content Placeholder 2"/>
          <p:cNvSpPr>
            <a:spLocks noGrp="1"/>
          </p:cNvSpPr>
          <p:nvPr>
            <p:ph idx="1"/>
          </p:nvPr>
        </p:nvSpPr>
        <p:spPr>
          <a:xfrm>
            <a:off x="179512" y="1285860"/>
            <a:ext cx="8784976" cy="4951452"/>
          </a:xfrm>
        </p:spPr>
        <p:txBody>
          <a:bodyPr>
            <a:normAutofit lnSpcReduction="10000"/>
          </a:bodyPr>
          <a:lstStyle/>
          <a:p>
            <a:r>
              <a:rPr lang="en-GB" u="sng" dirty="0" err="1" smtClean="0"/>
              <a:t>Etonorgestrel</a:t>
            </a:r>
            <a:r>
              <a:rPr lang="en-GB" u="sng" dirty="0" smtClean="0"/>
              <a:t> implant</a:t>
            </a:r>
            <a:r>
              <a:rPr lang="en-GB" dirty="0" smtClean="0"/>
              <a:t>: </a:t>
            </a:r>
            <a:r>
              <a:rPr lang="en-GB" i="1" dirty="0" smtClean="0">
                <a:solidFill>
                  <a:srgbClr val="00B050"/>
                </a:solidFill>
              </a:rPr>
              <a:t>added</a:t>
            </a:r>
            <a:endParaRPr lang="en-ZA" dirty="0" smtClean="0">
              <a:solidFill>
                <a:srgbClr val="00B050"/>
              </a:solidFill>
            </a:endParaRPr>
          </a:p>
          <a:p>
            <a:r>
              <a:rPr lang="en-GB" u="sng" dirty="0" err="1" smtClean="0"/>
              <a:t>Levonorgestrel</a:t>
            </a:r>
            <a:r>
              <a:rPr lang="en-GB" u="sng" dirty="0" smtClean="0"/>
              <a:t> </a:t>
            </a:r>
            <a:r>
              <a:rPr lang="en-GB" u="sng" dirty="0"/>
              <a:t>implant</a:t>
            </a:r>
            <a:r>
              <a:rPr lang="en-GB" dirty="0"/>
              <a:t>: </a:t>
            </a:r>
            <a:r>
              <a:rPr lang="en-GB" i="1" dirty="0" smtClean="0">
                <a:solidFill>
                  <a:srgbClr val="00B050"/>
                </a:solidFill>
              </a:rPr>
              <a:t>added</a:t>
            </a:r>
            <a:endParaRPr lang="en-ZA" dirty="0">
              <a:solidFill>
                <a:srgbClr val="00B050"/>
              </a:solidFill>
            </a:endParaRPr>
          </a:p>
          <a:p>
            <a:pPr>
              <a:buNone/>
            </a:pPr>
            <a:endParaRPr lang="en-ZA" sz="1000" dirty="0" smtClean="0"/>
          </a:p>
          <a:p>
            <a:pPr lvl="1"/>
            <a:r>
              <a:rPr lang="en-ZA" sz="2600" i="1" dirty="0" smtClean="0"/>
              <a:t>Efficacy &amp; Safety: </a:t>
            </a:r>
            <a:r>
              <a:rPr lang="en-ZA" sz="2600" dirty="0" smtClean="0"/>
              <a:t>Please refer to medicine review.</a:t>
            </a:r>
          </a:p>
          <a:p>
            <a:pPr lvl="1"/>
            <a:r>
              <a:rPr lang="en-ZA" sz="2600" i="1" dirty="0" smtClean="0"/>
              <a:t>Cost:  </a:t>
            </a:r>
          </a:p>
          <a:p>
            <a:pPr lvl="2"/>
            <a:r>
              <a:rPr lang="en-ZA" dirty="0" smtClean="0"/>
              <a:t>Refer to cost analysis on slide # 14.</a:t>
            </a:r>
          </a:p>
          <a:p>
            <a:pPr lvl="3"/>
            <a:r>
              <a:rPr lang="en-ZA" dirty="0" smtClean="0"/>
              <a:t>The </a:t>
            </a:r>
            <a:r>
              <a:rPr lang="en-ZA" dirty="0" err="1" smtClean="0"/>
              <a:t>levonorgestrel</a:t>
            </a:r>
            <a:r>
              <a:rPr lang="en-ZA" dirty="0" smtClean="0"/>
              <a:t> rod was reported to be effective over five years, the </a:t>
            </a:r>
            <a:r>
              <a:rPr lang="en-ZA" dirty="0" err="1" smtClean="0"/>
              <a:t>etonogestrel</a:t>
            </a:r>
            <a:r>
              <a:rPr lang="en-ZA" dirty="0" smtClean="0"/>
              <a:t> rod over three years. </a:t>
            </a:r>
          </a:p>
          <a:p>
            <a:pPr lvl="3"/>
            <a:r>
              <a:rPr lang="en-ZA" dirty="0" smtClean="0"/>
              <a:t>Evidence suggests that the </a:t>
            </a:r>
            <a:r>
              <a:rPr lang="en-ZA" dirty="0" err="1" smtClean="0"/>
              <a:t>levonorgesterol</a:t>
            </a:r>
            <a:r>
              <a:rPr lang="en-ZA" dirty="0" smtClean="0"/>
              <a:t> rod’s pearl index increases from year 3 (year 1 = 0.1±0.1; year 3 = 0.3±0.2; year 5 = 1.1±0.4) . </a:t>
            </a:r>
          </a:p>
          <a:p>
            <a:pPr lvl="3"/>
            <a:r>
              <a:rPr lang="en-ZA" dirty="0" err="1" smtClean="0"/>
              <a:t>Etonogestrol</a:t>
            </a:r>
            <a:r>
              <a:rPr lang="en-ZA" dirty="0" smtClean="0"/>
              <a:t> formulation is a preloaded rod that is injected </a:t>
            </a:r>
            <a:r>
              <a:rPr lang="en-ZA" dirty="0" err="1" smtClean="0"/>
              <a:t>subdermally</a:t>
            </a:r>
            <a:r>
              <a:rPr lang="en-ZA" dirty="0" smtClean="0"/>
              <a:t>; </a:t>
            </a:r>
            <a:r>
              <a:rPr lang="en-ZA" dirty="0" err="1" smtClean="0"/>
              <a:t>levonorgestrel</a:t>
            </a:r>
            <a:r>
              <a:rPr lang="en-ZA" dirty="0" smtClean="0"/>
              <a:t> rods requires manual insertion.</a:t>
            </a:r>
          </a:p>
          <a:p>
            <a:pPr>
              <a:buNone/>
            </a:pPr>
            <a:endParaRPr lang="en-ZA" sz="2000" dirty="0" smtClean="0"/>
          </a:p>
          <a:p>
            <a:pPr lvl="1">
              <a:buNone/>
            </a:pPr>
            <a:endParaRPr lang="en-ZA" sz="600" dirty="0" smtClean="0"/>
          </a:p>
        </p:txBody>
      </p:sp>
      <p:sp>
        <p:nvSpPr>
          <p:cNvPr id="6" name="Footer Placeholder 5"/>
          <p:cNvSpPr>
            <a:spLocks noGrp="1"/>
          </p:cNvSpPr>
          <p:nvPr>
            <p:ph type="ftr" sz="quarter" idx="11"/>
          </p:nvPr>
        </p:nvSpPr>
        <p:spPr/>
        <p:txBody>
          <a:bodyPr/>
          <a:lstStyle/>
          <a:p>
            <a:pPr algn="ctr"/>
            <a:r>
              <a:rPr lang="en-ZA" sz="1100" dirty="0" smtClean="0"/>
              <a:t>PRIMARY HEALTHCARE IMPLEMENTATION SLIDES 2014: FAMILY PLANNING</a:t>
            </a:r>
            <a:endParaRPr lang="en-ZA" sz="1100" dirty="0"/>
          </a:p>
        </p:txBody>
      </p:sp>
      <p:sp>
        <p:nvSpPr>
          <p:cNvPr id="5" name="Slide Number Placeholder 4"/>
          <p:cNvSpPr>
            <a:spLocks noGrp="1"/>
          </p:cNvSpPr>
          <p:nvPr>
            <p:ph type="sldNum" sz="quarter" idx="12"/>
          </p:nvPr>
        </p:nvSpPr>
        <p:spPr/>
        <p:txBody>
          <a:bodyPr/>
          <a:lstStyle/>
          <a:p>
            <a:pPr algn="ctr"/>
            <a:fld id="{42FB03B2-953D-4068-99A6-8707FB8FE3E1}" type="slidenum">
              <a:rPr lang="en-ZA" sz="1100" smtClean="0"/>
              <a:pPr algn="ctr"/>
              <a:t>15</a:t>
            </a:fld>
            <a:endParaRPr lang="en-ZA" sz="11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585"/>
            <a:ext cx="8229600" cy="1143000"/>
          </a:xfrm>
        </p:spPr>
        <p:txBody>
          <a:bodyPr>
            <a:normAutofit/>
          </a:bodyPr>
          <a:lstStyle/>
          <a:p>
            <a:pPr algn="l"/>
            <a:r>
              <a:rPr lang="en-ZA" sz="3600" b="1" dirty="0">
                <a:solidFill>
                  <a:schemeClr val="bg1"/>
                </a:solidFill>
              </a:rPr>
              <a:t>7.2.1 </a:t>
            </a:r>
            <a:r>
              <a:rPr lang="en-ZA" sz="3600" b="1" dirty="0" smtClean="0">
                <a:solidFill>
                  <a:schemeClr val="bg1"/>
                </a:solidFill>
              </a:rPr>
              <a:t>SUBDERMAL </a:t>
            </a:r>
            <a:r>
              <a:rPr lang="en-ZA" sz="3600" b="1" dirty="0">
                <a:solidFill>
                  <a:schemeClr val="bg1"/>
                </a:solidFill>
              </a:rPr>
              <a:t>IMPLANT</a:t>
            </a:r>
          </a:p>
        </p:txBody>
      </p:sp>
      <p:sp>
        <p:nvSpPr>
          <p:cNvPr id="3" name="Content Placeholder 2"/>
          <p:cNvSpPr>
            <a:spLocks noGrp="1"/>
          </p:cNvSpPr>
          <p:nvPr>
            <p:ph idx="1"/>
          </p:nvPr>
        </p:nvSpPr>
        <p:spPr>
          <a:xfrm>
            <a:off x="228600" y="1295400"/>
            <a:ext cx="8701118" cy="4830763"/>
          </a:xfrm>
        </p:spPr>
        <p:txBody>
          <a:bodyPr>
            <a:normAutofit fontScale="70000" lnSpcReduction="20000"/>
          </a:bodyPr>
          <a:lstStyle/>
          <a:p>
            <a:pPr>
              <a:buNone/>
            </a:pPr>
            <a:r>
              <a:rPr lang="en-ZA" sz="3800" b="1" dirty="0" smtClean="0"/>
              <a:t>Recommendation</a:t>
            </a:r>
            <a:r>
              <a:rPr lang="en-ZA" sz="3800" dirty="0" smtClean="0"/>
              <a:t>: Subdermal implants be included in the PHC EML.</a:t>
            </a:r>
          </a:p>
          <a:p>
            <a:pPr>
              <a:buNone/>
            </a:pPr>
            <a:endParaRPr lang="en-ZA" i="1" dirty="0" smtClean="0"/>
          </a:p>
          <a:p>
            <a:pPr>
              <a:buNone/>
            </a:pPr>
            <a:r>
              <a:rPr lang="en-ZA" sz="3800" i="1" dirty="0" smtClean="0"/>
              <a:t>Rationale: </a:t>
            </a:r>
          </a:p>
          <a:p>
            <a:pPr lvl="1"/>
            <a:r>
              <a:rPr lang="en-ZA" dirty="0" smtClean="0"/>
              <a:t>Cochrane review  suggested no significant difference found in contraceptive effectiveness of implants compared to other contraceptive methods. </a:t>
            </a:r>
          </a:p>
          <a:p>
            <a:pPr lvl="1"/>
            <a:r>
              <a:rPr lang="en-ZA" dirty="0" smtClean="0"/>
              <a:t>Subdermal implants are cost neutral to the progestin-injectable contraceptives (taking clinic visits into consideration).</a:t>
            </a:r>
          </a:p>
          <a:p>
            <a:pPr lvl="1"/>
            <a:r>
              <a:rPr lang="en-ZA" dirty="0" smtClean="0"/>
              <a:t>Subdermal implants are additional long-acting reversible contraceptive options available to women requiring contraception.</a:t>
            </a:r>
          </a:p>
          <a:p>
            <a:pPr>
              <a:buNone/>
            </a:pPr>
            <a:r>
              <a:rPr lang="en-ZA" sz="5700" b="1" dirty="0" smtClean="0">
                <a:solidFill>
                  <a:srgbClr val="3366FF"/>
                </a:solidFill>
              </a:rPr>
              <a:t>Level of Evidence: I Systematic review</a:t>
            </a:r>
            <a:endParaRPr lang="en-ZA" sz="5700" dirty="0" smtClean="0"/>
          </a:p>
          <a:p>
            <a:endParaRPr lang="en-ZA" dirty="0"/>
          </a:p>
          <a:p>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16</a:t>
            </a:fld>
            <a:endParaRPr lang="en-ZA" sz="1100" dirty="0"/>
          </a:p>
        </p:txBody>
      </p:sp>
      <p:sp>
        <p:nvSpPr>
          <p:cNvPr id="7" name="TextBox 6"/>
          <p:cNvSpPr txBox="1"/>
          <p:nvPr/>
        </p:nvSpPr>
        <p:spPr>
          <a:xfrm>
            <a:off x="7002780" y="581156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7</a:t>
            </a:r>
          </a:p>
        </p:txBody>
      </p:sp>
    </p:spTree>
    <p:extLst>
      <p:ext uri="{BB962C8B-B14F-4D97-AF65-F5344CB8AC3E}">
        <p14:creationId xmlns:p14="http://schemas.microsoft.com/office/powerpoint/2010/main" xmlns="" val="2416138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sz="3600" b="1" dirty="0">
                <a:solidFill>
                  <a:schemeClr val="bg1"/>
                </a:solidFill>
              </a:rPr>
              <a:t>7.2.1 </a:t>
            </a:r>
            <a:r>
              <a:rPr lang="en-ZA" sz="3600" b="1" dirty="0" smtClean="0">
                <a:solidFill>
                  <a:schemeClr val="bg1"/>
                </a:solidFill>
              </a:rPr>
              <a:t>SUBDERMAL </a:t>
            </a:r>
            <a:r>
              <a:rPr lang="en-ZA" sz="3600" b="1" dirty="0">
                <a:solidFill>
                  <a:schemeClr val="bg1"/>
                </a:solidFill>
              </a:rPr>
              <a:t>IMPLANT</a:t>
            </a:r>
          </a:p>
        </p:txBody>
      </p:sp>
      <p:sp>
        <p:nvSpPr>
          <p:cNvPr id="3" name="Content Placeholder 2"/>
          <p:cNvSpPr>
            <a:spLocks noGrp="1"/>
          </p:cNvSpPr>
          <p:nvPr>
            <p:ph idx="1"/>
          </p:nvPr>
        </p:nvSpPr>
        <p:spPr>
          <a:xfrm>
            <a:off x="251520" y="1340768"/>
            <a:ext cx="8712968" cy="4525963"/>
          </a:xfrm>
          <a:effectLst>
            <a:reflection blurRad="6350" stA="52000" endA="300" endPos="35000" dir="5400000" sy="-100000" algn="bl" rotWithShape="0"/>
          </a:effectLst>
        </p:spPr>
        <p:txBody>
          <a:bodyPr/>
          <a:lstStyle/>
          <a:p>
            <a:r>
              <a:rPr lang="en-ZA" u="sng" dirty="0" smtClean="0"/>
              <a:t>Subdermal implant</a:t>
            </a:r>
            <a:r>
              <a:rPr lang="en-ZA" dirty="0" smtClean="0"/>
              <a:t>:</a:t>
            </a:r>
            <a:r>
              <a:rPr lang="en-ZA" i="1" dirty="0" smtClean="0">
                <a:solidFill>
                  <a:srgbClr val="9966FF"/>
                </a:solidFill>
              </a:rPr>
              <a:t> amended - Caution </a:t>
            </a:r>
            <a:r>
              <a:rPr lang="en-ZA" i="1" dirty="0">
                <a:solidFill>
                  <a:srgbClr val="9966FF"/>
                </a:solidFill>
              </a:rPr>
              <a:t>box added regarding </a:t>
            </a:r>
            <a:r>
              <a:rPr lang="en-ZA" i="1" dirty="0" smtClean="0">
                <a:solidFill>
                  <a:srgbClr val="9966FF"/>
                </a:solidFill>
              </a:rPr>
              <a:t>medicine interactions </a:t>
            </a:r>
            <a:r>
              <a:rPr lang="en-ZA" i="1" dirty="0">
                <a:solidFill>
                  <a:srgbClr val="9966FF"/>
                </a:solidFill>
              </a:rPr>
              <a:t>with enzyme inducers.</a:t>
            </a:r>
          </a:p>
          <a:p>
            <a:pPr marL="0" indent="0">
              <a:buNone/>
            </a:pPr>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17</a:t>
            </a:fld>
            <a:endParaRPr lang="en-ZA" sz="1100" dirty="0"/>
          </a:p>
        </p:txBody>
      </p:sp>
      <p:sp>
        <p:nvSpPr>
          <p:cNvPr id="10" name="Rounded Rectangle 9"/>
          <p:cNvSpPr/>
          <p:nvPr/>
        </p:nvSpPr>
        <p:spPr>
          <a:xfrm>
            <a:off x="683568" y="2924944"/>
            <a:ext cx="7848872" cy="2942456"/>
          </a:xfrm>
          <a:prstGeom prst="roundRect">
            <a:avLst/>
          </a:prstGeom>
          <a:solidFill>
            <a:srgbClr val="FF0000"/>
          </a:solidFill>
          <a:ln>
            <a:noFill/>
          </a:ln>
          <a:effectLst>
            <a:glow rad="63500">
              <a:schemeClr val="accent3">
                <a:satMod val="175000"/>
                <a:alpha val="40000"/>
              </a:schemeClr>
            </a:glow>
            <a:outerShdw blurRad="50800" dist="38100" dir="16200000"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spcAft>
                <a:spcPts val="0"/>
              </a:spcAft>
            </a:pPr>
            <a:r>
              <a:rPr lang="en-ZA" sz="2000" b="1" dirty="0">
                <a:solidFill>
                  <a:schemeClr val="bg1"/>
                </a:solidFill>
              </a:rPr>
              <a:t>CAUTION</a:t>
            </a:r>
          </a:p>
          <a:p>
            <a:pPr algn="ctr">
              <a:lnSpc>
                <a:spcPct val="100000"/>
              </a:lnSpc>
              <a:spcAft>
                <a:spcPts val="0"/>
              </a:spcAft>
            </a:pPr>
            <a:r>
              <a:rPr lang="en-US" sz="2000" b="1" dirty="0">
                <a:solidFill>
                  <a:schemeClr val="bg1"/>
                </a:solidFill>
              </a:rPr>
              <a:t>Do not use progestin-only </a:t>
            </a:r>
            <a:r>
              <a:rPr lang="en-US" sz="2000" b="1" dirty="0" err="1">
                <a:solidFill>
                  <a:schemeClr val="bg1"/>
                </a:solidFill>
              </a:rPr>
              <a:t>subdermal</a:t>
            </a:r>
            <a:r>
              <a:rPr lang="en-US" sz="2000" b="1" dirty="0">
                <a:solidFill>
                  <a:schemeClr val="bg1"/>
                </a:solidFill>
              </a:rPr>
              <a:t> implants in women on long term medicines that induce the metabolism of </a:t>
            </a:r>
            <a:r>
              <a:rPr lang="en-US" sz="2000" b="1" dirty="0" err="1">
                <a:solidFill>
                  <a:schemeClr val="bg1"/>
                </a:solidFill>
              </a:rPr>
              <a:t>progestins</a:t>
            </a:r>
            <a:r>
              <a:rPr lang="en-US" sz="2000" b="1" dirty="0">
                <a:solidFill>
                  <a:schemeClr val="bg1"/>
                </a:solidFill>
              </a:rPr>
              <a:t>, which could reduce contraceptive efficacy.</a:t>
            </a:r>
            <a:endParaRPr lang="en-ZA" sz="2000" b="1" dirty="0">
              <a:solidFill>
                <a:schemeClr val="bg1"/>
              </a:solidFill>
            </a:endParaRPr>
          </a:p>
          <a:p>
            <a:pPr algn="ctr">
              <a:lnSpc>
                <a:spcPct val="100000"/>
              </a:lnSpc>
              <a:spcAft>
                <a:spcPts val="0"/>
              </a:spcAft>
            </a:pPr>
            <a:r>
              <a:rPr lang="en-US" sz="2000" b="1" dirty="0">
                <a:solidFill>
                  <a:schemeClr val="bg1"/>
                </a:solidFill>
              </a:rPr>
              <a:t>These medicines include </a:t>
            </a:r>
            <a:r>
              <a:rPr lang="en-US" sz="2000" b="1" dirty="0" err="1">
                <a:solidFill>
                  <a:schemeClr val="bg1"/>
                </a:solidFill>
              </a:rPr>
              <a:t>efavirenz</a:t>
            </a:r>
            <a:r>
              <a:rPr lang="en-US" sz="2000" b="1" dirty="0">
                <a:solidFill>
                  <a:schemeClr val="bg1"/>
                </a:solidFill>
              </a:rPr>
              <a:t>, nevirapine, rifampicin, </a:t>
            </a:r>
            <a:r>
              <a:rPr lang="en-ZA" sz="2000" b="1" dirty="0">
                <a:solidFill>
                  <a:schemeClr val="bg1"/>
                </a:solidFill>
              </a:rPr>
              <a:t>anticonvulsants (phenytoin, carbamazepine and phenobarbitone).</a:t>
            </a:r>
          </a:p>
          <a:p>
            <a:pPr algn="ctr">
              <a:lnSpc>
                <a:spcPct val="100000"/>
              </a:lnSpc>
              <a:spcAft>
                <a:spcPts val="0"/>
              </a:spcAft>
            </a:pPr>
            <a:r>
              <a:rPr lang="en-ZA" sz="2000" b="1" dirty="0">
                <a:solidFill>
                  <a:schemeClr val="bg1"/>
                </a:solidFill>
              </a:rPr>
              <a:t>Women with implants </a:t>
            </a:r>
            <a:r>
              <a:rPr lang="en-ZA" sz="2000" b="1" dirty="0" err="1">
                <a:solidFill>
                  <a:schemeClr val="bg1"/>
                </a:solidFill>
              </a:rPr>
              <a:t>onthese</a:t>
            </a:r>
            <a:r>
              <a:rPr lang="en-ZA" sz="2000" b="1" dirty="0">
                <a:solidFill>
                  <a:schemeClr val="bg1"/>
                </a:solidFill>
              </a:rPr>
              <a:t> medicines should use additional contraceptive methods e.g. </a:t>
            </a:r>
            <a:r>
              <a:rPr lang="en-ZA" sz="2000" b="1" dirty="0" smtClean="0">
                <a:solidFill>
                  <a:schemeClr val="bg1"/>
                </a:solidFill>
              </a:rPr>
              <a:t>IUD.</a:t>
            </a:r>
            <a:endParaRPr lang="en-ZA" sz="2000" b="1" dirty="0">
              <a:solidFill>
                <a:schemeClr val="bg1"/>
              </a:solidFill>
              <a:ea typeface="Calibri"/>
              <a:cs typeface="Times New Roman"/>
            </a:endParaRPr>
          </a:p>
          <a:p>
            <a:pPr algn="ctr"/>
            <a:endParaRPr lang="en-ZA" sz="2000" dirty="0"/>
          </a:p>
        </p:txBody>
      </p:sp>
    </p:spTree>
    <p:extLst>
      <p:ext uri="{BB962C8B-B14F-4D97-AF65-F5344CB8AC3E}">
        <p14:creationId xmlns:p14="http://schemas.microsoft.com/office/powerpoint/2010/main" xmlns="" val="3640153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sz="3600" b="1" dirty="0">
                <a:solidFill>
                  <a:schemeClr val="bg1"/>
                </a:solidFill>
              </a:rPr>
              <a:t>7.2.1 </a:t>
            </a:r>
            <a:r>
              <a:rPr lang="en-ZA" sz="3600" b="1" dirty="0" smtClean="0">
                <a:solidFill>
                  <a:schemeClr val="bg1"/>
                </a:solidFill>
              </a:rPr>
              <a:t>SUBDERMAL </a:t>
            </a:r>
            <a:r>
              <a:rPr lang="en-ZA" sz="3600" b="1" dirty="0">
                <a:solidFill>
                  <a:schemeClr val="bg1"/>
                </a:solidFill>
              </a:rPr>
              <a:t>IMPLANT</a:t>
            </a:r>
          </a:p>
        </p:txBody>
      </p:sp>
      <p:sp>
        <p:nvSpPr>
          <p:cNvPr id="3" name="Content Placeholder 2"/>
          <p:cNvSpPr>
            <a:spLocks noGrp="1"/>
          </p:cNvSpPr>
          <p:nvPr>
            <p:ph idx="1"/>
          </p:nvPr>
        </p:nvSpPr>
        <p:spPr>
          <a:xfrm>
            <a:off x="251520" y="1196752"/>
            <a:ext cx="8712968" cy="4929411"/>
          </a:xfrm>
        </p:spPr>
        <p:txBody>
          <a:bodyPr>
            <a:normAutofit fontScale="77500" lnSpcReduction="20000"/>
          </a:bodyPr>
          <a:lstStyle/>
          <a:p>
            <a:pPr marL="0" indent="0">
              <a:buNone/>
            </a:pPr>
            <a:r>
              <a:rPr lang="en-ZA" i="1" u="sng" dirty="0"/>
              <a:t>Pharmacokinetic (PK) study: </a:t>
            </a:r>
          </a:p>
          <a:p>
            <a:pPr lvl="1"/>
            <a:r>
              <a:rPr lang="en-ZA" dirty="0"/>
              <a:t>Prospective nonrandomised PK study  of</a:t>
            </a:r>
          </a:p>
          <a:p>
            <a:pPr marL="114300" indent="0">
              <a:buNone/>
            </a:pPr>
            <a:endParaRPr lang="en-ZA" sz="900" dirty="0" smtClean="0"/>
          </a:p>
          <a:p>
            <a:pPr marL="114300" indent="0">
              <a:buNone/>
            </a:pPr>
            <a:r>
              <a:rPr lang="en-ZA" dirty="0" smtClean="0"/>
              <a:t>Results:</a:t>
            </a:r>
          </a:p>
          <a:p>
            <a:pPr marL="114300" indent="0">
              <a:buNone/>
            </a:pPr>
            <a:endParaRPr lang="en-ZA" dirty="0"/>
          </a:p>
          <a:p>
            <a:pPr marL="114300" indent="0">
              <a:buNone/>
            </a:pPr>
            <a:endParaRPr lang="en-ZA" dirty="0" smtClean="0"/>
          </a:p>
          <a:p>
            <a:pPr marL="114300" indent="0">
              <a:buNone/>
            </a:pPr>
            <a:endParaRPr lang="en-ZA" dirty="0" smtClean="0"/>
          </a:p>
          <a:p>
            <a:pPr marL="914400" lvl="2" indent="0">
              <a:buNone/>
            </a:pPr>
            <a:endParaRPr lang="en-ZA" dirty="0" smtClean="0"/>
          </a:p>
          <a:p>
            <a:pPr marL="914400" lvl="2" indent="0">
              <a:buNone/>
            </a:pPr>
            <a:endParaRPr lang="en-ZA" dirty="0" smtClean="0"/>
          </a:p>
          <a:p>
            <a:pPr lvl="1"/>
            <a:r>
              <a:rPr lang="en-ZA" dirty="0" smtClean="0"/>
              <a:t>Showed </a:t>
            </a:r>
            <a:r>
              <a:rPr lang="en-ZA" dirty="0"/>
              <a:t>a significant reduction in </a:t>
            </a:r>
            <a:r>
              <a:rPr lang="en-ZA" dirty="0" err="1"/>
              <a:t>etonorgestrel</a:t>
            </a:r>
            <a:r>
              <a:rPr lang="en-ZA" dirty="0"/>
              <a:t> </a:t>
            </a:r>
            <a:r>
              <a:rPr lang="en-ZA" dirty="0" smtClean="0"/>
              <a:t>(ENG) levels </a:t>
            </a:r>
            <a:r>
              <a:rPr lang="en-ZA" dirty="0"/>
              <a:t>co-incident with </a:t>
            </a:r>
            <a:r>
              <a:rPr lang="en-ZA" dirty="0" smtClean="0"/>
              <a:t>EFV. </a:t>
            </a:r>
            <a:endParaRPr lang="en-ZA" dirty="0"/>
          </a:p>
          <a:p>
            <a:pPr lvl="1"/>
            <a:r>
              <a:rPr lang="en-ZA" dirty="0" smtClean="0"/>
              <a:t>Target </a:t>
            </a:r>
            <a:r>
              <a:rPr lang="en-ZA" dirty="0"/>
              <a:t>concentration for ENG for contraceptive </a:t>
            </a:r>
            <a:r>
              <a:rPr lang="en-ZA" dirty="0" smtClean="0"/>
              <a:t>efficacy: &gt; </a:t>
            </a:r>
            <a:r>
              <a:rPr lang="en-ZA" dirty="0"/>
              <a:t>90 </a:t>
            </a:r>
            <a:r>
              <a:rPr lang="en-ZA" dirty="0" err="1"/>
              <a:t>pg</a:t>
            </a:r>
            <a:r>
              <a:rPr lang="en-ZA" dirty="0"/>
              <a:t>/mL </a:t>
            </a:r>
            <a:r>
              <a:rPr lang="en-ZA" dirty="0" smtClean="0"/>
              <a:t>.</a:t>
            </a:r>
          </a:p>
          <a:p>
            <a:pPr lvl="1"/>
            <a:r>
              <a:rPr lang="en-ZA" dirty="0"/>
              <a:t>The luteinizing effect was observed in the EFV-group.</a:t>
            </a:r>
          </a:p>
          <a:p>
            <a:pPr lvl="1"/>
            <a:r>
              <a:rPr lang="en-ZA" dirty="0"/>
              <a:t>LPV/r combination caused a decrease in hepatic CYP3A4 activity, resulting in a modest increase in ENG levels</a:t>
            </a:r>
            <a:r>
              <a:rPr lang="en-ZA" dirty="0" smtClean="0"/>
              <a:t>.</a:t>
            </a:r>
          </a:p>
          <a:p>
            <a:pPr marL="0" indent="0">
              <a:buNone/>
            </a:pPr>
            <a:endParaRPr lang="en-ZA" sz="2100" dirty="0" smtClean="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18</a:t>
            </a:fld>
            <a:endParaRPr lang="en-ZA" sz="1100" dirty="0"/>
          </a:p>
        </p:txBody>
      </p:sp>
      <p:graphicFrame>
        <p:nvGraphicFramePr>
          <p:cNvPr id="7" name="Table 6"/>
          <p:cNvGraphicFramePr>
            <a:graphicFrameLocks noGrp="1"/>
          </p:cNvGraphicFramePr>
          <p:nvPr>
            <p:extLst>
              <p:ext uri="{D42A27DB-BD31-4B8C-83A1-F6EECF244321}">
                <p14:modId xmlns:p14="http://schemas.microsoft.com/office/powerpoint/2010/main" xmlns="" val="973470763"/>
              </p:ext>
            </p:extLst>
          </p:nvPr>
        </p:nvGraphicFramePr>
        <p:xfrm>
          <a:off x="395536" y="2479040"/>
          <a:ext cx="8208912" cy="1483360"/>
        </p:xfrm>
        <a:graphic>
          <a:graphicData uri="http://schemas.openxmlformats.org/drawingml/2006/table">
            <a:tbl>
              <a:tblPr firstRow="1" bandRow="1">
                <a:effectLst>
                  <a:outerShdw blurRad="50800" dist="38100" dir="8100000" algn="tr" rotWithShape="0">
                    <a:prstClr val="black">
                      <a:alpha val="40000"/>
                    </a:prstClr>
                  </a:outerShdw>
                </a:effectLst>
                <a:tableStyleId>{08FB837D-C827-4EFA-A057-4D05807E0F7C}</a:tableStyleId>
              </a:tblPr>
              <a:tblGrid>
                <a:gridCol w="6624736"/>
                <a:gridCol w="1584176"/>
              </a:tblGrid>
              <a:tr h="370840">
                <a:tc gridSpan="2">
                  <a:txBody>
                    <a:bodyPr/>
                    <a:lstStyle/>
                    <a:p>
                      <a:r>
                        <a:rPr lang="en-ZA" sz="1800" b="1" i="0" u="sng" dirty="0" smtClean="0"/>
                        <a:t>AT 24 WEEKS, THE MEAN </a:t>
                      </a:r>
                      <a:r>
                        <a:rPr lang="en-ZA" sz="1800" b="1" i="0" u="sng" dirty="0" err="1" smtClean="0"/>
                        <a:t>Cmin</a:t>
                      </a:r>
                      <a:r>
                        <a:rPr lang="en-ZA" sz="1800" b="1" i="0" u="sng" dirty="0" smtClean="0"/>
                        <a:t> WAS:</a:t>
                      </a:r>
                      <a:endParaRPr lang="en-ZA" sz="1800" b="1" i="0" u="sng" dirty="0"/>
                    </a:p>
                  </a:txBody>
                  <a:tcPr/>
                </a:tc>
                <a:tc hMerge="1">
                  <a:txBody>
                    <a:bodyPr/>
                    <a:lstStyle/>
                    <a:p>
                      <a:endParaRPr lang="en-ZA"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800" b="1" dirty="0" smtClean="0"/>
                        <a:t>HIV infected women on an EFV based regimen</a:t>
                      </a:r>
                    </a:p>
                  </a:txBody>
                  <a:tcPr/>
                </a:tc>
                <a:tc>
                  <a:txBody>
                    <a:bodyPr/>
                    <a:lstStyle/>
                    <a:p>
                      <a:r>
                        <a:rPr lang="en-ZA" sz="1800" b="1" dirty="0" smtClean="0"/>
                        <a:t>68.9 </a:t>
                      </a:r>
                      <a:r>
                        <a:rPr lang="en-ZA" sz="1800" b="1" dirty="0" err="1" smtClean="0"/>
                        <a:t>pg</a:t>
                      </a:r>
                      <a:r>
                        <a:rPr lang="en-ZA" sz="1800" b="1" dirty="0" smtClean="0"/>
                        <a:t>/mL </a:t>
                      </a:r>
                      <a:endParaRPr lang="en-ZA" sz="1800" b="1"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800" b="1" dirty="0" smtClean="0"/>
                        <a:t>HIV uninfected women</a:t>
                      </a:r>
                      <a:r>
                        <a:rPr lang="en-ZA" sz="1800" b="1" baseline="0" dirty="0" smtClean="0"/>
                        <a:t> (control group)</a:t>
                      </a:r>
                      <a:endParaRPr lang="en-ZA" sz="1800" b="1" dirty="0" smtClean="0"/>
                    </a:p>
                  </a:txBody>
                  <a:tcPr/>
                </a:tc>
                <a:tc>
                  <a:txBody>
                    <a:bodyPr/>
                    <a:lstStyle/>
                    <a:p>
                      <a:r>
                        <a:rPr lang="en-ZA" sz="1800" b="1" dirty="0" smtClean="0"/>
                        <a:t>230.0 </a:t>
                      </a:r>
                      <a:r>
                        <a:rPr lang="en-ZA" sz="1800" b="1" dirty="0" err="1" smtClean="0"/>
                        <a:t>pg</a:t>
                      </a:r>
                      <a:r>
                        <a:rPr lang="en-ZA" sz="1800" b="1" dirty="0" smtClean="0"/>
                        <a:t>/mL </a:t>
                      </a:r>
                      <a:endParaRPr lang="en-ZA" sz="1800" b="1"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800" b="1" dirty="0" smtClean="0"/>
                        <a:t>HIV infected women on a LPV/r (</a:t>
                      </a:r>
                      <a:r>
                        <a:rPr lang="en-ZA" sz="1800" b="1" dirty="0" err="1" smtClean="0"/>
                        <a:t>liponavir</a:t>
                      </a:r>
                      <a:r>
                        <a:rPr lang="en-ZA" sz="1800" b="1" dirty="0" smtClean="0"/>
                        <a:t>/ritonavir) based regimen</a:t>
                      </a:r>
                    </a:p>
                  </a:txBody>
                  <a:tcPr/>
                </a:tc>
                <a:tc>
                  <a:txBody>
                    <a:bodyPr/>
                    <a:lstStyle/>
                    <a:p>
                      <a:r>
                        <a:rPr lang="en-ZA" sz="1800" b="1" dirty="0" smtClean="0"/>
                        <a:t>308.1 </a:t>
                      </a:r>
                      <a:r>
                        <a:rPr lang="en-ZA" sz="1800" b="1" dirty="0" err="1" smtClean="0"/>
                        <a:t>pg</a:t>
                      </a:r>
                      <a:r>
                        <a:rPr lang="en-ZA" sz="1800" b="1" dirty="0" smtClean="0"/>
                        <a:t>/mL </a:t>
                      </a:r>
                      <a:endParaRPr lang="en-ZA" sz="1800" b="1" dirty="0"/>
                    </a:p>
                  </a:txBody>
                  <a:tcPr/>
                </a:tc>
              </a:tr>
            </a:tbl>
          </a:graphicData>
        </a:graphic>
      </p:graphicFrame>
      <p:sp>
        <p:nvSpPr>
          <p:cNvPr id="8" name="TextBox 7"/>
          <p:cNvSpPr txBox="1"/>
          <p:nvPr/>
        </p:nvSpPr>
        <p:spPr>
          <a:xfrm>
            <a:off x="7002780" y="5967056"/>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8</a:t>
            </a:r>
            <a:endParaRPr lang="en-ZA" dirty="0">
              <a:solidFill>
                <a:srgbClr val="3366FF"/>
              </a:solidFill>
            </a:endParaRPr>
          </a:p>
        </p:txBody>
      </p:sp>
    </p:spTree>
    <p:extLst>
      <p:ext uri="{BB962C8B-B14F-4D97-AF65-F5344CB8AC3E}">
        <p14:creationId xmlns:p14="http://schemas.microsoft.com/office/powerpoint/2010/main" xmlns="" val="38032101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GB" sz="3600" b="1" dirty="0">
                <a:solidFill>
                  <a:schemeClr val="bg1"/>
                </a:solidFill>
              </a:rPr>
              <a:t>7.2.1 </a:t>
            </a:r>
            <a:r>
              <a:rPr lang="en-GB" sz="3600" b="1" dirty="0" smtClean="0">
                <a:solidFill>
                  <a:schemeClr val="bg1"/>
                </a:solidFill>
              </a:rPr>
              <a:t>SUBDERMAL </a:t>
            </a:r>
            <a:r>
              <a:rPr lang="en-GB" sz="3600" b="1" dirty="0">
                <a:solidFill>
                  <a:schemeClr val="bg1"/>
                </a:solidFill>
              </a:rPr>
              <a:t>IMPLANT</a:t>
            </a:r>
            <a:endParaRPr lang="en-ZA" sz="3600" b="1" dirty="0">
              <a:solidFill>
                <a:schemeClr val="bg1"/>
              </a:solidFill>
            </a:endParaRPr>
          </a:p>
        </p:txBody>
      </p:sp>
      <p:sp>
        <p:nvSpPr>
          <p:cNvPr id="3" name="Content Placeholder 2"/>
          <p:cNvSpPr>
            <a:spLocks noGrp="1"/>
          </p:cNvSpPr>
          <p:nvPr>
            <p:ph idx="1"/>
          </p:nvPr>
        </p:nvSpPr>
        <p:spPr>
          <a:xfrm>
            <a:off x="0" y="1219201"/>
            <a:ext cx="9144000" cy="3886200"/>
          </a:xfrm>
        </p:spPr>
        <p:txBody>
          <a:bodyPr>
            <a:normAutofit fontScale="70000" lnSpcReduction="20000"/>
          </a:bodyPr>
          <a:lstStyle/>
          <a:p>
            <a:pPr marL="0" indent="0">
              <a:buNone/>
            </a:pPr>
            <a:r>
              <a:rPr lang="en-GB" i="1" u="sng" dirty="0" smtClean="0"/>
              <a:t>Retrospective </a:t>
            </a:r>
            <a:r>
              <a:rPr lang="en-GB" i="1" u="sng" dirty="0"/>
              <a:t>study:</a:t>
            </a:r>
            <a:endParaRPr lang="en-ZA" u="sng" dirty="0"/>
          </a:p>
          <a:p>
            <a:r>
              <a:rPr lang="en-GB" dirty="0" smtClean="0"/>
              <a:t>HIV </a:t>
            </a:r>
            <a:r>
              <a:rPr lang="en-GB" dirty="0"/>
              <a:t>infected women using levonorgestrel implant in Swaziland (n= 570 </a:t>
            </a:r>
            <a:r>
              <a:rPr lang="en-GB" dirty="0" smtClean="0"/>
              <a:t>) showed </a:t>
            </a:r>
            <a:r>
              <a:rPr lang="en-GB" dirty="0"/>
              <a:t>a pregnancy failure rate (p &lt; </a:t>
            </a:r>
            <a:r>
              <a:rPr lang="en-GB" dirty="0" smtClean="0"/>
              <a:t>0.001) associated with EFV </a:t>
            </a:r>
            <a:r>
              <a:rPr lang="en-GB" dirty="0"/>
              <a:t>(n=121</a:t>
            </a:r>
            <a:r>
              <a:rPr lang="en-GB" dirty="0" smtClean="0"/>
              <a:t>); of whom 15 </a:t>
            </a:r>
            <a:r>
              <a:rPr lang="en-GB" dirty="0"/>
              <a:t>became pregnant</a:t>
            </a:r>
            <a:r>
              <a:rPr lang="en-GB" dirty="0" smtClean="0"/>
              <a:t>.</a:t>
            </a:r>
          </a:p>
          <a:p>
            <a:r>
              <a:rPr lang="en-GB" dirty="0" smtClean="0"/>
              <a:t>No pregnancy was associated with </a:t>
            </a:r>
            <a:r>
              <a:rPr lang="en-GB" dirty="0"/>
              <a:t>NVP or LPV/r based regimens (n=208</a:t>
            </a:r>
            <a:r>
              <a:rPr lang="en-GB" dirty="0" smtClean="0"/>
              <a:t>)</a:t>
            </a:r>
          </a:p>
          <a:p>
            <a:pPr marL="0" indent="0">
              <a:buNone/>
            </a:pPr>
            <a:r>
              <a:rPr lang="en-GB" sz="2900" b="1" dirty="0" smtClean="0"/>
              <a:t>Recommendation: </a:t>
            </a:r>
            <a:r>
              <a:rPr lang="en-GB" sz="2900" dirty="0" smtClean="0"/>
              <a:t>Caution box be added to the STG.</a:t>
            </a:r>
          </a:p>
          <a:p>
            <a:pPr marL="0" indent="0">
              <a:buNone/>
            </a:pPr>
            <a:r>
              <a:rPr lang="en-GB" sz="2900" i="1" dirty="0"/>
              <a:t>Rationale:</a:t>
            </a:r>
            <a:r>
              <a:rPr lang="en-GB" sz="2900" dirty="0"/>
              <a:t> Pharmacokinetic and retrospective observational studies showed that EFV induces metabolism of </a:t>
            </a:r>
            <a:r>
              <a:rPr lang="en-GB" sz="2900" dirty="0" smtClean="0"/>
              <a:t>ENG -that </a:t>
            </a:r>
            <a:r>
              <a:rPr lang="en-GB" sz="2900" dirty="0"/>
              <a:t>would probably reduce ENG’s contraceptive efficacy; </a:t>
            </a:r>
            <a:r>
              <a:rPr lang="en-GB" sz="2900" dirty="0" smtClean="0"/>
              <a:t>Levonorgestrel </a:t>
            </a:r>
            <a:r>
              <a:rPr lang="en-GB" sz="2900" dirty="0"/>
              <a:t>implants with concomitant EFV </a:t>
            </a:r>
            <a:r>
              <a:rPr lang="en-GB" sz="2900" dirty="0" smtClean="0"/>
              <a:t>were </a:t>
            </a:r>
            <a:r>
              <a:rPr lang="en-GB" sz="2900" dirty="0"/>
              <a:t>associated with a pregnancy failure rate</a:t>
            </a:r>
            <a:r>
              <a:rPr lang="en-GB" sz="2900" dirty="0" smtClean="0"/>
              <a:t>.</a:t>
            </a:r>
          </a:p>
          <a:p>
            <a:pPr marL="0" indent="0">
              <a:buNone/>
            </a:pPr>
            <a:r>
              <a:rPr lang="en-GB" sz="4600" b="1" dirty="0">
                <a:solidFill>
                  <a:srgbClr val="3366FF"/>
                </a:solidFill>
              </a:rPr>
              <a:t>Level of Evidence: </a:t>
            </a:r>
            <a:r>
              <a:rPr lang="en-GB" sz="4600" b="1" dirty="0" smtClean="0">
                <a:solidFill>
                  <a:srgbClr val="3366FF"/>
                </a:solidFill>
              </a:rPr>
              <a:t>III Pharmacokinetic,  Retrospective </a:t>
            </a:r>
            <a:r>
              <a:rPr lang="en-GB" sz="4600" b="1" dirty="0">
                <a:solidFill>
                  <a:srgbClr val="3366FF"/>
                </a:solidFill>
              </a:rPr>
              <a:t>observational </a:t>
            </a:r>
            <a:r>
              <a:rPr lang="en-GB" sz="4600" b="1" dirty="0" smtClean="0">
                <a:solidFill>
                  <a:srgbClr val="3366FF"/>
                </a:solidFill>
              </a:rPr>
              <a:t>stud</a:t>
            </a:r>
            <a:r>
              <a:rPr lang="en-ZA" sz="4600" b="1" dirty="0" err="1" smtClean="0">
                <a:solidFill>
                  <a:srgbClr val="3366FF"/>
                </a:solidFill>
              </a:rPr>
              <a:t>ies</a:t>
            </a:r>
            <a:r>
              <a:rPr lang="en-ZA" sz="4600" b="1" dirty="0" smtClean="0">
                <a:solidFill>
                  <a:srgbClr val="3366FF"/>
                </a:solidFill>
              </a:rPr>
              <a:t>.</a:t>
            </a:r>
            <a:endParaRPr lang="en-ZA"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19</a:t>
            </a:fld>
            <a:endParaRPr lang="en-ZA" sz="1100" dirty="0"/>
          </a:p>
        </p:txBody>
      </p:sp>
      <p:sp>
        <p:nvSpPr>
          <p:cNvPr id="8" name="TextBox 7"/>
          <p:cNvSpPr txBox="1"/>
          <p:nvPr/>
        </p:nvSpPr>
        <p:spPr>
          <a:xfrm>
            <a:off x="7002780" y="5967056"/>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9</a:t>
            </a:r>
          </a:p>
        </p:txBody>
      </p:sp>
      <p:sp>
        <p:nvSpPr>
          <p:cNvPr id="9"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08" y="23446"/>
            <a:ext cx="8229600" cy="1143000"/>
          </a:xfrm>
        </p:spPr>
        <p:txBody>
          <a:bodyPr/>
          <a:lstStyle/>
          <a:p>
            <a:pPr algn="l"/>
            <a:r>
              <a:rPr lang="en-ZA" sz="3600" b="1" dirty="0">
                <a:solidFill>
                  <a:schemeClr val="bg1"/>
                </a:solidFill>
              </a:rPr>
              <a:t>CHAPTER LAYOUT </a:t>
            </a:r>
          </a:p>
        </p:txBody>
      </p:sp>
      <p:sp>
        <p:nvSpPr>
          <p:cNvPr id="3" name="Content Placeholder 2"/>
          <p:cNvSpPr>
            <a:spLocks noGrp="1"/>
          </p:cNvSpPr>
          <p:nvPr>
            <p:ph idx="1"/>
          </p:nvPr>
        </p:nvSpPr>
        <p:spPr>
          <a:xfrm>
            <a:off x="457200" y="1143000"/>
            <a:ext cx="8229600" cy="4525963"/>
          </a:xfrm>
        </p:spPr>
        <p:txBody>
          <a:bodyPr>
            <a:normAutofit fontScale="85000" lnSpcReduction="20000"/>
          </a:bodyPr>
          <a:lstStyle/>
          <a:p>
            <a:r>
              <a:rPr lang="en-ZA" dirty="0" smtClean="0"/>
              <a:t>The </a:t>
            </a:r>
            <a:r>
              <a:rPr lang="en-ZA" dirty="0"/>
              <a:t>chapter layout was amended to describe the principle </a:t>
            </a:r>
            <a:r>
              <a:rPr lang="en-ZA" dirty="0" smtClean="0"/>
              <a:t>aim(s) </a:t>
            </a:r>
            <a:r>
              <a:rPr lang="en-ZA" dirty="0"/>
              <a:t>of the </a:t>
            </a:r>
            <a:r>
              <a:rPr lang="en-ZA" dirty="0" smtClean="0"/>
              <a:t>STG:</a:t>
            </a:r>
          </a:p>
          <a:p>
            <a:pPr lvl="1"/>
            <a:r>
              <a:rPr lang="en-ZA" dirty="0" smtClean="0"/>
              <a:t>Diverse </a:t>
            </a:r>
            <a:r>
              <a:rPr lang="en-ZA" dirty="0"/>
              <a:t>contraceptive options for women, with a preference for non-hormonal methods. </a:t>
            </a:r>
            <a:endParaRPr lang="en-ZA" dirty="0" smtClean="0"/>
          </a:p>
          <a:p>
            <a:pPr lvl="1"/>
            <a:r>
              <a:rPr lang="en-ZA" dirty="0" smtClean="0"/>
              <a:t>The importance </a:t>
            </a:r>
            <a:r>
              <a:rPr lang="en-ZA" dirty="0"/>
              <a:t>of dual contraception with </a:t>
            </a:r>
            <a:r>
              <a:rPr lang="en-ZA" dirty="0" smtClean="0"/>
              <a:t>condoms </a:t>
            </a:r>
            <a:r>
              <a:rPr lang="en-GB" dirty="0" smtClean="0"/>
              <a:t>to prevent STI and HIV transmission</a:t>
            </a:r>
            <a:r>
              <a:rPr lang="en-ZA" dirty="0" smtClean="0"/>
              <a:t>.</a:t>
            </a:r>
          </a:p>
          <a:p>
            <a:pPr marL="342900" lvl="1" indent="-342900">
              <a:buFont typeface="Arial" pitchFamily="34" charset="0"/>
              <a:buChar char="•"/>
            </a:pPr>
            <a:r>
              <a:rPr lang="en-ZA" dirty="0" smtClean="0"/>
              <a:t>The various methods of contraception discussed in this chapter include (Intrauterine contraceptive devices) IUDs, hormonal contraceptives (</a:t>
            </a:r>
            <a:r>
              <a:rPr lang="en-ZA" dirty="0" err="1" smtClean="0"/>
              <a:t>injectables</a:t>
            </a:r>
            <a:r>
              <a:rPr lang="en-ZA" dirty="0" smtClean="0"/>
              <a:t>, oral preparations) and barrier methods. </a:t>
            </a:r>
          </a:p>
          <a:p>
            <a:r>
              <a:rPr lang="en-ZA" i="1" u="sng" dirty="0" smtClean="0"/>
              <a:t>IUDs listed </a:t>
            </a:r>
            <a:r>
              <a:rPr lang="en-ZA" i="1" u="sng" dirty="0"/>
              <a:t>as the first option, in the STG.</a:t>
            </a:r>
            <a:r>
              <a:rPr lang="en-ZA" i="1" dirty="0"/>
              <a:t> </a:t>
            </a:r>
            <a:r>
              <a:rPr lang="en-ZA" dirty="0"/>
              <a:t>(Please refer to section 7.1: </a:t>
            </a:r>
            <a:r>
              <a:rPr lang="en-ZA" dirty="0" smtClean="0"/>
              <a:t>Intrauterine contraception (IUD) </a:t>
            </a:r>
            <a:r>
              <a:rPr lang="en-ZA" dirty="0"/>
              <a:t>for the rationale</a:t>
            </a:r>
            <a:r>
              <a:rPr lang="en-ZA" dirty="0" smtClean="0"/>
              <a:t>).</a:t>
            </a:r>
            <a:endParaRPr lang="en-ZA" dirty="0"/>
          </a:p>
          <a:p>
            <a:pPr marL="0" indent="0">
              <a:buNone/>
            </a:pPr>
            <a:endParaRPr lang="en-ZA" dirty="0"/>
          </a:p>
        </p:txBody>
      </p:sp>
      <p:sp>
        <p:nvSpPr>
          <p:cNvPr id="5" name="Footer Placeholder 4"/>
          <p:cNvSpPr>
            <a:spLocks noGrp="1"/>
          </p:cNvSpPr>
          <p:nvPr>
            <p:ph type="ftr" sz="quarter" idx="11"/>
          </p:nvPr>
        </p:nvSpPr>
        <p:spPr>
          <a:xfrm>
            <a:off x="3048000" y="6324600"/>
            <a:ext cx="2895600" cy="365125"/>
          </a:xfrm>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50" smtClean="0"/>
              <a:pPr algn="ctr"/>
              <a:t>2</a:t>
            </a:fld>
            <a:endParaRPr lang="en-ZA" sz="1050" dirty="0"/>
          </a:p>
        </p:txBody>
      </p:sp>
    </p:spTree>
    <p:extLst>
      <p:ext uri="{BB962C8B-B14F-4D97-AF65-F5344CB8AC3E}">
        <p14:creationId xmlns:p14="http://schemas.microsoft.com/office/powerpoint/2010/main" xmlns="" val="2690152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862"/>
            <a:ext cx="8229600" cy="1143000"/>
          </a:xfrm>
        </p:spPr>
        <p:txBody>
          <a:bodyPr>
            <a:normAutofit/>
          </a:bodyPr>
          <a:lstStyle/>
          <a:p>
            <a:pPr algn="l"/>
            <a:r>
              <a:rPr lang="en-ZA" sz="3600" b="1" dirty="0">
                <a:solidFill>
                  <a:schemeClr val="bg1"/>
                </a:solidFill>
              </a:rPr>
              <a:t>7.2.1 </a:t>
            </a:r>
            <a:r>
              <a:rPr lang="en-ZA" sz="3600" b="1" dirty="0" smtClean="0">
                <a:solidFill>
                  <a:schemeClr val="bg1"/>
                </a:solidFill>
              </a:rPr>
              <a:t>SUBDERMAL </a:t>
            </a:r>
            <a:r>
              <a:rPr lang="en-ZA" sz="3600" b="1" dirty="0">
                <a:solidFill>
                  <a:schemeClr val="bg1"/>
                </a:solidFill>
              </a:rPr>
              <a:t>IMPLANT</a:t>
            </a:r>
          </a:p>
        </p:txBody>
      </p:sp>
      <p:sp>
        <p:nvSpPr>
          <p:cNvPr id="3" name="Content Placeholder 2"/>
          <p:cNvSpPr>
            <a:spLocks noGrp="1"/>
          </p:cNvSpPr>
          <p:nvPr>
            <p:ph idx="1"/>
          </p:nvPr>
        </p:nvSpPr>
        <p:spPr>
          <a:xfrm>
            <a:off x="142844" y="1285860"/>
            <a:ext cx="8858312" cy="4840303"/>
          </a:xfrm>
        </p:spPr>
        <p:txBody>
          <a:bodyPr>
            <a:normAutofit/>
          </a:bodyPr>
          <a:lstStyle/>
          <a:p>
            <a:pPr marL="0" indent="0">
              <a:buNone/>
            </a:pPr>
            <a:r>
              <a:rPr lang="en-ZA" u="sng" dirty="0"/>
              <a:t>Insertion and removal </a:t>
            </a:r>
            <a:r>
              <a:rPr lang="en-ZA" u="sng" dirty="0" smtClean="0"/>
              <a:t>procedures of </a:t>
            </a:r>
            <a:r>
              <a:rPr lang="en-ZA" u="sng" dirty="0" err="1" smtClean="0"/>
              <a:t>subdermal</a:t>
            </a:r>
            <a:r>
              <a:rPr lang="en-ZA" u="sng" dirty="0" smtClean="0"/>
              <a:t> implants:</a:t>
            </a:r>
          </a:p>
          <a:p>
            <a:r>
              <a:rPr lang="en-GB" dirty="0" err="1"/>
              <a:t>Etonogestrel</a:t>
            </a:r>
            <a:r>
              <a:rPr lang="en-GB" dirty="0"/>
              <a:t>, 68 mg, </a:t>
            </a:r>
            <a:r>
              <a:rPr lang="en-GB" dirty="0" err="1"/>
              <a:t>subdermal</a:t>
            </a:r>
            <a:r>
              <a:rPr lang="en-GB" dirty="0"/>
              <a:t> single-rod implant</a:t>
            </a:r>
            <a:r>
              <a:rPr lang="en-GB" dirty="0" smtClean="0"/>
              <a:t>.</a:t>
            </a:r>
          </a:p>
          <a:p>
            <a:pPr marL="0" indent="0">
              <a:buNone/>
            </a:pPr>
            <a:endParaRPr lang="en-GB" sz="800" dirty="0" smtClean="0"/>
          </a:p>
          <a:p>
            <a:pPr marL="0" indent="0">
              <a:buNone/>
            </a:pPr>
            <a:endParaRPr lang="en-GB" sz="800" dirty="0" smtClean="0"/>
          </a:p>
          <a:p>
            <a:pPr marL="0" indent="0">
              <a:buNone/>
            </a:pPr>
            <a:endParaRPr lang="en-GB" sz="800" dirty="0" smtClean="0"/>
          </a:p>
          <a:p>
            <a:pPr marL="0" indent="0">
              <a:buNone/>
            </a:pPr>
            <a:endParaRPr lang="en-GB" sz="800" dirty="0" smtClean="0"/>
          </a:p>
          <a:p>
            <a:pPr marL="0" indent="0">
              <a:buNone/>
            </a:pPr>
            <a:endParaRPr lang="en-GB" sz="800" dirty="0" smtClean="0"/>
          </a:p>
          <a:p>
            <a:pPr marL="0" indent="0">
              <a:buNone/>
            </a:pPr>
            <a:endParaRPr lang="en-GB" sz="800" dirty="0" smtClean="0"/>
          </a:p>
          <a:p>
            <a:r>
              <a:rPr lang="en-GB" dirty="0"/>
              <a:t>Levonorgestrel, 150mg, subdermal two-rod </a:t>
            </a:r>
            <a:r>
              <a:rPr lang="en-GB" dirty="0" smtClean="0"/>
              <a:t>implant.</a:t>
            </a:r>
          </a:p>
          <a:p>
            <a:pPr lvl="1">
              <a:buNone/>
            </a:pPr>
            <a:r>
              <a:rPr lang="en-GB" dirty="0" smtClean="0"/>
              <a:t> </a:t>
            </a:r>
            <a:r>
              <a:rPr lang="en-GB" sz="1600" dirty="0" smtClean="0"/>
              <a:t>Available at: </a:t>
            </a:r>
            <a:r>
              <a:rPr lang="en-US" sz="1600" u="sng" dirty="0" smtClean="0">
                <a:hlinkClick r:id="rId4"/>
              </a:rPr>
              <a:t>http://www.jadelle.com/</a:t>
            </a:r>
            <a:r>
              <a:rPr lang="en-US" sz="1600" u="sng" dirty="0" smtClean="0"/>
              <a:t>                     </a:t>
            </a:r>
            <a:endParaRPr lang="en-US" sz="1600" dirty="0" smtClean="0"/>
          </a:p>
          <a:p>
            <a:pPr lvl="1">
              <a:buNone/>
            </a:pPr>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20</a:t>
            </a:fld>
            <a:endParaRPr lang="en-ZA" sz="1100" dirty="0"/>
          </a:p>
        </p:txBody>
      </p:sp>
      <p:sp>
        <p:nvSpPr>
          <p:cNvPr id="11" name="TextBox 10"/>
          <p:cNvSpPr txBox="1"/>
          <p:nvPr/>
        </p:nvSpPr>
        <p:spPr>
          <a:xfrm>
            <a:off x="2133600" y="3135868"/>
            <a:ext cx="1219200" cy="369332"/>
          </a:xfrm>
          <a:prstGeom prst="rect">
            <a:avLst/>
          </a:prstGeom>
          <a:noFill/>
        </p:spPr>
        <p:txBody>
          <a:bodyPr wrap="square" rtlCol="0">
            <a:spAutoFit/>
          </a:bodyPr>
          <a:lstStyle/>
          <a:p>
            <a:pPr algn="ctr"/>
            <a:r>
              <a:rPr lang="en-ZA" dirty="0" smtClean="0"/>
              <a:t>Insertion</a:t>
            </a:r>
            <a:endParaRPr lang="en-ZA" dirty="0"/>
          </a:p>
        </p:txBody>
      </p:sp>
      <p:sp>
        <p:nvSpPr>
          <p:cNvPr id="13" name="TextBox 12"/>
          <p:cNvSpPr txBox="1"/>
          <p:nvPr/>
        </p:nvSpPr>
        <p:spPr>
          <a:xfrm>
            <a:off x="5105400" y="3135868"/>
            <a:ext cx="1143008" cy="369332"/>
          </a:xfrm>
          <a:prstGeom prst="rect">
            <a:avLst/>
          </a:prstGeom>
          <a:noFill/>
        </p:spPr>
        <p:txBody>
          <a:bodyPr wrap="square" rtlCol="0">
            <a:spAutoFit/>
          </a:bodyPr>
          <a:lstStyle/>
          <a:p>
            <a:pPr algn="ctr"/>
            <a:r>
              <a:rPr lang="en-ZA" dirty="0" smtClean="0"/>
              <a:t>Removal</a:t>
            </a:r>
            <a:endParaRPr lang="en-ZA" dirty="0"/>
          </a:p>
        </p:txBody>
      </p:sp>
      <p:sp>
        <p:nvSpPr>
          <p:cNvPr id="14" name="TextBox 13"/>
          <p:cNvSpPr txBox="1"/>
          <p:nvPr/>
        </p:nvSpPr>
        <p:spPr>
          <a:xfrm>
            <a:off x="7002780" y="56388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10</a:t>
            </a:r>
            <a:endParaRPr lang="en-ZA" dirty="0">
              <a:solidFill>
                <a:srgbClr val="3366FF"/>
              </a:solidFill>
            </a:endParaRPr>
          </a:p>
        </p:txBody>
      </p:sp>
      <p:pic>
        <p:nvPicPr>
          <p:cNvPr id="15" name="Implanon NXT® -  Insertion_HI.mp4">
            <a:hlinkClick r:id="" action="ppaction://media"/>
          </p:cNvPr>
          <p:cNvPicPr>
            <a:picLocks noRot="1" noChangeAspect="1"/>
          </p:cNvPicPr>
          <p:nvPr>
            <a:videoFile r:link="rId1"/>
          </p:nvPr>
        </p:nvPicPr>
        <p:blipFill>
          <a:blip r:embed="rId5" cstate="print"/>
          <a:stretch>
            <a:fillRect/>
          </a:stretch>
        </p:blipFill>
        <p:spPr>
          <a:xfrm>
            <a:off x="2133600" y="3429000"/>
            <a:ext cx="1219200" cy="914400"/>
          </a:xfrm>
          <a:prstGeom prst="rect">
            <a:avLst/>
          </a:prstGeom>
        </p:spPr>
      </p:pic>
      <p:pic>
        <p:nvPicPr>
          <p:cNvPr id="16" name="Implanon NXT® - Removal Methods_HI.mp4">
            <a:hlinkClick r:id="" action="ppaction://media"/>
          </p:cNvPr>
          <p:cNvPicPr>
            <a:picLocks noRot="1" noChangeAspect="1"/>
          </p:cNvPicPr>
          <p:nvPr>
            <a:videoFile r:link="rId2"/>
          </p:nvPr>
        </p:nvPicPr>
        <p:blipFill>
          <a:blip r:embed="rId6" cstate="print"/>
          <a:stretch>
            <a:fillRect/>
          </a:stretch>
        </p:blipFill>
        <p:spPr>
          <a:xfrm>
            <a:off x="5105400" y="3429000"/>
            <a:ext cx="1219200" cy="914400"/>
          </a:xfrm>
          <a:prstGeom prst="rect">
            <a:avLst/>
          </a:prstGeom>
        </p:spPr>
      </p:pic>
      <p:sp>
        <p:nvSpPr>
          <p:cNvPr id="19" name="Hexagon 18"/>
          <p:cNvSpPr/>
          <p:nvPr/>
        </p:nvSpPr>
        <p:spPr>
          <a:xfrm>
            <a:off x="3505200" y="3429000"/>
            <a:ext cx="1524000" cy="762000"/>
          </a:xfrm>
          <a:prstGeom prst="hexagon">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t>Click on the pictures to view a movie clip on procedures</a:t>
            </a:r>
            <a:endParaRPr lang="en-US" sz="1000" b="1" dirty="0"/>
          </a:p>
        </p:txBody>
      </p:sp>
      <p:sp>
        <p:nvSpPr>
          <p:cNvPr id="20" name="Left Arrow 19"/>
          <p:cNvSpPr/>
          <p:nvPr/>
        </p:nvSpPr>
        <p:spPr>
          <a:xfrm>
            <a:off x="4114800" y="5257800"/>
            <a:ext cx="1676400" cy="990600"/>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smtClean="0"/>
              <a:t>Click on the link for additional information on procedures</a:t>
            </a:r>
            <a:endParaRPr lang="en-US" sz="1000" b="1" dirty="0"/>
          </a:p>
        </p:txBody>
      </p:sp>
    </p:spTree>
    <p:extLst>
      <p:ext uri="{BB962C8B-B14F-4D97-AF65-F5344CB8AC3E}">
        <p14:creationId xmlns:p14="http://schemas.microsoft.com/office/powerpoint/2010/main" xmlns="" val="384886578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15"/>
                                        </p:tgtEl>
                                      </p:cBhvr>
                                    </p:cmd>
                                  </p:childTnLst>
                                </p:cTn>
                              </p:par>
                            </p:childTnLst>
                          </p:cTn>
                        </p:par>
                      </p:childTnLst>
                    </p:cTn>
                  </p:par>
                </p:childTnLst>
              </p:cTn>
              <p:nextCondLst>
                <p:cond evt="onClick" delay="0">
                  <p:tgtEl>
                    <p:spTgt spid="15"/>
                  </p:tgtEl>
                </p:cond>
              </p:nextCondLst>
            </p:seq>
            <p:video>
              <p:cMediaNode>
                <p:cTn id="7" fill="hold" display="0">
                  <p:stCondLst>
                    <p:cond delay="indefinite"/>
                  </p:stCondLst>
                  <p:endCondLst>
                    <p:cond evt="onNext" delay="0">
                      <p:tgtEl>
                        <p:sldTgt/>
                      </p:tgtEl>
                    </p:cond>
                    <p:cond evt="onPrev" delay="0">
                      <p:tgtEl>
                        <p:sldTgt/>
                      </p:tgtEl>
                    </p:cond>
                  </p:endCondLst>
                </p:cTn>
                <p:tgtEl>
                  <p:spTgt spid="15"/>
                </p:tgtEl>
              </p:cMediaNode>
            </p:video>
            <p:seq concurrent="1" nextAc="seek">
              <p:cTn id="8" restart="whenNotActive" fill="hold" evtFilter="cancelBubble" nodeType="interactiveSeq">
                <p:stCondLst>
                  <p:cond evt="onClick" delay="0">
                    <p:tgtEl>
                      <p:spTgt spid="1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6"/>
                                        </p:tgtEl>
                                      </p:cBhvr>
                                    </p:cmd>
                                  </p:childTnLst>
                                </p:cTn>
                              </p:par>
                            </p:childTnLst>
                          </p:cTn>
                        </p:par>
                      </p:childTnLst>
                    </p:cTn>
                  </p:par>
                </p:childTnLst>
              </p:cTn>
              <p:nextCondLst>
                <p:cond evt="onClick" delay="0">
                  <p:tgtEl>
                    <p:spTgt spid="16"/>
                  </p:tgtEl>
                </p:cond>
              </p:nextCondLst>
            </p:seq>
            <p:video>
              <p:cMediaNode>
                <p:cTn id="13" fill="hold" display="0">
                  <p:stCondLst>
                    <p:cond delay="indefinite"/>
                  </p:stCondLst>
                  <p:endCondLst>
                    <p:cond evt="onNext" delay="0">
                      <p:tgtEl>
                        <p:sldTgt/>
                      </p:tgtEl>
                    </p:cond>
                    <p:cond evt="onPrev" delay="0">
                      <p:tgtEl>
                        <p:sldTgt/>
                      </p:tgtEl>
                    </p:cond>
                  </p:endCondLst>
                </p:cTn>
                <p:tgtEl>
                  <p:spTgt spid="16"/>
                </p:tgtEl>
              </p:cMediaNode>
            </p:vide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sz="3600" b="1" dirty="0">
                <a:solidFill>
                  <a:schemeClr val="bg1"/>
                </a:solidFill>
              </a:rPr>
              <a:t>7.2.2 </a:t>
            </a:r>
            <a:r>
              <a:rPr lang="en-ZA" sz="3600" b="1" dirty="0" smtClean="0">
                <a:solidFill>
                  <a:schemeClr val="bg1"/>
                </a:solidFill>
              </a:rPr>
              <a:t>INJECTABLE</a:t>
            </a:r>
            <a:endParaRPr lang="en-ZA" sz="3600" b="1" dirty="0">
              <a:solidFill>
                <a:schemeClr val="bg1"/>
              </a:solidFill>
            </a:endParaRPr>
          </a:p>
        </p:txBody>
      </p:sp>
      <p:sp>
        <p:nvSpPr>
          <p:cNvPr id="3" name="Content Placeholder 2"/>
          <p:cNvSpPr>
            <a:spLocks noGrp="1"/>
          </p:cNvSpPr>
          <p:nvPr>
            <p:ph idx="1"/>
          </p:nvPr>
        </p:nvSpPr>
        <p:spPr>
          <a:xfrm>
            <a:off x="179512" y="1052736"/>
            <a:ext cx="8856984" cy="5256584"/>
          </a:xfrm>
        </p:spPr>
        <p:txBody>
          <a:bodyPr>
            <a:noAutofit/>
          </a:bodyPr>
          <a:lstStyle/>
          <a:p>
            <a:r>
              <a:rPr lang="en-ZA" sz="2600" u="sng" dirty="0" err="1" smtClean="0"/>
              <a:t>Medroxyprogesterone</a:t>
            </a:r>
            <a:r>
              <a:rPr lang="en-ZA" sz="2600" u="sng" dirty="0" smtClean="0"/>
              <a:t> acetate, IM</a:t>
            </a:r>
            <a:r>
              <a:rPr lang="en-ZA" sz="2600" u="sng" dirty="0"/>
              <a:t>, 150 mg (DMPA): </a:t>
            </a:r>
            <a:r>
              <a:rPr lang="en-ZA" sz="2600" i="1" dirty="0">
                <a:solidFill>
                  <a:srgbClr val="00B0F0"/>
                </a:solidFill>
              </a:rPr>
              <a:t>retained</a:t>
            </a:r>
          </a:p>
          <a:p>
            <a:r>
              <a:rPr lang="en-ZA" sz="2600" u="sng" dirty="0" err="1"/>
              <a:t>Norethisterone</a:t>
            </a:r>
            <a:r>
              <a:rPr lang="en-ZA" sz="2600" u="sng" dirty="0"/>
              <a:t> </a:t>
            </a:r>
            <a:r>
              <a:rPr lang="en-ZA" sz="2600" u="sng" dirty="0" err="1"/>
              <a:t>enanthate</a:t>
            </a:r>
            <a:r>
              <a:rPr lang="en-ZA" sz="2600" u="sng" dirty="0"/>
              <a:t>, IM, 200 mg (NET-EN): </a:t>
            </a:r>
            <a:r>
              <a:rPr lang="en-ZA" sz="2600" i="1" dirty="0">
                <a:solidFill>
                  <a:srgbClr val="FF0000"/>
                </a:solidFill>
              </a:rPr>
              <a:t>deleted</a:t>
            </a:r>
          </a:p>
          <a:p>
            <a:pPr marL="0" indent="0">
              <a:buNone/>
            </a:pPr>
            <a:endParaRPr lang="en-ZA" sz="500" dirty="0" smtClean="0"/>
          </a:p>
          <a:p>
            <a:pPr marL="0" indent="0">
              <a:buNone/>
            </a:pPr>
            <a:endParaRPr lang="en-ZA" sz="500" dirty="0"/>
          </a:p>
          <a:p>
            <a:pPr marL="0" indent="0">
              <a:buNone/>
            </a:pPr>
            <a:r>
              <a:rPr lang="en-ZA" sz="2400" i="1" dirty="0" smtClean="0"/>
              <a:t>Progestin-only </a:t>
            </a:r>
            <a:r>
              <a:rPr lang="en-ZA" sz="2400" i="1" dirty="0"/>
              <a:t>injectable contraceptives</a:t>
            </a:r>
          </a:p>
          <a:p>
            <a:r>
              <a:rPr lang="en-ZA" sz="1800" i="1" dirty="0"/>
              <a:t>Efficacy: </a:t>
            </a:r>
            <a:r>
              <a:rPr lang="en-ZA" sz="1800" dirty="0" smtClean="0"/>
              <a:t>Cochrane </a:t>
            </a:r>
            <a:r>
              <a:rPr lang="en-ZA" sz="1800" dirty="0"/>
              <a:t>review  </a:t>
            </a:r>
            <a:r>
              <a:rPr lang="en-ZA" sz="1800" dirty="0" smtClean="0"/>
              <a:t>(2 trials) suggested </a:t>
            </a:r>
            <a:r>
              <a:rPr lang="en-ZA" sz="1800" dirty="0"/>
              <a:t>little difference between the effects of DMPA and NET-EN. </a:t>
            </a:r>
            <a:r>
              <a:rPr lang="en-ZA" sz="1800" dirty="0" smtClean="0"/>
              <a:t>No significant </a:t>
            </a:r>
            <a:r>
              <a:rPr lang="en-ZA" sz="1800" dirty="0"/>
              <a:t>difference between the two treatment groups </a:t>
            </a:r>
            <a:r>
              <a:rPr lang="en-ZA" sz="1800" dirty="0" smtClean="0"/>
              <a:t>for:</a:t>
            </a:r>
          </a:p>
          <a:p>
            <a:pPr lvl="1"/>
            <a:r>
              <a:rPr lang="en-ZA" sz="1600" dirty="0" smtClean="0"/>
              <a:t>Frequency </a:t>
            </a:r>
            <a:r>
              <a:rPr lang="en-ZA" sz="1600" dirty="0"/>
              <a:t>of discontinuation for either </a:t>
            </a:r>
            <a:r>
              <a:rPr lang="en-ZA" sz="1600" dirty="0" smtClean="0"/>
              <a:t>contraceptive </a:t>
            </a:r>
          </a:p>
          <a:p>
            <a:pPr lvl="1"/>
            <a:r>
              <a:rPr lang="en-ZA" sz="1600" dirty="0" smtClean="0"/>
              <a:t>Discontinuation </a:t>
            </a:r>
            <a:r>
              <a:rPr lang="en-ZA" sz="1600" dirty="0"/>
              <a:t>because of accidental pregnancy; </a:t>
            </a:r>
            <a:r>
              <a:rPr lang="en-ZA" sz="1600" dirty="0" smtClean="0"/>
              <a:t>duration </a:t>
            </a:r>
            <a:r>
              <a:rPr lang="en-ZA" sz="1600" dirty="0"/>
              <a:t>of bleeding </a:t>
            </a:r>
            <a:r>
              <a:rPr lang="en-ZA" sz="1600" dirty="0" smtClean="0"/>
              <a:t>&amp; </a:t>
            </a:r>
            <a:r>
              <a:rPr lang="en-ZA" sz="1600" dirty="0"/>
              <a:t>spotting events was the same in each </a:t>
            </a:r>
            <a:r>
              <a:rPr lang="en-ZA" sz="1600" dirty="0" smtClean="0"/>
              <a:t>group; </a:t>
            </a:r>
            <a:r>
              <a:rPr lang="en-ZA" sz="1600" dirty="0"/>
              <a:t>women on DPMA were 21% more likely to develop </a:t>
            </a:r>
            <a:r>
              <a:rPr lang="en-ZA" sz="1600" dirty="0" smtClean="0"/>
              <a:t>amenorrhoea.</a:t>
            </a:r>
          </a:p>
          <a:p>
            <a:pPr lvl="1"/>
            <a:r>
              <a:rPr lang="en-ZA" sz="1600" dirty="0" smtClean="0"/>
              <a:t>Mean </a:t>
            </a:r>
            <a:r>
              <a:rPr lang="en-ZA" sz="1600" dirty="0"/>
              <a:t>changes in body weight at 12 and 24 </a:t>
            </a:r>
            <a:r>
              <a:rPr lang="en-ZA" sz="1600" dirty="0" smtClean="0"/>
              <a:t>months.</a:t>
            </a:r>
          </a:p>
          <a:p>
            <a:pPr lvl="1"/>
            <a:r>
              <a:rPr lang="en-ZA" sz="1600" dirty="0"/>
              <a:t>M</a:t>
            </a:r>
            <a:r>
              <a:rPr lang="en-ZA" sz="1600" dirty="0" smtClean="0"/>
              <a:t>ean </a:t>
            </a:r>
            <a:r>
              <a:rPr lang="en-ZA" sz="1600" dirty="0"/>
              <a:t>changes in systolic and diastolic blood pressure at 12 months</a:t>
            </a:r>
            <a:r>
              <a:rPr lang="en-ZA" sz="1600" dirty="0" smtClean="0"/>
              <a:t>.</a:t>
            </a:r>
          </a:p>
          <a:p>
            <a:r>
              <a:rPr lang="en-ZA" sz="1800" i="1" dirty="0"/>
              <a:t>Safety: </a:t>
            </a:r>
            <a:r>
              <a:rPr lang="en-ZA" sz="1800" dirty="0"/>
              <a:t> Paucity of good quality data comparing the safety of DMPA &amp; NET-EN</a:t>
            </a:r>
            <a:r>
              <a:rPr lang="en-ZA" sz="1800" dirty="0" smtClean="0"/>
              <a:t>.</a:t>
            </a:r>
            <a:endParaRPr lang="en-ZA" sz="1800" dirty="0"/>
          </a:p>
          <a:p>
            <a:r>
              <a:rPr lang="en-ZA" sz="1800" i="1" dirty="0"/>
              <a:t>Cost:  </a:t>
            </a:r>
            <a:r>
              <a:rPr lang="en-ZA" sz="1800" dirty="0"/>
              <a:t>Refer to slide #12 [DMPA cheaper than NET-EN</a:t>
            </a:r>
            <a:r>
              <a:rPr lang="en-ZA" sz="1800" dirty="0" smtClean="0"/>
              <a:t>]</a:t>
            </a:r>
            <a:endParaRPr lang="en-ZA" sz="1800" dirty="0"/>
          </a:p>
          <a:p>
            <a:endParaRPr lang="en-ZA" sz="1600" dirty="0"/>
          </a:p>
          <a:p>
            <a:endParaRPr lang="en-ZA" sz="1600"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21</a:t>
            </a:fld>
            <a:endParaRPr lang="en-ZA" sz="1100" dirty="0"/>
          </a:p>
        </p:txBody>
      </p:sp>
    </p:spTree>
    <p:extLst>
      <p:ext uri="{BB962C8B-B14F-4D97-AF65-F5344CB8AC3E}">
        <p14:creationId xmlns:p14="http://schemas.microsoft.com/office/powerpoint/2010/main" xmlns="" val="13155161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a:solidFill>
                  <a:schemeClr val="bg1"/>
                </a:solidFill>
              </a:rPr>
              <a:t>7.2.2 INJECTABLE</a:t>
            </a:r>
          </a:p>
        </p:txBody>
      </p:sp>
      <p:sp>
        <p:nvSpPr>
          <p:cNvPr id="3" name="Content Placeholder 2"/>
          <p:cNvSpPr>
            <a:spLocks noGrp="1"/>
          </p:cNvSpPr>
          <p:nvPr>
            <p:ph idx="1"/>
          </p:nvPr>
        </p:nvSpPr>
        <p:spPr>
          <a:xfrm>
            <a:off x="251520" y="1124744"/>
            <a:ext cx="8640960" cy="5112568"/>
          </a:xfrm>
        </p:spPr>
        <p:txBody>
          <a:bodyPr>
            <a:normAutofit fontScale="55000" lnSpcReduction="20000"/>
          </a:bodyPr>
          <a:lstStyle/>
          <a:p>
            <a:r>
              <a:rPr lang="en-ZA" sz="4200" i="1" dirty="0" smtClean="0"/>
              <a:t>Drug </a:t>
            </a:r>
            <a:r>
              <a:rPr lang="en-ZA" sz="4200" i="1" dirty="0"/>
              <a:t>utilisation review: </a:t>
            </a:r>
            <a:r>
              <a:rPr lang="en-ZA" sz="4200" dirty="0" err="1" smtClean="0"/>
              <a:t>Smit</a:t>
            </a:r>
            <a:r>
              <a:rPr lang="en-ZA" sz="4200" dirty="0" smtClean="0"/>
              <a:t> </a:t>
            </a:r>
            <a:r>
              <a:rPr lang="en-ZA" sz="4200" i="1" dirty="0"/>
              <a:t>et al. </a:t>
            </a:r>
            <a:r>
              <a:rPr lang="en-ZA" sz="4200" dirty="0" smtClean="0"/>
              <a:t>(</a:t>
            </a:r>
            <a:r>
              <a:rPr lang="en-ZA" sz="4200" dirty="0"/>
              <a:t>2001) reviewed the utilisation patterns </a:t>
            </a:r>
            <a:r>
              <a:rPr lang="en-ZA" sz="4200" dirty="0" smtClean="0"/>
              <a:t>&amp; </a:t>
            </a:r>
            <a:r>
              <a:rPr lang="en-ZA" sz="4200" dirty="0"/>
              <a:t>self-reported side effects of injectable contraceptives issued from 4 South African provincial pharmaceutical depots over 3 financial years (Pareto (ABC) analysis) </a:t>
            </a:r>
            <a:r>
              <a:rPr lang="en-ZA" sz="4200" dirty="0" smtClean="0"/>
              <a:t>&amp; </a:t>
            </a:r>
            <a:r>
              <a:rPr lang="en-ZA" sz="4200" dirty="0"/>
              <a:t>of a rural KwaZulu-Natal case study (n=187). </a:t>
            </a:r>
            <a:endParaRPr lang="en-ZA" sz="4200" dirty="0" smtClean="0"/>
          </a:p>
          <a:p>
            <a:pPr lvl="1"/>
            <a:r>
              <a:rPr lang="en-ZA" sz="3800" i="1" dirty="0" smtClean="0"/>
              <a:t>Results</a:t>
            </a:r>
            <a:r>
              <a:rPr lang="en-ZA" sz="3800" i="1" dirty="0"/>
              <a:t>: </a:t>
            </a:r>
            <a:endParaRPr lang="en-ZA" sz="3800" i="1" dirty="0" smtClean="0"/>
          </a:p>
          <a:p>
            <a:pPr lvl="2"/>
            <a:r>
              <a:rPr lang="en-ZA" sz="3800" dirty="0" smtClean="0"/>
              <a:t>More </a:t>
            </a:r>
            <a:r>
              <a:rPr lang="en-ZA" sz="3800" dirty="0"/>
              <a:t>DMPA than NET-EN was issued from the depots. </a:t>
            </a:r>
            <a:endParaRPr lang="en-ZA" sz="3800" dirty="0" smtClean="0"/>
          </a:p>
          <a:p>
            <a:pPr lvl="2"/>
            <a:r>
              <a:rPr lang="en-ZA" sz="3800" dirty="0" smtClean="0"/>
              <a:t>NET-EN </a:t>
            </a:r>
            <a:r>
              <a:rPr lang="en-ZA" sz="3800" dirty="0"/>
              <a:t>distribution from 2 depots increased over the 3-year period. </a:t>
            </a:r>
            <a:endParaRPr lang="en-ZA" sz="3800" dirty="0" smtClean="0"/>
          </a:p>
          <a:p>
            <a:pPr lvl="2"/>
            <a:r>
              <a:rPr lang="en-ZA" sz="3800" dirty="0" smtClean="0"/>
              <a:t>As DMPA </a:t>
            </a:r>
            <a:r>
              <a:rPr lang="en-ZA" sz="3800" dirty="0"/>
              <a:t>was cheaper, if all NET-EN clients in the 1999/2000 financial year (annualised) had used DMPA, the 4 depots could have saved R4.95 million.  </a:t>
            </a:r>
            <a:endParaRPr lang="en-ZA" sz="3800" dirty="0" smtClean="0"/>
          </a:p>
          <a:p>
            <a:pPr lvl="2"/>
            <a:r>
              <a:rPr lang="en-ZA" sz="3800" dirty="0" smtClean="0"/>
              <a:t>KZN </a:t>
            </a:r>
            <a:r>
              <a:rPr lang="en-ZA" sz="3800" dirty="0"/>
              <a:t>case </a:t>
            </a:r>
            <a:r>
              <a:rPr lang="en-ZA" sz="3800" dirty="0" smtClean="0"/>
              <a:t>study: more NET-EN </a:t>
            </a:r>
            <a:r>
              <a:rPr lang="en-ZA" sz="3800" dirty="0"/>
              <a:t>(54%) than DMPA (46%) was used with no significant differences in self-reported side effects; </a:t>
            </a:r>
            <a:r>
              <a:rPr lang="en-ZA" sz="3800" dirty="0" smtClean="0"/>
              <a:t>&amp; </a:t>
            </a:r>
            <a:r>
              <a:rPr lang="en-ZA" sz="3800" dirty="0"/>
              <a:t>younger women were more likely to use NET-EN than DMPA (p = 0.0001</a:t>
            </a:r>
            <a:r>
              <a:rPr lang="en-ZA" sz="3800" dirty="0" smtClean="0"/>
              <a:t>).</a:t>
            </a:r>
            <a:endParaRPr lang="en-ZA" sz="3800" dirty="0"/>
          </a:p>
          <a:p>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22</a:t>
            </a:fld>
            <a:endParaRPr lang="en-ZA" sz="1100" dirty="0"/>
          </a:p>
        </p:txBody>
      </p:sp>
    </p:spTree>
    <p:extLst>
      <p:ext uri="{BB962C8B-B14F-4D97-AF65-F5344CB8AC3E}">
        <p14:creationId xmlns:p14="http://schemas.microsoft.com/office/powerpoint/2010/main" xmlns="" val="28385684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5" y="29308"/>
            <a:ext cx="8643998" cy="1143000"/>
          </a:xfrm>
        </p:spPr>
        <p:txBody>
          <a:bodyPr>
            <a:normAutofit/>
          </a:bodyPr>
          <a:lstStyle/>
          <a:p>
            <a:pPr algn="l"/>
            <a:r>
              <a:rPr lang="en-ZA" sz="3600" b="1" dirty="0">
                <a:solidFill>
                  <a:schemeClr val="bg1"/>
                </a:solidFill>
              </a:rPr>
              <a:t>7.2.2 </a:t>
            </a:r>
            <a:r>
              <a:rPr lang="en-ZA" sz="3600" b="1" dirty="0" smtClean="0">
                <a:solidFill>
                  <a:schemeClr val="bg1"/>
                </a:solidFill>
              </a:rPr>
              <a:t>INJECTABLE</a:t>
            </a:r>
            <a:endParaRPr lang="en-ZA" sz="3600" dirty="0">
              <a:solidFill>
                <a:schemeClr val="bg1"/>
              </a:solidFill>
            </a:endParaRPr>
          </a:p>
        </p:txBody>
      </p:sp>
      <p:sp>
        <p:nvSpPr>
          <p:cNvPr id="3" name="Content Placeholder 2"/>
          <p:cNvSpPr>
            <a:spLocks noGrp="1"/>
          </p:cNvSpPr>
          <p:nvPr>
            <p:ph idx="1"/>
          </p:nvPr>
        </p:nvSpPr>
        <p:spPr>
          <a:xfrm>
            <a:off x="214282" y="1196752"/>
            <a:ext cx="8715436" cy="5089768"/>
          </a:xfrm>
        </p:spPr>
        <p:txBody>
          <a:bodyPr>
            <a:normAutofit/>
          </a:bodyPr>
          <a:lstStyle/>
          <a:p>
            <a:r>
              <a:rPr lang="en-ZA" sz="2400" i="1" dirty="0" smtClean="0"/>
              <a:t>Estimated </a:t>
            </a:r>
            <a:r>
              <a:rPr lang="en-ZA" sz="2400" i="1" dirty="0"/>
              <a:t>consumption: </a:t>
            </a:r>
            <a:r>
              <a:rPr lang="en-ZA" sz="2400" dirty="0"/>
              <a:t>Over 2 years, estimated consumption </a:t>
            </a:r>
            <a:r>
              <a:rPr lang="en-ZA" sz="2400" dirty="0" smtClean="0"/>
              <a:t>was 13975100 DMPA units &amp; </a:t>
            </a:r>
            <a:r>
              <a:rPr lang="en-ZA" sz="2400" dirty="0"/>
              <a:t>13094400 </a:t>
            </a:r>
            <a:r>
              <a:rPr lang="en-ZA" sz="2400" dirty="0" smtClean="0"/>
              <a:t>N-EN units.</a:t>
            </a:r>
          </a:p>
          <a:p>
            <a:pPr lvl="1"/>
            <a:r>
              <a:rPr lang="en-ZA" sz="2000" dirty="0" smtClean="0"/>
              <a:t>An </a:t>
            </a:r>
            <a:r>
              <a:rPr lang="en-ZA" sz="2000" dirty="0"/>
              <a:t>incremental cost of over R5 million for N-EN. </a:t>
            </a:r>
          </a:p>
          <a:p>
            <a:pPr marL="0" indent="0">
              <a:buNone/>
            </a:pPr>
            <a:r>
              <a:rPr lang="en-ZA" sz="2800" b="1" dirty="0"/>
              <a:t>Recommendation: </a:t>
            </a:r>
            <a:r>
              <a:rPr lang="en-ZA" sz="2800" dirty="0"/>
              <a:t>NET-EN be removed from the EML.</a:t>
            </a:r>
          </a:p>
          <a:p>
            <a:pPr marL="0" indent="0">
              <a:buNone/>
            </a:pPr>
            <a:r>
              <a:rPr lang="en-ZA" sz="2800" i="1" dirty="0"/>
              <a:t>Rationale: </a:t>
            </a:r>
          </a:p>
          <a:p>
            <a:r>
              <a:rPr lang="en-ZA" sz="2800" dirty="0"/>
              <a:t>Available evidence suggest comparative </a:t>
            </a:r>
            <a:r>
              <a:rPr lang="en-ZA" sz="2800" dirty="0" smtClean="0"/>
              <a:t>efficacy (DMPA </a:t>
            </a:r>
            <a:r>
              <a:rPr lang="en-ZA" sz="2800" i="1" dirty="0" smtClean="0"/>
              <a:t>vs.</a:t>
            </a:r>
            <a:r>
              <a:rPr lang="en-ZA" sz="2800" dirty="0" smtClean="0"/>
              <a:t> NET-EN). </a:t>
            </a:r>
            <a:endParaRPr lang="en-ZA" sz="2800" dirty="0"/>
          </a:p>
          <a:p>
            <a:r>
              <a:rPr lang="en-ZA" sz="2800" dirty="0"/>
              <a:t>NET-EN more expensive than DMPA.</a:t>
            </a:r>
          </a:p>
          <a:p>
            <a:pPr marL="0" indent="0">
              <a:buNone/>
            </a:pPr>
            <a:r>
              <a:rPr lang="en-ZA" sz="4000" b="1" dirty="0">
                <a:solidFill>
                  <a:srgbClr val="3366FF"/>
                </a:solidFill>
              </a:rPr>
              <a:t>Level of </a:t>
            </a:r>
            <a:r>
              <a:rPr lang="en-ZA" sz="4000" b="1" dirty="0" smtClean="0">
                <a:solidFill>
                  <a:srgbClr val="3366FF"/>
                </a:solidFill>
              </a:rPr>
              <a:t>Evidence</a:t>
            </a:r>
            <a:r>
              <a:rPr lang="en-ZA" sz="4000" b="1" dirty="0">
                <a:solidFill>
                  <a:srgbClr val="3366FF"/>
                </a:solidFill>
              </a:rPr>
              <a:t>: I </a:t>
            </a:r>
            <a:r>
              <a:rPr lang="en-ZA" sz="4000" b="1" dirty="0" smtClean="0">
                <a:solidFill>
                  <a:srgbClr val="3366FF"/>
                </a:solidFill>
              </a:rPr>
              <a:t>Systematic </a:t>
            </a:r>
            <a:r>
              <a:rPr lang="en-ZA" sz="4000" b="1" dirty="0">
                <a:solidFill>
                  <a:srgbClr val="3366FF"/>
                </a:solidFill>
              </a:rPr>
              <a:t>review</a:t>
            </a:r>
          </a:p>
          <a:p>
            <a:pPr>
              <a:buNone/>
            </a:pPr>
            <a:endParaRPr lang="en-ZA" sz="1400" dirty="0" smtClean="0"/>
          </a:p>
          <a:p>
            <a:pPr>
              <a:buNone/>
            </a:pPr>
            <a:endParaRPr lang="en-ZA" sz="1400" dirty="0" smtClean="0"/>
          </a:p>
          <a:p>
            <a:pPr>
              <a:buNone/>
            </a:pPr>
            <a:endParaRPr lang="en-ZA" dirty="0"/>
          </a:p>
        </p:txBody>
      </p:sp>
      <p:sp>
        <p:nvSpPr>
          <p:cNvPr id="5" name="Slide Number Placeholder 4"/>
          <p:cNvSpPr>
            <a:spLocks noGrp="1"/>
          </p:cNvSpPr>
          <p:nvPr>
            <p:ph type="sldNum" sz="quarter" idx="12"/>
          </p:nvPr>
        </p:nvSpPr>
        <p:spPr/>
        <p:txBody>
          <a:bodyPr/>
          <a:lstStyle/>
          <a:p>
            <a:pPr algn="ctr"/>
            <a:fld id="{42FB03B2-953D-4068-99A6-8707FB8FE3E1}" type="slidenum">
              <a:rPr lang="en-ZA" sz="1100" smtClean="0"/>
              <a:pPr algn="ctr"/>
              <a:t>23</a:t>
            </a:fld>
            <a:endParaRPr lang="en-ZA" sz="1100" dirty="0"/>
          </a:p>
        </p:txBody>
      </p:sp>
      <p:sp>
        <p:nvSpPr>
          <p:cNvPr id="7" name="TextBox 6"/>
          <p:cNvSpPr txBox="1"/>
          <p:nvPr/>
        </p:nvSpPr>
        <p:spPr>
          <a:xfrm>
            <a:off x="6934200" y="58674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11</a:t>
            </a:r>
            <a:endParaRPr lang="en-ZA" dirty="0">
              <a:solidFill>
                <a:srgbClr val="3366FF"/>
              </a:solidFill>
            </a:endParaRPr>
          </a:p>
        </p:txBody>
      </p:sp>
      <p:sp>
        <p:nvSpPr>
          <p:cNvPr id="8"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723"/>
            <a:ext cx="8229600" cy="1143000"/>
          </a:xfrm>
        </p:spPr>
        <p:txBody>
          <a:bodyPr>
            <a:normAutofit/>
          </a:bodyPr>
          <a:lstStyle/>
          <a:p>
            <a:pPr algn="l"/>
            <a:r>
              <a:rPr lang="en-ZA" sz="3600" b="1" dirty="0">
                <a:solidFill>
                  <a:schemeClr val="bg1"/>
                </a:solidFill>
              </a:rPr>
              <a:t>7.2.2 </a:t>
            </a:r>
            <a:r>
              <a:rPr lang="en-ZA" sz="3600" b="1" dirty="0" smtClean="0">
                <a:solidFill>
                  <a:schemeClr val="bg1"/>
                </a:solidFill>
              </a:rPr>
              <a:t>INJECTABLE</a:t>
            </a:r>
            <a:endParaRPr lang="en-ZA" sz="3600" dirty="0">
              <a:solidFill>
                <a:schemeClr val="bg1"/>
              </a:solidFill>
            </a:endParaRPr>
          </a:p>
        </p:txBody>
      </p:sp>
      <p:sp>
        <p:nvSpPr>
          <p:cNvPr id="3" name="Content Placeholder 2"/>
          <p:cNvSpPr>
            <a:spLocks noGrp="1"/>
          </p:cNvSpPr>
          <p:nvPr>
            <p:ph idx="1"/>
          </p:nvPr>
        </p:nvSpPr>
        <p:spPr>
          <a:xfrm>
            <a:off x="71438" y="1124744"/>
            <a:ext cx="8965058" cy="5001419"/>
          </a:xfrm>
        </p:spPr>
        <p:txBody>
          <a:bodyPr>
            <a:normAutofit fontScale="47500" lnSpcReduction="20000"/>
          </a:bodyPr>
          <a:lstStyle/>
          <a:p>
            <a:pPr marL="0" indent="0">
              <a:buNone/>
            </a:pPr>
            <a:r>
              <a:rPr lang="en-ZA" sz="5900" b="1" dirty="0"/>
              <a:t>Risk of HIV acquisition</a:t>
            </a:r>
            <a:r>
              <a:rPr lang="en-ZA" sz="5900" b="1" dirty="0" smtClean="0"/>
              <a:t>:</a:t>
            </a:r>
          </a:p>
          <a:p>
            <a:r>
              <a:rPr lang="en-ZA" sz="4200" i="1" dirty="0" smtClean="0"/>
              <a:t>WHO </a:t>
            </a:r>
            <a:r>
              <a:rPr lang="en-ZA" sz="4200" i="1" dirty="0"/>
              <a:t>Medical Eligibility Criteria fourth edition 2009:</a:t>
            </a:r>
            <a:r>
              <a:rPr lang="en-ZA" sz="4200" dirty="0"/>
              <a:t> </a:t>
            </a:r>
            <a:endParaRPr lang="en-ZA" sz="4200" dirty="0" smtClean="0"/>
          </a:p>
          <a:p>
            <a:pPr lvl="1"/>
            <a:r>
              <a:rPr lang="en-US" sz="3800" dirty="0" smtClean="0"/>
              <a:t>“</a:t>
            </a:r>
            <a:r>
              <a:rPr lang="en-US" sz="3800" dirty="0"/>
              <a:t>Intermediate” level of evidence. </a:t>
            </a:r>
            <a:r>
              <a:rPr lang="en-US" sz="3800" dirty="0" smtClean="0"/>
              <a:t>DMPA studies conducted </a:t>
            </a:r>
            <a:r>
              <a:rPr lang="en-US" sz="3800" dirty="0"/>
              <a:t>among higher risk populations have repeated inconsistent findings. </a:t>
            </a:r>
            <a:r>
              <a:rPr lang="en-US" sz="3800" dirty="0" smtClean="0"/>
              <a:t>Morrison </a:t>
            </a:r>
            <a:r>
              <a:rPr lang="en-US" sz="3800" i="1" dirty="0"/>
              <a:t>et al</a:t>
            </a:r>
            <a:r>
              <a:rPr lang="en-US" sz="3800" dirty="0"/>
              <a:t> (2010) found a greater risk of HIV acquisition amongst younger </a:t>
            </a:r>
            <a:r>
              <a:rPr lang="en-US" sz="3800" dirty="0" smtClean="0"/>
              <a:t>women. Beaten </a:t>
            </a:r>
            <a:r>
              <a:rPr lang="en-US" sz="3800" i="1" dirty="0"/>
              <a:t>et al</a:t>
            </a:r>
            <a:r>
              <a:rPr lang="en-US" sz="3800" dirty="0"/>
              <a:t> (2007) showed similar findings amongst sex workers, coincident with injectable </a:t>
            </a:r>
            <a:r>
              <a:rPr lang="en-US" sz="3800" dirty="0" smtClean="0"/>
              <a:t>progestin </a:t>
            </a:r>
            <a:r>
              <a:rPr lang="en-US" sz="3800" dirty="0"/>
              <a:t>contraceptives.</a:t>
            </a:r>
            <a:endParaRPr lang="en-ZA" sz="3800" dirty="0"/>
          </a:p>
          <a:p>
            <a:r>
              <a:rPr lang="en-US" sz="4200" i="1" dirty="0"/>
              <a:t>P</a:t>
            </a:r>
            <a:r>
              <a:rPr lang="en-US" sz="4200" i="1" dirty="0" smtClean="0"/>
              <a:t>rospective </a:t>
            </a:r>
            <a:r>
              <a:rPr lang="en-US" sz="4200" i="1" dirty="0"/>
              <a:t>cohort study by </a:t>
            </a:r>
            <a:r>
              <a:rPr lang="en-US" sz="4200" i="1" dirty="0" err="1"/>
              <a:t>Heffron</a:t>
            </a:r>
            <a:r>
              <a:rPr lang="en-US" sz="4200" i="1" dirty="0"/>
              <a:t> et al (2011) (n=3790 HIV-1 discordant couples</a:t>
            </a:r>
            <a:r>
              <a:rPr lang="en-US" sz="4200" i="1" dirty="0" smtClean="0"/>
              <a:t>):</a:t>
            </a:r>
          </a:p>
          <a:p>
            <a:pPr lvl="1"/>
            <a:r>
              <a:rPr lang="en-US" sz="3800" dirty="0" smtClean="0"/>
              <a:t>Significant </a:t>
            </a:r>
            <a:r>
              <a:rPr lang="en-US" sz="3800" dirty="0"/>
              <a:t>risk of HIV acquisition from men to women </a:t>
            </a:r>
            <a:r>
              <a:rPr lang="en-US" sz="3800" dirty="0" smtClean="0"/>
              <a:t>associated </a:t>
            </a:r>
            <a:r>
              <a:rPr lang="en-US" sz="3800" dirty="0"/>
              <a:t>with hormonal contraceptives, HR 1.98 (95% CI 1.06 to 3.68, p =0.03) and </a:t>
            </a:r>
            <a:r>
              <a:rPr lang="en-US" sz="3800" dirty="0" smtClean="0"/>
              <a:t>progestin </a:t>
            </a:r>
            <a:r>
              <a:rPr lang="en-US" sz="3800" dirty="0" err="1"/>
              <a:t>injectables</a:t>
            </a:r>
            <a:r>
              <a:rPr lang="en-US" sz="3800" dirty="0"/>
              <a:t>, HR 2.05 (95% CI 1.04 to 4.04, p=0.04). HIV acquisition from women to men was reported to be HR 1.97 (95% CI 1.12 to 3.45) for hormonal contraceptives and OR 1.95 (95% CI 1.06 to 3.55, p=0.03) for </a:t>
            </a:r>
            <a:r>
              <a:rPr lang="en-US" sz="3800" dirty="0" smtClean="0"/>
              <a:t>progestin </a:t>
            </a:r>
            <a:r>
              <a:rPr lang="en-US" sz="3800" dirty="0" err="1"/>
              <a:t>injectables</a:t>
            </a:r>
            <a:r>
              <a:rPr lang="en-US" sz="3800" dirty="0"/>
              <a:t>.</a:t>
            </a:r>
            <a:endParaRPr lang="en-ZA" sz="3800" dirty="0"/>
          </a:p>
          <a:p>
            <a:r>
              <a:rPr lang="en-US" sz="4200" i="1" dirty="0"/>
              <a:t>WHO statement February 2012: </a:t>
            </a:r>
            <a:endParaRPr lang="en-US" sz="4200" i="1" dirty="0" smtClean="0"/>
          </a:p>
          <a:p>
            <a:pPr lvl="1"/>
            <a:r>
              <a:rPr lang="en-US" sz="3800" dirty="0" smtClean="0"/>
              <a:t>Data was </a:t>
            </a:r>
            <a:r>
              <a:rPr lang="en-US" sz="3800" dirty="0"/>
              <a:t>not sufficiently conclusive to change current </a:t>
            </a:r>
            <a:r>
              <a:rPr lang="en-US" sz="3800" dirty="0" smtClean="0"/>
              <a:t>guidance. Recommended </a:t>
            </a:r>
            <a:r>
              <a:rPr lang="en-US" sz="3800" dirty="0"/>
              <a:t>that women using </a:t>
            </a:r>
            <a:r>
              <a:rPr lang="en-US" sz="3800" dirty="0" smtClean="0"/>
              <a:t>progestin-only </a:t>
            </a:r>
            <a:r>
              <a:rPr lang="en-US" sz="3800" dirty="0"/>
              <a:t>injectable contraception should be strongly advised to also always use condoms</a:t>
            </a:r>
            <a:r>
              <a:rPr lang="en-US" sz="3800" dirty="0" smtClean="0"/>
              <a:t>.</a:t>
            </a:r>
            <a:endParaRPr lang="en-ZA" sz="38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24</a:t>
            </a:fld>
            <a:endParaRPr lang="en-ZA"/>
          </a:p>
        </p:txBody>
      </p:sp>
      <p:sp>
        <p:nvSpPr>
          <p:cNvPr id="7" name="TextBox 6"/>
          <p:cNvSpPr txBox="1"/>
          <p:nvPr/>
        </p:nvSpPr>
        <p:spPr>
          <a:xfrm>
            <a:off x="6979920" y="54102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12</a:t>
            </a:r>
            <a:endParaRPr lang="en-ZA" dirty="0">
              <a:solidFill>
                <a:srgbClr val="3366FF"/>
              </a:solidFill>
            </a:endParaRPr>
          </a:p>
        </p:txBody>
      </p:sp>
      <p:sp>
        <p:nvSpPr>
          <p:cNvPr id="8"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sz="3600" b="1" dirty="0">
                <a:solidFill>
                  <a:schemeClr val="bg1"/>
                </a:solidFill>
              </a:rPr>
              <a:t>7.2.2 </a:t>
            </a:r>
            <a:r>
              <a:rPr lang="en-ZA" sz="3600" b="1" dirty="0" smtClean="0">
                <a:solidFill>
                  <a:schemeClr val="bg1"/>
                </a:solidFill>
              </a:rPr>
              <a:t>INJECTABLE</a:t>
            </a:r>
            <a:endParaRPr lang="en-ZA" sz="3600" dirty="0">
              <a:solidFill>
                <a:schemeClr val="bg1"/>
              </a:solidFill>
            </a:endParaRPr>
          </a:p>
        </p:txBody>
      </p:sp>
      <p:sp>
        <p:nvSpPr>
          <p:cNvPr id="3" name="Content Placeholder 2"/>
          <p:cNvSpPr>
            <a:spLocks noGrp="1"/>
          </p:cNvSpPr>
          <p:nvPr>
            <p:ph idx="1"/>
          </p:nvPr>
        </p:nvSpPr>
        <p:spPr>
          <a:xfrm>
            <a:off x="285720" y="1357298"/>
            <a:ext cx="8643998" cy="4952022"/>
          </a:xfrm>
        </p:spPr>
        <p:txBody>
          <a:bodyPr>
            <a:normAutofit/>
          </a:bodyPr>
          <a:lstStyle/>
          <a:p>
            <a:pPr marL="0" indent="0">
              <a:buNone/>
            </a:pPr>
            <a:r>
              <a:rPr lang="en-ZA" b="1" dirty="0" smtClean="0"/>
              <a:t>Recommendation: </a:t>
            </a:r>
            <a:r>
              <a:rPr lang="en-ZA" dirty="0" smtClean="0"/>
              <a:t>DMPA retained as the example of progestin-only injectable, in the STG.</a:t>
            </a:r>
            <a:endParaRPr lang="en-ZA" dirty="0"/>
          </a:p>
          <a:p>
            <a:pPr marL="400050" lvl="1" indent="0">
              <a:buNone/>
            </a:pPr>
            <a:r>
              <a:rPr lang="en-ZA" sz="2400" i="1" dirty="0" smtClean="0"/>
              <a:t>Rationale: </a:t>
            </a:r>
            <a:r>
              <a:rPr lang="en-ZA" sz="2400" dirty="0" smtClean="0"/>
              <a:t>Available evidence (mostly observational data) showed a modest risk of HIV acquisition with a marginal difference between DMPA and NET-EN. </a:t>
            </a:r>
          </a:p>
          <a:p>
            <a:pPr lvl="1">
              <a:buNone/>
            </a:pPr>
            <a:endParaRPr lang="en-ZA" dirty="0" smtClean="0"/>
          </a:p>
          <a:p>
            <a:pPr>
              <a:buNone/>
            </a:pPr>
            <a:r>
              <a:rPr lang="en-ZA" sz="4000" b="1" dirty="0" smtClean="0">
                <a:solidFill>
                  <a:srgbClr val="3366FF"/>
                </a:solidFill>
              </a:rPr>
              <a:t>Level of Evidence: III Expert opinion</a:t>
            </a:r>
            <a:endParaRPr lang="en-ZA" sz="4000" dirty="0"/>
          </a:p>
        </p:txBody>
      </p:sp>
      <p:sp>
        <p:nvSpPr>
          <p:cNvPr id="5" name="Slide Number Placeholder 4"/>
          <p:cNvSpPr>
            <a:spLocks noGrp="1"/>
          </p:cNvSpPr>
          <p:nvPr>
            <p:ph type="sldNum" sz="quarter" idx="12"/>
          </p:nvPr>
        </p:nvSpPr>
        <p:spPr/>
        <p:txBody>
          <a:bodyPr/>
          <a:lstStyle/>
          <a:p>
            <a:fld id="{42FB03B2-953D-4068-99A6-8707FB8FE3E1}" type="slidenum">
              <a:rPr lang="en-ZA" smtClean="0"/>
              <a:pPr/>
              <a:t>25</a:t>
            </a:fld>
            <a:endParaRPr lang="en-ZA"/>
          </a:p>
        </p:txBody>
      </p:sp>
      <p:sp>
        <p:nvSpPr>
          <p:cNvPr id="7" name="TextBox 6"/>
          <p:cNvSpPr txBox="1"/>
          <p:nvPr/>
        </p:nvSpPr>
        <p:spPr>
          <a:xfrm>
            <a:off x="7391400" y="5334000"/>
            <a:ext cx="914400" cy="369332"/>
          </a:xfrm>
          <a:prstGeom prst="rect">
            <a:avLst/>
          </a:prstGeom>
          <a:noFill/>
          <a:ln w="3175">
            <a:solidFill>
              <a:schemeClr val="tx1"/>
            </a:solidFill>
          </a:ln>
        </p:spPr>
        <p:txBody>
          <a:bodyPr wrap="square" rtlCol="0">
            <a:spAutoFit/>
          </a:bodyPr>
          <a:lstStyle/>
          <a:p>
            <a:pPr algn="ctr"/>
            <a:r>
              <a:rPr lang="en-ZA" dirty="0" smtClean="0">
                <a:solidFill>
                  <a:srgbClr val="3366FF"/>
                </a:solidFill>
              </a:rPr>
              <a:t>Ref 13</a:t>
            </a:r>
            <a:endParaRPr lang="en-ZA" dirty="0">
              <a:solidFill>
                <a:srgbClr val="3366FF"/>
              </a:solidFill>
            </a:endParaRPr>
          </a:p>
        </p:txBody>
      </p:sp>
      <p:sp>
        <p:nvSpPr>
          <p:cNvPr id="8"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5169"/>
            <a:ext cx="8229600" cy="1143000"/>
          </a:xfrm>
        </p:spPr>
        <p:txBody>
          <a:bodyPr>
            <a:normAutofit/>
          </a:bodyPr>
          <a:lstStyle/>
          <a:p>
            <a:pPr algn="l"/>
            <a:r>
              <a:rPr lang="en-ZA" sz="3600" b="1" dirty="0">
                <a:solidFill>
                  <a:schemeClr val="bg1"/>
                </a:solidFill>
              </a:rPr>
              <a:t>7.2.2 </a:t>
            </a:r>
            <a:r>
              <a:rPr lang="en-ZA" sz="3600" b="1" dirty="0" smtClean="0">
                <a:solidFill>
                  <a:schemeClr val="bg1"/>
                </a:solidFill>
              </a:rPr>
              <a:t>INJECTABLE</a:t>
            </a:r>
            <a:endParaRPr lang="en-ZA" sz="3600" dirty="0">
              <a:solidFill>
                <a:schemeClr val="bg1"/>
              </a:solidFill>
            </a:endParaRPr>
          </a:p>
        </p:txBody>
      </p:sp>
      <p:sp>
        <p:nvSpPr>
          <p:cNvPr id="3" name="Content Placeholder 2"/>
          <p:cNvSpPr>
            <a:spLocks noGrp="1"/>
          </p:cNvSpPr>
          <p:nvPr>
            <p:ph idx="1"/>
          </p:nvPr>
        </p:nvSpPr>
        <p:spPr>
          <a:xfrm>
            <a:off x="251520" y="1340768"/>
            <a:ext cx="8712968" cy="4945752"/>
          </a:xfrm>
        </p:spPr>
        <p:txBody>
          <a:bodyPr>
            <a:normAutofit fontScale="77500" lnSpcReduction="20000"/>
          </a:bodyPr>
          <a:lstStyle/>
          <a:p>
            <a:pPr marL="0" indent="0">
              <a:buNone/>
            </a:pPr>
            <a:r>
              <a:rPr lang="en-GB" sz="4000" b="1" dirty="0"/>
              <a:t>For heavy or prolonged bleeding</a:t>
            </a:r>
            <a:endParaRPr lang="en-ZA" sz="4000" b="1" dirty="0"/>
          </a:p>
          <a:p>
            <a:r>
              <a:rPr lang="en-ZA" sz="4000" u="sng" dirty="0" smtClean="0"/>
              <a:t>Ibuprofen </a:t>
            </a:r>
            <a:r>
              <a:rPr lang="en-ZA" sz="4000" u="sng" dirty="0"/>
              <a:t>400mg tablets: </a:t>
            </a:r>
            <a:r>
              <a:rPr lang="en-ZA" sz="4000" i="1" dirty="0">
                <a:solidFill>
                  <a:srgbClr val="00B050"/>
                </a:solidFill>
              </a:rPr>
              <a:t>added</a:t>
            </a:r>
          </a:p>
          <a:p>
            <a:r>
              <a:rPr lang="en-ZA" sz="4000" u="sng" dirty="0"/>
              <a:t>Combined oral contraceptives</a:t>
            </a:r>
            <a:r>
              <a:rPr lang="en-ZA" sz="4000" dirty="0"/>
              <a:t>: </a:t>
            </a:r>
            <a:r>
              <a:rPr lang="en-ZA" sz="4000" i="1" dirty="0">
                <a:solidFill>
                  <a:srgbClr val="00B050"/>
                </a:solidFill>
              </a:rPr>
              <a:t>added</a:t>
            </a:r>
          </a:p>
          <a:p>
            <a:r>
              <a:rPr lang="en-ZA" sz="4000" u="sng" dirty="0" err="1" smtClean="0"/>
              <a:t>Tranexamic</a:t>
            </a:r>
            <a:r>
              <a:rPr lang="en-ZA" sz="4000" u="sng" dirty="0" smtClean="0"/>
              <a:t> </a:t>
            </a:r>
            <a:r>
              <a:rPr lang="en-ZA" sz="4000" u="sng" dirty="0"/>
              <a:t>acid, oral</a:t>
            </a:r>
            <a:r>
              <a:rPr lang="en-ZA" sz="4000" dirty="0"/>
              <a:t>: </a:t>
            </a:r>
            <a:r>
              <a:rPr lang="en-ZA" sz="4000" i="1" dirty="0">
                <a:solidFill>
                  <a:schemeClr val="accent6">
                    <a:lumMod val="75000"/>
                  </a:schemeClr>
                </a:solidFill>
              </a:rPr>
              <a:t>not </a:t>
            </a:r>
            <a:r>
              <a:rPr lang="en-ZA" sz="4000" i="1" dirty="0" smtClean="0">
                <a:solidFill>
                  <a:schemeClr val="accent6">
                    <a:lumMod val="75000"/>
                  </a:schemeClr>
                </a:solidFill>
              </a:rPr>
              <a:t>added</a:t>
            </a:r>
          </a:p>
          <a:p>
            <a:pPr marL="0" indent="0">
              <a:buNone/>
            </a:pPr>
            <a:endParaRPr lang="en-ZA" i="1" dirty="0">
              <a:solidFill>
                <a:schemeClr val="accent6">
                  <a:lumMod val="75000"/>
                </a:schemeClr>
              </a:solidFill>
            </a:endParaRPr>
          </a:p>
          <a:p>
            <a:pPr lvl="1"/>
            <a:r>
              <a:rPr lang="en-ZA" dirty="0" smtClean="0"/>
              <a:t>Aligned with Adult </a:t>
            </a:r>
            <a:r>
              <a:rPr lang="en-ZA" dirty="0"/>
              <a:t>Hospital level STGs and EML, 2012; </a:t>
            </a:r>
            <a:r>
              <a:rPr lang="en-ZA" dirty="0" smtClean="0"/>
              <a:t>Canadian </a:t>
            </a:r>
            <a:r>
              <a:rPr lang="en-ZA" dirty="0"/>
              <a:t>contraception consensus (2004) and </a:t>
            </a:r>
            <a:r>
              <a:rPr lang="en-GB" dirty="0"/>
              <a:t>with section 6.9.1 Abnormal vaginal bleeding during fertile years (Obstetrics and gynaecology chapter)</a:t>
            </a:r>
            <a:r>
              <a:rPr lang="en-ZA" dirty="0"/>
              <a:t> </a:t>
            </a:r>
            <a:endParaRPr lang="en-ZA" dirty="0" smtClean="0"/>
          </a:p>
          <a:p>
            <a:pPr lvl="1"/>
            <a:r>
              <a:rPr lang="en-ZA" dirty="0" err="1" smtClean="0"/>
              <a:t>Tranexamic</a:t>
            </a:r>
            <a:r>
              <a:rPr lang="en-ZA" dirty="0" smtClean="0"/>
              <a:t> </a:t>
            </a:r>
            <a:r>
              <a:rPr lang="en-ZA" dirty="0"/>
              <a:t>acid not </a:t>
            </a:r>
            <a:r>
              <a:rPr lang="en-ZA" dirty="0" smtClean="0"/>
              <a:t>included </a:t>
            </a:r>
            <a:r>
              <a:rPr lang="en-ZA" dirty="0"/>
              <a:t>in the PHC STG EML, as it </a:t>
            </a:r>
            <a:r>
              <a:rPr lang="en-ZA" dirty="0" smtClean="0"/>
              <a:t>is </a:t>
            </a:r>
            <a:r>
              <a:rPr lang="en-ZA" dirty="0"/>
              <a:t>more appropriate for secondary </a:t>
            </a:r>
            <a:r>
              <a:rPr lang="en-ZA" dirty="0" smtClean="0"/>
              <a:t>level.</a:t>
            </a:r>
          </a:p>
          <a:p>
            <a:pPr marL="57150" indent="0">
              <a:buNone/>
            </a:pPr>
            <a:r>
              <a:rPr lang="en-ZA" sz="5700" b="1" dirty="0">
                <a:solidFill>
                  <a:srgbClr val="3366FF"/>
                </a:solidFill>
              </a:rPr>
              <a:t>Level of Evidence: III </a:t>
            </a:r>
            <a:r>
              <a:rPr lang="en-ZA" sz="5700" b="1" dirty="0" smtClean="0">
                <a:solidFill>
                  <a:srgbClr val="3366FF"/>
                </a:solidFill>
              </a:rPr>
              <a:t>Guidelines</a:t>
            </a:r>
            <a:endParaRPr lang="en-ZA" sz="5700" b="1" dirty="0">
              <a:solidFill>
                <a:srgbClr val="3366FF"/>
              </a:solidFill>
            </a:endParaRPr>
          </a:p>
          <a:p>
            <a:pPr marL="0" indent="0">
              <a:buNone/>
            </a:pPr>
            <a:endParaRPr lang="en-US" sz="1700" dirty="0" smtClean="0"/>
          </a:p>
          <a:p>
            <a:pPr marL="0" indent="0">
              <a:buNone/>
            </a:pPr>
            <a:endParaRPr lang="en-ZA" sz="1700" dirty="0"/>
          </a:p>
        </p:txBody>
      </p:sp>
      <p:sp>
        <p:nvSpPr>
          <p:cNvPr id="6" name="Footer Placeholder 5"/>
          <p:cNvSpPr>
            <a:spLocks noGrp="1"/>
          </p:cNvSpPr>
          <p:nvPr>
            <p:ph type="ftr" sz="quarter" idx="11"/>
          </p:nvPr>
        </p:nvSpPr>
        <p:spPr>
          <a:xfrm>
            <a:off x="3124200" y="6324600"/>
            <a:ext cx="2895600" cy="365125"/>
          </a:xfrm>
        </p:spPr>
        <p:txBody>
          <a:bodyPr/>
          <a:lstStyle/>
          <a:p>
            <a:pPr algn="ctr"/>
            <a:r>
              <a:rPr lang="en-ZA" sz="1100" dirty="0" smtClean="0"/>
              <a:t>PRIMARY HEALTHCARE IMPLEMENTATION SLIDES 2014:FAMILY PLANNING</a:t>
            </a:r>
            <a:endParaRPr lang="en-ZA" sz="1100" dirty="0"/>
          </a:p>
        </p:txBody>
      </p:sp>
      <p:sp>
        <p:nvSpPr>
          <p:cNvPr id="5" name="Slide Number Placeholder 4"/>
          <p:cNvSpPr>
            <a:spLocks noGrp="1"/>
          </p:cNvSpPr>
          <p:nvPr>
            <p:ph type="sldNum" sz="quarter" idx="12"/>
          </p:nvPr>
        </p:nvSpPr>
        <p:spPr/>
        <p:txBody>
          <a:bodyPr/>
          <a:lstStyle/>
          <a:p>
            <a:fld id="{42FB03B2-953D-4068-99A6-8707FB8FE3E1}" type="slidenum">
              <a:rPr lang="en-ZA" smtClean="0"/>
              <a:pPr/>
              <a:t>26</a:t>
            </a:fld>
            <a:endParaRPr lang="en-ZA"/>
          </a:p>
        </p:txBody>
      </p:sp>
      <p:sp>
        <p:nvSpPr>
          <p:cNvPr id="7" name="TextBox 6"/>
          <p:cNvSpPr txBox="1"/>
          <p:nvPr/>
        </p:nvSpPr>
        <p:spPr>
          <a:xfrm>
            <a:off x="6979920" y="60198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14</a:t>
            </a:r>
            <a:endParaRPr lang="en-ZA" dirty="0">
              <a:solidFill>
                <a:srgbClr val="3366FF"/>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a:solidFill>
                  <a:schemeClr val="bg1"/>
                </a:solidFill>
              </a:rPr>
              <a:t>7.2.3 </a:t>
            </a:r>
            <a:r>
              <a:rPr lang="en-ZA" sz="3600" b="1" dirty="0" smtClean="0">
                <a:solidFill>
                  <a:schemeClr val="bg1"/>
                </a:solidFill>
              </a:rPr>
              <a:t>ORAL</a:t>
            </a:r>
            <a:endParaRPr lang="en-ZA" sz="3600" dirty="0">
              <a:solidFill>
                <a:schemeClr val="bg1"/>
              </a:solidFill>
            </a:endParaRPr>
          </a:p>
        </p:txBody>
      </p:sp>
      <p:sp>
        <p:nvSpPr>
          <p:cNvPr id="3" name="Content Placeholder 2"/>
          <p:cNvSpPr>
            <a:spLocks noGrp="1"/>
          </p:cNvSpPr>
          <p:nvPr>
            <p:ph idx="1"/>
          </p:nvPr>
        </p:nvSpPr>
        <p:spPr>
          <a:xfrm>
            <a:off x="285720" y="1142984"/>
            <a:ext cx="8643998" cy="5166336"/>
          </a:xfrm>
        </p:spPr>
        <p:txBody>
          <a:bodyPr>
            <a:normAutofit fontScale="47500" lnSpcReduction="20000"/>
          </a:bodyPr>
          <a:lstStyle/>
          <a:p>
            <a:pPr marL="0" indent="0">
              <a:buNone/>
            </a:pPr>
            <a:r>
              <a:rPr lang="en-GB" sz="5100" dirty="0"/>
              <a:t>The STG was separated into 2 sections: </a:t>
            </a:r>
            <a:endParaRPr lang="en-ZA" sz="5100" dirty="0"/>
          </a:p>
          <a:p>
            <a:pPr marL="514350" lvl="0" indent="-514350">
              <a:buFont typeface="+mj-lt"/>
              <a:buAutoNum type="arabicPeriod"/>
            </a:pPr>
            <a:r>
              <a:rPr lang="en-ZA" sz="4200" dirty="0"/>
              <a:t>Monophasic: </a:t>
            </a:r>
            <a:r>
              <a:rPr lang="en-ZA" sz="4200" dirty="0" smtClean="0"/>
              <a:t>progestin </a:t>
            </a:r>
            <a:r>
              <a:rPr lang="en-ZA" sz="4200" dirty="0"/>
              <a:t>only tablets </a:t>
            </a:r>
          </a:p>
          <a:p>
            <a:pPr marL="514350" lvl="0" indent="-514350">
              <a:buFont typeface="+mj-lt"/>
              <a:buAutoNum type="arabicPeriod"/>
            </a:pPr>
            <a:r>
              <a:rPr lang="en-ZA" sz="4200" dirty="0"/>
              <a:t>Combination of </a:t>
            </a:r>
            <a:r>
              <a:rPr lang="en-ZA" sz="4200" dirty="0" smtClean="0"/>
              <a:t>progestin </a:t>
            </a:r>
            <a:r>
              <a:rPr lang="en-ZA" sz="4200" dirty="0"/>
              <a:t>and oestrogen in each tablet</a:t>
            </a:r>
          </a:p>
          <a:p>
            <a:pPr marL="0" indent="0">
              <a:buNone/>
            </a:pPr>
            <a:endParaRPr lang="en-ZA" dirty="0"/>
          </a:p>
          <a:p>
            <a:pPr marL="0" lvl="0" indent="0">
              <a:buNone/>
            </a:pPr>
            <a:r>
              <a:rPr lang="en-GB" sz="3800" b="1" u="sng" dirty="0"/>
              <a:t>Monophasic: </a:t>
            </a:r>
            <a:r>
              <a:rPr lang="en-GB" sz="3800" b="1" u="sng" dirty="0" err="1"/>
              <a:t>progestogen</a:t>
            </a:r>
            <a:r>
              <a:rPr lang="en-GB" sz="3800" b="1" u="sng" dirty="0"/>
              <a:t> only tablets</a:t>
            </a:r>
            <a:endParaRPr lang="en-ZA" sz="3800" dirty="0"/>
          </a:p>
          <a:p>
            <a:r>
              <a:rPr lang="en-GB" sz="3800" u="sng" dirty="0"/>
              <a:t>Levonorgestrel, oral, 0.03 mg daily:</a:t>
            </a:r>
            <a:r>
              <a:rPr lang="en-GB" sz="3800" dirty="0"/>
              <a:t> </a:t>
            </a:r>
            <a:r>
              <a:rPr lang="en-GB" sz="3800" i="1" dirty="0">
                <a:solidFill>
                  <a:srgbClr val="00B0F0"/>
                </a:solidFill>
              </a:rPr>
              <a:t>retained</a:t>
            </a:r>
            <a:endParaRPr lang="en-ZA" sz="3800" dirty="0">
              <a:solidFill>
                <a:srgbClr val="00B0F0"/>
              </a:solidFill>
            </a:endParaRPr>
          </a:p>
          <a:p>
            <a:pPr marL="0" indent="0">
              <a:buNone/>
            </a:pPr>
            <a:endParaRPr lang="en-ZA" sz="1100" dirty="0"/>
          </a:p>
          <a:p>
            <a:pPr marL="0" lvl="0" indent="0">
              <a:buNone/>
            </a:pPr>
            <a:r>
              <a:rPr lang="en-ZA" sz="3800" b="1" u="sng" dirty="0"/>
              <a:t>Combination of </a:t>
            </a:r>
            <a:r>
              <a:rPr lang="en-ZA" sz="3800" b="1" u="sng" dirty="0" err="1"/>
              <a:t>progestogen</a:t>
            </a:r>
            <a:r>
              <a:rPr lang="en-ZA" sz="3800" b="1" u="sng" dirty="0"/>
              <a:t> and oestrogen in each tablet</a:t>
            </a:r>
            <a:endParaRPr lang="en-ZA" sz="3800" dirty="0"/>
          </a:p>
          <a:p>
            <a:pPr marL="0" lvl="0" indent="0">
              <a:buNone/>
            </a:pPr>
            <a:r>
              <a:rPr lang="en-ZA" sz="3800" b="1" dirty="0"/>
              <a:t>Monophasic preparations: combination of </a:t>
            </a:r>
            <a:r>
              <a:rPr lang="en-ZA" sz="3800" b="1" dirty="0" smtClean="0"/>
              <a:t>progestin </a:t>
            </a:r>
            <a:r>
              <a:rPr lang="en-ZA" sz="3800" b="1" dirty="0"/>
              <a:t>and oestrogen in each tablet </a:t>
            </a:r>
            <a:endParaRPr lang="en-ZA" sz="3800" dirty="0"/>
          </a:p>
          <a:p>
            <a:r>
              <a:rPr lang="en-ZA" sz="3800" u="sng" dirty="0"/>
              <a:t>Levonorgestrel/</a:t>
            </a:r>
            <a:r>
              <a:rPr lang="en-ZA" sz="3800" u="sng" dirty="0" err="1"/>
              <a:t>ethinyloestradiol</a:t>
            </a:r>
            <a:r>
              <a:rPr lang="en-ZA" sz="3800" u="sng" dirty="0"/>
              <a:t> 0.15/0.03 mg, oral:</a:t>
            </a:r>
            <a:r>
              <a:rPr lang="en-ZA" sz="3800" i="1" dirty="0"/>
              <a:t> </a:t>
            </a:r>
            <a:r>
              <a:rPr lang="en-ZA" sz="3800" i="1" dirty="0">
                <a:solidFill>
                  <a:srgbClr val="00B0F0"/>
                </a:solidFill>
              </a:rPr>
              <a:t>retained</a:t>
            </a:r>
            <a:endParaRPr lang="en-ZA" sz="3800" dirty="0">
              <a:solidFill>
                <a:srgbClr val="00B0F0"/>
              </a:solidFill>
            </a:endParaRPr>
          </a:p>
          <a:p>
            <a:r>
              <a:rPr lang="en-ZA" sz="3800" u="sng" dirty="0" err="1"/>
              <a:t>Norgestrel</a:t>
            </a:r>
            <a:r>
              <a:rPr lang="en-ZA" sz="3800" u="sng" dirty="0"/>
              <a:t>/</a:t>
            </a:r>
            <a:r>
              <a:rPr lang="en-ZA" sz="3800" u="sng" dirty="0" err="1"/>
              <a:t>ethinyloestradiol</a:t>
            </a:r>
            <a:r>
              <a:rPr lang="en-ZA" sz="3800" u="sng" dirty="0"/>
              <a:t> 0.5/0.05 mg, oral:</a:t>
            </a:r>
            <a:r>
              <a:rPr lang="en-ZA" sz="3800" dirty="0"/>
              <a:t> </a:t>
            </a:r>
            <a:r>
              <a:rPr lang="en-ZA" sz="3800" i="1" dirty="0">
                <a:solidFill>
                  <a:srgbClr val="FF0000"/>
                </a:solidFill>
              </a:rPr>
              <a:t>deleted</a:t>
            </a:r>
            <a:endParaRPr lang="en-ZA" sz="3800" dirty="0">
              <a:solidFill>
                <a:srgbClr val="FF0000"/>
              </a:solidFill>
            </a:endParaRPr>
          </a:p>
          <a:p>
            <a:pPr lvl="1"/>
            <a:r>
              <a:rPr lang="en-ZA" dirty="0" err="1" smtClean="0"/>
              <a:t>Norgestrel</a:t>
            </a:r>
            <a:r>
              <a:rPr lang="en-ZA" dirty="0" smtClean="0"/>
              <a:t>/</a:t>
            </a:r>
            <a:r>
              <a:rPr lang="en-ZA" dirty="0" err="1" smtClean="0"/>
              <a:t>ethinyloestradiol</a:t>
            </a:r>
            <a:r>
              <a:rPr lang="en-ZA" dirty="0" smtClean="0"/>
              <a:t> </a:t>
            </a:r>
            <a:r>
              <a:rPr lang="en-ZA" dirty="0"/>
              <a:t>0.5/0.05 mg, oral </a:t>
            </a:r>
            <a:r>
              <a:rPr lang="en-ZA" dirty="0" smtClean="0"/>
              <a:t>deleted from the PHC EML</a:t>
            </a:r>
            <a:r>
              <a:rPr lang="en-GB" dirty="0" smtClean="0"/>
              <a:t>, </a:t>
            </a:r>
            <a:r>
              <a:rPr lang="en-GB" dirty="0"/>
              <a:t>as doses of 50mcg of </a:t>
            </a:r>
            <a:r>
              <a:rPr lang="en-GB" dirty="0" err="1"/>
              <a:t>estrogen</a:t>
            </a:r>
            <a:r>
              <a:rPr lang="en-GB" dirty="0"/>
              <a:t> </a:t>
            </a:r>
            <a:r>
              <a:rPr lang="en-GB" dirty="0" smtClean="0"/>
              <a:t>have </a:t>
            </a:r>
            <a:r>
              <a:rPr lang="en-GB" dirty="0"/>
              <a:t>been associated with vomiting.</a:t>
            </a:r>
            <a:endParaRPr lang="en-ZA" dirty="0"/>
          </a:p>
          <a:p>
            <a:pPr marL="0" indent="0">
              <a:buNone/>
            </a:pPr>
            <a:endParaRPr lang="en-ZA" sz="1100" dirty="0"/>
          </a:p>
          <a:p>
            <a:pPr marL="0" lvl="0" indent="0">
              <a:buNone/>
            </a:pPr>
            <a:r>
              <a:rPr lang="en-ZA" sz="3800" b="1" dirty="0" err="1"/>
              <a:t>Triphasic</a:t>
            </a:r>
            <a:r>
              <a:rPr lang="en-ZA" sz="3800" b="1" dirty="0"/>
              <a:t> preparations: combination of </a:t>
            </a:r>
            <a:r>
              <a:rPr lang="en-ZA" sz="3800" b="1" dirty="0" smtClean="0"/>
              <a:t>progestin </a:t>
            </a:r>
            <a:r>
              <a:rPr lang="en-ZA" sz="3800" b="1" dirty="0"/>
              <a:t>and oestrogen</a:t>
            </a:r>
            <a:endParaRPr lang="en-ZA" sz="3800" dirty="0"/>
          </a:p>
          <a:p>
            <a:r>
              <a:rPr lang="en-ZA" sz="3800" u="sng" dirty="0"/>
              <a:t>Levonorgestrel and </a:t>
            </a:r>
            <a:r>
              <a:rPr lang="en-ZA" sz="3800" u="sng" dirty="0" err="1"/>
              <a:t>ethinyloestradiol,oral</a:t>
            </a:r>
            <a:r>
              <a:rPr lang="en-ZA" sz="3800" u="sng" dirty="0"/>
              <a:t>:</a:t>
            </a:r>
            <a:r>
              <a:rPr lang="en-ZA" sz="3800" dirty="0"/>
              <a:t> </a:t>
            </a:r>
            <a:r>
              <a:rPr lang="en-ZA" sz="3800" i="1" dirty="0">
                <a:solidFill>
                  <a:srgbClr val="00B0F0"/>
                </a:solidFill>
              </a:rPr>
              <a:t>retained</a:t>
            </a:r>
            <a:endParaRPr lang="en-ZA" sz="3800" dirty="0">
              <a:solidFill>
                <a:srgbClr val="00B0F0"/>
              </a:solidFill>
            </a:endParaRPr>
          </a:p>
          <a:p>
            <a:pPr marL="0" indent="0">
              <a:buNone/>
            </a:pPr>
            <a:endParaRPr lang="en-ZA" sz="1100" dirty="0" smtClean="0"/>
          </a:p>
          <a:p>
            <a:pPr marL="0" lvl="0" indent="0">
              <a:buNone/>
            </a:pPr>
            <a:r>
              <a:rPr lang="en-ZA" sz="3800" b="1" dirty="0"/>
              <a:t>Biphasic preparation: </a:t>
            </a:r>
            <a:r>
              <a:rPr lang="en-ZA" sz="3800" b="1" i="1" dirty="0">
                <a:solidFill>
                  <a:schemeClr val="accent6">
                    <a:lumMod val="75000"/>
                  </a:schemeClr>
                </a:solidFill>
              </a:rPr>
              <a:t>not added</a:t>
            </a:r>
            <a:endParaRPr lang="en-ZA" sz="3800" dirty="0">
              <a:solidFill>
                <a:schemeClr val="accent6">
                  <a:lumMod val="75000"/>
                </a:schemeClr>
              </a:solidFill>
            </a:endParaRPr>
          </a:p>
          <a:p>
            <a:r>
              <a:rPr lang="en-ZA" sz="3800" dirty="0" smtClean="0"/>
              <a:t>To align </a:t>
            </a:r>
            <a:r>
              <a:rPr lang="en-ZA" sz="3800" dirty="0"/>
              <a:t>with standard of care and current </a:t>
            </a:r>
            <a:r>
              <a:rPr lang="en-ZA" sz="3800" dirty="0" smtClean="0"/>
              <a:t>practice.</a:t>
            </a:r>
            <a:endParaRPr lang="en-ZA" sz="38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27</a:t>
            </a:fld>
            <a:endParaRPr lang="en-ZA"/>
          </a:p>
        </p:txBody>
      </p:sp>
      <p:sp>
        <p:nvSpPr>
          <p:cNvPr id="8"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a:solidFill>
                  <a:schemeClr val="bg1"/>
                </a:solidFill>
              </a:rPr>
              <a:t>7.2.3 ORAL</a:t>
            </a:r>
          </a:p>
        </p:txBody>
      </p:sp>
      <p:sp>
        <p:nvSpPr>
          <p:cNvPr id="3" name="Content Placeholder 2"/>
          <p:cNvSpPr>
            <a:spLocks noGrp="1"/>
          </p:cNvSpPr>
          <p:nvPr>
            <p:ph idx="1"/>
          </p:nvPr>
        </p:nvSpPr>
        <p:spPr/>
        <p:txBody>
          <a:bodyPr>
            <a:normAutofit/>
          </a:bodyPr>
          <a:lstStyle/>
          <a:p>
            <a:r>
              <a:rPr lang="en-ZA" dirty="0" smtClean="0"/>
              <a:t>Contraindications </a:t>
            </a:r>
            <a:r>
              <a:rPr lang="en-ZA" dirty="0"/>
              <a:t>and directions pertaining to </a:t>
            </a:r>
            <a:r>
              <a:rPr lang="en-ZA" dirty="0" smtClean="0"/>
              <a:t>starting </a:t>
            </a:r>
            <a:r>
              <a:rPr lang="en-ZA" dirty="0"/>
              <a:t>therapy were tabulated </a:t>
            </a:r>
            <a:r>
              <a:rPr lang="en-ZA" dirty="0" smtClean="0"/>
              <a:t>in the STG (Refer to Section 7.2.3 Oral).</a:t>
            </a:r>
          </a:p>
          <a:p>
            <a:pPr>
              <a:buNone/>
            </a:pPr>
            <a:endParaRPr lang="en-ZA" dirty="0" smtClean="0"/>
          </a:p>
          <a:p>
            <a:pPr>
              <a:buNone/>
            </a:pPr>
            <a:r>
              <a:rPr lang="en-ZA" sz="4400" b="1" dirty="0" smtClean="0">
                <a:solidFill>
                  <a:srgbClr val="3366FF"/>
                </a:solidFill>
              </a:rPr>
              <a:t>Level of Evidence: III Guidelines</a:t>
            </a:r>
          </a:p>
          <a:p>
            <a:pPr>
              <a:buNone/>
            </a:pPr>
            <a:endParaRPr lang="en-ZA" sz="2000"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28</a:t>
            </a:fld>
            <a:endParaRPr lang="en-ZA"/>
          </a:p>
        </p:txBody>
      </p:sp>
      <p:sp>
        <p:nvSpPr>
          <p:cNvPr id="8" name="TextBox 7"/>
          <p:cNvSpPr txBox="1"/>
          <p:nvPr/>
        </p:nvSpPr>
        <p:spPr>
          <a:xfrm>
            <a:off x="6976110" y="55626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15</a:t>
            </a:r>
            <a:endParaRPr lang="en-ZA" dirty="0">
              <a:solidFill>
                <a:srgbClr val="3366FF"/>
              </a:solidFill>
            </a:endParaRPr>
          </a:p>
        </p:txBody>
      </p:sp>
    </p:spTree>
    <p:extLst>
      <p:ext uri="{BB962C8B-B14F-4D97-AF65-F5344CB8AC3E}">
        <p14:creationId xmlns:p14="http://schemas.microsoft.com/office/powerpoint/2010/main" xmlns="" val="29546774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69" y="0"/>
            <a:ext cx="8229600" cy="1143000"/>
          </a:xfrm>
        </p:spPr>
        <p:txBody>
          <a:bodyPr/>
          <a:lstStyle/>
          <a:p>
            <a:pPr algn="l"/>
            <a:r>
              <a:rPr lang="en-ZA" sz="3600" b="1" dirty="0">
                <a:solidFill>
                  <a:schemeClr val="bg1"/>
                </a:solidFill>
              </a:rPr>
              <a:t>7.2.3 ORAL</a:t>
            </a:r>
          </a:p>
        </p:txBody>
      </p:sp>
      <p:sp>
        <p:nvSpPr>
          <p:cNvPr id="3" name="Content Placeholder 2"/>
          <p:cNvSpPr>
            <a:spLocks noGrp="1"/>
          </p:cNvSpPr>
          <p:nvPr>
            <p:ph idx="1"/>
          </p:nvPr>
        </p:nvSpPr>
        <p:spPr>
          <a:xfrm>
            <a:off x="285720" y="1285860"/>
            <a:ext cx="8643998" cy="4840303"/>
          </a:xfrm>
        </p:spPr>
        <p:txBody>
          <a:bodyPr>
            <a:normAutofit/>
          </a:bodyPr>
          <a:lstStyle/>
          <a:p>
            <a:pPr marL="0" indent="0">
              <a:buNone/>
            </a:pPr>
            <a:r>
              <a:rPr lang="en-ZA" b="1" dirty="0" smtClean="0"/>
              <a:t>Medicine interactions</a:t>
            </a:r>
          </a:p>
          <a:p>
            <a:pPr marL="0" indent="0">
              <a:buNone/>
            </a:pPr>
            <a:r>
              <a:rPr lang="en-GB" dirty="0" smtClean="0"/>
              <a:t>STG only includes medicines</a:t>
            </a:r>
            <a:r>
              <a:rPr lang="en-GB" dirty="0"/>
              <a:t>, where there is </a:t>
            </a:r>
            <a:r>
              <a:rPr lang="en-GB" dirty="0" smtClean="0"/>
              <a:t>available evidence </a:t>
            </a:r>
            <a:r>
              <a:rPr lang="en-GB" dirty="0"/>
              <a:t>to support </a:t>
            </a:r>
            <a:r>
              <a:rPr lang="en-GB" dirty="0" smtClean="0"/>
              <a:t>medicine </a:t>
            </a:r>
            <a:r>
              <a:rPr lang="en-GB" dirty="0"/>
              <a:t>interactions with </a:t>
            </a:r>
            <a:r>
              <a:rPr lang="en-GB" dirty="0" smtClean="0"/>
              <a:t>oral contraceptives.</a:t>
            </a:r>
          </a:p>
          <a:p>
            <a:pPr marL="0" indent="0">
              <a:buNone/>
            </a:pPr>
            <a:endParaRPr lang="en-GB" sz="1000" dirty="0" smtClean="0"/>
          </a:p>
          <a:p>
            <a:pPr marL="0" indent="0">
              <a:buNone/>
            </a:pPr>
            <a:r>
              <a:rPr lang="en-GB" sz="2400" b="1" u="sng" dirty="0" smtClean="0"/>
              <a:t>Liver enzyme-inducing medicines</a:t>
            </a:r>
            <a:r>
              <a:rPr lang="en-GB" sz="2400" u="sng" dirty="0" smtClean="0"/>
              <a:t>: </a:t>
            </a:r>
            <a:r>
              <a:rPr lang="en-GB" sz="2400" i="1" dirty="0" smtClean="0">
                <a:solidFill>
                  <a:srgbClr val="9966FF"/>
                </a:solidFill>
              </a:rPr>
              <a:t>COC interaction with rifampicin, </a:t>
            </a:r>
            <a:r>
              <a:rPr lang="en-GB" sz="2400" i="1" dirty="0" err="1" smtClean="0">
                <a:solidFill>
                  <a:srgbClr val="9966FF"/>
                </a:solidFill>
              </a:rPr>
              <a:t>phenobarbitone</a:t>
            </a:r>
            <a:r>
              <a:rPr lang="en-GB" sz="2400" i="1" dirty="0" smtClean="0">
                <a:solidFill>
                  <a:srgbClr val="9966FF"/>
                </a:solidFill>
              </a:rPr>
              <a:t>, </a:t>
            </a:r>
            <a:r>
              <a:rPr lang="en-GB" sz="2400" i="1" dirty="0" err="1" smtClean="0">
                <a:solidFill>
                  <a:srgbClr val="9966FF"/>
                </a:solidFill>
              </a:rPr>
              <a:t>phenytoin</a:t>
            </a:r>
            <a:r>
              <a:rPr lang="en-GB" sz="2400" i="1" dirty="0" smtClean="0">
                <a:solidFill>
                  <a:srgbClr val="9966FF"/>
                </a:solidFill>
              </a:rPr>
              <a:t>, </a:t>
            </a:r>
            <a:r>
              <a:rPr lang="en-GB" sz="2400" i="1" dirty="0" err="1" smtClean="0">
                <a:solidFill>
                  <a:srgbClr val="9966FF"/>
                </a:solidFill>
              </a:rPr>
              <a:t>carbamazepine</a:t>
            </a:r>
            <a:r>
              <a:rPr lang="en-GB" sz="2400" i="1" dirty="0" smtClean="0">
                <a:solidFill>
                  <a:srgbClr val="9966FF"/>
                </a:solidFill>
              </a:rPr>
              <a:t>, </a:t>
            </a:r>
            <a:r>
              <a:rPr lang="en-GB" sz="2400" i="1" dirty="0" err="1" smtClean="0">
                <a:solidFill>
                  <a:srgbClr val="9966FF"/>
                </a:solidFill>
              </a:rPr>
              <a:t>nevirapine</a:t>
            </a:r>
            <a:r>
              <a:rPr lang="en-GB" sz="2400" i="1" dirty="0" smtClean="0">
                <a:solidFill>
                  <a:srgbClr val="9966FF"/>
                </a:solidFill>
              </a:rPr>
              <a:t>, </a:t>
            </a:r>
            <a:r>
              <a:rPr lang="en-GB" sz="2400" i="1" dirty="0" err="1" smtClean="0">
                <a:solidFill>
                  <a:srgbClr val="9966FF"/>
                </a:solidFill>
              </a:rPr>
              <a:t>lopinavir</a:t>
            </a:r>
            <a:r>
              <a:rPr lang="en-GB" sz="2400" i="1" dirty="0" smtClean="0">
                <a:solidFill>
                  <a:srgbClr val="9966FF"/>
                </a:solidFill>
              </a:rPr>
              <a:t>/</a:t>
            </a:r>
            <a:r>
              <a:rPr lang="en-GB" sz="2400" i="1" dirty="0" err="1" smtClean="0">
                <a:solidFill>
                  <a:srgbClr val="9966FF"/>
                </a:solidFill>
              </a:rPr>
              <a:t>ritonavir</a:t>
            </a:r>
            <a:r>
              <a:rPr lang="en-GB" sz="2400" i="1" dirty="0" smtClean="0">
                <a:solidFill>
                  <a:srgbClr val="9966FF"/>
                </a:solidFill>
              </a:rPr>
              <a:t> added</a:t>
            </a:r>
          </a:p>
          <a:p>
            <a:pPr marL="0" indent="0">
              <a:buNone/>
            </a:pPr>
            <a:endParaRPr lang="en-GB" sz="1200" u="sng" dirty="0" smtClean="0"/>
          </a:p>
          <a:p>
            <a:pPr>
              <a:buNone/>
            </a:pPr>
            <a:r>
              <a:rPr lang="en-ZA" sz="1400" dirty="0" smtClean="0"/>
              <a:t>Faculty of Family Planning and Reproductive Health Care Clinical Effectiveness Unit. FFPRHC Guidance (April 2005). Drug interactions with hormonal contraception. </a:t>
            </a:r>
            <a:r>
              <a:rPr lang="en-ZA" sz="1400" i="1" dirty="0" smtClean="0"/>
              <a:t>J </a:t>
            </a:r>
            <a:r>
              <a:rPr lang="en-ZA" sz="1400" i="1" dirty="0" err="1" smtClean="0"/>
              <a:t>Fam</a:t>
            </a:r>
            <a:r>
              <a:rPr lang="en-ZA" sz="1400" i="1" dirty="0" smtClean="0"/>
              <a:t> </a:t>
            </a:r>
            <a:r>
              <a:rPr lang="en-ZA" sz="1400" i="1" dirty="0" err="1" smtClean="0"/>
              <a:t>Plann</a:t>
            </a:r>
            <a:r>
              <a:rPr lang="en-ZA" sz="1400" i="1" dirty="0" smtClean="0"/>
              <a:t> </a:t>
            </a:r>
            <a:r>
              <a:rPr lang="en-ZA" sz="1400" i="1" dirty="0" err="1" smtClean="0"/>
              <a:t>Reprod</a:t>
            </a:r>
            <a:r>
              <a:rPr lang="en-ZA" sz="1400" i="1" dirty="0" smtClean="0"/>
              <a:t> Health Care. </a:t>
            </a:r>
            <a:r>
              <a:rPr lang="en-ZA" sz="1400" dirty="0" smtClean="0"/>
              <a:t>2005 Apr;31(2):139-51.</a:t>
            </a:r>
            <a:endParaRPr lang="en-GB" sz="1400" dirty="0" smtClean="0"/>
          </a:p>
          <a:p>
            <a:pPr>
              <a:buNone/>
            </a:pPr>
            <a:r>
              <a:rPr lang="en-GB" sz="1400" dirty="0" smtClean="0"/>
              <a:t>SAMF 10</a:t>
            </a:r>
            <a:r>
              <a:rPr lang="en-GB" sz="1400" baseline="30000" dirty="0" smtClean="0"/>
              <a:t>th</a:t>
            </a:r>
            <a:r>
              <a:rPr lang="en-GB" sz="1400" dirty="0" smtClean="0"/>
              <a:t> edition, 2012.</a:t>
            </a:r>
            <a:endParaRPr lang="en-ZA" sz="1400" dirty="0" smtClean="0"/>
          </a:p>
          <a:p>
            <a:pPr>
              <a:buNone/>
            </a:pPr>
            <a:r>
              <a:rPr lang="en-GB" sz="1400" dirty="0" smtClean="0"/>
              <a:t>WHO Medical Eligibility Criteria fourth edition 2009.</a:t>
            </a:r>
            <a:endParaRPr lang="en-ZA" sz="1400" dirty="0" smtClean="0"/>
          </a:p>
          <a:p>
            <a:pPr marL="0" indent="0">
              <a:buNone/>
            </a:pPr>
            <a:endParaRPr lang="en-ZA" dirty="0"/>
          </a:p>
          <a:p>
            <a:pPr marL="0" indent="0">
              <a:buNone/>
            </a:pPr>
            <a:endParaRPr lang="en-ZA" b="1"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29</a:t>
            </a:fld>
            <a:endParaRPr lang="en-ZA"/>
          </a:p>
        </p:txBody>
      </p:sp>
      <p:sp>
        <p:nvSpPr>
          <p:cNvPr id="7" name="TextBox 6"/>
          <p:cNvSpPr txBox="1"/>
          <p:nvPr/>
        </p:nvSpPr>
        <p:spPr>
          <a:xfrm>
            <a:off x="6976110" y="5754886"/>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16</a:t>
            </a:r>
            <a:endParaRPr lang="en-ZA" dirty="0">
              <a:solidFill>
                <a:srgbClr val="3366FF"/>
              </a:solidFill>
            </a:endParaRPr>
          </a:p>
        </p:txBody>
      </p:sp>
    </p:spTree>
    <p:extLst>
      <p:ext uri="{BB962C8B-B14F-4D97-AF65-F5344CB8AC3E}">
        <p14:creationId xmlns:p14="http://schemas.microsoft.com/office/powerpoint/2010/main" xmlns="" val="3354229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54" y="0"/>
            <a:ext cx="8229600" cy="1143000"/>
          </a:xfrm>
        </p:spPr>
        <p:txBody>
          <a:bodyPr>
            <a:normAutofit/>
          </a:bodyPr>
          <a:lstStyle/>
          <a:p>
            <a:pPr algn="l"/>
            <a:r>
              <a:rPr lang="en-ZA" sz="3600" b="1" dirty="0">
                <a:solidFill>
                  <a:schemeClr val="bg1"/>
                </a:solidFill>
              </a:rPr>
              <a:t>INTRODUCTION TO CONTRACEPTION</a:t>
            </a:r>
          </a:p>
        </p:txBody>
      </p:sp>
      <p:sp>
        <p:nvSpPr>
          <p:cNvPr id="3" name="Content Placeholder 2"/>
          <p:cNvSpPr>
            <a:spLocks noGrp="1"/>
          </p:cNvSpPr>
          <p:nvPr>
            <p:ph idx="1"/>
          </p:nvPr>
        </p:nvSpPr>
        <p:spPr>
          <a:xfrm>
            <a:off x="214282" y="1285860"/>
            <a:ext cx="8715436" cy="4840303"/>
          </a:xfrm>
        </p:spPr>
        <p:txBody>
          <a:bodyPr>
            <a:normAutofit fontScale="70000" lnSpcReduction="20000"/>
          </a:bodyPr>
          <a:lstStyle/>
          <a:p>
            <a:r>
              <a:rPr lang="en-ZA" dirty="0" smtClean="0"/>
              <a:t>Different </a:t>
            </a:r>
            <a:r>
              <a:rPr lang="en-ZA" dirty="0"/>
              <a:t>options of </a:t>
            </a:r>
            <a:r>
              <a:rPr lang="en-ZA" dirty="0" smtClean="0"/>
              <a:t>therapies tabulated, describing:</a:t>
            </a:r>
          </a:p>
          <a:p>
            <a:pPr lvl="1"/>
            <a:r>
              <a:rPr lang="en-ZA" dirty="0" smtClean="0"/>
              <a:t>Advantages </a:t>
            </a:r>
            <a:r>
              <a:rPr lang="en-ZA" dirty="0"/>
              <a:t>and disadvantages of the different </a:t>
            </a:r>
            <a:r>
              <a:rPr lang="en-ZA" dirty="0" smtClean="0"/>
              <a:t>therapies.</a:t>
            </a:r>
          </a:p>
          <a:p>
            <a:pPr lvl="1"/>
            <a:r>
              <a:rPr lang="en-ZA" dirty="0" smtClean="0"/>
              <a:t>Positioning  of the </a:t>
            </a:r>
            <a:r>
              <a:rPr lang="en-ZA" dirty="0"/>
              <a:t>various contraceptive methods in therapy. </a:t>
            </a:r>
            <a:endParaRPr lang="en-ZA" dirty="0" smtClean="0"/>
          </a:p>
          <a:p>
            <a:pPr lvl="1"/>
            <a:r>
              <a:rPr lang="en-ZA" dirty="0" smtClean="0"/>
              <a:t>The success rate/failure rate of the various contraceptive methods.</a:t>
            </a:r>
          </a:p>
          <a:p>
            <a:pPr lvl="1">
              <a:buNone/>
            </a:pPr>
            <a:endParaRPr lang="en-ZA" sz="1200" dirty="0" smtClean="0"/>
          </a:p>
          <a:p>
            <a:pPr>
              <a:buNone/>
            </a:pPr>
            <a:r>
              <a:rPr lang="en-ZA" dirty="0" smtClean="0"/>
              <a:t>CAUTION BOX updated:</a:t>
            </a:r>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ZA" sz="4600" b="1" dirty="0" smtClean="0">
              <a:solidFill>
                <a:srgbClr val="3366FF"/>
              </a:solidFill>
            </a:endParaRPr>
          </a:p>
          <a:p>
            <a:pPr>
              <a:buNone/>
            </a:pPr>
            <a:endParaRPr lang="en-ZA" sz="4600" b="1" dirty="0" smtClean="0">
              <a:solidFill>
                <a:srgbClr val="3366FF"/>
              </a:solidFill>
            </a:endParaRPr>
          </a:p>
          <a:p>
            <a:pPr>
              <a:buNone/>
            </a:pPr>
            <a:r>
              <a:rPr lang="en-ZA" sz="4600" b="1" dirty="0" smtClean="0">
                <a:solidFill>
                  <a:srgbClr val="3366FF"/>
                </a:solidFill>
              </a:rPr>
              <a:t>Level of evidence: III Guidelines, Expert opinion</a:t>
            </a:r>
            <a:endParaRPr lang="en-ZA" sz="4600" dirty="0" smtClean="0"/>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ZA" dirty="0" smtClean="0"/>
          </a:p>
          <a:p>
            <a:pPr>
              <a:buNone/>
            </a:pPr>
            <a:endParaRPr lang="en-ZA" dirty="0"/>
          </a:p>
          <a:p>
            <a:pPr>
              <a:buNone/>
            </a:pPr>
            <a:endParaRPr lang="en-ZA" dirty="0"/>
          </a:p>
          <a:p>
            <a:endParaRPr lang="en-ZA" dirty="0"/>
          </a:p>
        </p:txBody>
      </p:sp>
      <p:sp>
        <p:nvSpPr>
          <p:cNvPr id="5" name="Footer Placeholder 4"/>
          <p:cNvSpPr>
            <a:spLocks noGrp="1"/>
          </p:cNvSpPr>
          <p:nvPr>
            <p:ph type="ftr" sz="quarter" idx="11"/>
          </p:nvPr>
        </p:nvSpPr>
        <p:spPr>
          <a:xfrm>
            <a:off x="2945605" y="6324600"/>
            <a:ext cx="2895600" cy="365125"/>
          </a:xfrm>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a:t>
            </a:fld>
            <a:endParaRPr lang="en-ZA" sz="1000" dirty="0"/>
          </a:p>
        </p:txBody>
      </p:sp>
      <p:sp>
        <p:nvSpPr>
          <p:cNvPr id="7" name="Rounded Rectangle 6"/>
          <p:cNvSpPr/>
          <p:nvPr/>
        </p:nvSpPr>
        <p:spPr>
          <a:xfrm>
            <a:off x="642910" y="3214686"/>
            <a:ext cx="7500990" cy="2071702"/>
          </a:xfrm>
          <a:prstGeom prst="roundRect">
            <a:avLst/>
          </a:prstGeom>
          <a:solidFill>
            <a:schemeClr val="tx2">
              <a:lumMod val="60000"/>
              <a:lumOff val="40000"/>
            </a:schemeClr>
          </a:solidFill>
          <a:effectLst>
            <a:glow rad="63500">
              <a:schemeClr val="accent1">
                <a:satMod val="175000"/>
                <a:alpha val="40000"/>
              </a:schemeClr>
            </a:glow>
            <a:outerShdw blurRad="50800" dist="38100" algn="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schemeClr val="bg1"/>
                </a:solidFill>
              </a:rPr>
              <a:t>CAUTION</a:t>
            </a:r>
            <a:endParaRPr lang="en-ZA" b="1" dirty="0" smtClean="0">
              <a:solidFill>
                <a:schemeClr val="bg1"/>
              </a:solidFill>
            </a:endParaRPr>
          </a:p>
          <a:p>
            <a:pPr algn="ctr"/>
            <a:r>
              <a:rPr lang="en-ZA" b="1" dirty="0" smtClean="0">
                <a:solidFill>
                  <a:schemeClr val="bg1"/>
                </a:solidFill>
              </a:rPr>
              <a:t>Hormonal contraception and IUDs do not prevent sexually transmitted infections (STIs), including HIV. Dual contraception use i.e. the use of a condom in combination with another contraceptive method is recommended to reduce the risk of STIs, including HIV. IUDs are the preferred primary contraceptive method.</a:t>
            </a:r>
          </a:p>
          <a:p>
            <a:pPr algn="ctr"/>
            <a:endParaRPr lang="en-ZA" dirty="0">
              <a:solidFill>
                <a:schemeClr val="bg1"/>
              </a:solidFill>
            </a:endParaRPr>
          </a:p>
        </p:txBody>
      </p:sp>
    </p:spTree>
    <p:extLst>
      <p:ext uri="{BB962C8B-B14F-4D97-AF65-F5344CB8AC3E}">
        <p14:creationId xmlns:p14="http://schemas.microsoft.com/office/powerpoint/2010/main" xmlns="" val="788148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a:solidFill>
                  <a:schemeClr val="bg1"/>
                </a:solidFill>
              </a:rPr>
              <a:t>7.2.3 ORAL</a:t>
            </a:r>
          </a:p>
        </p:txBody>
      </p:sp>
      <p:sp>
        <p:nvSpPr>
          <p:cNvPr id="3" name="Content Placeholder 2"/>
          <p:cNvSpPr>
            <a:spLocks noGrp="1"/>
          </p:cNvSpPr>
          <p:nvPr>
            <p:ph idx="1"/>
          </p:nvPr>
        </p:nvSpPr>
        <p:spPr>
          <a:xfrm>
            <a:off x="142844" y="1357298"/>
            <a:ext cx="8858280" cy="4768865"/>
          </a:xfrm>
        </p:spPr>
        <p:txBody>
          <a:bodyPr>
            <a:normAutofit/>
          </a:bodyPr>
          <a:lstStyle/>
          <a:p>
            <a:pPr>
              <a:buNone/>
            </a:pPr>
            <a:r>
              <a:rPr lang="en-GB" sz="3800" b="1" dirty="0" smtClean="0"/>
              <a:t>Non-liver enzyme inducing medicines</a:t>
            </a:r>
          </a:p>
          <a:p>
            <a:r>
              <a:rPr lang="en-GB" sz="2800" u="sng" dirty="0" err="1" smtClean="0"/>
              <a:t>Lamotrigine</a:t>
            </a:r>
            <a:r>
              <a:rPr lang="en-GB" sz="2800" u="sng" dirty="0"/>
              <a:t>: </a:t>
            </a:r>
            <a:r>
              <a:rPr lang="en-GB" sz="2800" i="1" dirty="0" smtClean="0">
                <a:solidFill>
                  <a:srgbClr val="9966FF"/>
                </a:solidFill>
              </a:rPr>
              <a:t>COC-</a:t>
            </a:r>
            <a:r>
              <a:rPr lang="en-GB" sz="2800" i="1" dirty="0" err="1" smtClean="0">
                <a:solidFill>
                  <a:srgbClr val="9966FF"/>
                </a:solidFill>
              </a:rPr>
              <a:t>lamotrigine</a:t>
            </a:r>
            <a:r>
              <a:rPr lang="en-GB" sz="2800" i="1" dirty="0" smtClean="0">
                <a:solidFill>
                  <a:srgbClr val="9966FF"/>
                </a:solidFill>
              </a:rPr>
              <a:t> interaction added</a:t>
            </a:r>
            <a:endParaRPr lang="en-GB" sz="2800" dirty="0" smtClean="0"/>
          </a:p>
          <a:p>
            <a:pPr lvl="1"/>
            <a:r>
              <a:rPr lang="en-GB" sz="2000" dirty="0" smtClean="0"/>
              <a:t>No </a:t>
            </a:r>
            <a:r>
              <a:rPr lang="en-ZA" sz="2000" dirty="0"/>
              <a:t>reduction in </a:t>
            </a:r>
            <a:r>
              <a:rPr lang="en-ZA" sz="2000" dirty="0" err="1" smtClean="0"/>
              <a:t>progestins</a:t>
            </a:r>
            <a:r>
              <a:rPr lang="en-ZA" sz="2000" dirty="0" smtClean="0"/>
              <a:t> reported in available published literature.</a:t>
            </a:r>
          </a:p>
          <a:p>
            <a:pPr lvl="1"/>
            <a:r>
              <a:rPr lang="en-GB" sz="2000" dirty="0" smtClean="0"/>
              <a:t>PK </a:t>
            </a:r>
            <a:r>
              <a:rPr lang="en-GB" sz="2000" dirty="0"/>
              <a:t>studies show levels of lamotrigine decrease significantly </a:t>
            </a:r>
            <a:r>
              <a:rPr lang="en-GB" sz="2000" dirty="0" smtClean="0"/>
              <a:t>(by 50%) during </a:t>
            </a:r>
            <a:r>
              <a:rPr lang="en-GB" sz="2000" dirty="0"/>
              <a:t>COC use and increase significantly during the pill-free interval</a:t>
            </a:r>
            <a:r>
              <a:rPr lang="en-GB" sz="2000" dirty="0" smtClean="0"/>
              <a:t>.</a:t>
            </a:r>
            <a:endParaRPr lang="en-ZA" sz="2000" dirty="0" smtClean="0"/>
          </a:p>
          <a:p>
            <a:pPr>
              <a:buNone/>
            </a:pPr>
            <a:r>
              <a:rPr lang="en-ZA" sz="3800" b="1" dirty="0" smtClean="0">
                <a:solidFill>
                  <a:srgbClr val="3366FF"/>
                </a:solidFill>
              </a:rPr>
              <a:t>Level of Evidence: III Guidelines, Case Report</a:t>
            </a:r>
          </a:p>
          <a:p>
            <a:pPr>
              <a:buNone/>
            </a:pPr>
            <a:endParaRPr lang="en-ZA" dirty="0" smtClean="0"/>
          </a:p>
          <a:p>
            <a:pPr>
              <a:buNone/>
            </a:pPr>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30</a:t>
            </a:fld>
            <a:endParaRPr lang="en-ZA"/>
          </a:p>
        </p:txBody>
      </p:sp>
      <p:sp>
        <p:nvSpPr>
          <p:cNvPr id="7" name="TextBox 6"/>
          <p:cNvSpPr txBox="1"/>
          <p:nvPr/>
        </p:nvSpPr>
        <p:spPr>
          <a:xfrm>
            <a:off x="6705600" y="52578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17</a:t>
            </a:r>
            <a:endParaRPr lang="en-ZA" dirty="0">
              <a:solidFill>
                <a:srgbClr val="3366FF"/>
              </a:solidFill>
            </a:endParaRPr>
          </a:p>
        </p:txBody>
      </p:sp>
    </p:spTree>
    <p:extLst>
      <p:ext uri="{BB962C8B-B14F-4D97-AF65-F5344CB8AC3E}">
        <p14:creationId xmlns:p14="http://schemas.microsoft.com/office/powerpoint/2010/main" xmlns="" val="35442674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a:solidFill>
                  <a:schemeClr val="bg1"/>
                </a:solidFill>
              </a:rPr>
              <a:t>7.2.3 ORAL</a:t>
            </a:r>
          </a:p>
        </p:txBody>
      </p:sp>
      <p:sp>
        <p:nvSpPr>
          <p:cNvPr id="3" name="Content Placeholder 2"/>
          <p:cNvSpPr>
            <a:spLocks noGrp="1"/>
          </p:cNvSpPr>
          <p:nvPr>
            <p:ph idx="1"/>
          </p:nvPr>
        </p:nvSpPr>
        <p:spPr>
          <a:xfrm>
            <a:off x="179512" y="1340768"/>
            <a:ext cx="8784976" cy="4785395"/>
          </a:xfrm>
        </p:spPr>
        <p:txBody>
          <a:bodyPr>
            <a:normAutofit fontScale="77500" lnSpcReduction="20000"/>
          </a:bodyPr>
          <a:lstStyle/>
          <a:p>
            <a:r>
              <a:rPr lang="en-ZA" u="sng" dirty="0" smtClean="0"/>
              <a:t>Short-term antibiotic therapy</a:t>
            </a:r>
            <a:r>
              <a:rPr lang="en-ZA" dirty="0" smtClean="0"/>
              <a:t>: </a:t>
            </a:r>
            <a:r>
              <a:rPr lang="en-ZA" i="1" dirty="0" smtClean="0">
                <a:solidFill>
                  <a:srgbClr val="9966FF"/>
                </a:solidFill>
              </a:rPr>
              <a:t>Possible </a:t>
            </a:r>
            <a:r>
              <a:rPr lang="en-GB" i="1" dirty="0" smtClean="0">
                <a:solidFill>
                  <a:srgbClr val="9966FF"/>
                </a:solidFill>
              </a:rPr>
              <a:t>COC-short term antibiotic therapy interaction added </a:t>
            </a:r>
          </a:p>
          <a:p>
            <a:pPr lvl="1"/>
            <a:r>
              <a:rPr lang="en-ZA" dirty="0" smtClean="0"/>
              <a:t>Canadian consensus guidelines (2004): </a:t>
            </a:r>
          </a:p>
          <a:p>
            <a:pPr lvl="2"/>
            <a:r>
              <a:rPr lang="en-ZA" dirty="0" smtClean="0"/>
              <a:t>Antibiotic use does not appear to affect combined OC efficacy (except for </a:t>
            </a:r>
            <a:r>
              <a:rPr lang="en-ZA" dirty="0" err="1" smtClean="0"/>
              <a:t>griseofulvin</a:t>
            </a:r>
            <a:r>
              <a:rPr lang="en-ZA" dirty="0" smtClean="0"/>
              <a:t> &amp; rifampicin).</a:t>
            </a:r>
          </a:p>
          <a:p>
            <a:pPr lvl="2"/>
            <a:r>
              <a:rPr lang="en-ZA" dirty="0" smtClean="0"/>
              <a:t>The association between antibiotic use &amp; contraceptive failure is based on isolated case reports only.</a:t>
            </a:r>
          </a:p>
          <a:p>
            <a:pPr lvl="2"/>
            <a:r>
              <a:rPr lang="en-ZA" dirty="0" smtClean="0"/>
              <a:t>Pharmacologic and cohort studies do not support an effect of antibiotics on combined OC-induced ovulation suppression or contraceptive failure. </a:t>
            </a:r>
          </a:p>
          <a:p>
            <a:pPr lvl="1"/>
            <a:r>
              <a:rPr lang="en-ZA" dirty="0"/>
              <a:t>WHO medical eligibility criteria for contraceptive use (2009</a:t>
            </a:r>
            <a:r>
              <a:rPr lang="en-ZA" dirty="0" smtClean="0"/>
              <a:t>):</a:t>
            </a:r>
          </a:p>
          <a:p>
            <a:pPr lvl="2"/>
            <a:r>
              <a:rPr lang="en-ZA" dirty="0" smtClean="0"/>
              <a:t> Does not </a:t>
            </a:r>
            <a:r>
              <a:rPr lang="en-ZA" dirty="0"/>
              <a:t>recommend use of barrier method in addition to COC.</a:t>
            </a:r>
          </a:p>
          <a:p>
            <a:pPr lvl="1"/>
            <a:r>
              <a:rPr lang="en-ZA" dirty="0"/>
              <a:t>SAMF 10</a:t>
            </a:r>
            <a:r>
              <a:rPr lang="en-ZA" baseline="30000" dirty="0"/>
              <a:t>th</a:t>
            </a:r>
            <a:r>
              <a:rPr lang="en-ZA" dirty="0"/>
              <a:t> </a:t>
            </a:r>
            <a:r>
              <a:rPr lang="en-ZA" dirty="0" smtClean="0"/>
              <a:t>edition </a:t>
            </a:r>
            <a:r>
              <a:rPr lang="en-ZA" dirty="0"/>
              <a:t>(2012</a:t>
            </a:r>
            <a:r>
              <a:rPr lang="en-ZA" dirty="0" smtClean="0"/>
              <a:t>):</a:t>
            </a:r>
          </a:p>
          <a:p>
            <a:pPr lvl="2"/>
            <a:r>
              <a:rPr lang="en-ZA" dirty="0" smtClean="0"/>
              <a:t>Common </a:t>
            </a:r>
            <a:r>
              <a:rPr lang="en-ZA" dirty="0"/>
              <a:t>practice to recommend use of barrier methods during antibiotic therapy </a:t>
            </a:r>
            <a:r>
              <a:rPr lang="en-ZA" dirty="0" smtClean="0"/>
              <a:t>&amp; </a:t>
            </a:r>
            <a:r>
              <a:rPr lang="en-ZA" dirty="0"/>
              <a:t>until 7 active pills have been taken on completion of the antibiotic.</a:t>
            </a:r>
            <a:r>
              <a:rPr lang="en-ZA" u="sng" dirty="0"/>
              <a:t> </a:t>
            </a:r>
            <a:endParaRPr lang="en-ZA" dirty="0"/>
          </a:p>
          <a:p>
            <a:pPr lvl="1"/>
            <a:endParaRPr lang="en-ZA" dirty="0" smtClean="0"/>
          </a:p>
          <a:p>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31</a:t>
            </a:fld>
            <a:endParaRPr lang="en-ZA"/>
          </a:p>
        </p:txBody>
      </p:sp>
    </p:spTree>
    <p:extLst>
      <p:ext uri="{BB962C8B-B14F-4D97-AF65-F5344CB8AC3E}">
        <p14:creationId xmlns:p14="http://schemas.microsoft.com/office/powerpoint/2010/main" xmlns="" val="3179142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75" y="0"/>
            <a:ext cx="8229600" cy="1143000"/>
          </a:xfrm>
        </p:spPr>
        <p:txBody>
          <a:bodyPr/>
          <a:lstStyle/>
          <a:p>
            <a:pPr algn="l"/>
            <a:r>
              <a:rPr lang="en-ZA" sz="3600" b="1" dirty="0">
                <a:solidFill>
                  <a:schemeClr val="bg1"/>
                </a:solidFill>
              </a:rPr>
              <a:t>7.2.3 ORAL</a:t>
            </a:r>
            <a:endParaRPr lang="en-ZA" sz="3600" dirty="0">
              <a:solidFill>
                <a:schemeClr val="bg1"/>
              </a:solidFill>
            </a:endParaRPr>
          </a:p>
        </p:txBody>
      </p:sp>
      <p:sp>
        <p:nvSpPr>
          <p:cNvPr id="3" name="Content Placeholder 2"/>
          <p:cNvSpPr>
            <a:spLocks noGrp="1"/>
          </p:cNvSpPr>
          <p:nvPr>
            <p:ph idx="1"/>
          </p:nvPr>
        </p:nvSpPr>
        <p:spPr>
          <a:xfrm>
            <a:off x="107504" y="1196752"/>
            <a:ext cx="8928992" cy="4929411"/>
          </a:xfrm>
        </p:spPr>
        <p:txBody>
          <a:bodyPr>
            <a:normAutofit fontScale="25000" lnSpcReduction="20000"/>
          </a:bodyPr>
          <a:lstStyle/>
          <a:p>
            <a:pPr lvl="1"/>
            <a:r>
              <a:rPr lang="en-ZA" sz="8000" dirty="0" smtClean="0"/>
              <a:t>FFPRHC guidance:</a:t>
            </a:r>
          </a:p>
          <a:p>
            <a:pPr lvl="2"/>
            <a:r>
              <a:rPr lang="en-ZA" sz="5600" dirty="0" smtClean="0"/>
              <a:t>Lack </a:t>
            </a:r>
            <a:r>
              <a:rPr lang="en-ZA" sz="5600" dirty="0"/>
              <a:t>of evidence supporting reduced efficacy of </a:t>
            </a:r>
            <a:r>
              <a:rPr lang="en-ZA" sz="5600" dirty="0" smtClean="0"/>
              <a:t>COC.</a:t>
            </a:r>
          </a:p>
          <a:p>
            <a:pPr lvl="2"/>
            <a:r>
              <a:rPr lang="en-ZA" sz="5600" dirty="0" smtClean="0"/>
              <a:t>Recommends </a:t>
            </a:r>
            <a:r>
              <a:rPr lang="en-ZA" sz="5600" dirty="0"/>
              <a:t>additional protection during treatment </a:t>
            </a:r>
            <a:r>
              <a:rPr lang="en-ZA" sz="5600" dirty="0" smtClean="0"/>
              <a:t>&amp; </a:t>
            </a:r>
            <a:r>
              <a:rPr lang="en-ZA" sz="5600" dirty="0"/>
              <a:t>for 7 days after antibiotic is stopped for antibiotic courses </a:t>
            </a:r>
            <a:r>
              <a:rPr lang="en-ZA" sz="5600" dirty="0" smtClean="0"/>
              <a:t>≤ 3weeks </a:t>
            </a:r>
            <a:r>
              <a:rPr lang="en-ZA" sz="5600" dirty="0"/>
              <a:t>and no additional protection for long antibiotic courses,  </a:t>
            </a:r>
            <a:r>
              <a:rPr lang="en-ZA" sz="5600" dirty="0" smtClean="0"/>
              <a:t>≥ 3weeks</a:t>
            </a:r>
            <a:r>
              <a:rPr lang="en-ZA" sz="5600" dirty="0"/>
              <a:t>.</a:t>
            </a:r>
          </a:p>
          <a:p>
            <a:pPr lvl="1"/>
            <a:r>
              <a:rPr lang="en-ZA" sz="8000" dirty="0"/>
              <a:t>P</a:t>
            </a:r>
            <a:r>
              <a:rPr lang="en-ZA" sz="8000" dirty="0" smtClean="0"/>
              <a:t>harmacokinetic </a:t>
            </a:r>
            <a:r>
              <a:rPr lang="en-ZA" sz="8000" dirty="0"/>
              <a:t>study by </a:t>
            </a:r>
            <a:r>
              <a:rPr lang="en-ZA" sz="8000" dirty="0" err="1"/>
              <a:t>Neeley</a:t>
            </a:r>
            <a:r>
              <a:rPr lang="en-ZA" sz="8000" dirty="0"/>
              <a:t> </a:t>
            </a:r>
            <a:r>
              <a:rPr lang="en-ZA" sz="8000" i="1" dirty="0"/>
              <a:t>et al.,</a:t>
            </a:r>
            <a:r>
              <a:rPr lang="en-ZA" sz="8000" dirty="0"/>
              <a:t> </a:t>
            </a:r>
            <a:r>
              <a:rPr lang="en-ZA" sz="8000" dirty="0" smtClean="0"/>
              <a:t>(1991):</a:t>
            </a:r>
          </a:p>
          <a:p>
            <a:pPr lvl="2"/>
            <a:r>
              <a:rPr lang="en-ZA" sz="5600" dirty="0" smtClean="0"/>
              <a:t>Serum </a:t>
            </a:r>
            <a:r>
              <a:rPr lang="en-ZA" sz="5600" dirty="0"/>
              <a:t>concentrations of ethinyl </a:t>
            </a:r>
            <a:r>
              <a:rPr lang="en-ZA" sz="5600" dirty="0" err="1"/>
              <a:t>estradiol</a:t>
            </a:r>
            <a:r>
              <a:rPr lang="en-ZA" sz="5600" dirty="0"/>
              <a:t>, </a:t>
            </a:r>
            <a:r>
              <a:rPr lang="en-ZA" sz="5600" dirty="0" err="1"/>
              <a:t>norethindrone</a:t>
            </a:r>
            <a:r>
              <a:rPr lang="en-ZA" sz="5600" dirty="0"/>
              <a:t> </a:t>
            </a:r>
            <a:r>
              <a:rPr lang="en-ZA" sz="5600" dirty="0" smtClean="0"/>
              <a:t>&amp; </a:t>
            </a:r>
            <a:r>
              <a:rPr lang="en-ZA" sz="5600" dirty="0"/>
              <a:t>endogenous </a:t>
            </a:r>
            <a:r>
              <a:rPr lang="en-ZA" sz="5600" dirty="0" smtClean="0"/>
              <a:t>progestin </a:t>
            </a:r>
            <a:r>
              <a:rPr lang="en-ZA" sz="5600" dirty="0"/>
              <a:t>during the control phase (steady dose of OC </a:t>
            </a:r>
            <a:r>
              <a:rPr lang="en-ZA" sz="5600" dirty="0" err="1"/>
              <a:t>Orth-Novum</a:t>
            </a:r>
            <a:r>
              <a:rPr lang="en-ZA" sz="5600" dirty="0"/>
              <a:t> 1/35) </a:t>
            </a:r>
            <a:r>
              <a:rPr lang="en-ZA" sz="5600" dirty="0" smtClean="0"/>
              <a:t>&amp; </a:t>
            </a:r>
            <a:r>
              <a:rPr lang="en-ZA" sz="5600" dirty="0"/>
              <a:t>treatment phase (additional </a:t>
            </a:r>
            <a:r>
              <a:rPr lang="en-ZA" sz="5600" dirty="0" err="1"/>
              <a:t>doxycline</a:t>
            </a:r>
            <a:r>
              <a:rPr lang="en-ZA" sz="5600" dirty="0"/>
              <a:t> 100mg twice daily was administered</a:t>
            </a:r>
            <a:r>
              <a:rPr lang="en-ZA" sz="5600" dirty="0" smtClean="0"/>
              <a:t>) was studied (n=24).</a:t>
            </a:r>
          </a:p>
          <a:p>
            <a:pPr lvl="2"/>
            <a:r>
              <a:rPr lang="en-ZA" sz="5600" dirty="0" smtClean="0"/>
              <a:t>A course </a:t>
            </a:r>
            <a:r>
              <a:rPr lang="en-ZA" sz="5600" dirty="0"/>
              <a:t>of doxycycline 100mg for 7 days did not increase the endogenous </a:t>
            </a:r>
            <a:r>
              <a:rPr lang="en-ZA" sz="5600" dirty="0" smtClean="0"/>
              <a:t>progestin </a:t>
            </a:r>
            <a:r>
              <a:rPr lang="en-ZA" sz="5600" dirty="0"/>
              <a:t>to suggest ovulation (overall mean concentrations of 0.5 ± </a:t>
            </a:r>
            <a:r>
              <a:rPr lang="en-ZA" sz="5600" dirty="0" smtClean="0"/>
              <a:t>0.2 </a:t>
            </a:r>
            <a:r>
              <a:rPr lang="en-ZA" sz="5600" dirty="0" err="1" smtClean="0"/>
              <a:t>ng</a:t>
            </a:r>
            <a:r>
              <a:rPr lang="en-ZA" sz="5600" dirty="0" smtClean="0"/>
              <a:t>/mL </a:t>
            </a:r>
            <a:r>
              <a:rPr lang="en-ZA" sz="5600" dirty="0"/>
              <a:t>during the treatment phase compared with serum concentrations, 0.6 ± </a:t>
            </a:r>
            <a:r>
              <a:rPr lang="en-ZA" sz="5600" dirty="0" smtClean="0"/>
              <a:t>0.2 </a:t>
            </a:r>
            <a:r>
              <a:rPr lang="en-ZA" sz="5600" dirty="0" err="1" smtClean="0"/>
              <a:t>ng</a:t>
            </a:r>
            <a:r>
              <a:rPr lang="en-ZA" sz="5600" dirty="0" smtClean="0"/>
              <a:t>/mL</a:t>
            </a:r>
            <a:r>
              <a:rPr lang="en-ZA" sz="5600" dirty="0"/>
              <a:t>, during the control phase). </a:t>
            </a:r>
            <a:r>
              <a:rPr lang="en-ZA" sz="5600" dirty="0" smtClean="0"/>
              <a:t>Note that </a:t>
            </a:r>
            <a:r>
              <a:rPr lang="en-ZA" sz="5600" dirty="0"/>
              <a:t>the effects of longer or earlier administration of doxycycline was not investigated</a:t>
            </a:r>
            <a:r>
              <a:rPr lang="en-ZA" sz="5600" dirty="0" smtClean="0"/>
              <a:t>.</a:t>
            </a:r>
          </a:p>
          <a:p>
            <a:pPr marL="0" indent="0">
              <a:buNone/>
            </a:pPr>
            <a:r>
              <a:rPr lang="en-ZA" sz="8000" i="1" dirty="0"/>
              <a:t>Rationale: </a:t>
            </a:r>
            <a:r>
              <a:rPr lang="en-ZA" sz="8000" dirty="0"/>
              <a:t>The available evidence does not generally support the reduced efficacy of COC associated with short-term antibiotic therapy</a:t>
            </a:r>
            <a:r>
              <a:rPr lang="en-ZA" sz="8000" dirty="0" smtClean="0"/>
              <a:t>.</a:t>
            </a:r>
          </a:p>
          <a:p>
            <a:pPr marL="0" indent="0">
              <a:buNone/>
            </a:pPr>
            <a:r>
              <a:rPr lang="en-ZA" sz="11200" b="1" dirty="0">
                <a:solidFill>
                  <a:srgbClr val="3366FF"/>
                </a:solidFill>
              </a:rPr>
              <a:t>Level of Evidence: III Guidelines, </a:t>
            </a:r>
            <a:r>
              <a:rPr lang="en-ZA" sz="11200" b="1" dirty="0" smtClean="0">
                <a:solidFill>
                  <a:srgbClr val="3366FF"/>
                </a:solidFill>
              </a:rPr>
              <a:t>Pharmacokinetic study</a:t>
            </a:r>
            <a:endParaRPr lang="en-ZA" sz="11200" dirty="0"/>
          </a:p>
          <a:p>
            <a:pPr marL="0" lvl="0" indent="0">
              <a:buNone/>
            </a:pPr>
            <a:endParaRPr lang="en-ZA" sz="1900" dirty="0" smtClean="0"/>
          </a:p>
          <a:p>
            <a:pPr marL="0" indent="0">
              <a:buNone/>
            </a:pPr>
            <a:endParaRPr lang="en-ZA" sz="2000" dirty="0"/>
          </a:p>
          <a:p>
            <a:pPr marL="0" lvl="0" indent="0">
              <a:buNone/>
            </a:pPr>
            <a:endParaRPr lang="en-ZA" sz="1900" dirty="0" smtClean="0"/>
          </a:p>
          <a:p>
            <a:pPr marL="0" indent="0">
              <a:buNone/>
            </a:pPr>
            <a:r>
              <a:rPr lang="en-ZA" dirty="0"/>
              <a:t> </a:t>
            </a:r>
          </a:p>
          <a:p>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32</a:t>
            </a:fld>
            <a:endParaRPr lang="en-ZA"/>
          </a:p>
        </p:txBody>
      </p:sp>
      <p:sp>
        <p:nvSpPr>
          <p:cNvPr id="8" name="TextBox 7"/>
          <p:cNvSpPr txBox="1"/>
          <p:nvPr/>
        </p:nvSpPr>
        <p:spPr>
          <a:xfrm>
            <a:off x="6705600" y="58674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18</a:t>
            </a:r>
            <a:endParaRPr lang="en-ZA" dirty="0">
              <a:solidFill>
                <a:srgbClr val="3366FF"/>
              </a:solidFill>
            </a:endParaRPr>
          </a:p>
        </p:txBody>
      </p:sp>
    </p:spTree>
    <p:extLst>
      <p:ext uri="{BB962C8B-B14F-4D97-AF65-F5344CB8AC3E}">
        <p14:creationId xmlns:p14="http://schemas.microsoft.com/office/powerpoint/2010/main" xmlns="" val="35166331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a:solidFill>
                  <a:schemeClr val="bg1"/>
                </a:solidFill>
              </a:rPr>
              <a:t>7.2.4 MISSED PILLS</a:t>
            </a:r>
            <a:endParaRPr lang="en-ZA" sz="3600" dirty="0">
              <a:solidFill>
                <a:schemeClr val="bg1"/>
              </a:solidFill>
            </a:endParaRPr>
          </a:p>
        </p:txBody>
      </p:sp>
      <p:sp>
        <p:nvSpPr>
          <p:cNvPr id="3" name="Content Placeholder 2"/>
          <p:cNvSpPr>
            <a:spLocks noGrp="1"/>
          </p:cNvSpPr>
          <p:nvPr>
            <p:ph idx="1"/>
          </p:nvPr>
        </p:nvSpPr>
        <p:spPr>
          <a:xfrm>
            <a:off x="179512" y="1214422"/>
            <a:ext cx="8784976" cy="5072098"/>
          </a:xfrm>
        </p:spPr>
        <p:txBody>
          <a:bodyPr>
            <a:normAutofit/>
          </a:bodyPr>
          <a:lstStyle/>
          <a:p>
            <a:pPr marL="0" indent="0">
              <a:buNone/>
            </a:pPr>
            <a:r>
              <a:rPr lang="en-ZA" dirty="0" smtClean="0"/>
              <a:t>STG separated </a:t>
            </a:r>
            <a:r>
              <a:rPr lang="en-ZA" dirty="0"/>
              <a:t>into 2 sections: </a:t>
            </a:r>
          </a:p>
          <a:p>
            <a:pPr marL="914400" lvl="1" indent="-514350">
              <a:buAutoNum type="arabicPeriod"/>
            </a:pPr>
            <a:r>
              <a:rPr lang="en-ZA" sz="2400" u="sng" dirty="0" smtClean="0"/>
              <a:t>Progestin </a:t>
            </a:r>
            <a:r>
              <a:rPr lang="en-ZA" sz="2400" u="sng" dirty="0"/>
              <a:t>only </a:t>
            </a:r>
            <a:r>
              <a:rPr lang="en-ZA" sz="2400" u="sng" dirty="0" smtClean="0"/>
              <a:t>tablets:</a:t>
            </a:r>
            <a:r>
              <a:rPr lang="en-ZA" sz="2400" dirty="0" smtClean="0"/>
              <a:t> Efficacy is lost if one pill is forgotten or taken more than 3 hours late.</a:t>
            </a:r>
            <a:endParaRPr lang="en-ZA" sz="2400" u="sng" dirty="0"/>
          </a:p>
          <a:p>
            <a:pPr marL="514350" indent="-514350">
              <a:buNone/>
            </a:pPr>
            <a:endParaRPr lang="en-ZA" dirty="0" smtClean="0"/>
          </a:p>
          <a:p>
            <a:pPr marL="0" indent="0">
              <a:buNone/>
            </a:pPr>
            <a:endParaRPr lang="en-ZA" dirty="0" smtClean="0"/>
          </a:p>
          <a:p>
            <a:pPr marL="0" indent="0">
              <a:buNone/>
            </a:pPr>
            <a:endParaRPr lang="en-ZA" dirty="0" smtClean="0"/>
          </a:p>
          <a:p>
            <a:pPr marL="0" indent="0">
              <a:buNone/>
            </a:pPr>
            <a:endParaRPr lang="en-ZA" dirty="0" smtClean="0"/>
          </a:p>
          <a:p>
            <a:pPr marL="514350" indent="-51435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GB" dirty="0" smtClean="0"/>
          </a:p>
          <a:p>
            <a:pPr marL="0" indent="0">
              <a:buNone/>
            </a:pPr>
            <a:endParaRPr lang="en-ZA" dirty="0"/>
          </a:p>
          <a:p>
            <a:pPr marL="0" indent="0">
              <a:buNone/>
            </a:pPr>
            <a:endParaRPr lang="en-ZA" dirty="0" smtClean="0"/>
          </a:p>
          <a:p>
            <a:pPr marL="0" indent="0">
              <a:buNone/>
            </a:pPr>
            <a:endParaRPr lang="en-ZA" dirty="0"/>
          </a:p>
          <a:p>
            <a:pPr marL="0" indent="0">
              <a:buNone/>
            </a:pPr>
            <a:endParaRPr lang="en-ZA" dirty="0"/>
          </a:p>
          <a:p>
            <a:pPr marL="0" indent="0">
              <a:buNone/>
            </a:pPr>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33</a:t>
            </a:fld>
            <a:endParaRPr lang="en-ZA"/>
          </a:p>
        </p:txBody>
      </p:sp>
      <p:graphicFrame>
        <p:nvGraphicFramePr>
          <p:cNvPr id="15" name="Table 14"/>
          <p:cNvGraphicFramePr>
            <a:graphicFrameLocks noGrp="1"/>
          </p:cNvGraphicFramePr>
          <p:nvPr>
            <p:extLst>
              <p:ext uri="{D42A27DB-BD31-4B8C-83A1-F6EECF244321}">
                <p14:modId xmlns:p14="http://schemas.microsoft.com/office/powerpoint/2010/main" xmlns="" val="785970473"/>
              </p:ext>
            </p:extLst>
          </p:nvPr>
        </p:nvGraphicFramePr>
        <p:xfrm>
          <a:off x="304800" y="3048000"/>
          <a:ext cx="8229600" cy="2079507"/>
        </p:xfrm>
        <a:graphic>
          <a:graphicData uri="http://schemas.openxmlformats.org/drawingml/2006/table">
            <a:tbl>
              <a:tblPr firstRow="1" firstCol="1" lastRow="1" lastCol="1" bandRow="1" bandCol="1">
                <a:tableStyleId>{1E171933-4619-4E11-9A3F-F7608DF75F80}</a:tableStyleId>
              </a:tblPr>
              <a:tblGrid>
                <a:gridCol w="4114800"/>
                <a:gridCol w="4114800"/>
              </a:tblGrid>
              <a:tr h="300216">
                <a:tc>
                  <a:txBody>
                    <a:bodyPr/>
                    <a:lstStyle/>
                    <a:p>
                      <a:pPr algn="just">
                        <a:lnSpc>
                          <a:spcPct val="115000"/>
                        </a:lnSpc>
                        <a:spcAft>
                          <a:spcPts val="0"/>
                        </a:spcAft>
                      </a:pPr>
                      <a:r>
                        <a:rPr lang="en-GB" sz="1600" b="1" spc="-20" dirty="0" smtClean="0">
                          <a:effectLst/>
                        </a:rPr>
                        <a:t>SCENARIO</a:t>
                      </a:r>
                      <a:endParaRPr lang="en-ZA" sz="1600" b="1"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GB" sz="1600" b="1" spc="-20" dirty="0" smtClean="0">
                          <a:effectLst/>
                        </a:rPr>
                        <a:t>ACTION</a:t>
                      </a:r>
                      <a:endParaRPr lang="en-ZA" sz="1600" b="1" dirty="0">
                        <a:effectLst/>
                        <a:latin typeface="Calibri"/>
                        <a:ea typeface="Calibri"/>
                        <a:cs typeface="Times New Roman"/>
                      </a:endParaRPr>
                    </a:p>
                  </a:txBody>
                  <a:tcPr marL="68580" marR="68580" marT="0" marB="0"/>
                </a:tc>
              </a:tr>
              <a:tr h="619129">
                <a:tc>
                  <a:txBody>
                    <a:bodyPr/>
                    <a:lstStyle/>
                    <a:p>
                      <a:pPr algn="just">
                        <a:lnSpc>
                          <a:spcPct val="115000"/>
                        </a:lnSpc>
                        <a:spcAft>
                          <a:spcPts val="0"/>
                        </a:spcAft>
                      </a:pPr>
                      <a:r>
                        <a:rPr lang="en-US" sz="1600" b="0" spc="-20" dirty="0" smtClean="0">
                          <a:effectLst/>
                        </a:rPr>
                        <a:t>One pill forgotten or if pill taken &gt;3 hours</a:t>
                      </a:r>
                      <a:r>
                        <a:rPr lang="en-US" sz="1600" b="0" spc="-20" baseline="0" dirty="0" smtClean="0">
                          <a:effectLst/>
                        </a:rPr>
                        <a:t> </a:t>
                      </a:r>
                      <a:r>
                        <a:rPr lang="en-US" sz="1600" b="0" spc="-20" dirty="0" smtClean="0">
                          <a:effectLst/>
                        </a:rPr>
                        <a:t>late and unprotected sexual intercourse</a:t>
                      </a:r>
                      <a:r>
                        <a:rPr lang="en-US" sz="1600" b="0" spc="-20" baseline="0" dirty="0" smtClean="0">
                          <a:effectLst/>
                        </a:rPr>
                        <a:t> </a:t>
                      </a:r>
                      <a:r>
                        <a:rPr lang="en-US" sz="1600" b="0" spc="-20" dirty="0" smtClean="0">
                          <a:effectLst/>
                        </a:rPr>
                        <a:t>has not occurred in the past 5 days.</a:t>
                      </a:r>
                      <a:endParaRPr lang="en-ZA" sz="1600" b="0" dirty="0">
                        <a:effectLst/>
                        <a:latin typeface="Calibri"/>
                        <a:ea typeface="Calibri"/>
                        <a:cs typeface="Times New Roman"/>
                      </a:endParaRPr>
                    </a:p>
                  </a:txBody>
                  <a:tcPr marL="68580" marR="68580" marT="0" marB="0">
                    <a:solidFill>
                      <a:schemeClr val="accent4">
                        <a:lumMod val="40000"/>
                        <a:lumOff val="60000"/>
                      </a:schemeClr>
                    </a:solidFill>
                  </a:tcPr>
                </a:tc>
                <a:tc>
                  <a:txBody>
                    <a:bodyPr/>
                    <a:lstStyle/>
                    <a:p>
                      <a:pPr algn="just">
                        <a:lnSpc>
                          <a:spcPct val="115000"/>
                        </a:lnSpc>
                        <a:spcAft>
                          <a:spcPts val="0"/>
                        </a:spcAft>
                      </a:pPr>
                      <a:r>
                        <a:rPr lang="en-US" sz="1600" b="0" spc="-20" dirty="0" smtClean="0">
                          <a:effectLst/>
                        </a:rPr>
                        <a:t>Take pill as soon as remembered and</a:t>
                      </a:r>
                      <a:r>
                        <a:rPr lang="en-US" sz="1600" b="0" spc="-20" baseline="0" dirty="0" smtClean="0">
                          <a:effectLst/>
                        </a:rPr>
                        <a:t> </a:t>
                      </a:r>
                      <a:r>
                        <a:rPr lang="en-US" sz="1600" b="0" spc="-20" dirty="0" smtClean="0">
                          <a:effectLst/>
                        </a:rPr>
                        <a:t>continue taking one pill daily at the</a:t>
                      </a:r>
                      <a:r>
                        <a:rPr lang="en-US" sz="1600" b="0" spc="-20" baseline="0" dirty="0" smtClean="0">
                          <a:effectLst/>
                        </a:rPr>
                        <a:t> </a:t>
                      </a:r>
                      <a:r>
                        <a:rPr lang="en-US" sz="1600" b="0" spc="-20" dirty="0" smtClean="0">
                          <a:effectLst/>
                        </a:rPr>
                        <a:t>same hour.</a:t>
                      </a:r>
                      <a:endParaRPr lang="en-ZA" sz="1600" b="0" dirty="0">
                        <a:effectLst/>
                        <a:latin typeface="Calibri"/>
                        <a:ea typeface="Calibri"/>
                        <a:cs typeface="Times New Roman"/>
                      </a:endParaRPr>
                    </a:p>
                  </a:txBody>
                  <a:tcPr marL="68580" marR="68580" marT="0" marB="0">
                    <a:solidFill>
                      <a:schemeClr val="accent4">
                        <a:lumMod val="40000"/>
                        <a:lumOff val="60000"/>
                      </a:schemeClr>
                    </a:solidFill>
                  </a:tcPr>
                </a:tc>
              </a:tr>
              <a:tr h="938043">
                <a:tc>
                  <a:txBody>
                    <a:bodyPr/>
                    <a:lstStyle/>
                    <a:p>
                      <a:pPr algn="just">
                        <a:lnSpc>
                          <a:spcPct val="115000"/>
                        </a:lnSpc>
                        <a:spcAft>
                          <a:spcPts val="0"/>
                        </a:spcAft>
                      </a:pPr>
                      <a:r>
                        <a:rPr lang="en-US" sz="1600" b="0" spc="-20" dirty="0" smtClean="0">
                          <a:effectLst/>
                        </a:rPr>
                        <a:t>One pill forgotten or if taken &gt; 3 hours</a:t>
                      </a:r>
                      <a:r>
                        <a:rPr lang="en-US" sz="1600" b="0" spc="-20" baseline="0" dirty="0" smtClean="0">
                          <a:effectLst/>
                        </a:rPr>
                        <a:t> </a:t>
                      </a:r>
                      <a:r>
                        <a:rPr lang="en-US" sz="1600" b="0" spc="-20" dirty="0" smtClean="0">
                          <a:effectLst/>
                        </a:rPr>
                        <a:t>late and unprotected sexual intercourse</a:t>
                      </a:r>
                      <a:r>
                        <a:rPr lang="en-US" sz="1600" b="0" spc="-20" baseline="0" dirty="0" smtClean="0">
                          <a:effectLst/>
                        </a:rPr>
                        <a:t> </a:t>
                      </a:r>
                      <a:r>
                        <a:rPr lang="en-US" sz="1600" b="0" spc="-20" dirty="0" smtClean="0">
                          <a:effectLst/>
                        </a:rPr>
                        <a:t>has occurred in the past 5 days.</a:t>
                      </a:r>
                      <a:endParaRPr lang="en-ZA" sz="1600" b="0" dirty="0">
                        <a:effectLst/>
                        <a:latin typeface="Calibri"/>
                        <a:ea typeface="Calibri"/>
                        <a:cs typeface="Times New Roman"/>
                      </a:endParaRPr>
                    </a:p>
                  </a:txBody>
                  <a:tcPr marL="68580" marR="68580" marT="0" marB="0">
                    <a:solidFill>
                      <a:schemeClr val="accent4">
                        <a:lumMod val="20000"/>
                        <a:lumOff val="80000"/>
                      </a:schemeClr>
                    </a:solidFill>
                  </a:tcPr>
                </a:tc>
                <a:tc>
                  <a:txBody>
                    <a:bodyPr/>
                    <a:lstStyle/>
                    <a:p>
                      <a:pPr algn="just">
                        <a:lnSpc>
                          <a:spcPct val="115000"/>
                        </a:lnSpc>
                        <a:spcAft>
                          <a:spcPts val="0"/>
                        </a:spcAft>
                      </a:pPr>
                      <a:r>
                        <a:rPr lang="en-US" sz="1600" b="0" spc="-20" dirty="0" smtClean="0">
                          <a:effectLst/>
                        </a:rPr>
                        <a:t>Give emergency contraception (see</a:t>
                      </a:r>
                      <a:r>
                        <a:rPr lang="en-US" sz="1600" b="0" spc="-20" baseline="0" dirty="0" smtClean="0">
                          <a:effectLst/>
                        </a:rPr>
                        <a:t> </a:t>
                      </a:r>
                      <a:r>
                        <a:rPr lang="en-US" sz="1600" b="0" spc="-20" dirty="0" smtClean="0">
                          <a:effectLst/>
                        </a:rPr>
                        <a:t>Section 7.4).</a:t>
                      </a:r>
                    </a:p>
                    <a:p>
                      <a:pPr algn="just">
                        <a:lnSpc>
                          <a:spcPct val="115000"/>
                        </a:lnSpc>
                        <a:spcAft>
                          <a:spcPts val="0"/>
                        </a:spcAft>
                      </a:pPr>
                      <a:r>
                        <a:rPr lang="en-US" sz="1600" b="0" spc="-20" dirty="0" smtClean="0">
                          <a:effectLst/>
                        </a:rPr>
                        <a:t>Take one pill the next day and continue</a:t>
                      </a:r>
                    </a:p>
                    <a:p>
                      <a:pPr algn="just">
                        <a:lnSpc>
                          <a:spcPct val="115000"/>
                        </a:lnSpc>
                        <a:spcAft>
                          <a:spcPts val="0"/>
                        </a:spcAft>
                      </a:pPr>
                      <a:r>
                        <a:rPr lang="en-US" sz="1600" b="0" spc="-20" dirty="0" smtClean="0">
                          <a:effectLst/>
                        </a:rPr>
                        <a:t>taking one pill daily at the same hour.</a:t>
                      </a:r>
                      <a:endParaRPr lang="en-ZA" sz="1600" b="0" dirty="0">
                        <a:effectLst/>
                        <a:latin typeface="Calibri"/>
                        <a:ea typeface="Calibri"/>
                        <a:cs typeface="Times New Roman"/>
                      </a:endParaRPr>
                    </a:p>
                  </a:txBody>
                  <a:tcPr marL="68580" marR="68580" marT="0" marB="0">
                    <a:solidFill>
                      <a:schemeClr val="accent4">
                        <a:lumMod val="20000"/>
                        <a:lumOff val="80000"/>
                      </a:schemeClr>
                    </a:solidFill>
                  </a:tcPr>
                </a:tc>
              </a:tr>
            </a:tbl>
          </a:graphicData>
        </a:graphic>
      </p:graphicFrame>
      <p:sp>
        <p:nvSpPr>
          <p:cNvPr id="10" name="TextBox 9"/>
          <p:cNvSpPr txBox="1"/>
          <p:nvPr/>
        </p:nvSpPr>
        <p:spPr>
          <a:xfrm>
            <a:off x="6705600" y="58674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19</a:t>
            </a:r>
            <a:endParaRPr lang="en-ZA" dirty="0">
              <a:solidFill>
                <a:srgbClr val="3366FF"/>
              </a:solidFill>
            </a:endParaRPr>
          </a:p>
        </p:txBody>
      </p:sp>
    </p:spTree>
    <p:extLst>
      <p:ext uri="{BB962C8B-B14F-4D97-AF65-F5344CB8AC3E}">
        <p14:creationId xmlns:p14="http://schemas.microsoft.com/office/powerpoint/2010/main" xmlns="" val="1983614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23" y="5862"/>
            <a:ext cx="8229600" cy="1143000"/>
          </a:xfrm>
        </p:spPr>
        <p:txBody>
          <a:bodyPr/>
          <a:lstStyle/>
          <a:p>
            <a:pPr algn="l"/>
            <a:r>
              <a:rPr lang="en-ZA" sz="3600" b="1" dirty="0" smtClean="0">
                <a:solidFill>
                  <a:schemeClr val="bg1"/>
                </a:solidFill>
              </a:rPr>
              <a:t>7.2.4 MISSED PILLS</a:t>
            </a:r>
            <a:endParaRPr lang="en-ZA" sz="3600" dirty="0">
              <a:solidFill>
                <a:schemeClr val="bg1"/>
              </a:solidFill>
            </a:endParaRPr>
          </a:p>
        </p:txBody>
      </p:sp>
      <p:sp>
        <p:nvSpPr>
          <p:cNvPr id="3" name="Content Placeholder 2"/>
          <p:cNvSpPr>
            <a:spLocks noGrp="1"/>
          </p:cNvSpPr>
          <p:nvPr>
            <p:ph idx="1"/>
          </p:nvPr>
        </p:nvSpPr>
        <p:spPr>
          <a:xfrm>
            <a:off x="285720" y="1357298"/>
            <a:ext cx="8401080" cy="4768865"/>
          </a:xfrm>
        </p:spPr>
        <p:txBody>
          <a:bodyPr>
            <a:normAutofit/>
          </a:bodyPr>
          <a:lstStyle/>
          <a:p>
            <a:pPr marL="514350" indent="-514350">
              <a:buFont typeface="+mj-lt"/>
              <a:buAutoNum type="arabicPeriod" startAt="2"/>
            </a:pPr>
            <a:r>
              <a:rPr lang="en-GB" sz="2400" u="sng" dirty="0" smtClean="0"/>
              <a:t>Combination of progestin &amp; </a:t>
            </a:r>
            <a:r>
              <a:rPr lang="en-GB" sz="2400" u="sng" dirty="0" err="1" smtClean="0"/>
              <a:t>estrogen</a:t>
            </a:r>
            <a:r>
              <a:rPr lang="en-GB" sz="2400" u="sng" dirty="0" smtClean="0"/>
              <a:t> in each pill</a:t>
            </a:r>
            <a:r>
              <a:rPr lang="en-GB" sz="2400" dirty="0" smtClean="0"/>
              <a:t> - Missing active pills and extending hormone free interval leads to decreased contraceptive efficacy. Recommend dual contraception for all scenarios. </a:t>
            </a:r>
          </a:p>
          <a:p>
            <a:pPr marL="514350" indent="-514350">
              <a:buFont typeface="+mj-lt"/>
              <a:buAutoNum type="arabicPeriod" startAt="2"/>
            </a:pPr>
            <a:endParaRPr lang="en-GB" sz="2400" dirty="0" smtClean="0"/>
          </a:p>
          <a:p>
            <a:pPr marL="514350" indent="-514350">
              <a:buFont typeface="+mj-lt"/>
              <a:buAutoNum type="arabicPeriod" startAt="2"/>
            </a:pPr>
            <a:endParaRPr lang="en-GB" sz="2400" dirty="0" smtClean="0"/>
          </a:p>
          <a:p>
            <a:pPr marL="514350" indent="-514350">
              <a:buFont typeface="+mj-lt"/>
              <a:buAutoNum type="arabicPeriod" startAt="2"/>
            </a:pPr>
            <a:endParaRPr lang="en-GB" sz="2400" dirty="0" smtClean="0"/>
          </a:p>
          <a:p>
            <a:pPr marL="514350" indent="-514350">
              <a:buFont typeface="+mj-lt"/>
              <a:buAutoNum type="arabicPeriod" startAt="2"/>
            </a:pPr>
            <a:endParaRPr lang="en-GB" sz="2400" dirty="0" smtClean="0"/>
          </a:p>
          <a:p>
            <a:pPr marL="514350" indent="-514350">
              <a:buFont typeface="+mj-lt"/>
              <a:buAutoNum type="arabicPeriod" startAt="2"/>
            </a:pPr>
            <a:endParaRPr lang="en-GB" sz="2400" dirty="0" smtClean="0"/>
          </a:p>
          <a:p>
            <a:pPr marL="514350" indent="-514350">
              <a:buNone/>
            </a:pPr>
            <a:endParaRPr lang="en-ZA" dirty="0" smtClean="0"/>
          </a:p>
          <a:p>
            <a:pPr>
              <a:buNone/>
            </a:pPr>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34</a:t>
            </a:fld>
            <a:endParaRPr lang="en-ZA"/>
          </a:p>
        </p:txBody>
      </p:sp>
      <p:graphicFrame>
        <p:nvGraphicFramePr>
          <p:cNvPr id="7" name="Table 6"/>
          <p:cNvGraphicFramePr>
            <a:graphicFrameLocks noGrp="1"/>
          </p:cNvGraphicFramePr>
          <p:nvPr/>
        </p:nvGraphicFramePr>
        <p:xfrm>
          <a:off x="457200" y="3200400"/>
          <a:ext cx="8429684" cy="1911097"/>
        </p:xfrm>
        <a:graphic>
          <a:graphicData uri="http://schemas.openxmlformats.org/drawingml/2006/table">
            <a:tbl>
              <a:tblPr>
                <a:tableStyleId>{C4B1156A-380E-4F78-BDF5-A606A8083BF9}</a:tableStyleId>
              </a:tblPr>
              <a:tblGrid>
                <a:gridCol w="4214842"/>
                <a:gridCol w="4214842"/>
              </a:tblGrid>
              <a:tr h="284275">
                <a:tc>
                  <a:txBody>
                    <a:bodyPr/>
                    <a:lstStyle/>
                    <a:p>
                      <a:pPr algn="ctr">
                        <a:spcAft>
                          <a:spcPts val="0"/>
                        </a:spcAft>
                      </a:pPr>
                      <a:r>
                        <a:rPr lang="en-GB" sz="1600" b="1" dirty="0" smtClean="0">
                          <a:solidFill>
                            <a:schemeClr val="bg1"/>
                          </a:solidFill>
                        </a:rPr>
                        <a:t>SCENARIO</a:t>
                      </a:r>
                      <a:endParaRPr lang="en-ZA" sz="1600" b="1" dirty="0">
                        <a:solidFill>
                          <a:schemeClr val="bg1"/>
                        </a:solidFill>
                        <a:latin typeface="+mn-lt"/>
                        <a:ea typeface="Times New Roman"/>
                        <a:cs typeface="Times New Roman"/>
                      </a:endParaRPr>
                    </a:p>
                  </a:txBody>
                  <a:tcPr marL="68580" marR="68580" marT="0" marB="0">
                    <a:solidFill>
                      <a:srgbClr val="9966FF"/>
                    </a:solidFill>
                  </a:tcPr>
                </a:tc>
                <a:tc>
                  <a:txBody>
                    <a:bodyPr/>
                    <a:lstStyle/>
                    <a:p>
                      <a:pPr algn="ctr">
                        <a:spcAft>
                          <a:spcPts val="0"/>
                        </a:spcAft>
                      </a:pPr>
                      <a:r>
                        <a:rPr lang="en-GB" sz="1600" b="1" dirty="0" smtClean="0">
                          <a:solidFill>
                            <a:schemeClr val="bg1"/>
                          </a:solidFill>
                        </a:rPr>
                        <a:t>ACTION</a:t>
                      </a:r>
                      <a:endParaRPr lang="en-ZA" sz="1600" b="1" dirty="0">
                        <a:solidFill>
                          <a:schemeClr val="bg1"/>
                        </a:solidFill>
                        <a:latin typeface="+mn-lt"/>
                        <a:ea typeface="Times New Roman"/>
                        <a:cs typeface="Times New Roman"/>
                      </a:endParaRPr>
                    </a:p>
                  </a:txBody>
                  <a:tcPr marL="68580" marR="68580" marT="0" marB="0">
                    <a:solidFill>
                      <a:srgbClr val="9966FF"/>
                    </a:solidFill>
                  </a:tcPr>
                </a:tc>
              </a:tr>
              <a:tr h="460825">
                <a:tc>
                  <a:txBody>
                    <a:bodyPr/>
                    <a:lstStyle/>
                    <a:p>
                      <a:pPr>
                        <a:spcAft>
                          <a:spcPts val="0"/>
                        </a:spcAft>
                      </a:pPr>
                      <a:r>
                        <a:rPr lang="en-GB" sz="1600" dirty="0"/>
                        <a:t>One active pill forgotten.</a:t>
                      </a:r>
                      <a:endParaRPr lang="en-ZA" sz="1600" dirty="0">
                        <a:latin typeface="+mn-lt"/>
                        <a:ea typeface="Times New Roman"/>
                        <a:cs typeface="Times New Roman"/>
                      </a:endParaRPr>
                    </a:p>
                  </a:txBody>
                  <a:tcPr marL="68580" marR="68580" marT="0" marB="0">
                    <a:solidFill>
                      <a:schemeClr val="accent4">
                        <a:lumMod val="60000"/>
                        <a:lumOff val="40000"/>
                      </a:schemeClr>
                    </a:solidFill>
                  </a:tcPr>
                </a:tc>
                <a:tc>
                  <a:txBody>
                    <a:bodyPr/>
                    <a:lstStyle/>
                    <a:p>
                      <a:pPr>
                        <a:spcAft>
                          <a:spcPts val="0"/>
                        </a:spcAft>
                      </a:pPr>
                      <a:r>
                        <a:rPr lang="en-GB" sz="1600" dirty="0"/>
                        <a:t>Take pill as soon as remembered and take next one at usual time. </a:t>
                      </a:r>
                      <a:endParaRPr lang="en-ZA" sz="1600" dirty="0">
                        <a:latin typeface="+mn-lt"/>
                        <a:ea typeface="Times New Roman"/>
                        <a:cs typeface="Times New Roman"/>
                      </a:endParaRPr>
                    </a:p>
                  </a:txBody>
                  <a:tcPr marL="68580" marR="68580" marT="0" marB="0">
                    <a:solidFill>
                      <a:schemeClr val="accent4">
                        <a:lumMod val="60000"/>
                        <a:lumOff val="40000"/>
                      </a:schemeClr>
                    </a:solidFill>
                  </a:tcPr>
                </a:tc>
              </a:tr>
              <a:tr h="460825">
                <a:tc>
                  <a:txBody>
                    <a:bodyPr/>
                    <a:lstStyle/>
                    <a:p>
                      <a:pPr>
                        <a:spcAft>
                          <a:spcPts val="0"/>
                        </a:spcAft>
                      </a:pPr>
                      <a:r>
                        <a:rPr lang="en-GB" sz="1600"/>
                        <a:t>≥ Two pills forgotten in the last 7 active pills of the pack.</a:t>
                      </a:r>
                      <a:endParaRPr lang="en-ZA" sz="1600">
                        <a:latin typeface="+mn-lt"/>
                        <a:ea typeface="Times New Roman"/>
                        <a:cs typeface="Times New Roman"/>
                      </a:endParaRPr>
                    </a:p>
                  </a:txBody>
                  <a:tcPr marL="68580" marR="68580" marT="0" marB="0">
                    <a:solidFill>
                      <a:schemeClr val="accent4">
                        <a:lumMod val="40000"/>
                        <a:lumOff val="60000"/>
                      </a:schemeClr>
                    </a:solidFill>
                  </a:tcPr>
                </a:tc>
                <a:tc>
                  <a:txBody>
                    <a:bodyPr/>
                    <a:lstStyle/>
                    <a:p>
                      <a:pPr>
                        <a:spcAft>
                          <a:spcPts val="0"/>
                        </a:spcAft>
                      </a:pPr>
                      <a:r>
                        <a:rPr lang="en-GB" sz="1600" dirty="0"/>
                        <a:t>Omit the inactive </a:t>
                      </a:r>
                      <a:r>
                        <a:rPr lang="en-GB" sz="1600" dirty="0" smtClean="0"/>
                        <a:t>pill and </a:t>
                      </a:r>
                      <a:r>
                        <a:rPr lang="en-GB" sz="1600" dirty="0"/>
                        <a:t>immediately start the first active pill of the next pack.</a:t>
                      </a:r>
                      <a:endParaRPr lang="en-ZA" sz="1600" dirty="0">
                        <a:latin typeface="+mn-lt"/>
                        <a:ea typeface="Times New Roman"/>
                        <a:cs typeface="Times New Roman"/>
                      </a:endParaRPr>
                    </a:p>
                  </a:txBody>
                  <a:tcPr marL="68580" marR="68580" marT="0" marB="0">
                    <a:solidFill>
                      <a:schemeClr val="accent4">
                        <a:lumMod val="40000"/>
                        <a:lumOff val="60000"/>
                      </a:schemeClr>
                    </a:solidFill>
                  </a:tcPr>
                </a:tc>
              </a:tr>
              <a:tr h="651462">
                <a:tc>
                  <a:txBody>
                    <a:bodyPr/>
                    <a:lstStyle/>
                    <a:p>
                      <a:pPr>
                        <a:spcAft>
                          <a:spcPts val="0"/>
                        </a:spcAft>
                      </a:pPr>
                      <a:r>
                        <a:rPr lang="en-GB" sz="1600" dirty="0"/>
                        <a:t>≥ Two pills forgotten during the first 7 active pills of the pack and sexual intercourse has occurred.</a:t>
                      </a:r>
                      <a:endParaRPr lang="en-ZA" sz="1600" dirty="0">
                        <a:latin typeface="+mn-lt"/>
                        <a:ea typeface="Times New Roman"/>
                        <a:cs typeface="Times New Roman"/>
                      </a:endParaRPr>
                    </a:p>
                  </a:txBody>
                  <a:tcPr marL="68580" marR="68580" marT="0" marB="0"/>
                </a:tc>
                <a:tc>
                  <a:txBody>
                    <a:bodyPr/>
                    <a:lstStyle/>
                    <a:p>
                      <a:pPr>
                        <a:spcAft>
                          <a:spcPts val="0"/>
                        </a:spcAft>
                      </a:pPr>
                      <a:r>
                        <a:rPr lang="en-GB" sz="1600" dirty="0"/>
                        <a:t>Give emergency contraception (see Section 7.4).</a:t>
                      </a:r>
                      <a:endParaRPr lang="en-ZA" sz="1600" dirty="0"/>
                    </a:p>
                    <a:p>
                      <a:pPr>
                        <a:spcAft>
                          <a:spcPts val="0"/>
                        </a:spcAft>
                      </a:pPr>
                      <a:r>
                        <a:rPr lang="en-GB" sz="1600" dirty="0"/>
                        <a:t>Restart active pills 12 hours later.</a:t>
                      </a:r>
                      <a:endParaRPr lang="en-ZA" sz="1600" dirty="0">
                        <a:latin typeface="+mn-lt"/>
                        <a:ea typeface="Times New Roman"/>
                        <a:cs typeface="Times New Roman"/>
                      </a:endParaRPr>
                    </a:p>
                  </a:txBody>
                  <a:tcPr marL="68580" marR="68580" marT="0" marB="0"/>
                </a:tc>
              </a:tr>
            </a:tbl>
          </a:graphicData>
        </a:graphic>
      </p:graphicFrame>
      <p:sp>
        <p:nvSpPr>
          <p:cNvPr id="9" name="TextBox 8"/>
          <p:cNvSpPr txBox="1"/>
          <p:nvPr/>
        </p:nvSpPr>
        <p:spPr>
          <a:xfrm>
            <a:off x="6705600" y="58674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20</a:t>
            </a:r>
            <a:endParaRPr lang="en-ZA" dirty="0">
              <a:solidFill>
                <a:srgbClr val="3366FF"/>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58312" cy="1143000"/>
          </a:xfrm>
        </p:spPr>
        <p:txBody>
          <a:bodyPr>
            <a:normAutofit fontScale="90000"/>
          </a:bodyPr>
          <a:lstStyle/>
          <a:p>
            <a:pPr algn="l"/>
            <a:r>
              <a:rPr lang="en-GB" sz="3600" b="1" dirty="0" smtClean="0">
                <a:solidFill>
                  <a:schemeClr val="bg1"/>
                </a:solidFill>
              </a:rPr>
              <a:t>7.3 	CONTRACEPTION, </a:t>
            </a:r>
            <a:br>
              <a:rPr lang="en-GB" sz="3600" b="1" dirty="0" smtClean="0">
                <a:solidFill>
                  <a:schemeClr val="bg1"/>
                </a:solidFill>
              </a:rPr>
            </a:br>
            <a:r>
              <a:rPr lang="en-GB" sz="3600" b="1" dirty="0" smtClean="0">
                <a:solidFill>
                  <a:schemeClr val="bg1"/>
                </a:solidFill>
              </a:rPr>
              <a:t>BARRIER METHODS</a:t>
            </a:r>
            <a:endParaRPr lang="en-ZA" sz="3600" b="1" dirty="0">
              <a:solidFill>
                <a:schemeClr val="bg1"/>
              </a:solidFill>
            </a:endParaRPr>
          </a:p>
        </p:txBody>
      </p:sp>
      <p:sp>
        <p:nvSpPr>
          <p:cNvPr id="3" name="Content Placeholder 2"/>
          <p:cNvSpPr>
            <a:spLocks noGrp="1"/>
          </p:cNvSpPr>
          <p:nvPr>
            <p:ph idx="1"/>
          </p:nvPr>
        </p:nvSpPr>
        <p:spPr/>
        <p:txBody>
          <a:bodyPr/>
          <a:lstStyle/>
          <a:p>
            <a:r>
              <a:rPr lang="en-ZA" u="sng" dirty="0" smtClean="0"/>
              <a:t>Condoms:</a:t>
            </a:r>
            <a:r>
              <a:rPr lang="en-ZA" dirty="0" smtClean="0"/>
              <a:t> </a:t>
            </a:r>
            <a:r>
              <a:rPr lang="en-ZA" i="1" dirty="0" smtClean="0">
                <a:solidFill>
                  <a:srgbClr val="9966FF"/>
                </a:solidFill>
              </a:rPr>
              <a:t>directions for use amended</a:t>
            </a:r>
          </a:p>
          <a:p>
            <a:endParaRPr lang="en-ZA" dirty="0" smtClean="0"/>
          </a:p>
          <a:p>
            <a:pPr>
              <a:buNone/>
            </a:pPr>
            <a:r>
              <a:rPr lang="en-ZA" dirty="0" smtClean="0"/>
              <a:t>The following text was updated to align with section 7.1 Intrauterine contraception.</a:t>
            </a:r>
          </a:p>
          <a:p>
            <a:pPr lvl="0">
              <a:buNone/>
            </a:pPr>
            <a:r>
              <a:rPr lang="en-ZA" i="1" dirty="0" smtClean="0"/>
              <a:t>“</a:t>
            </a:r>
            <a:r>
              <a:rPr lang="en-GB" i="1" dirty="0" smtClean="0"/>
              <a:t>Condoms, male and female in combination with IUD (see Section 7.1)”.</a:t>
            </a:r>
            <a:endParaRPr lang="en-ZA" i="1" dirty="0" smtClean="0"/>
          </a:p>
          <a:p>
            <a:pPr>
              <a:buNone/>
            </a:pPr>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fld id="{42FB03B2-953D-4068-99A6-8707FB8FE3E1}" type="slidenum">
              <a:rPr lang="en-ZA" smtClean="0"/>
              <a:pPr/>
              <a:t>35</a:t>
            </a:fld>
            <a:endParaRPr lang="en-ZA"/>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ZA" sz="3600" b="1" dirty="0" smtClean="0">
                <a:solidFill>
                  <a:schemeClr val="bg1"/>
                </a:solidFill>
              </a:rPr>
              <a:t>7.4 CONTRACEPTION, EMERGENCY</a:t>
            </a:r>
            <a:endParaRPr lang="en-ZA" sz="3600" dirty="0">
              <a:solidFill>
                <a:schemeClr val="bg1"/>
              </a:solidFill>
            </a:endParaRPr>
          </a:p>
        </p:txBody>
      </p:sp>
      <p:sp>
        <p:nvSpPr>
          <p:cNvPr id="3" name="Content Placeholder 2"/>
          <p:cNvSpPr>
            <a:spLocks noGrp="1"/>
          </p:cNvSpPr>
          <p:nvPr>
            <p:ph idx="1"/>
          </p:nvPr>
        </p:nvSpPr>
        <p:spPr>
          <a:xfrm>
            <a:off x="272194" y="1335873"/>
            <a:ext cx="8401080" cy="4614882"/>
          </a:xfrm>
        </p:spPr>
        <p:txBody>
          <a:bodyPr>
            <a:normAutofit fontScale="92500" lnSpcReduction="10000"/>
          </a:bodyPr>
          <a:lstStyle/>
          <a:p>
            <a:pPr>
              <a:buNone/>
            </a:pPr>
            <a:r>
              <a:rPr lang="en-GB" dirty="0" smtClean="0"/>
              <a:t>The following text was added to clarify the indication for emergency contraception:</a:t>
            </a:r>
          </a:p>
          <a:p>
            <a:pPr>
              <a:buNone/>
            </a:pPr>
            <a:endParaRPr lang="en-GB" dirty="0" smtClean="0"/>
          </a:p>
          <a:p>
            <a:pPr>
              <a:buNone/>
            </a:pPr>
            <a:endParaRPr lang="en-GB" dirty="0" smtClean="0"/>
          </a:p>
          <a:p>
            <a:pPr>
              <a:buNone/>
            </a:pPr>
            <a:endParaRPr lang="en-GB" dirty="0" smtClean="0"/>
          </a:p>
          <a:p>
            <a:pPr>
              <a:buNone/>
            </a:pPr>
            <a:endParaRPr lang="en-GB" dirty="0" smtClean="0"/>
          </a:p>
          <a:p>
            <a:pPr>
              <a:buNone/>
            </a:pPr>
            <a:r>
              <a:rPr lang="en-ZA" dirty="0" smtClean="0"/>
              <a:t>The STG was separated into 2 sections:</a:t>
            </a:r>
          </a:p>
          <a:p>
            <a:pPr>
              <a:buNone/>
            </a:pPr>
            <a:r>
              <a:rPr lang="en-ZA" dirty="0" smtClean="0"/>
              <a:t>1. Progestin only tablets</a:t>
            </a:r>
          </a:p>
          <a:p>
            <a:pPr>
              <a:buNone/>
            </a:pPr>
            <a:r>
              <a:rPr lang="en-ZA" dirty="0" smtClean="0"/>
              <a:t>2. Copper IUD</a:t>
            </a:r>
          </a:p>
          <a:p>
            <a:pPr>
              <a:buNone/>
            </a:pPr>
            <a:endParaRPr lang="en-GB" dirty="0" smtClean="0"/>
          </a:p>
          <a:p>
            <a:pPr>
              <a:buNone/>
            </a:pPr>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36</a:t>
            </a:fld>
            <a:endParaRPr lang="en-ZA" sz="1000" dirty="0"/>
          </a:p>
        </p:txBody>
      </p:sp>
      <p:sp>
        <p:nvSpPr>
          <p:cNvPr id="7" name="Rounded Rectangle 6"/>
          <p:cNvSpPr/>
          <p:nvPr/>
        </p:nvSpPr>
        <p:spPr>
          <a:xfrm>
            <a:off x="142844" y="2286000"/>
            <a:ext cx="8501122" cy="1857388"/>
          </a:xfrm>
          <a:prstGeom prst="roundRect">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2400" b="1" dirty="0" smtClean="0">
                <a:solidFill>
                  <a:srgbClr val="FFFF00"/>
                </a:solidFill>
              </a:rPr>
              <a:t>Emergency contraception is indicated for patients not using contraception or dual contraception with IUDs to prevent pregnancy after unprotected intercourse e.g. forgotten tablets, slipped or broken condom, injection given &gt; 2 weeks late. </a:t>
            </a:r>
            <a:endParaRPr lang="en-ZA" sz="2400" b="1" dirty="0">
              <a:solidFill>
                <a:srgbClr val="FFFF00"/>
              </a:solidFill>
            </a:endParaRPr>
          </a:p>
        </p:txBody>
      </p:sp>
    </p:spTree>
    <p:extLst>
      <p:ext uri="{BB962C8B-B14F-4D97-AF65-F5344CB8AC3E}">
        <p14:creationId xmlns:p14="http://schemas.microsoft.com/office/powerpoint/2010/main" xmlns="" val="22225961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446"/>
            <a:ext cx="8229600" cy="1143008"/>
          </a:xfrm>
        </p:spPr>
        <p:txBody>
          <a:bodyPr>
            <a:noAutofit/>
          </a:bodyPr>
          <a:lstStyle/>
          <a:p>
            <a:pPr algn="l"/>
            <a:r>
              <a:rPr lang="en-ZA" sz="3600" b="1" dirty="0">
                <a:solidFill>
                  <a:schemeClr val="bg1"/>
                </a:solidFill>
              </a:rPr>
              <a:t>7.4 CONTRACEPTION, EMERGENCY</a:t>
            </a:r>
            <a:endParaRPr lang="en-ZA" sz="3600" dirty="0">
              <a:solidFill>
                <a:schemeClr val="bg1"/>
              </a:solidFill>
            </a:endParaRPr>
          </a:p>
        </p:txBody>
      </p:sp>
      <p:sp>
        <p:nvSpPr>
          <p:cNvPr id="3" name="Content Placeholder 2"/>
          <p:cNvSpPr>
            <a:spLocks noGrp="1"/>
          </p:cNvSpPr>
          <p:nvPr>
            <p:ph idx="1"/>
          </p:nvPr>
        </p:nvSpPr>
        <p:spPr>
          <a:xfrm>
            <a:off x="214282" y="1000108"/>
            <a:ext cx="8786874" cy="5286412"/>
          </a:xfrm>
        </p:spPr>
        <p:txBody>
          <a:bodyPr>
            <a:normAutofit fontScale="55000" lnSpcReduction="20000"/>
          </a:bodyPr>
          <a:lstStyle/>
          <a:p>
            <a:pPr>
              <a:buNone/>
            </a:pPr>
            <a:r>
              <a:rPr lang="en-ZA" b="1" dirty="0" smtClean="0"/>
              <a:t>Progestin only </a:t>
            </a:r>
            <a:r>
              <a:rPr lang="en-ZA" b="1" dirty="0"/>
              <a:t>tablets</a:t>
            </a:r>
            <a:endParaRPr lang="en-ZA" dirty="0"/>
          </a:p>
          <a:p>
            <a:r>
              <a:rPr lang="en-GB" u="sng" dirty="0"/>
              <a:t>Levonorgestrel 0.75 mg, oral, 2 tablets as a single dose:</a:t>
            </a:r>
            <a:r>
              <a:rPr lang="en-GB" i="1" dirty="0"/>
              <a:t> </a:t>
            </a:r>
            <a:r>
              <a:rPr lang="en-GB" b="1" i="1" dirty="0" smtClean="0">
                <a:solidFill>
                  <a:srgbClr val="FF0000"/>
                </a:solidFill>
              </a:rPr>
              <a:t>deleted</a:t>
            </a:r>
          </a:p>
          <a:p>
            <a:r>
              <a:rPr lang="en-GB" u="sng" dirty="0" smtClean="0"/>
              <a:t>Levonorgestrel 1.5 mg, oral, as a single dose</a:t>
            </a:r>
            <a:r>
              <a:rPr lang="en-GB" dirty="0" smtClean="0"/>
              <a:t>: </a:t>
            </a:r>
            <a:r>
              <a:rPr lang="en-GB" b="1" i="1" dirty="0" smtClean="0">
                <a:solidFill>
                  <a:srgbClr val="00B050"/>
                </a:solidFill>
              </a:rPr>
              <a:t>added</a:t>
            </a:r>
          </a:p>
          <a:p>
            <a:pPr lvl="1"/>
            <a:r>
              <a:rPr lang="en-GB" dirty="0" smtClean="0"/>
              <a:t>Aligned with contract circular HP09-2014SD</a:t>
            </a:r>
            <a:endParaRPr lang="en-ZA" dirty="0"/>
          </a:p>
          <a:p>
            <a:pPr>
              <a:buNone/>
            </a:pPr>
            <a:endParaRPr lang="en-ZA" sz="1800" dirty="0"/>
          </a:p>
          <a:p>
            <a:pPr>
              <a:buNone/>
            </a:pPr>
            <a:r>
              <a:rPr lang="en-ZA" b="1" dirty="0"/>
              <a:t>Combined </a:t>
            </a:r>
            <a:r>
              <a:rPr lang="en-ZA" b="1" dirty="0" smtClean="0"/>
              <a:t>oestrogen progestin </a:t>
            </a:r>
            <a:r>
              <a:rPr lang="en-ZA" b="1" dirty="0"/>
              <a:t>tablets</a:t>
            </a:r>
            <a:endParaRPr lang="en-ZA" dirty="0"/>
          </a:p>
          <a:p>
            <a:r>
              <a:rPr lang="en-GB" u="sng" dirty="0" err="1"/>
              <a:t>Norgestrel</a:t>
            </a:r>
            <a:r>
              <a:rPr lang="en-GB" u="sng" dirty="0"/>
              <a:t>/</a:t>
            </a:r>
            <a:r>
              <a:rPr lang="en-GB" u="sng" dirty="0" err="1"/>
              <a:t>ethinyloestradiol</a:t>
            </a:r>
            <a:r>
              <a:rPr lang="en-GB" u="sng" dirty="0"/>
              <a:t> 0.5/0.05 mg, oral, 2 tablets as soon as possible after unprotected intercourse, followed by 2 tablets 12 hours later:</a:t>
            </a:r>
            <a:r>
              <a:rPr lang="en-GB" i="1" dirty="0"/>
              <a:t> </a:t>
            </a:r>
            <a:r>
              <a:rPr lang="en-GB" b="1" i="1" dirty="0" smtClean="0">
                <a:solidFill>
                  <a:srgbClr val="FF0000"/>
                </a:solidFill>
              </a:rPr>
              <a:t>deleted</a:t>
            </a:r>
            <a:endParaRPr lang="en-ZA" b="1" dirty="0">
              <a:solidFill>
                <a:srgbClr val="FF0000"/>
              </a:solidFill>
            </a:endParaRPr>
          </a:p>
          <a:p>
            <a:pPr lvl="1"/>
            <a:r>
              <a:rPr lang="en-US" sz="2900" dirty="0" smtClean="0"/>
              <a:t>Cochrane review: Levonorgestrel more effective that the </a:t>
            </a:r>
            <a:r>
              <a:rPr lang="en-US" sz="2900" dirty="0" err="1" smtClean="0"/>
              <a:t>Yuzpe</a:t>
            </a:r>
            <a:r>
              <a:rPr lang="en-US" sz="2900" dirty="0" smtClean="0"/>
              <a:t> regimen in preventing pregnancy (5 trials; RR 0.54; 95% CI 0.36 to 0.80), and is associated with fewer side effects.</a:t>
            </a:r>
          </a:p>
          <a:p>
            <a:pPr lvl="1"/>
            <a:r>
              <a:rPr lang="en-US" dirty="0" smtClean="0"/>
              <a:t>Nausea &amp; vomiting caused by hormonal emergency contraceptives seem to be </a:t>
            </a:r>
            <a:r>
              <a:rPr lang="en-US" dirty="0" err="1" smtClean="0"/>
              <a:t>be</a:t>
            </a:r>
            <a:r>
              <a:rPr lang="en-US" dirty="0" smtClean="0"/>
              <a:t> more frequent with </a:t>
            </a:r>
            <a:r>
              <a:rPr lang="en-US" dirty="0" err="1" smtClean="0"/>
              <a:t>oestrogen</a:t>
            </a:r>
            <a:r>
              <a:rPr lang="en-US" dirty="0" smtClean="0"/>
              <a:t>-containing regimens (</a:t>
            </a:r>
            <a:r>
              <a:rPr lang="en-US" dirty="0" err="1" smtClean="0"/>
              <a:t>Yuzpe</a:t>
            </a:r>
            <a:r>
              <a:rPr lang="en-US" dirty="0" smtClean="0"/>
              <a:t> regimen) and high-dose </a:t>
            </a:r>
            <a:r>
              <a:rPr lang="en-US" dirty="0" err="1" smtClean="0"/>
              <a:t>oestrogen</a:t>
            </a:r>
            <a:r>
              <a:rPr lang="en-US" dirty="0" smtClean="0"/>
              <a:t> alone </a:t>
            </a:r>
            <a:r>
              <a:rPr lang="en-US" i="1" dirty="0" smtClean="0"/>
              <a:t>vs</a:t>
            </a:r>
            <a:r>
              <a:rPr lang="en-US" dirty="0" smtClean="0"/>
              <a:t>. </a:t>
            </a:r>
            <a:r>
              <a:rPr lang="en-US" dirty="0" err="1" smtClean="0"/>
              <a:t>progestogen</a:t>
            </a:r>
            <a:r>
              <a:rPr lang="en-US" dirty="0" smtClean="0"/>
              <a:t> regimens.</a:t>
            </a:r>
          </a:p>
          <a:p>
            <a:pPr>
              <a:buNone/>
            </a:pPr>
            <a:r>
              <a:rPr lang="en-ZA" b="1" dirty="0" smtClean="0"/>
              <a:t>Copper IUD</a:t>
            </a:r>
            <a:endParaRPr lang="en-ZA" dirty="0" smtClean="0"/>
          </a:p>
          <a:p>
            <a:r>
              <a:rPr lang="en-ZA" u="sng" dirty="0" smtClean="0"/>
              <a:t>Cu T380A, 380mm² copper – within 5 days of unprotected intercourse: </a:t>
            </a:r>
            <a:r>
              <a:rPr lang="en-ZA" b="1" i="1" dirty="0" smtClean="0">
                <a:solidFill>
                  <a:srgbClr val="00B050"/>
                </a:solidFill>
              </a:rPr>
              <a:t>added</a:t>
            </a:r>
          </a:p>
          <a:p>
            <a:pPr lvl="1"/>
            <a:r>
              <a:rPr lang="en-ZA" dirty="0" smtClean="0"/>
              <a:t>A second option of therapy was included for use in this clinical setting, when tablets are contraindicated or not tolerated (i.e. if tablets are vomited within 2 hours, if tablets are unavailable, in patients taking concomitant enzyme-inducing medicines that may interact with the tablet, etc.).</a:t>
            </a:r>
          </a:p>
          <a:p>
            <a:pPr lvl="1">
              <a:buNone/>
            </a:pPr>
            <a:endParaRPr lang="en-ZA" dirty="0" smtClean="0"/>
          </a:p>
          <a:p>
            <a:pPr>
              <a:buNone/>
            </a:pPr>
            <a:r>
              <a:rPr lang="en-GB" sz="6400" b="1" dirty="0" smtClean="0">
                <a:solidFill>
                  <a:srgbClr val="3366FF"/>
                </a:solidFill>
              </a:rPr>
              <a:t>Level of Evidence: I </a:t>
            </a:r>
            <a:r>
              <a:rPr lang="en-GB" sz="6400" b="1" smtClean="0">
                <a:solidFill>
                  <a:srgbClr val="3366FF"/>
                </a:solidFill>
              </a:rPr>
              <a:t>Systematic review</a:t>
            </a:r>
            <a:endParaRPr lang="en-ZA" sz="6400" dirty="0" smtClean="0"/>
          </a:p>
        </p:txBody>
      </p:sp>
      <p:sp>
        <p:nvSpPr>
          <p:cNvPr id="6" name="Footer Placeholder 5"/>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5" name="Slide Number Placeholder 4"/>
          <p:cNvSpPr>
            <a:spLocks noGrp="1"/>
          </p:cNvSpPr>
          <p:nvPr>
            <p:ph type="sldNum" sz="quarter" idx="12"/>
          </p:nvPr>
        </p:nvSpPr>
        <p:spPr/>
        <p:txBody>
          <a:bodyPr/>
          <a:lstStyle/>
          <a:p>
            <a:pPr algn="ctr"/>
            <a:fld id="{42FB03B2-953D-4068-99A6-8707FB8FE3E1}" type="slidenum">
              <a:rPr lang="en-ZA" sz="1000" smtClean="0"/>
              <a:pPr algn="ctr"/>
              <a:t>37</a:t>
            </a:fld>
            <a:endParaRPr lang="en-ZA" sz="1000" dirty="0"/>
          </a:p>
        </p:txBody>
      </p:sp>
      <p:sp>
        <p:nvSpPr>
          <p:cNvPr id="8" name="Left Arrow 7"/>
          <p:cNvSpPr/>
          <p:nvPr/>
        </p:nvSpPr>
        <p:spPr>
          <a:xfrm rot="20192197">
            <a:off x="6839467" y="2168593"/>
            <a:ext cx="752309" cy="297994"/>
          </a:xfrm>
          <a:prstGeom prst="lef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rot="20093081">
            <a:off x="7287360" y="1639133"/>
            <a:ext cx="1371600" cy="5334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2060"/>
                </a:solidFill>
              </a:rPr>
              <a:t>YUZPE REGIMEN</a:t>
            </a:r>
            <a:endParaRPr lang="en-US" b="1" dirty="0">
              <a:solidFill>
                <a:srgbClr val="002060"/>
              </a:solidFill>
            </a:endParaRPr>
          </a:p>
        </p:txBody>
      </p:sp>
      <p:sp>
        <p:nvSpPr>
          <p:cNvPr id="9" name="TextBox 8"/>
          <p:cNvSpPr txBox="1"/>
          <p:nvPr/>
        </p:nvSpPr>
        <p:spPr>
          <a:xfrm>
            <a:off x="6705600" y="586740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21</a:t>
            </a:r>
            <a:endParaRPr lang="en-ZA" dirty="0">
              <a:solidFill>
                <a:srgbClr val="3366FF"/>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ZA" b="1" dirty="0" smtClean="0">
                <a:solidFill>
                  <a:schemeClr val="bg1"/>
                </a:solidFill>
              </a:rPr>
              <a:t>CASE STUDY</a:t>
            </a:r>
            <a:endParaRPr lang="en-ZA" b="1" dirty="0">
              <a:solidFill>
                <a:schemeClr val="bg1"/>
              </a:solidFill>
            </a:endParaRPr>
          </a:p>
        </p:txBody>
      </p:sp>
      <p:sp>
        <p:nvSpPr>
          <p:cNvPr id="3" name="Content Placeholder 2"/>
          <p:cNvSpPr>
            <a:spLocks noGrp="1"/>
          </p:cNvSpPr>
          <p:nvPr>
            <p:ph idx="1"/>
          </p:nvPr>
        </p:nvSpPr>
        <p:spPr>
          <a:xfrm>
            <a:off x="228600" y="1143000"/>
            <a:ext cx="8915400" cy="4795739"/>
          </a:xfrm>
        </p:spPr>
        <p:txBody>
          <a:bodyPr>
            <a:noAutofit/>
          </a:bodyPr>
          <a:lstStyle/>
          <a:p>
            <a:pPr marL="0" indent="0">
              <a:buNone/>
            </a:pPr>
            <a:r>
              <a:rPr lang="en-ZA" sz="2400" dirty="0" smtClean="0"/>
              <a:t>A 26 year, old mother of two, presents at the primary health care  clinic for a refill on her ARV medication triple fixed dose </a:t>
            </a:r>
            <a:r>
              <a:rPr lang="en-ZA" sz="2400" dirty="0"/>
              <a:t>combination tablet t</a:t>
            </a:r>
            <a:r>
              <a:rPr lang="en-ZA" sz="2400" dirty="0" smtClean="0"/>
              <a:t>enofovir </a:t>
            </a:r>
            <a:r>
              <a:rPr lang="en-ZA" sz="2400" dirty="0"/>
              <a:t>(TDF), emtricitabine (FTC) and efavirenz (EFV</a:t>
            </a:r>
            <a:r>
              <a:rPr lang="en-ZA" sz="2400" dirty="0" smtClean="0"/>
              <a:t>), initiated one month ago.   </a:t>
            </a:r>
          </a:p>
          <a:p>
            <a:pPr marL="0" indent="0">
              <a:buNone/>
            </a:pPr>
            <a:r>
              <a:rPr lang="en-ZA" sz="2400" dirty="0" smtClean="0"/>
              <a:t>A thorough review of the patients file shows that the patient has no other medical conditions, and only takes a multivitamin tablet once daily. She and her partner (also on ARV triple fixed dose treatment) have received repeat counselling at the clinic following the diagnosis.  </a:t>
            </a:r>
          </a:p>
          <a:p>
            <a:pPr marL="0" indent="0">
              <a:buNone/>
            </a:pPr>
            <a:r>
              <a:rPr lang="en-ZA" sz="2400" dirty="0" smtClean="0"/>
              <a:t>A year ago, the patient was at the family planning clinic where a progestin subdermal implant (</a:t>
            </a:r>
            <a:r>
              <a:rPr lang="en-ZA" sz="2400" dirty="0" err="1" smtClean="0"/>
              <a:t>Implanon</a:t>
            </a:r>
            <a:r>
              <a:rPr lang="en-ZA" sz="2400" dirty="0" smtClean="0"/>
              <a:t>) was inserted.  </a:t>
            </a:r>
          </a:p>
          <a:p>
            <a:pPr marL="0" indent="0">
              <a:buNone/>
            </a:pPr>
            <a:endParaRPr lang="en-ZA" sz="500" dirty="0"/>
          </a:p>
          <a:p>
            <a:pPr marL="0" indent="0">
              <a:buNone/>
            </a:pPr>
            <a:r>
              <a:rPr lang="en-ZA" sz="2400" b="1" dirty="0" smtClean="0"/>
              <a:t>Describe how you would proceed. </a:t>
            </a:r>
          </a:p>
          <a:p>
            <a:pPr marL="0" indent="0">
              <a:buNone/>
            </a:pPr>
            <a:endParaRPr lang="en-ZA" sz="2400" dirty="0" smtClean="0"/>
          </a:p>
          <a:p>
            <a:pPr marL="0" indent="0">
              <a:buNone/>
            </a:pPr>
            <a:endParaRPr lang="en-ZA" sz="2400" dirty="0" smtClean="0"/>
          </a:p>
          <a:p>
            <a:endParaRPr lang="en-ZA" sz="2400" dirty="0"/>
          </a:p>
        </p:txBody>
      </p:sp>
      <p:sp>
        <p:nvSpPr>
          <p:cNvPr id="4" name="Slide Number Placeholder 4"/>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38</a:t>
            </a:fld>
            <a:endParaRPr lang="en-ZA" sz="1000" dirty="0"/>
          </a:p>
        </p:txBody>
      </p:sp>
      <p:sp>
        <p:nvSpPr>
          <p:cNvPr id="5"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extLst>
      <p:ext uri="{BB962C8B-B14F-4D97-AF65-F5344CB8AC3E}">
        <p14:creationId xmlns:p14="http://schemas.microsoft.com/office/powerpoint/2010/main" xmlns="" val="37358540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712968" cy="1143000"/>
          </a:xfrm>
        </p:spPr>
        <p:txBody>
          <a:bodyPr>
            <a:normAutofit/>
          </a:bodyPr>
          <a:lstStyle/>
          <a:p>
            <a:pPr algn="l"/>
            <a:r>
              <a:rPr lang="en-ZA" b="1" dirty="0" smtClean="0">
                <a:solidFill>
                  <a:schemeClr val="bg1"/>
                </a:solidFill>
              </a:rPr>
              <a:t>SOLUTION: CASE STUDY</a:t>
            </a:r>
            <a:endParaRPr lang="en-ZA" b="1" dirty="0">
              <a:solidFill>
                <a:schemeClr val="bg1"/>
              </a:solidFill>
            </a:endParaRPr>
          </a:p>
        </p:txBody>
      </p:sp>
      <p:sp>
        <p:nvSpPr>
          <p:cNvPr id="3" name="Content Placeholder 2"/>
          <p:cNvSpPr>
            <a:spLocks noGrp="1"/>
          </p:cNvSpPr>
          <p:nvPr>
            <p:ph idx="1"/>
          </p:nvPr>
        </p:nvSpPr>
        <p:spPr>
          <a:xfrm>
            <a:off x="228600" y="1295400"/>
            <a:ext cx="8763000" cy="4830763"/>
          </a:xfrm>
        </p:spPr>
        <p:txBody>
          <a:bodyPr>
            <a:normAutofit fontScale="77500" lnSpcReduction="20000"/>
          </a:bodyPr>
          <a:lstStyle/>
          <a:p>
            <a:pPr marL="0" indent="0">
              <a:buNone/>
            </a:pPr>
            <a:r>
              <a:rPr lang="en-ZA" b="1" dirty="0" smtClean="0"/>
              <a:t>Treatment Plan </a:t>
            </a:r>
          </a:p>
          <a:p>
            <a:r>
              <a:rPr lang="en-ZA" dirty="0" err="1" smtClean="0"/>
              <a:t>Efavirenz</a:t>
            </a:r>
            <a:r>
              <a:rPr lang="en-ZA" dirty="0" smtClean="0"/>
              <a:t> is an enzyme inducing drug and can interfere with the action of </a:t>
            </a:r>
            <a:r>
              <a:rPr lang="en-ZA" dirty="0" err="1" smtClean="0"/>
              <a:t>subdermal</a:t>
            </a:r>
            <a:r>
              <a:rPr lang="en-ZA" dirty="0" smtClean="0"/>
              <a:t> implants. Patient should be counselled and offered  removal of the implant and alternative method of contraception. The following methods can be used:  </a:t>
            </a:r>
          </a:p>
          <a:p>
            <a:pPr lvl="1"/>
            <a:r>
              <a:rPr lang="en-ZA" dirty="0" smtClean="0"/>
              <a:t>Intrauterine device </a:t>
            </a:r>
          </a:p>
          <a:p>
            <a:pPr lvl="1"/>
            <a:r>
              <a:rPr lang="en-ZA" dirty="0" smtClean="0"/>
              <a:t>Depot </a:t>
            </a:r>
            <a:r>
              <a:rPr lang="en-ZA" dirty="0" err="1" smtClean="0"/>
              <a:t>Medroxyprogesterone</a:t>
            </a:r>
            <a:r>
              <a:rPr lang="en-ZA" dirty="0" smtClean="0"/>
              <a:t> Acetate (DMPA)</a:t>
            </a:r>
          </a:p>
          <a:p>
            <a:pPr lvl="1"/>
            <a:r>
              <a:rPr lang="en-ZA" dirty="0" smtClean="0"/>
              <a:t>Combined oral contraceptive with condom (note that the combined oral contraceptive  can also be impaired by the enzyme inducing agent) </a:t>
            </a:r>
          </a:p>
          <a:p>
            <a:r>
              <a:rPr lang="en-ZA" dirty="0" smtClean="0"/>
              <a:t>Ensure that the patient has understood the counselling received at the voluntary testing and counselling centre regarding the spread of sexually transmitted diseases, use of ARVs and the use of condoms. </a:t>
            </a:r>
          </a:p>
        </p:txBody>
      </p:sp>
      <p:sp>
        <p:nvSpPr>
          <p:cNvPr id="4"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
        <p:nvSpPr>
          <p:cNvPr id="5" name="Slide Number Placeholder 4"/>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39</a:t>
            </a:fld>
            <a:endParaRPr lang="en-ZA" sz="1000" dirty="0"/>
          </a:p>
        </p:txBody>
      </p:sp>
    </p:spTree>
    <p:extLst>
      <p:ext uri="{BB962C8B-B14F-4D97-AF65-F5344CB8AC3E}">
        <p14:creationId xmlns:p14="http://schemas.microsoft.com/office/powerpoint/2010/main" xmlns="" val="576718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2" y="-29308"/>
            <a:ext cx="8229600" cy="1143000"/>
          </a:xfrm>
        </p:spPr>
        <p:txBody>
          <a:bodyPr>
            <a:normAutofit/>
          </a:bodyPr>
          <a:lstStyle/>
          <a:p>
            <a:pPr algn="l"/>
            <a:r>
              <a:rPr lang="en-ZA" sz="3600" b="1" dirty="0">
                <a:solidFill>
                  <a:schemeClr val="bg1"/>
                </a:solidFill>
              </a:rPr>
              <a:t>INTRODUCTION TO CONTRACEPTION</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3027095616"/>
              </p:ext>
            </p:extLst>
          </p:nvPr>
        </p:nvGraphicFramePr>
        <p:xfrm>
          <a:off x="228600" y="1066800"/>
          <a:ext cx="8712968" cy="5120640"/>
        </p:xfrm>
        <a:graphic>
          <a:graphicData uri="http://schemas.openxmlformats.org/drawingml/2006/table">
            <a:tbl>
              <a:tblPr firstRow="1" firstCol="1" bandRow="1">
                <a:tableStyleId>{8799B23B-EC83-4686-B30A-512413B5E67A}</a:tableStyleId>
              </a:tblPr>
              <a:tblGrid>
                <a:gridCol w="1462960"/>
                <a:gridCol w="3887108"/>
                <a:gridCol w="3362900"/>
              </a:tblGrid>
              <a:tr h="420972">
                <a:tc>
                  <a:txBody>
                    <a:bodyPr/>
                    <a:lstStyle/>
                    <a:p>
                      <a:pPr algn="ctr">
                        <a:spcAft>
                          <a:spcPts val="0"/>
                        </a:spcAft>
                      </a:pPr>
                      <a:r>
                        <a:rPr lang="en-ZA" sz="1400" u="none" dirty="0">
                          <a:effectLst/>
                        </a:rPr>
                        <a:t>Contraceptive method</a:t>
                      </a:r>
                      <a:endParaRPr lang="en-ZA" sz="1400" b="1" u="none" dirty="0">
                        <a:solidFill>
                          <a:srgbClr val="000000"/>
                        </a:solidFill>
                        <a:effectLst/>
                        <a:latin typeface="Arial"/>
                        <a:ea typeface="Times New Roman"/>
                        <a:cs typeface="Times New Roman"/>
                      </a:endParaRPr>
                    </a:p>
                  </a:txBody>
                  <a:tcPr marL="38574" marR="38574" marT="0" marB="0"/>
                </a:tc>
                <a:tc>
                  <a:txBody>
                    <a:bodyPr/>
                    <a:lstStyle/>
                    <a:p>
                      <a:pPr algn="ctr">
                        <a:spcAft>
                          <a:spcPts val="0"/>
                        </a:spcAft>
                      </a:pPr>
                      <a:r>
                        <a:rPr lang="en-ZA" sz="1400" u="none">
                          <a:effectLst/>
                        </a:rPr>
                        <a:t>Advantages</a:t>
                      </a:r>
                      <a:endParaRPr lang="en-ZA" sz="1400" b="1" u="none">
                        <a:solidFill>
                          <a:srgbClr val="000000"/>
                        </a:solidFill>
                        <a:effectLst/>
                        <a:latin typeface="Arial"/>
                        <a:ea typeface="Times New Roman"/>
                        <a:cs typeface="Times New Roman"/>
                      </a:endParaRPr>
                    </a:p>
                  </a:txBody>
                  <a:tcPr marL="38574" marR="38574" marT="0" marB="0"/>
                </a:tc>
                <a:tc>
                  <a:txBody>
                    <a:bodyPr/>
                    <a:lstStyle/>
                    <a:p>
                      <a:pPr algn="ctr">
                        <a:spcAft>
                          <a:spcPts val="0"/>
                        </a:spcAft>
                      </a:pPr>
                      <a:r>
                        <a:rPr lang="en-ZA" sz="1400" u="none" dirty="0">
                          <a:effectLst/>
                        </a:rPr>
                        <a:t>Disadvantages</a:t>
                      </a:r>
                      <a:endParaRPr lang="en-ZA" sz="1400" b="1" u="none" dirty="0">
                        <a:solidFill>
                          <a:srgbClr val="000000"/>
                        </a:solidFill>
                        <a:effectLst/>
                        <a:latin typeface="Arial"/>
                        <a:ea typeface="Times New Roman"/>
                        <a:cs typeface="Times New Roman"/>
                      </a:endParaRPr>
                    </a:p>
                  </a:txBody>
                  <a:tcPr marL="38574" marR="38574" marT="0" marB="0"/>
                </a:tc>
              </a:tr>
              <a:tr h="2025376">
                <a:tc>
                  <a:txBody>
                    <a:bodyPr/>
                    <a:lstStyle/>
                    <a:p>
                      <a:pPr>
                        <a:spcAft>
                          <a:spcPts val="0"/>
                        </a:spcAft>
                      </a:pPr>
                      <a:r>
                        <a:rPr lang="en-ZA" sz="1400" u="none" dirty="0" smtClean="0">
                          <a:effectLst/>
                        </a:rPr>
                        <a:t>IUD </a:t>
                      </a:r>
                      <a:endParaRPr lang="en-ZA" sz="1400" u="none" dirty="0">
                        <a:effectLst/>
                      </a:endParaRPr>
                    </a:p>
                    <a:p>
                      <a:pPr>
                        <a:spcAft>
                          <a:spcPts val="0"/>
                        </a:spcAft>
                      </a:pPr>
                      <a:r>
                        <a:rPr lang="en-ZA" sz="1400" u="none" dirty="0">
                          <a:effectLst/>
                        </a:rPr>
                        <a:t>(see Section 7.1</a:t>
                      </a:r>
                      <a:r>
                        <a:rPr lang="en-ZA" sz="1400" u="none" dirty="0" smtClean="0">
                          <a:effectLst/>
                        </a:rPr>
                        <a:t>)</a:t>
                      </a:r>
                    </a:p>
                    <a:p>
                      <a:pPr marL="0" marR="0" indent="0" algn="l" defTabSz="914400" rtl="0" eaLnBrk="1" fontAlgn="auto" latinLnBrk="0" hangingPunct="1">
                        <a:lnSpc>
                          <a:spcPct val="100000"/>
                        </a:lnSpc>
                        <a:spcBef>
                          <a:spcPts val="0"/>
                        </a:spcBef>
                        <a:spcAft>
                          <a:spcPts val="0"/>
                        </a:spcAft>
                        <a:buClrTx/>
                        <a:buSzTx/>
                        <a:buFontTx/>
                        <a:buNone/>
                        <a:tabLst/>
                        <a:defRPr/>
                      </a:pPr>
                      <a:r>
                        <a:rPr lang="en-ZA" sz="1400" u="none" kern="1200" dirty="0" smtClean="0">
                          <a:effectLst/>
                        </a:rPr>
                        <a:t>Failure rate in 1</a:t>
                      </a:r>
                      <a:r>
                        <a:rPr lang="en-ZA" sz="1400" u="none" kern="1200" baseline="30000" dirty="0" smtClean="0">
                          <a:effectLst/>
                        </a:rPr>
                        <a:t>st</a:t>
                      </a:r>
                      <a:r>
                        <a:rPr lang="en-ZA" sz="1400" u="none" kern="1200" dirty="0" smtClean="0">
                          <a:effectLst/>
                        </a:rPr>
                        <a:t> year of use: 0.6%</a:t>
                      </a:r>
                    </a:p>
                    <a:p>
                      <a:pPr>
                        <a:spcAft>
                          <a:spcPts val="0"/>
                        </a:spcAft>
                      </a:pPr>
                      <a:endParaRPr lang="en-ZA" sz="1400" b="0" u="none" dirty="0">
                        <a:solidFill>
                          <a:srgbClr val="000000"/>
                        </a:solidFill>
                        <a:effectLst/>
                        <a:latin typeface="Arial"/>
                        <a:ea typeface="Times New Roman"/>
                        <a:cs typeface="Times New Roman"/>
                      </a:endParaRPr>
                    </a:p>
                  </a:txBody>
                  <a:tcPr marL="38574" marR="38574" marT="0" marB="0"/>
                </a:tc>
                <a:tc>
                  <a:txBody>
                    <a:bodyPr/>
                    <a:lstStyle/>
                    <a:p>
                      <a:pPr marL="342900" lvl="0" indent="-342900">
                        <a:spcAft>
                          <a:spcPts val="0"/>
                        </a:spcAft>
                        <a:buSzPts val="900"/>
                        <a:buFont typeface="Arial"/>
                        <a:buChar char="»"/>
                        <a:tabLst>
                          <a:tab pos="180340" algn="l"/>
                        </a:tabLst>
                      </a:pPr>
                      <a:r>
                        <a:rPr lang="en-GB" sz="1400" dirty="0">
                          <a:effectLst/>
                          <a:latin typeface="+mn-lt"/>
                          <a:ea typeface="Times New Roman"/>
                        </a:rPr>
                        <a:t>Can be used in most women, including nulliparous women.</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Provides long-term protection i.e. 10 years.</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Convenient, does not require regular follow up.</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Works immediately on insertion.</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Fertility returns on removal of IUD in women of child-bearing age.</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Medicine interactions do not lower contraceptive effect.</a:t>
                      </a:r>
                      <a:endParaRPr lang="en-ZA" sz="1400" dirty="0">
                        <a:effectLst/>
                        <a:latin typeface="+mn-lt"/>
                        <a:ea typeface="Times New Roman"/>
                      </a:endParaRPr>
                    </a:p>
                  </a:txBody>
                  <a:tcPr marL="68580" marR="68580" marT="0" marB="0"/>
                </a:tc>
                <a:tc>
                  <a:txBody>
                    <a:bodyPr/>
                    <a:lstStyle/>
                    <a:p>
                      <a:pPr marL="342900" lvl="0" indent="-342900">
                        <a:spcAft>
                          <a:spcPts val="0"/>
                        </a:spcAft>
                        <a:buSzPts val="900"/>
                        <a:buFont typeface="Arial"/>
                        <a:buChar char="»"/>
                        <a:tabLst>
                          <a:tab pos="180340" algn="l"/>
                        </a:tabLst>
                      </a:pPr>
                      <a:r>
                        <a:rPr lang="en-GB" sz="1400" dirty="0">
                          <a:effectLst/>
                          <a:latin typeface="+mn-lt"/>
                          <a:ea typeface="Times New Roman"/>
                        </a:rPr>
                        <a:t>Pain during and following insertion of IUD.</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IUD must be inserted or removed by a trained health care professional.</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spc="-10" dirty="0">
                          <a:effectLst/>
                          <a:latin typeface="+mn-lt"/>
                          <a:ea typeface="Times New Roman"/>
                        </a:rPr>
                        <a:t>Not indicated in women with dysmenorrhea and abnormal uterine bleeding.</a:t>
                      </a:r>
                      <a:endParaRPr lang="en-ZA" sz="1400" dirty="0">
                        <a:effectLst/>
                        <a:latin typeface="+mn-lt"/>
                        <a:ea typeface="Times New Roman"/>
                      </a:endParaRPr>
                    </a:p>
                    <a:p>
                      <a:pPr marL="179705">
                        <a:spcAft>
                          <a:spcPts val="0"/>
                        </a:spcAft>
                      </a:pPr>
                      <a:r>
                        <a:rPr lang="en-GB" sz="1400" dirty="0">
                          <a:effectLst/>
                          <a:latin typeface="+mn-lt"/>
                          <a:ea typeface="Times New Roman"/>
                        </a:rPr>
                        <a:t> </a:t>
                      </a:r>
                      <a:endParaRPr lang="en-ZA" sz="1400" dirty="0">
                        <a:effectLst/>
                        <a:latin typeface="+mn-lt"/>
                        <a:ea typeface="Times New Roman"/>
                      </a:endParaRPr>
                    </a:p>
                    <a:p>
                      <a:pPr marL="179705" indent="-179705">
                        <a:spcAft>
                          <a:spcPts val="0"/>
                        </a:spcAft>
                      </a:pPr>
                      <a:r>
                        <a:rPr lang="en-GB" sz="1400" dirty="0">
                          <a:effectLst/>
                          <a:latin typeface="+mn-lt"/>
                          <a:ea typeface="Times New Roman"/>
                        </a:rPr>
                        <a:t> </a:t>
                      </a:r>
                      <a:endParaRPr lang="en-ZA" sz="1400" dirty="0">
                        <a:effectLst/>
                        <a:latin typeface="+mn-lt"/>
                        <a:ea typeface="Times New Roman"/>
                      </a:endParaRPr>
                    </a:p>
                  </a:txBody>
                  <a:tcPr marL="68580" marR="68580" marT="0" marB="0"/>
                </a:tc>
              </a:tr>
              <a:tr h="2430452">
                <a:tc>
                  <a:txBody>
                    <a:bodyPr/>
                    <a:lstStyle/>
                    <a:p>
                      <a:pPr>
                        <a:spcAft>
                          <a:spcPts val="0"/>
                        </a:spcAft>
                      </a:pPr>
                      <a:r>
                        <a:rPr lang="en-ZA" sz="1400" u="none" dirty="0">
                          <a:effectLst/>
                        </a:rPr>
                        <a:t>Hormonal subdermal implant: </a:t>
                      </a:r>
                      <a:r>
                        <a:rPr lang="en-ZA" sz="1400" u="none" dirty="0" smtClean="0">
                          <a:effectLst/>
                        </a:rPr>
                        <a:t>progestin-only(see </a:t>
                      </a:r>
                      <a:r>
                        <a:rPr lang="en-ZA" sz="1400" u="none" dirty="0">
                          <a:effectLst/>
                        </a:rPr>
                        <a:t>Section 7.2.1</a:t>
                      </a:r>
                      <a:r>
                        <a:rPr lang="en-ZA" sz="1400" u="none" dirty="0" smtClean="0">
                          <a:effectLst/>
                        </a:rPr>
                        <a:t>)</a:t>
                      </a:r>
                    </a:p>
                    <a:p>
                      <a:pPr>
                        <a:spcAft>
                          <a:spcPts val="0"/>
                        </a:spcAft>
                      </a:pPr>
                      <a:r>
                        <a:rPr lang="en-ZA" sz="1400" u="none" kern="1200" dirty="0" smtClean="0">
                          <a:effectLst/>
                        </a:rPr>
                        <a:t>Failure rate in 1</a:t>
                      </a:r>
                      <a:r>
                        <a:rPr lang="en-ZA" sz="1400" u="none" kern="1200" baseline="30000" dirty="0" smtClean="0">
                          <a:effectLst/>
                        </a:rPr>
                        <a:t>st</a:t>
                      </a:r>
                      <a:r>
                        <a:rPr lang="en-ZA" sz="1400" u="none" kern="1200" dirty="0" smtClean="0">
                          <a:effectLst/>
                        </a:rPr>
                        <a:t> year of use: 0.5%</a:t>
                      </a:r>
                      <a:endParaRPr lang="en-ZA" sz="1400" b="0" u="none" dirty="0">
                        <a:solidFill>
                          <a:srgbClr val="000000"/>
                        </a:solidFill>
                        <a:effectLst/>
                        <a:latin typeface="Arial"/>
                        <a:ea typeface="Times New Roman"/>
                        <a:cs typeface="Times New Roman"/>
                      </a:endParaRPr>
                    </a:p>
                  </a:txBody>
                  <a:tcPr marL="38574" marR="38574" marT="0" marB="0"/>
                </a:tc>
                <a:tc>
                  <a:txBody>
                    <a:bodyPr/>
                    <a:lstStyle/>
                    <a:p>
                      <a:pPr marL="342900" lvl="0" indent="-342900">
                        <a:spcAft>
                          <a:spcPts val="0"/>
                        </a:spcAft>
                        <a:buSzPts val="900"/>
                        <a:buFont typeface="Arial"/>
                        <a:buChar char="»"/>
                        <a:tabLst>
                          <a:tab pos="180340" algn="l"/>
                        </a:tabLst>
                      </a:pPr>
                      <a:r>
                        <a:rPr lang="en-GB" sz="1400" dirty="0">
                          <a:effectLst/>
                          <a:latin typeface="+mn-lt"/>
                          <a:ea typeface="Times New Roman"/>
                        </a:rPr>
                        <a:t>Provides long-term protection i.e. 3 years (</a:t>
                      </a:r>
                      <a:r>
                        <a:rPr lang="en-GB" sz="1400" dirty="0" err="1">
                          <a:effectLst/>
                          <a:latin typeface="+mn-lt"/>
                          <a:ea typeface="Times New Roman"/>
                        </a:rPr>
                        <a:t>etonogestrel</a:t>
                      </a:r>
                      <a:r>
                        <a:rPr lang="en-GB" sz="1400" dirty="0">
                          <a:effectLst/>
                          <a:latin typeface="+mn-lt"/>
                          <a:ea typeface="Times New Roman"/>
                        </a:rPr>
                        <a:t>) or 5 years (levonorgestrel).</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Convenient, does not require regular follow up.</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Fertility returns on removal of implant in women of child-bearing age.</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Can be used in women &gt;35 years who are obese, who smoke, have diabetes, hypertension, or a history of venous thromboembolism.</a:t>
                      </a:r>
                      <a:endParaRPr lang="en-ZA" sz="1400" dirty="0">
                        <a:effectLst/>
                        <a:latin typeface="+mn-lt"/>
                        <a:ea typeface="Times New Roman"/>
                      </a:endParaRPr>
                    </a:p>
                    <a:p>
                      <a:pPr marL="179705">
                        <a:spcAft>
                          <a:spcPts val="0"/>
                        </a:spcAft>
                      </a:pPr>
                      <a:r>
                        <a:rPr lang="en-GB" sz="1400" dirty="0">
                          <a:effectLst/>
                          <a:latin typeface="+mn-lt"/>
                          <a:ea typeface="Times New Roman"/>
                        </a:rPr>
                        <a:t> </a:t>
                      </a:r>
                      <a:endParaRPr lang="en-ZA" sz="1400" dirty="0">
                        <a:effectLst/>
                        <a:latin typeface="+mn-lt"/>
                        <a:ea typeface="Times New Roman"/>
                      </a:endParaRPr>
                    </a:p>
                    <a:p>
                      <a:pPr marL="179705">
                        <a:spcAft>
                          <a:spcPts val="0"/>
                        </a:spcAft>
                      </a:pPr>
                      <a:r>
                        <a:rPr lang="en-GB" sz="1400" dirty="0">
                          <a:effectLst/>
                          <a:latin typeface="+mn-lt"/>
                          <a:ea typeface="Times New Roman"/>
                        </a:rPr>
                        <a:t> </a:t>
                      </a:r>
                      <a:endParaRPr lang="en-ZA" sz="1400" dirty="0">
                        <a:effectLst/>
                        <a:latin typeface="+mn-lt"/>
                        <a:ea typeface="Times New Roman"/>
                      </a:endParaRPr>
                    </a:p>
                  </a:txBody>
                  <a:tcPr marL="68580" marR="68580" marT="0" marB="0"/>
                </a:tc>
                <a:tc>
                  <a:txBody>
                    <a:bodyPr/>
                    <a:lstStyle/>
                    <a:p>
                      <a:pPr marL="342900" lvl="0" indent="-342900">
                        <a:spcAft>
                          <a:spcPts val="0"/>
                        </a:spcAft>
                        <a:buSzPts val="900"/>
                        <a:buFont typeface="Arial"/>
                        <a:buChar char="»"/>
                        <a:tabLst>
                          <a:tab pos="180340" algn="l"/>
                        </a:tabLst>
                      </a:pPr>
                      <a:r>
                        <a:rPr lang="en-GB" sz="1400" dirty="0">
                          <a:effectLst/>
                          <a:latin typeface="+mn-lt"/>
                          <a:ea typeface="Times New Roman"/>
                        </a:rPr>
                        <a:t>Frequent bleeding irregularities. </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Ovarian cysts</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Implant must be inserted or removed by a trained health care professional under aseptic conditions to prevent infection.</a:t>
                      </a:r>
                      <a:endParaRPr lang="en-ZA" sz="1400" dirty="0">
                        <a:effectLst/>
                        <a:latin typeface="+mn-lt"/>
                        <a:ea typeface="Times New Roman"/>
                      </a:endParaRPr>
                    </a:p>
                    <a:p>
                      <a:pPr marL="342900" lvl="0" indent="-342900">
                        <a:spcAft>
                          <a:spcPts val="0"/>
                        </a:spcAft>
                        <a:buSzPts val="900"/>
                        <a:buFont typeface="Arial"/>
                        <a:buChar char="»"/>
                        <a:tabLst>
                          <a:tab pos="180340" algn="l"/>
                        </a:tabLst>
                      </a:pPr>
                      <a:r>
                        <a:rPr lang="en-GB" sz="1400" dirty="0">
                          <a:effectLst/>
                          <a:latin typeface="+mn-lt"/>
                          <a:ea typeface="Times New Roman"/>
                        </a:rPr>
                        <a:t>An incision is required to insert the implant under the skin in the woman’s upper arm. This may result in complications such as pain and bruising. </a:t>
                      </a:r>
                      <a:endParaRPr lang="en-ZA" sz="1400" dirty="0">
                        <a:effectLst/>
                        <a:latin typeface="+mn-lt"/>
                        <a:ea typeface="Times New Roman"/>
                      </a:endParaRPr>
                    </a:p>
                  </a:txBody>
                  <a:tcPr marL="68580" marR="68580" marT="0" marB="0"/>
                </a:tc>
              </a:tr>
            </a:tbl>
          </a:graphicData>
        </a:graphic>
      </p:graphicFrame>
      <p:sp>
        <p:nvSpPr>
          <p:cNvPr id="5" name="Footer Placeholder 4"/>
          <p:cNvSpPr>
            <a:spLocks noGrp="1"/>
          </p:cNvSpPr>
          <p:nvPr>
            <p:ph type="ftr" sz="quarter" idx="11"/>
          </p:nvPr>
        </p:nvSpPr>
        <p:spPr>
          <a:xfrm>
            <a:off x="2895600" y="6248400"/>
            <a:ext cx="2895600" cy="365125"/>
          </a:xfrm>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4</a:t>
            </a:fld>
            <a:endParaRPr lang="en-ZA" sz="1100" dirty="0"/>
          </a:p>
        </p:txBody>
      </p:sp>
    </p:spTree>
    <p:extLst>
      <p:ext uri="{BB962C8B-B14F-4D97-AF65-F5344CB8AC3E}">
        <p14:creationId xmlns:p14="http://schemas.microsoft.com/office/powerpoint/2010/main" xmlns="" val="9439971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728625899"/>
              </p:ext>
            </p:extLst>
          </p:nvPr>
        </p:nvGraphicFramePr>
        <p:xfrm>
          <a:off x="0" y="40432"/>
          <a:ext cx="9144000" cy="6330096"/>
        </p:xfrm>
        <a:graphic>
          <a:graphicData uri="http://schemas.openxmlformats.org/drawingml/2006/table">
            <a:tbl>
              <a:tblPr firstRow="1" bandRow="1">
                <a:tableStyleId>{8799B23B-EC83-4686-B30A-512413B5E67A}</a:tableStyleId>
              </a:tblPr>
              <a:tblGrid>
                <a:gridCol w="920964"/>
                <a:gridCol w="828866"/>
                <a:gridCol w="7394170"/>
              </a:tblGrid>
              <a:tr h="264368">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370840">
                <a:tc>
                  <a:txBody>
                    <a:bodyPr/>
                    <a:lstStyle/>
                    <a:p>
                      <a:r>
                        <a:rPr lang="en-ZA" sz="1000" dirty="0" smtClean="0"/>
                        <a:t>5</a:t>
                      </a:r>
                      <a:endParaRPr lang="en-ZA" sz="1000" dirty="0"/>
                    </a:p>
                  </a:txBody>
                  <a:tcPr marL="86359" marR="86359"/>
                </a:tc>
                <a:tc>
                  <a:txBody>
                    <a:bodyPr/>
                    <a:lstStyle/>
                    <a:p>
                      <a:r>
                        <a:rPr lang="en-ZA" sz="1000" dirty="0" smtClean="0"/>
                        <a:t>1a</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Tx/>
                        <a:buNone/>
                        <a:tabLst>
                          <a:tab pos="90170" algn="l"/>
                        </a:tabLst>
                        <a:defRPr/>
                      </a:pPr>
                      <a:r>
                        <a:rPr lang="en-ZA" sz="1000" b="1" u="sng" kern="1200" dirty="0" smtClean="0">
                          <a:solidFill>
                            <a:schemeClr val="tx1"/>
                          </a:solidFill>
                          <a:latin typeface="+mn-lt"/>
                          <a:ea typeface="+mn-ea"/>
                          <a:cs typeface="+mn-cs"/>
                        </a:rPr>
                        <a:t>INTRODUCTION TO CONTRACEPTION </a:t>
                      </a:r>
                    </a:p>
                    <a:p>
                      <a:pPr marL="171450" indent="-171450" algn="l" defTabSz="914400" rtl="0" eaLnBrk="1" latinLnBrk="0" hangingPunct="1">
                        <a:spcAft>
                          <a:spcPts val="0"/>
                        </a:spcAft>
                        <a:buFont typeface="Arial" pitchFamily="34" charset="0"/>
                        <a:buChar char="•"/>
                        <a:tabLst>
                          <a:tab pos="90170" algn="l"/>
                        </a:tabLst>
                      </a:pPr>
                      <a:r>
                        <a:rPr lang="en-ZA" sz="1000" kern="1200" dirty="0" smtClean="0">
                          <a:solidFill>
                            <a:schemeClr val="tx1"/>
                          </a:solidFill>
                          <a:latin typeface="+mn-lt"/>
                          <a:ea typeface="+mn-ea"/>
                          <a:cs typeface="+mn-cs"/>
                        </a:rPr>
                        <a:t>Effectiveness of family planning methods:</a:t>
                      </a:r>
                      <a:r>
                        <a:rPr lang="en-GB" sz="1000" kern="1200" dirty="0" smtClean="0">
                          <a:solidFill>
                            <a:schemeClr val="tx1"/>
                          </a:solidFill>
                          <a:latin typeface="+mn-lt"/>
                          <a:ea typeface="+mn-ea"/>
                          <a:cs typeface="+mn-cs"/>
                        </a:rPr>
                        <a:t>WHO. Family Planning: A Global Handbook for Providers. [Online: 2007][Cited: 2014].Available at: </a:t>
                      </a:r>
                      <a:r>
                        <a:rPr lang="en-GB" sz="1000" kern="1200" dirty="0" smtClean="0">
                          <a:solidFill>
                            <a:schemeClr val="tx1"/>
                          </a:solidFill>
                          <a:latin typeface="+mn-lt"/>
                          <a:ea typeface="+mn-ea"/>
                          <a:cs typeface="+mn-cs"/>
                          <a:hlinkClick r:id="rId3"/>
                        </a:rPr>
                        <a:t>https://www.fphandbook.org/</a:t>
                      </a:r>
                      <a:r>
                        <a:rPr lang="en-GB" sz="1000" kern="1200" dirty="0" smtClean="0">
                          <a:solidFill>
                            <a:schemeClr val="tx1"/>
                          </a:solidFill>
                          <a:latin typeface="+mn-lt"/>
                          <a:ea typeface="+mn-ea"/>
                          <a:cs typeface="+mn-cs"/>
                        </a:rPr>
                        <a:t>.</a:t>
                      </a:r>
                      <a:endParaRPr lang="en-ZA" sz="1000" kern="1200" dirty="0" smtClean="0">
                        <a:solidFill>
                          <a:schemeClr val="tx1"/>
                        </a:solidFill>
                        <a:latin typeface="+mn-lt"/>
                        <a:ea typeface="+mn-ea"/>
                        <a:cs typeface="+mn-cs"/>
                      </a:endParaRPr>
                    </a:p>
                    <a:p>
                      <a:pPr marL="171450" indent="-171450" algn="l" defTabSz="914400" rtl="0" eaLnBrk="1" latinLnBrk="0" hangingPunct="1">
                        <a:spcAft>
                          <a:spcPts val="0"/>
                        </a:spcAft>
                        <a:buFont typeface="Arial" pitchFamily="34" charset="0"/>
                        <a:buChar char="•"/>
                        <a:tabLst>
                          <a:tab pos="90170" algn="l"/>
                        </a:tabLst>
                      </a:pPr>
                      <a:r>
                        <a:rPr lang="en-ZA" sz="1000" kern="1200" dirty="0" smtClean="0">
                          <a:solidFill>
                            <a:schemeClr val="tx1"/>
                          </a:solidFill>
                          <a:latin typeface="+mn-lt"/>
                          <a:ea typeface="+mn-ea"/>
                          <a:cs typeface="+mn-cs"/>
                        </a:rPr>
                        <a:t>Effectiveness of family planning methods:</a:t>
                      </a:r>
                      <a:r>
                        <a:rPr lang="en-GB" sz="1000" kern="1200" dirty="0" err="1" smtClean="0">
                          <a:solidFill>
                            <a:schemeClr val="tx1"/>
                          </a:solidFill>
                          <a:latin typeface="+mn-lt"/>
                          <a:ea typeface="+mn-ea"/>
                          <a:cs typeface="+mn-cs"/>
                        </a:rPr>
                        <a:t>Trussell</a:t>
                      </a:r>
                      <a:r>
                        <a:rPr lang="en-GB" sz="1000" kern="1200" dirty="0" smtClean="0">
                          <a:solidFill>
                            <a:schemeClr val="tx1"/>
                          </a:solidFill>
                          <a:latin typeface="+mn-lt"/>
                          <a:ea typeface="+mn-ea"/>
                          <a:cs typeface="+mn-cs"/>
                        </a:rPr>
                        <a:t> J. Contraceptive efficacy. In: Hatcher R et al., editors. Contraceptive technology. 19th revised ed. 2007.</a:t>
                      </a:r>
                      <a:endParaRPr lang="en-ZA" sz="1000" kern="1200" dirty="0" smtClean="0">
                        <a:solidFill>
                          <a:schemeClr val="tx1"/>
                        </a:solidFill>
                        <a:latin typeface="+mn-lt"/>
                        <a:ea typeface="+mn-ea"/>
                        <a:cs typeface="+mn-cs"/>
                      </a:endParaRPr>
                    </a:p>
                    <a:p>
                      <a:pPr marL="171450" indent="-171450" algn="l" defTabSz="914400" rtl="0" eaLnBrk="1" latinLnBrk="0" hangingPunct="1">
                        <a:spcAft>
                          <a:spcPts val="0"/>
                        </a:spcAft>
                        <a:buFont typeface="Arial" pitchFamily="34" charset="0"/>
                        <a:buChar char="•"/>
                        <a:tabLst>
                          <a:tab pos="90170" algn="l"/>
                        </a:tabLst>
                      </a:pPr>
                      <a:r>
                        <a:rPr lang="en-ZA" sz="1000" kern="1200" dirty="0" smtClean="0">
                          <a:solidFill>
                            <a:schemeClr val="tx1"/>
                          </a:solidFill>
                          <a:latin typeface="+mn-lt"/>
                          <a:ea typeface="+mn-ea"/>
                          <a:cs typeface="+mn-cs"/>
                        </a:rPr>
                        <a:t>Effectiveness of family planning methods</a:t>
                      </a:r>
                      <a:r>
                        <a:rPr lang="en-GB" sz="1000" kern="1200" dirty="0" smtClean="0">
                          <a:solidFill>
                            <a:schemeClr val="tx1"/>
                          </a:solidFill>
                          <a:latin typeface="+mn-lt"/>
                          <a:ea typeface="+mn-ea"/>
                          <a:cs typeface="+mn-cs"/>
                        </a:rPr>
                        <a:t>: </a:t>
                      </a:r>
                      <a:r>
                        <a:rPr lang="en-GB" sz="1000" kern="1200" dirty="0" err="1" smtClean="0">
                          <a:solidFill>
                            <a:schemeClr val="tx1"/>
                          </a:solidFill>
                          <a:latin typeface="+mn-lt"/>
                          <a:ea typeface="+mn-ea"/>
                          <a:cs typeface="+mn-cs"/>
                        </a:rPr>
                        <a:t>Trussell</a:t>
                      </a:r>
                      <a:r>
                        <a:rPr lang="en-GB" sz="1000" kern="1200" dirty="0" smtClean="0">
                          <a:solidFill>
                            <a:schemeClr val="tx1"/>
                          </a:solidFill>
                          <a:latin typeface="+mn-lt"/>
                          <a:ea typeface="+mn-ea"/>
                          <a:cs typeface="+mn-cs"/>
                        </a:rPr>
                        <a:t> J. Contraceptive failure in the United States. Contraception. 2004;70(2): 89–96.</a:t>
                      </a:r>
                      <a:endParaRPr lang="en-ZA" sz="1000" kern="1200" dirty="0" smtClean="0">
                        <a:solidFill>
                          <a:schemeClr val="tx1"/>
                        </a:solidFill>
                        <a:latin typeface="+mn-lt"/>
                        <a:ea typeface="+mn-ea"/>
                        <a:cs typeface="+mn-cs"/>
                      </a:endParaRPr>
                    </a:p>
                    <a:p>
                      <a:pPr marL="171450" indent="-171450" algn="l" defTabSz="914400" rtl="0" eaLnBrk="1" latinLnBrk="0" hangingPunct="1">
                        <a:spcAft>
                          <a:spcPts val="0"/>
                        </a:spcAft>
                        <a:buFont typeface="Arial" pitchFamily="34" charset="0"/>
                        <a:buChar char="•"/>
                        <a:tabLst>
                          <a:tab pos="90170" algn="l"/>
                        </a:tabLst>
                      </a:pPr>
                      <a:r>
                        <a:rPr lang="en-ZA" sz="1000" kern="1200" dirty="0" smtClean="0">
                          <a:solidFill>
                            <a:schemeClr val="tx1"/>
                          </a:solidFill>
                          <a:latin typeface="+mn-lt"/>
                          <a:ea typeface="+mn-ea"/>
                          <a:cs typeface="+mn-cs"/>
                        </a:rPr>
                        <a:t>Effectiveness of family planning methods: </a:t>
                      </a:r>
                      <a:r>
                        <a:rPr lang="en-ZA" sz="1000" kern="1200" dirty="0" err="1" smtClean="0">
                          <a:solidFill>
                            <a:schemeClr val="tx1"/>
                          </a:solidFill>
                          <a:latin typeface="+mn-lt"/>
                          <a:ea typeface="+mn-ea"/>
                          <a:cs typeface="+mn-cs"/>
                        </a:rPr>
                        <a:t>Korver</a:t>
                      </a:r>
                      <a:r>
                        <a:rPr lang="en-ZA" sz="1000" kern="1200" dirty="0" smtClean="0">
                          <a:solidFill>
                            <a:schemeClr val="tx1"/>
                          </a:solidFill>
                          <a:latin typeface="+mn-lt"/>
                          <a:ea typeface="+mn-ea"/>
                          <a:cs typeface="+mn-cs"/>
                        </a:rPr>
                        <a:t> T, </a:t>
                      </a:r>
                      <a:r>
                        <a:rPr lang="en-ZA" sz="1000" kern="1200" dirty="0" err="1" smtClean="0">
                          <a:solidFill>
                            <a:schemeClr val="tx1"/>
                          </a:solidFill>
                          <a:latin typeface="+mn-lt"/>
                          <a:ea typeface="+mn-ea"/>
                          <a:cs typeface="+mn-cs"/>
                        </a:rPr>
                        <a:t>Klipping</a:t>
                      </a:r>
                      <a:r>
                        <a:rPr lang="en-ZA" sz="1000" kern="1200" dirty="0" smtClean="0">
                          <a:solidFill>
                            <a:schemeClr val="tx1"/>
                          </a:solidFill>
                          <a:latin typeface="+mn-lt"/>
                          <a:ea typeface="+mn-ea"/>
                          <a:cs typeface="+mn-cs"/>
                        </a:rPr>
                        <a:t> C, </a:t>
                      </a:r>
                      <a:r>
                        <a:rPr lang="en-ZA" sz="1000" kern="1200" dirty="0" err="1" smtClean="0">
                          <a:solidFill>
                            <a:schemeClr val="tx1"/>
                          </a:solidFill>
                          <a:latin typeface="+mn-lt"/>
                          <a:ea typeface="+mn-ea"/>
                          <a:cs typeface="+mn-cs"/>
                        </a:rPr>
                        <a:t>Heger-Mahn</a:t>
                      </a:r>
                      <a:r>
                        <a:rPr lang="en-ZA" sz="1000" kern="1200" dirty="0" smtClean="0">
                          <a:solidFill>
                            <a:schemeClr val="tx1"/>
                          </a:solidFill>
                          <a:latin typeface="+mn-lt"/>
                          <a:ea typeface="+mn-ea"/>
                          <a:cs typeface="+mn-cs"/>
                        </a:rPr>
                        <a:t> D, </a:t>
                      </a:r>
                      <a:r>
                        <a:rPr lang="en-ZA" sz="1000" kern="1200" dirty="0" err="1" smtClean="0">
                          <a:solidFill>
                            <a:schemeClr val="tx1"/>
                          </a:solidFill>
                          <a:latin typeface="+mn-lt"/>
                          <a:ea typeface="+mn-ea"/>
                          <a:cs typeface="+mn-cs"/>
                        </a:rPr>
                        <a:t>Duijkers</a:t>
                      </a:r>
                      <a:r>
                        <a:rPr lang="en-ZA" sz="1000" kern="1200" dirty="0" smtClean="0">
                          <a:solidFill>
                            <a:schemeClr val="tx1"/>
                          </a:solidFill>
                          <a:latin typeface="+mn-lt"/>
                          <a:ea typeface="+mn-ea"/>
                          <a:cs typeface="+mn-cs"/>
                        </a:rPr>
                        <a:t> I, van </a:t>
                      </a:r>
                      <a:r>
                        <a:rPr lang="en-ZA" sz="1000" kern="1200" dirty="0" err="1" smtClean="0">
                          <a:solidFill>
                            <a:schemeClr val="tx1"/>
                          </a:solidFill>
                          <a:latin typeface="+mn-lt"/>
                          <a:ea typeface="+mn-ea"/>
                          <a:cs typeface="+mn-cs"/>
                        </a:rPr>
                        <a:t>Osta</a:t>
                      </a:r>
                      <a:r>
                        <a:rPr lang="en-ZA" sz="1000" kern="1200" dirty="0" smtClean="0">
                          <a:solidFill>
                            <a:schemeClr val="tx1"/>
                          </a:solidFill>
                          <a:latin typeface="+mn-lt"/>
                          <a:ea typeface="+mn-ea"/>
                          <a:cs typeface="+mn-cs"/>
                        </a:rPr>
                        <a:t> G, </a:t>
                      </a:r>
                      <a:r>
                        <a:rPr lang="en-ZA" sz="1000" kern="1200" dirty="0" err="1" smtClean="0">
                          <a:solidFill>
                            <a:schemeClr val="tx1"/>
                          </a:solidFill>
                          <a:latin typeface="+mn-lt"/>
                          <a:ea typeface="+mn-ea"/>
                          <a:cs typeface="+mn-cs"/>
                        </a:rPr>
                        <a:t>Dieben</a:t>
                      </a:r>
                      <a:r>
                        <a:rPr lang="en-ZA" sz="1000" kern="1200" dirty="0" smtClean="0">
                          <a:solidFill>
                            <a:schemeClr val="tx1"/>
                          </a:solidFill>
                          <a:latin typeface="+mn-lt"/>
                          <a:ea typeface="+mn-ea"/>
                          <a:cs typeface="+mn-cs"/>
                        </a:rPr>
                        <a:t> T. Maintenance of ovulation inhibition with the 75-microg </a:t>
                      </a:r>
                      <a:r>
                        <a:rPr lang="en-ZA" sz="1000" kern="1200" dirty="0" err="1" smtClean="0">
                          <a:solidFill>
                            <a:schemeClr val="tx1"/>
                          </a:solidFill>
                          <a:latin typeface="+mn-lt"/>
                          <a:ea typeface="+mn-ea"/>
                          <a:cs typeface="+mn-cs"/>
                        </a:rPr>
                        <a:t>desogestrel</a:t>
                      </a:r>
                      <a:r>
                        <a:rPr lang="en-ZA" sz="1000" kern="1200" dirty="0" smtClean="0">
                          <a:solidFill>
                            <a:schemeClr val="tx1"/>
                          </a:solidFill>
                          <a:latin typeface="+mn-lt"/>
                          <a:ea typeface="+mn-ea"/>
                          <a:cs typeface="+mn-cs"/>
                        </a:rPr>
                        <a:t>-only contraceptive pill (</a:t>
                      </a:r>
                      <a:r>
                        <a:rPr lang="en-ZA" sz="1000" kern="1200" dirty="0" err="1" smtClean="0">
                          <a:solidFill>
                            <a:schemeClr val="tx1"/>
                          </a:solidFill>
                          <a:latin typeface="+mn-lt"/>
                          <a:ea typeface="+mn-ea"/>
                          <a:cs typeface="+mn-cs"/>
                        </a:rPr>
                        <a:t>Cerazette</a:t>
                      </a:r>
                      <a:r>
                        <a:rPr lang="en-ZA" sz="1000" kern="1200" dirty="0" smtClean="0">
                          <a:solidFill>
                            <a:schemeClr val="tx1"/>
                          </a:solidFill>
                          <a:latin typeface="+mn-lt"/>
                          <a:ea typeface="+mn-ea"/>
                          <a:cs typeface="+mn-cs"/>
                        </a:rPr>
                        <a:t>) after scheduled 12-h delays in tablet intake. Contraception. 2005 Jan;71(1):8-13. </a:t>
                      </a:r>
                    </a:p>
                    <a:p>
                      <a:pPr marL="171450" indent="-171450" algn="l" defTabSz="914400" rtl="0" eaLnBrk="1" latinLnBrk="0" hangingPunct="1">
                        <a:buFont typeface="Arial" pitchFamily="34" charset="0"/>
                        <a:buChar char="•"/>
                      </a:pPr>
                      <a:r>
                        <a:rPr lang="en-ZA" sz="1000" kern="1200" dirty="0" smtClean="0">
                          <a:solidFill>
                            <a:schemeClr val="tx1"/>
                          </a:solidFill>
                          <a:latin typeface="+mn-lt"/>
                          <a:ea typeface="+mn-ea"/>
                          <a:cs typeface="+mn-cs"/>
                        </a:rPr>
                        <a:t>Effectiveness of family planning methods: Black A, </a:t>
                      </a:r>
                      <a:r>
                        <a:rPr lang="en-ZA" sz="1000" kern="1200" dirty="0" err="1" smtClean="0">
                          <a:solidFill>
                            <a:schemeClr val="tx1"/>
                          </a:solidFill>
                          <a:latin typeface="+mn-lt"/>
                          <a:ea typeface="+mn-ea"/>
                          <a:cs typeface="+mn-cs"/>
                        </a:rPr>
                        <a:t>Francoeur</a:t>
                      </a:r>
                      <a:r>
                        <a:rPr lang="en-ZA" sz="1000" kern="1200" dirty="0" smtClean="0">
                          <a:solidFill>
                            <a:schemeClr val="tx1"/>
                          </a:solidFill>
                          <a:latin typeface="+mn-lt"/>
                          <a:ea typeface="+mn-ea"/>
                          <a:cs typeface="+mn-cs"/>
                        </a:rPr>
                        <a:t> D, Rowe T, Collins J, Miller D, Brown T, David M, Dunn S, Fisher WA, Fleming N, Fortin CA, </a:t>
                      </a:r>
                      <a:r>
                        <a:rPr lang="en-ZA" sz="1000" kern="1200" dirty="0" err="1" smtClean="0">
                          <a:solidFill>
                            <a:schemeClr val="tx1"/>
                          </a:solidFill>
                          <a:latin typeface="+mn-lt"/>
                          <a:ea typeface="+mn-ea"/>
                          <a:cs typeface="+mn-cs"/>
                        </a:rPr>
                        <a:t>Guilbert</a:t>
                      </a:r>
                      <a:r>
                        <a:rPr lang="en-ZA" sz="1000" kern="1200" dirty="0" smtClean="0">
                          <a:solidFill>
                            <a:schemeClr val="tx1"/>
                          </a:solidFill>
                          <a:latin typeface="+mn-lt"/>
                          <a:ea typeface="+mn-ea"/>
                          <a:cs typeface="+mn-cs"/>
                        </a:rPr>
                        <a:t> E, </a:t>
                      </a:r>
                      <a:r>
                        <a:rPr lang="en-ZA" sz="1000" kern="1200" dirty="0" err="1" smtClean="0">
                          <a:solidFill>
                            <a:schemeClr val="tx1"/>
                          </a:solidFill>
                          <a:latin typeface="+mn-lt"/>
                          <a:ea typeface="+mn-ea"/>
                          <a:cs typeface="+mn-cs"/>
                        </a:rPr>
                        <a:t>Hanvey</a:t>
                      </a:r>
                      <a:r>
                        <a:rPr lang="en-ZA" sz="1000" kern="1200" dirty="0" smtClean="0">
                          <a:solidFill>
                            <a:schemeClr val="tx1"/>
                          </a:solidFill>
                          <a:latin typeface="+mn-lt"/>
                          <a:ea typeface="+mn-ea"/>
                          <a:cs typeface="+mn-cs"/>
                        </a:rPr>
                        <a:t> L, </a:t>
                      </a:r>
                      <a:r>
                        <a:rPr lang="en-ZA" sz="1000" kern="1200" dirty="0" err="1" smtClean="0">
                          <a:solidFill>
                            <a:schemeClr val="tx1"/>
                          </a:solidFill>
                          <a:latin typeface="+mn-lt"/>
                          <a:ea typeface="+mn-ea"/>
                          <a:cs typeface="+mn-cs"/>
                        </a:rPr>
                        <a:t>Lalonde</a:t>
                      </a:r>
                      <a:r>
                        <a:rPr lang="en-ZA" sz="1000" kern="1200" dirty="0" smtClean="0">
                          <a:solidFill>
                            <a:schemeClr val="tx1"/>
                          </a:solidFill>
                          <a:latin typeface="+mn-lt"/>
                          <a:ea typeface="+mn-ea"/>
                          <a:cs typeface="+mn-cs"/>
                        </a:rPr>
                        <a:t> A, Miller R, Morris M, O'Grady T, </a:t>
                      </a:r>
                      <a:r>
                        <a:rPr lang="en-ZA" sz="1000" kern="1200" dirty="0" err="1" smtClean="0">
                          <a:solidFill>
                            <a:schemeClr val="tx1"/>
                          </a:solidFill>
                          <a:latin typeface="+mn-lt"/>
                          <a:ea typeface="+mn-ea"/>
                          <a:cs typeface="+mn-cs"/>
                        </a:rPr>
                        <a:t>Pymar</a:t>
                      </a:r>
                      <a:r>
                        <a:rPr lang="en-ZA" sz="1000" kern="1200" dirty="0" smtClean="0">
                          <a:solidFill>
                            <a:schemeClr val="tx1"/>
                          </a:solidFill>
                          <a:latin typeface="+mn-lt"/>
                          <a:ea typeface="+mn-ea"/>
                          <a:cs typeface="+mn-cs"/>
                        </a:rPr>
                        <a:t> H, Smith T, </a:t>
                      </a:r>
                      <a:r>
                        <a:rPr lang="en-ZA" sz="1000" kern="1200" dirty="0" err="1" smtClean="0">
                          <a:solidFill>
                            <a:schemeClr val="tx1"/>
                          </a:solidFill>
                          <a:latin typeface="+mn-lt"/>
                          <a:ea typeface="+mn-ea"/>
                          <a:cs typeface="+mn-cs"/>
                        </a:rPr>
                        <a:t>Henneberg</a:t>
                      </a:r>
                      <a:r>
                        <a:rPr lang="en-ZA" sz="1000" kern="1200" dirty="0" smtClean="0">
                          <a:solidFill>
                            <a:schemeClr val="tx1"/>
                          </a:solidFill>
                          <a:latin typeface="+mn-lt"/>
                          <a:ea typeface="+mn-ea"/>
                          <a:cs typeface="+mn-cs"/>
                        </a:rPr>
                        <a:t> E; Society of Obstetrics and Gynaecology of Canada. Canadian contraception consensus. J </a:t>
                      </a:r>
                      <a:r>
                        <a:rPr lang="en-ZA" sz="1000" kern="1200" dirty="0" err="1" smtClean="0">
                          <a:solidFill>
                            <a:schemeClr val="tx1"/>
                          </a:solidFill>
                          <a:latin typeface="+mn-lt"/>
                          <a:ea typeface="+mn-ea"/>
                          <a:cs typeface="+mn-cs"/>
                        </a:rPr>
                        <a:t>Obstet</a:t>
                      </a:r>
                      <a:r>
                        <a:rPr lang="en-ZA" sz="1000" kern="1200" dirty="0" smtClean="0">
                          <a:solidFill>
                            <a:schemeClr val="tx1"/>
                          </a:solidFill>
                          <a:latin typeface="+mn-lt"/>
                          <a:ea typeface="+mn-ea"/>
                          <a:cs typeface="+mn-cs"/>
                        </a:rPr>
                        <a:t> </a:t>
                      </a:r>
                      <a:r>
                        <a:rPr lang="en-ZA" sz="1000" kern="1200" dirty="0" err="1" smtClean="0">
                          <a:solidFill>
                            <a:schemeClr val="tx1"/>
                          </a:solidFill>
                          <a:latin typeface="+mn-lt"/>
                          <a:ea typeface="+mn-ea"/>
                          <a:cs typeface="+mn-cs"/>
                        </a:rPr>
                        <a:t>Gynaecol</a:t>
                      </a:r>
                      <a:r>
                        <a:rPr lang="en-ZA" sz="1000" kern="1200" dirty="0" smtClean="0">
                          <a:solidFill>
                            <a:schemeClr val="tx1"/>
                          </a:solidFill>
                          <a:latin typeface="+mn-lt"/>
                          <a:ea typeface="+mn-ea"/>
                          <a:cs typeface="+mn-cs"/>
                        </a:rPr>
                        <a:t> Can. 2004 Apr;26(4):347-87, 389-436.</a:t>
                      </a:r>
                    </a:p>
                  </a:txBody>
                  <a:tcPr marL="86359" marR="86359"/>
                </a:tc>
              </a:tr>
              <a:tr h="370840">
                <a:tc>
                  <a:txBody>
                    <a:bodyPr/>
                    <a:lstStyle/>
                    <a:p>
                      <a:r>
                        <a:rPr lang="en-ZA" sz="1000" dirty="0" smtClean="0"/>
                        <a:t>6</a:t>
                      </a:r>
                      <a:endParaRPr lang="en-ZA" sz="1000" dirty="0"/>
                    </a:p>
                  </a:txBody>
                  <a:tcPr marL="86359" marR="86359"/>
                </a:tc>
                <a:tc>
                  <a:txBody>
                    <a:bodyPr/>
                    <a:lstStyle/>
                    <a:p>
                      <a:r>
                        <a:rPr lang="en-ZA" sz="1000" dirty="0" smtClean="0"/>
                        <a:t>1b</a:t>
                      </a:r>
                      <a:endParaRPr lang="en-ZA" sz="1000" dirty="0"/>
                    </a:p>
                  </a:txBody>
                  <a:tcPr marL="86359" marR="86359"/>
                </a:tc>
                <a:tc>
                  <a:txBody>
                    <a:bodyPr/>
                    <a:lstStyle/>
                    <a:p>
                      <a:pPr>
                        <a:buNone/>
                      </a:pPr>
                      <a:r>
                        <a:rPr lang="en-ZA" sz="1000" b="1" u="sng" dirty="0" smtClean="0"/>
                        <a:t>INTRODUCTION</a:t>
                      </a:r>
                      <a:r>
                        <a:rPr lang="en-ZA" sz="1000" b="1" u="sng" baseline="0" dirty="0" smtClean="0"/>
                        <a:t> TO CONTRACEPTION </a:t>
                      </a:r>
                    </a:p>
                    <a:p>
                      <a:pPr marL="171450" indent="-171450">
                        <a:buFont typeface="Arial" pitchFamily="34" charset="0"/>
                        <a:buChar char="•"/>
                      </a:pPr>
                      <a:r>
                        <a:rPr lang="en-ZA" sz="1000" dirty="0" smtClean="0"/>
                        <a:t>National Contraception Clinical Guidelines, 2012.</a:t>
                      </a:r>
                    </a:p>
                    <a:p>
                      <a:pPr marL="171450" indent="-171450">
                        <a:buFont typeface="Arial" pitchFamily="34" charset="0"/>
                        <a:buChar char="•"/>
                      </a:pPr>
                      <a:r>
                        <a:rPr lang="en-ZA" sz="1000" dirty="0" err="1" smtClean="0"/>
                        <a:t>Korver</a:t>
                      </a:r>
                      <a:r>
                        <a:rPr lang="en-ZA" sz="1000" dirty="0" smtClean="0"/>
                        <a:t> T, </a:t>
                      </a:r>
                      <a:r>
                        <a:rPr lang="en-ZA" sz="1000" dirty="0" err="1" smtClean="0"/>
                        <a:t>Klipping</a:t>
                      </a:r>
                      <a:r>
                        <a:rPr lang="en-ZA" sz="1000" dirty="0" smtClean="0"/>
                        <a:t> C, </a:t>
                      </a:r>
                      <a:r>
                        <a:rPr lang="en-ZA" sz="1000" dirty="0" err="1" smtClean="0"/>
                        <a:t>Heger-Mahn</a:t>
                      </a:r>
                      <a:r>
                        <a:rPr lang="en-ZA" sz="1000" dirty="0" smtClean="0"/>
                        <a:t> D, </a:t>
                      </a:r>
                      <a:r>
                        <a:rPr lang="en-ZA" sz="1000" dirty="0" err="1" smtClean="0"/>
                        <a:t>Duijkers</a:t>
                      </a:r>
                      <a:r>
                        <a:rPr lang="en-ZA" sz="1000" dirty="0" smtClean="0"/>
                        <a:t> I, van </a:t>
                      </a:r>
                      <a:r>
                        <a:rPr lang="en-ZA" sz="1000" dirty="0" err="1" smtClean="0"/>
                        <a:t>Osta</a:t>
                      </a:r>
                      <a:r>
                        <a:rPr lang="en-ZA" sz="1000" dirty="0" smtClean="0"/>
                        <a:t> G, </a:t>
                      </a:r>
                      <a:r>
                        <a:rPr lang="en-ZA" sz="1000" dirty="0" err="1" smtClean="0"/>
                        <a:t>Dieben</a:t>
                      </a:r>
                      <a:r>
                        <a:rPr lang="en-ZA" sz="1000" dirty="0" smtClean="0"/>
                        <a:t> T. Maintenance of ovulation inhibition with the 75-microg </a:t>
                      </a:r>
                      <a:r>
                        <a:rPr lang="en-ZA" sz="1000" dirty="0" err="1" smtClean="0"/>
                        <a:t>desogestrel</a:t>
                      </a:r>
                      <a:r>
                        <a:rPr lang="en-ZA" sz="1000" dirty="0" smtClean="0"/>
                        <a:t>-only contraceptive pill (</a:t>
                      </a:r>
                      <a:r>
                        <a:rPr lang="en-ZA" sz="1000" dirty="0" err="1" smtClean="0"/>
                        <a:t>Cerazette</a:t>
                      </a:r>
                      <a:r>
                        <a:rPr lang="en-ZA" sz="1000" dirty="0" smtClean="0"/>
                        <a:t>) after scheduled 12-h delays in tablet intake. </a:t>
                      </a:r>
                      <a:r>
                        <a:rPr lang="en-ZA" sz="1000" i="1" dirty="0" smtClean="0"/>
                        <a:t>Contraception</a:t>
                      </a:r>
                      <a:r>
                        <a:rPr lang="en-ZA" sz="1000" dirty="0" smtClean="0"/>
                        <a:t>. 2005 Jan;71(1):8-13. </a:t>
                      </a:r>
                    </a:p>
                    <a:p>
                      <a:pPr marL="171450" indent="-171450">
                        <a:buFont typeface="Arial" pitchFamily="34" charset="0"/>
                        <a:buChar char="•"/>
                      </a:pPr>
                      <a:r>
                        <a:rPr lang="en-ZA" sz="1000" dirty="0" smtClean="0"/>
                        <a:t>Simpson EL, </a:t>
                      </a:r>
                      <a:r>
                        <a:rPr lang="en-ZA" sz="1000" dirty="0" err="1" smtClean="0"/>
                        <a:t>Lawrenson</a:t>
                      </a:r>
                      <a:r>
                        <a:rPr lang="en-ZA" sz="1000" dirty="0" smtClean="0"/>
                        <a:t> RA, Nightingale AL, Farmer RD. Venous thromboembolism in pregnancy and the </a:t>
                      </a:r>
                      <a:r>
                        <a:rPr lang="en-ZA" sz="1000" dirty="0" err="1" smtClean="0"/>
                        <a:t>puerperium</a:t>
                      </a:r>
                      <a:r>
                        <a:rPr lang="en-ZA" sz="1000" dirty="0" smtClean="0"/>
                        <a:t>: incidence and additional risk factors from a London perinatal database. </a:t>
                      </a:r>
                      <a:r>
                        <a:rPr lang="en-ZA" sz="1000" i="1" dirty="0" smtClean="0"/>
                        <a:t>BJOG</a:t>
                      </a:r>
                      <a:r>
                        <a:rPr lang="en-ZA" sz="1000" dirty="0" smtClean="0"/>
                        <a:t>. 2001 Jan;108(1):56-60</a:t>
                      </a:r>
                    </a:p>
                  </a:txBody>
                  <a:tcPr marL="86359" marR="86359"/>
                </a:tc>
              </a:tr>
              <a:tr h="274528">
                <a:tc gridSpan="3">
                  <a:txBody>
                    <a:bodyPr/>
                    <a:lstStyle/>
                    <a:p>
                      <a:r>
                        <a:rPr lang="en-ZA" sz="1000" b="1" dirty="0" smtClean="0"/>
                        <a:t>7.1 INTRAUTERINE DEVICES/CONTRACEPTION (IUD)</a:t>
                      </a:r>
                    </a:p>
                  </a:txBody>
                  <a:tcPr marL="86359" marR="86359"/>
                </a:tc>
                <a:tc hMerge="1">
                  <a:txBody>
                    <a:bodyPr/>
                    <a:lstStyle/>
                    <a:p>
                      <a:endParaRPr lang="en-ZA" sz="1200" dirty="0"/>
                    </a:p>
                  </a:txBody>
                  <a:tcPr marL="86359" marR="86359"/>
                </a:tc>
                <a:tc hMerge="1">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ZA" sz="1200" dirty="0" smtClean="0"/>
                    </a:p>
                  </a:txBody>
                  <a:tcPr marL="86359" marR="86359"/>
                </a:tc>
              </a:tr>
              <a:tr h="370840">
                <a:tc>
                  <a:txBody>
                    <a:bodyPr/>
                    <a:lstStyle/>
                    <a:p>
                      <a:r>
                        <a:rPr lang="en-ZA" sz="1000" dirty="0" smtClean="0"/>
                        <a:t>8</a:t>
                      </a:r>
                      <a:endParaRPr lang="en-ZA" sz="1000" dirty="0"/>
                    </a:p>
                  </a:txBody>
                  <a:tcPr marL="86359" marR="86359"/>
                </a:tc>
                <a:tc>
                  <a:txBody>
                    <a:bodyPr/>
                    <a:lstStyle/>
                    <a:p>
                      <a:r>
                        <a:rPr lang="en-ZA" sz="1000" dirty="0" smtClean="0"/>
                        <a:t>2</a:t>
                      </a:r>
                      <a:endParaRPr lang="en-ZA" sz="1000" dirty="0"/>
                    </a:p>
                  </a:txBody>
                  <a:tcPr marL="86359" marR="86359"/>
                </a:tc>
                <a:tc>
                  <a:txBody>
                    <a:bodyPr/>
                    <a:lstStyle/>
                    <a:p>
                      <a:pPr marL="171450" indent="-171450">
                        <a:buFont typeface="Arial" pitchFamily="34" charset="0"/>
                        <a:buNone/>
                      </a:pPr>
                      <a:r>
                        <a:rPr lang="en-ZA" sz="1000" b="1" u="sng" dirty="0" smtClean="0"/>
                        <a:t>RISK OF HIV ACQUISITION</a:t>
                      </a:r>
                    </a:p>
                    <a:p>
                      <a:pPr marL="171450" indent="-171450">
                        <a:buFont typeface="Arial" pitchFamily="34" charset="0"/>
                        <a:buChar char="•"/>
                      </a:pPr>
                      <a:r>
                        <a:rPr lang="en-ZA" sz="1000" dirty="0" err="1" smtClean="0"/>
                        <a:t>Heffron</a:t>
                      </a:r>
                      <a:r>
                        <a:rPr lang="en-ZA" sz="1000" dirty="0" smtClean="0"/>
                        <a:t> R, Donnell D, Rees H, </a:t>
                      </a:r>
                      <a:r>
                        <a:rPr lang="en-ZA" sz="1000" dirty="0" err="1" smtClean="0"/>
                        <a:t>Celum</a:t>
                      </a:r>
                      <a:r>
                        <a:rPr lang="en-ZA" sz="1000" dirty="0" smtClean="0"/>
                        <a:t> C, </a:t>
                      </a:r>
                      <a:r>
                        <a:rPr lang="en-ZA" sz="1000" dirty="0" err="1" smtClean="0"/>
                        <a:t>Mugo</a:t>
                      </a:r>
                      <a:r>
                        <a:rPr lang="en-ZA" sz="1000" dirty="0" smtClean="0"/>
                        <a:t> N, Were E, de </a:t>
                      </a:r>
                      <a:r>
                        <a:rPr lang="en-ZA" sz="1000" dirty="0" err="1" smtClean="0"/>
                        <a:t>Bruyn</a:t>
                      </a:r>
                      <a:r>
                        <a:rPr lang="en-ZA" sz="1000" dirty="0" smtClean="0"/>
                        <a:t> G, </a:t>
                      </a:r>
                      <a:r>
                        <a:rPr lang="en-ZA" sz="1000" dirty="0" err="1" smtClean="0"/>
                        <a:t>Nakku-Joloba</a:t>
                      </a:r>
                      <a:r>
                        <a:rPr lang="en-ZA" sz="1000" dirty="0" smtClean="0"/>
                        <a:t> E, </a:t>
                      </a:r>
                      <a:r>
                        <a:rPr lang="en-ZA" sz="1000" dirty="0" err="1" smtClean="0"/>
                        <a:t>Ngure</a:t>
                      </a:r>
                      <a:r>
                        <a:rPr lang="en-ZA" sz="1000" dirty="0" smtClean="0"/>
                        <a:t> K, </a:t>
                      </a:r>
                      <a:r>
                        <a:rPr lang="en-ZA" sz="1000" dirty="0" err="1" smtClean="0"/>
                        <a:t>Kiarie</a:t>
                      </a:r>
                      <a:r>
                        <a:rPr lang="en-ZA" sz="1000" dirty="0" smtClean="0"/>
                        <a:t> J, Coombs RW, </a:t>
                      </a:r>
                      <a:r>
                        <a:rPr lang="en-ZA" sz="1000" dirty="0" err="1" smtClean="0"/>
                        <a:t>Baeten</a:t>
                      </a:r>
                      <a:r>
                        <a:rPr lang="en-ZA" sz="1000" dirty="0" smtClean="0"/>
                        <a:t> JM; Partners in Prevention HSV/HIV Transmission Study Team. Use of hormonal contraceptives and risk of HIV-1 transmission: a prospective cohort study. </a:t>
                      </a:r>
                      <a:r>
                        <a:rPr lang="en-ZA" sz="1000" i="1" dirty="0" smtClean="0"/>
                        <a:t>Lancet Infect Dis.</a:t>
                      </a:r>
                      <a:r>
                        <a:rPr lang="en-ZA" sz="1000" dirty="0" smtClean="0"/>
                        <a:t> 2012 Jan;12(1):19-26. Erratum in: </a:t>
                      </a:r>
                      <a:r>
                        <a:rPr lang="en-ZA" sz="1000" i="1" dirty="0" smtClean="0"/>
                        <a:t>Lancet Infect Dis.</a:t>
                      </a:r>
                      <a:r>
                        <a:rPr lang="en-ZA" sz="1000" dirty="0" smtClean="0"/>
                        <a:t> 2012 Feb;12(2):98.</a:t>
                      </a:r>
                    </a:p>
                    <a:p>
                      <a:pPr marL="171450" indent="-171450">
                        <a:buFont typeface="Arial" pitchFamily="34" charset="0"/>
                        <a:buChar char="•"/>
                      </a:pPr>
                      <a:r>
                        <a:rPr lang="en-ZA" sz="1000" dirty="0" smtClean="0"/>
                        <a:t>CDC. Morbidity and Mortality Weekly Report.  June 22, 2012. Update to CDC’s U.S. Medical Eligibility Criteria for Contraceptive Use, 2010: Revised Recommendations for the Use of Hormonal Contraception Among Women at High Risk for HIV Infection or Infected with HIV.</a:t>
                      </a:r>
                    </a:p>
                  </a:txBody>
                  <a:tcPr marL="86359" marR="86359"/>
                </a:tc>
              </a:tr>
              <a:tr h="370840">
                <a:tc>
                  <a:txBody>
                    <a:bodyPr/>
                    <a:lstStyle/>
                    <a:p>
                      <a:r>
                        <a:rPr lang="en-ZA" sz="1000" dirty="0" smtClean="0"/>
                        <a:t>9</a:t>
                      </a:r>
                      <a:endParaRPr lang="en-ZA" sz="1000" dirty="0"/>
                    </a:p>
                  </a:txBody>
                  <a:tcPr marL="86359" marR="86359"/>
                </a:tc>
                <a:tc>
                  <a:txBody>
                    <a:bodyPr/>
                    <a:lstStyle/>
                    <a:p>
                      <a:r>
                        <a:rPr lang="en-ZA" sz="1000" dirty="0" smtClean="0"/>
                        <a:t>3</a:t>
                      </a:r>
                      <a:endParaRPr lang="en-ZA" sz="1000" dirty="0"/>
                    </a:p>
                  </a:txBody>
                  <a:tcPr marL="86359" marR="86359"/>
                </a:tc>
                <a:tc>
                  <a:txBody>
                    <a:bodyPr/>
                    <a:lstStyle/>
                    <a:p>
                      <a:pPr marL="171450" indent="-171450">
                        <a:buFont typeface="Arial" pitchFamily="34" charset="0"/>
                        <a:buNone/>
                      </a:pPr>
                      <a:r>
                        <a:rPr lang="en-ZA" sz="1000" b="1" u="sng" dirty="0" smtClean="0"/>
                        <a:t>COPPER</a:t>
                      </a:r>
                      <a:r>
                        <a:rPr lang="en-ZA" sz="1000" b="1" u="sng" baseline="0" dirty="0" smtClean="0"/>
                        <a:t> IUD</a:t>
                      </a:r>
                      <a:endParaRPr lang="en-ZA" sz="1000" b="1" u="sng" dirty="0" smtClean="0"/>
                    </a:p>
                    <a:p>
                      <a:pPr marL="171450" indent="-171450">
                        <a:buFont typeface="Arial" pitchFamily="34" charset="0"/>
                        <a:buChar char="•"/>
                      </a:pPr>
                      <a:r>
                        <a:rPr lang="en-ZA" sz="1000" dirty="0" smtClean="0"/>
                        <a:t>O'Brien PA, </a:t>
                      </a:r>
                      <a:r>
                        <a:rPr lang="en-ZA" sz="1000" dirty="0" err="1" smtClean="0"/>
                        <a:t>Kulier</a:t>
                      </a:r>
                      <a:r>
                        <a:rPr lang="en-ZA" sz="1000" dirty="0" smtClean="0"/>
                        <a:t> R, </a:t>
                      </a:r>
                      <a:r>
                        <a:rPr lang="en-ZA" sz="1000" dirty="0" err="1" smtClean="0"/>
                        <a:t>Helmerhorst</a:t>
                      </a:r>
                      <a:r>
                        <a:rPr lang="en-ZA" sz="1000" dirty="0" smtClean="0"/>
                        <a:t> FM, Usher-Patel M, </a:t>
                      </a:r>
                      <a:r>
                        <a:rPr lang="en-ZA" sz="1000" dirty="0" err="1" smtClean="0"/>
                        <a:t>d'Arcangues</a:t>
                      </a:r>
                      <a:r>
                        <a:rPr lang="en-ZA" sz="1000" dirty="0" smtClean="0"/>
                        <a:t> C. Copper-containing, framed intrauterine devices for contraception: a systematic review of randomized controlled trials. </a:t>
                      </a:r>
                      <a:r>
                        <a:rPr lang="en-ZA" sz="1000" i="1" dirty="0" smtClean="0"/>
                        <a:t>Contraception</a:t>
                      </a:r>
                      <a:r>
                        <a:rPr lang="en-ZA" sz="1000" dirty="0" smtClean="0"/>
                        <a:t>. 2008 May;77(5):318-27</a:t>
                      </a:r>
                    </a:p>
                    <a:p>
                      <a:pPr marL="171450" indent="-171450">
                        <a:buFont typeface="Arial" pitchFamily="34" charset="0"/>
                        <a:buChar char="•"/>
                      </a:pPr>
                      <a:r>
                        <a:rPr lang="en-ZA" sz="1000" dirty="0" smtClean="0"/>
                        <a:t>Contract circular HP03-2012FP, 1Oct2011 to 30Sep2013.</a:t>
                      </a:r>
                    </a:p>
                  </a:txBody>
                  <a:tcPr marL="86359" marR="86359"/>
                </a:tc>
              </a:tr>
              <a:tr h="370840">
                <a:tc>
                  <a:txBody>
                    <a:bodyPr/>
                    <a:lstStyle/>
                    <a:p>
                      <a:r>
                        <a:rPr lang="en-ZA" sz="1000" dirty="0" smtClean="0"/>
                        <a:t>10</a:t>
                      </a:r>
                      <a:endParaRPr lang="en-ZA" sz="1000" dirty="0"/>
                    </a:p>
                  </a:txBody>
                  <a:tcPr marL="86359" marR="86359"/>
                </a:tc>
                <a:tc>
                  <a:txBody>
                    <a:bodyPr/>
                    <a:lstStyle/>
                    <a:p>
                      <a:r>
                        <a:rPr lang="en-ZA" sz="1000" dirty="0" smtClean="0"/>
                        <a:t>4</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COPPER</a:t>
                      </a:r>
                      <a:r>
                        <a:rPr lang="en-ZA" sz="1000" b="1" u="sng" baseline="0" dirty="0" smtClean="0"/>
                        <a:t> IUD</a:t>
                      </a:r>
                      <a:endParaRPr lang="en-ZA" sz="1000" dirty="0" smtClean="0"/>
                    </a:p>
                    <a:p>
                      <a:pPr marL="171450" indent="-171450">
                        <a:buFont typeface="Arial" pitchFamily="34" charset="0"/>
                        <a:buChar char="•"/>
                      </a:pPr>
                      <a:r>
                        <a:rPr lang="en-ZA" sz="1000" dirty="0" smtClean="0"/>
                        <a:t>Black A, </a:t>
                      </a:r>
                      <a:r>
                        <a:rPr lang="en-ZA" sz="1000" dirty="0" err="1" smtClean="0"/>
                        <a:t>Francoeur</a:t>
                      </a:r>
                      <a:r>
                        <a:rPr lang="en-ZA" sz="1000" dirty="0" smtClean="0"/>
                        <a:t> D, Rowe T, Collins J, Miller D, Brown T, David M, Dunn S, Fisher WA, Fleming N, Fortin CA, </a:t>
                      </a:r>
                      <a:r>
                        <a:rPr lang="en-ZA" sz="1000" dirty="0" err="1" smtClean="0"/>
                        <a:t>Guilbert</a:t>
                      </a:r>
                      <a:r>
                        <a:rPr lang="en-ZA" sz="1000" dirty="0" smtClean="0"/>
                        <a:t> E, </a:t>
                      </a:r>
                      <a:r>
                        <a:rPr lang="en-ZA" sz="1000" dirty="0" err="1" smtClean="0"/>
                        <a:t>Hanvey</a:t>
                      </a:r>
                      <a:r>
                        <a:rPr lang="en-ZA" sz="1000" dirty="0" smtClean="0"/>
                        <a:t> L, </a:t>
                      </a:r>
                      <a:r>
                        <a:rPr lang="en-ZA" sz="1000" dirty="0" err="1" smtClean="0"/>
                        <a:t>Lalonde</a:t>
                      </a:r>
                      <a:r>
                        <a:rPr lang="en-ZA" sz="1000" dirty="0" smtClean="0"/>
                        <a:t> A, Miller R, Morris M, O'Grady T, </a:t>
                      </a:r>
                      <a:r>
                        <a:rPr lang="en-ZA" sz="1000" dirty="0" err="1" smtClean="0"/>
                        <a:t>Pymar</a:t>
                      </a:r>
                      <a:r>
                        <a:rPr lang="en-ZA" sz="1000" dirty="0" smtClean="0"/>
                        <a:t> H, Smith T, </a:t>
                      </a:r>
                      <a:r>
                        <a:rPr lang="en-ZA" sz="1000" dirty="0" err="1" smtClean="0"/>
                        <a:t>Henneberg</a:t>
                      </a:r>
                      <a:r>
                        <a:rPr lang="en-ZA" sz="1000" dirty="0" smtClean="0"/>
                        <a:t> E; Society of Obstetrics and Gynaecology of Canada. Canadian contraception consensus. </a:t>
                      </a:r>
                      <a:r>
                        <a:rPr lang="en-ZA" sz="1000" i="1" dirty="0" smtClean="0"/>
                        <a:t>J </a:t>
                      </a:r>
                      <a:r>
                        <a:rPr lang="en-ZA" sz="1000" i="1" dirty="0" err="1" smtClean="0"/>
                        <a:t>Obstet</a:t>
                      </a:r>
                      <a:r>
                        <a:rPr lang="en-ZA" sz="1000" i="1" dirty="0" smtClean="0"/>
                        <a:t> </a:t>
                      </a:r>
                      <a:r>
                        <a:rPr lang="en-ZA" sz="1000" i="1" dirty="0" err="1" smtClean="0"/>
                        <a:t>Gynaecol</a:t>
                      </a:r>
                      <a:r>
                        <a:rPr lang="en-ZA" sz="1000" i="1" dirty="0" smtClean="0"/>
                        <a:t> Can</a:t>
                      </a:r>
                      <a:r>
                        <a:rPr lang="en-ZA" sz="1000" dirty="0" smtClean="0"/>
                        <a:t>. 2004 Apr;26(4):347-87, 389-436. </a:t>
                      </a:r>
                    </a:p>
                    <a:p>
                      <a:pPr marL="171450" indent="-171450">
                        <a:buFont typeface="Arial" pitchFamily="34" charset="0"/>
                        <a:buChar char="•"/>
                      </a:pPr>
                      <a:r>
                        <a:rPr lang="en-ZA" sz="1000" dirty="0" smtClean="0"/>
                        <a:t>SAMF 10th edition,2012.</a:t>
                      </a:r>
                    </a:p>
                    <a:p>
                      <a:pPr marL="171450" indent="-171450">
                        <a:buFont typeface="Arial" pitchFamily="34" charset="0"/>
                        <a:buChar char="•"/>
                      </a:pPr>
                      <a:r>
                        <a:rPr lang="en-ZA" sz="1000" dirty="0" smtClean="0"/>
                        <a:t>SMB corporation of India. Copper T 380A® package insert, 2003.</a:t>
                      </a:r>
                    </a:p>
                  </a:txBody>
                  <a:tcPr marL="86359" marR="86359"/>
                </a:tc>
              </a:tr>
            </a:tbl>
          </a:graphicData>
        </a:graphic>
      </p:graphicFrame>
      <p:sp>
        <p:nvSpPr>
          <p:cNvPr id="3" name="Slide Number Placeholder 4"/>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40</a:t>
            </a:fld>
            <a:endParaRPr lang="en-ZA" sz="1000" dirty="0"/>
          </a:p>
        </p:txBody>
      </p:sp>
      <p:sp>
        <p:nvSpPr>
          <p:cNvPr id="6"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extLst>
      <p:ext uri="{BB962C8B-B14F-4D97-AF65-F5344CB8AC3E}">
        <p14:creationId xmlns:p14="http://schemas.microsoft.com/office/powerpoint/2010/main" xmlns="" val="29654497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765535467"/>
              </p:ext>
            </p:extLst>
          </p:nvPr>
        </p:nvGraphicFramePr>
        <p:xfrm>
          <a:off x="0" y="40432"/>
          <a:ext cx="9144000" cy="6421328"/>
        </p:xfrm>
        <a:graphic>
          <a:graphicData uri="http://schemas.openxmlformats.org/drawingml/2006/table">
            <a:tbl>
              <a:tblPr firstRow="1" bandRow="1">
                <a:tableStyleId>{8799B23B-EC83-4686-B30A-512413B5E67A}</a:tableStyleId>
              </a:tblPr>
              <a:tblGrid>
                <a:gridCol w="685800"/>
                <a:gridCol w="762000"/>
                <a:gridCol w="7696200"/>
              </a:tblGrid>
              <a:tr h="370840">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281424">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dirty="0" smtClean="0"/>
                        <a:t>7.1 INTRAUTERINE DEVICES/CONTRACEPTION (IUD)</a:t>
                      </a:r>
                    </a:p>
                  </a:txBody>
                  <a:tcPr marL="86359" marR="86359"/>
                </a:tc>
                <a:tc hMerge="1">
                  <a:txBody>
                    <a:bodyPr/>
                    <a:lstStyle/>
                    <a:p>
                      <a:endParaRPr lang="en-ZA"/>
                    </a:p>
                  </a:txBody>
                  <a:tcPr/>
                </a:tc>
                <a:tc hMerge="1">
                  <a:txBody>
                    <a:bodyPr/>
                    <a:lstStyle/>
                    <a:p>
                      <a:endParaRPr lang="en-ZA"/>
                    </a:p>
                  </a:txBody>
                  <a:tcPr/>
                </a:tc>
              </a:tr>
              <a:tr h="370840">
                <a:tc>
                  <a:txBody>
                    <a:bodyPr/>
                    <a:lstStyle/>
                    <a:p>
                      <a:r>
                        <a:rPr lang="en-ZA" sz="1000" dirty="0" smtClean="0"/>
                        <a:t>11</a:t>
                      </a:r>
                      <a:endParaRPr lang="en-ZA" sz="1000" dirty="0"/>
                    </a:p>
                  </a:txBody>
                  <a:tcPr marL="86359" marR="86359"/>
                </a:tc>
                <a:tc>
                  <a:txBody>
                    <a:bodyPr/>
                    <a:lstStyle/>
                    <a:p>
                      <a:r>
                        <a:rPr lang="en-ZA" sz="1000" dirty="0" smtClean="0"/>
                        <a:t>5</a:t>
                      </a:r>
                      <a:endParaRPr lang="en-ZA" sz="1000" dirty="0"/>
                    </a:p>
                  </a:txBody>
                  <a:tcPr marL="86359" marR="86359"/>
                </a:tc>
                <a:tc>
                  <a:txBody>
                    <a:bodyPr/>
                    <a:lstStyle/>
                    <a:p>
                      <a:pPr marL="171450" marR="0" lvl="1"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kern="1200" dirty="0" smtClean="0">
                          <a:solidFill>
                            <a:schemeClr val="tx1"/>
                          </a:solidFill>
                          <a:latin typeface="+mn-lt"/>
                          <a:ea typeface="+mn-ea"/>
                          <a:cs typeface="+mn-cs"/>
                        </a:rPr>
                        <a:t>PROGESTIN IUD</a:t>
                      </a:r>
                    </a:p>
                    <a:p>
                      <a:pPr marL="1714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French R, Van </a:t>
                      </a:r>
                      <a:r>
                        <a:rPr lang="en-ZA" sz="1000" kern="1200" dirty="0" err="1" smtClean="0">
                          <a:solidFill>
                            <a:schemeClr val="tx1"/>
                          </a:solidFill>
                          <a:latin typeface="+mn-lt"/>
                          <a:ea typeface="+mn-ea"/>
                          <a:cs typeface="+mn-cs"/>
                        </a:rPr>
                        <a:t>Vliet</a:t>
                      </a:r>
                      <a:r>
                        <a:rPr lang="en-ZA" sz="1000" kern="1200" dirty="0" smtClean="0">
                          <a:solidFill>
                            <a:schemeClr val="tx1"/>
                          </a:solidFill>
                          <a:latin typeface="+mn-lt"/>
                          <a:ea typeface="+mn-ea"/>
                          <a:cs typeface="+mn-cs"/>
                        </a:rPr>
                        <a:t> H, Cowan F, Mansour D, Morris S, Hughes D, Robinson A, Proctor T, </a:t>
                      </a:r>
                      <a:r>
                        <a:rPr lang="en-ZA" sz="1000" kern="1200" dirty="0" err="1" smtClean="0">
                          <a:solidFill>
                            <a:schemeClr val="tx1"/>
                          </a:solidFill>
                          <a:latin typeface="+mn-lt"/>
                          <a:ea typeface="+mn-ea"/>
                          <a:cs typeface="+mn-cs"/>
                        </a:rPr>
                        <a:t>Summerbell</a:t>
                      </a:r>
                      <a:r>
                        <a:rPr lang="en-ZA" sz="1000" kern="1200" dirty="0" smtClean="0">
                          <a:solidFill>
                            <a:schemeClr val="tx1"/>
                          </a:solidFill>
                          <a:latin typeface="+mn-lt"/>
                          <a:ea typeface="+mn-ea"/>
                          <a:cs typeface="+mn-cs"/>
                        </a:rPr>
                        <a:t> C, Logan S, </a:t>
                      </a:r>
                      <a:r>
                        <a:rPr lang="en-ZA" sz="1000" kern="1200" dirty="0" err="1" smtClean="0">
                          <a:solidFill>
                            <a:schemeClr val="tx1"/>
                          </a:solidFill>
                          <a:latin typeface="+mn-lt"/>
                          <a:ea typeface="+mn-ea"/>
                          <a:cs typeface="+mn-cs"/>
                        </a:rPr>
                        <a:t>Helmerhorst</a:t>
                      </a:r>
                      <a:r>
                        <a:rPr lang="en-ZA" sz="1000" kern="1200" dirty="0" smtClean="0">
                          <a:solidFill>
                            <a:schemeClr val="tx1"/>
                          </a:solidFill>
                          <a:latin typeface="+mn-lt"/>
                          <a:ea typeface="+mn-ea"/>
                          <a:cs typeface="+mn-cs"/>
                        </a:rPr>
                        <a:t> F, </a:t>
                      </a:r>
                      <a:r>
                        <a:rPr lang="en-ZA" sz="1000" kern="1200" dirty="0" err="1" smtClean="0">
                          <a:solidFill>
                            <a:schemeClr val="tx1"/>
                          </a:solidFill>
                          <a:latin typeface="+mn-lt"/>
                          <a:ea typeface="+mn-ea"/>
                          <a:cs typeface="+mn-cs"/>
                        </a:rPr>
                        <a:t>Guillebaud</a:t>
                      </a:r>
                      <a:r>
                        <a:rPr lang="en-ZA" sz="1000" kern="1200" dirty="0" smtClean="0">
                          <a:solidFill>
                            <a:schemeClr val="tx1"/>
                          </a:solidFill>
                          <a:latin typeface="+mn-lt"/>
                          <a:ea typeface="+mn-ea"/>
                          <a:cs typeface="+mn-cs"/>
                        </a:rPr>
                        <a:t> J. Hormonally impregnated intrauterine systems (IUSs) versus other forms of reversible contraceptives as effective methods of preventing pregnancy. Cochrane Database </a:t>
                      </a:r>
                      <a:r>
                        <a:rPr lang="en-ZA" sz="1000" kern="1200" dirty="0" err="1" smtClean="0">
                          <a:solidFill>
                            <a:schemeClr val="tx1"/>
                          </a:solidFill>
                          <a:latin typeface="+mn-lt"/>
                          <a:ea typeface="+mn-ea"/>
                          <a:cs typeface="+mn-cs"/>
                        </a:rPr>
                        <a:t>Syst</a:t>
                      </a:r>
                      <a:r>
                        <a:rPr lang="en-ZA" sz="1000" kern="1200" dirty="0" smtClean="0">
                          <a:solidFill>
                            <a:schemeClr val="tx1"/>
                          </a:solidFill>
                          <a:latin typeface="+mn-lt"/>
                          <a:ea typeface="+mn-ea"/>
                          <a:cs typeface="+mn-cs"/>
                        </a:rPr>
                        <a:t> Rev. 2004;(3):CD001776. </a:t>
                      </a:r>
                    </a:p>
                    <a:p>
                      <a:pPr marL="1714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kern="1200" dirty="0" smtClean="0">
                          <a:solidFill>
                            <a:schemeClr val="tx1"/>
                          </a:solidFill>
                          <a:latin typeface="+mn-lt"/>
                          <a:ea typeface="+mn-ea"/>
                          <a:cs typeface="+mn-cs"/>
                        </a:rPr>
                        <a:t>National</a:t>
                      </a:r>
                      <a:r>
                        <a:rPr lang="en-ZA" sz="1000" kern="1200" baseline="0" dirty="0" smtClean="0">
                          <a:solidFill>
                            <a:schemeClr val="tx1"/>
                          </a:solidFill>
                          <a:latin typeface="+mn-lt"/>
                          <a:ea typeface="+mn-ea"/>
                          <a:cs typeface="+mn-cs"/>
                        </a:rPr>
                        <a:t> Department of Health. Levonorgestrel-releasing intrauterine system (LNG-IUS). </a:t>
                      </a:r>
                    </a:p>
                  </a:txBody>
                  <a:tcPr marL="86359" marR="86359"/>
                </a:tc>
              </a:tr>
              <a:tr h="370840">
                <a:tc>
                  <a:txBody>
                    <a:bodyPr/>
                    <a:lstStyle/>
                    <a:p>
                      <a:r>
                        <a:rPr lang="en-ZA" sz="1000" dirty="0" smtClean="0"/>
                        <a:t>12</a:t>
                      </a:r>
                      <a:endParaRPr lang="en-ZA" sz="1000" dirty="0"/>
                    </a:p>
                  </a:txBody>
                  <a:tcPr marL="86359" marR="86359"/>
                </a:tc>
                <a:tc>
                  <a:txBody>
                    <a:bodyPr/>
                    <a:lstStyle/>
                    <a:p>
                      <a:r>
                        <a:rPr lang="en-ZA" sz="1000" dirty="0" smtClean="0"/>
                        <a:t>6</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ANTIBIOTIC</a:t>
                      </a:r>
                      <a:r>
                        <a:rPr lang="en-ZA" sz="1000" b="1" u="sng" baseline="0" dirty="0" smtClean="0"/>
                        <a:t> PROPHYLAXIS</a:t>
                      </a:r>
                      <a:endParaRPr lang="en-ZA" sz="1000" b="1" u="sng"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Grimes DA, Lopez LM, Schulz KF. Antibiotic prophylaxis for intrauterine contraceptive device insertion. </a:t>
                      </a:r>
                      <a:r>
                        <a:rPr lang="en-ZA" sz="1000" i="1" dirty="0" smtClean="0"/>
                        <a:t>Cochrane Database of Systematic Reviews </a:t>
                      </a:r>
                      <a:r>
                        <a:rPr lang="en-ZA" sz="1000" dirty="0" smtClean="0"/>
                        <a:t>1999, Issue 3. Art. No.: CD001327.</a:t>
                      </a:r>
                    </a:p>
                  </a:txBody>
                  <a:tcPr marL="86359" marR="86359"/>
                </a:tc>
              </a:tr>
              <a:tr h="252184">
                <a:tc gridSpan="3">
                  <a:txBody>
                    <a:bodyPr/>
                    <a:lstStyle/>
                    <a:p>
                      <a:r>
                        <a:rPr lang="en-ZA" sz="1000" b="1" dirty="0" smtClean="0"/>
                        <a:t>7.2 CONTRACEPTION,</a:t>
                      </a:r>
                      <a:r>
                        <a:rPr lang="en-ZA" sz="1000" b="1" baseline="0" dirty="0" smtClean="0"/>
                        <a:t> HORMONAL</a:t>
                      </a:r>
                      <a:endParaRPr lang="en-ZA" sz="1000" b="1" dirty="0"/>
                    </a:p>
                  </a:txBody>
                  <a:tcPr marL="86359" marR="86359"/>
                </a:tc>
                <a:tc hMerge="1">
                  <a:txBody>
                    <a:bodyPr/>
                    <a:lstStyle/>
                    <a:p>
                      <a:endParaRPr lang="en-ZA"/>
                    </a:p>
                  </a:txBody>
                  <a:tcPr/>
                </a:tc>
                <a:tc hMerge="1">
                  <a:txBody>
                    <a:bodyPr/>
                    <a:lstStyle/>
                    <a:p>
                      <a:endParaRPr lang="en-ZA"/>
                    </a:p>
                  </a:txBody>
                  <a:tcPr/>
                </a:tc>
              </a:tr>
              <a:tr h="370840">
                <a:tc>
                  <a:txBody>
                    <a:bodyPr/>
                    <a:lstStyle/>
                    <a:p>
                      <a:r>
                        <a:rPr lang="en-ZA" sz="1000" dirty="0" smtClean="0"/>
                        <a:t>15</a:t>
                      </a:r>
                      <a:endParaRPr lang="en-ZA" sz="1000" dirty="0"/>
                    </a:p>
                  </a:txBody>
                  <a:tcPr marL="86359" marR="86359"/>
                </a:tc>
                <a:tc>
                  <a:txBody>
                    <a:bodyPr/>
                    <a:lstStyle/>
                    <a:p>
                      <a:r>
                        <a:rPr lang="en-ZA" sz="1000" dirty="0" smtClean="0"/>
                        <a:t>7</a:t>
                      </a:r>
                      <a:endParaRPr lang="en-ZA" sz="1000" dirty="0"/>
                    </a:p>
                  </a:txBody>
                  <a:tcPr marL="86359" marR="86359"/>
                </a:tc>
                <a:tc>
                  <a:txBody>
                    <a:bodyPr/>
                    <a:lstStyle/>
                    <a:p>
                      <a:pPr marL="171450" indent="-171450">
                        <a:buFont typeface="Arial" pitchFamily="34" charset="0"/>
                        <a:buNone/>
                      </a:pPr>
                      <a:r>
                        <a:rPr lang="en-ZA" sz="1000" b="1" u="sng" dirty="0" smtClean="0"/>
                        <a:t>SUBDERMAL</a:t>
                      </a:r>
                      <a:r>
                        <a:rPr lang="en-ZA" sz="1000" b="1" u="sng" baseline="0" dirty="0" smtClean="0"/>
                        <a:t> IMPLANTS</a:t>
                      </a:r>
                      <a:endParaRPr lang="en-ZA" sz="1000" b="1" u="sng" dirty="0" smtClean="0"/>
                    </a:p>
                    <a:p>
                      <a:pPr marL="171450" indent="-171450">
                        <a:buFont typeface="Arial" pitchFamily="34" charset="0"/>
                        <a:buChar char="•"/>
                      </a:pPr>
                      <a:r>
                        <a:rPr lang="en-ZA" sz="1000" dirty="0" smtClean="0"/>
                        <a:t>Power J, French R, Cowan F. </a:t>
                      </a:r>
                      <a:r>
                        <a:rPr lang="en-ZA" sz="1000" dirty="0" err="1" smtClean="0"/>
                        <a:t>Subdermal</a:t>
                      </a:r>
                      <a:r>
                        <a:rPr lang="en-ZA" sz="1000" dirty="0" smtClean="0"/>
                        <a:t> implantable contraceptives versus other forms of reversible contraceptives or other implants as effective methods of preventing pregnancy. Cochrane Database </a:t>
                      </a:r>
                      <a:r>
                        <a:rPr lang="en-ZA" sz="1000" dirty="0" err="1" smtClean="0"/>
                        <a:t>Syst</a:t>
                      </a:r>
                      <a:r>
                        <a:rPr lang="en-ZA" sz="1000" dirty="0" smtClean="0"/>
                        <a:t> Rev. 2007 Jul 18;(3):CD001326. </a:t>
                      </a:r>
                    </a:p>
                    <a:p>
                      <a:pPr marL="171450" indent="-171450">
                        <a:buFont typeface="Arial" pitchFamily="34" charset="0"/>
                        <a:buChar char="•"/>
                      </a:pPr>
                      <a:r>
                        <a:rPr lang="en-ZA" sz="1000" dirty="0" err="1" smtClean="0"/>
                        <a:t>Sivin</a:t>
                      </a:r>
                      <a:r>
                        <a:rPr lang="en-ZA" sz="1000" dirty="0" smtClean="0"/>
                        <a:t> I, Nash H, and Waldman S. 2002. </a:t>
                      </a:r>
                      <a:r>
                        <a:rPr lang="en-ZA" sz="1000" dirty="0" err="1" smtClean="0"/>
                        <a:t>Jadelle</a:t>
                      </a:r>
                      <a:r>
                        <a:rPr lang="en-ZA" sz="1000" dirty="0" smtClean="0"/>
                        <a:t>® </a:t>
                      </a:r>
                      <a:r>
                        <a:rPr lang="en-ZA" sz="1000" dirty="0" err="1" smtClean="0"/>
                        <a:t>Levonorgestrel</a:t>
                      </a:r>
                      <a:r>
                        <a:rPr lang="en-ZA" sz="1000" dirty="0" smtClean="0"/>
                        <a:t> Rod Implants: A Summary of Scientific Data and Lessons Learned from Programmatic Experience Library of Congress </a:t>
                      </a:r>
                      <a:r>
                        <a:rPr lang="en-ZA" sz="1000" dirty="0" err="1" smtClean="0"/>
                        <a:t>Cataloging</a:t>
                      </a:r>
                      <a:r>
                        <a:rPr lang="en-ZA" sz="1000" dirty="0" smtClean="0"/>
                        <a:t>. The Population Council, Inc. New York.</a:t>
                      </a:r>
                    </a:p>
                  </a:txBody>
                  <a:tcPr marL="86359" marR="86359"/>
                </a:tc>
              </a:tr>
              <a:tr h="370840">
                <a:tc>
                  <a:txBody>
                    <a:bodyPr/>
                    <a:lstStyle/>
                    <a:p>
                      <a:r>
                        <a:rPr lang="en-ZA" sz="1000" dirty="0" smtClean="0"/>
                        <a:t>17</a:t>
                      </a:r>
                      <a:endParaRPr lang="en-ZA" sz="1000" dirty="0"/>
                    </a:p>
                  </a:txBody>
                  <a:tcPr marL="86359" marR="86359"/>
                </a:tc>
                <a:tc>
                  <a:txBody>
                    <a:bodyPr/>
                    <a:lstStyle/>
                    <a:p>
                      <a:r>
                        <a:rPr lang="en-ZA" sz="1000" dirty="0" smtClean="0"/>
                        <a:t>8</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SUBDERMAL</a:t>
                      </a:r>
                      <a:r>
                        <a:rPr lang="en-ZA" sz="1000" b="1" u="sng" baseline="0" dirty="0" smtClean="0"/>
                        <a:t> IMPLANTS</a:t>
                      </a:r>
                      <a:endParaRPr lang="en-ZA" sz="1000" b="1" u="sng"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Vieira CS, </a:t>
                      </a:r>
                      <a:r>
                        <a:rPr lang="en-ZA" sz="1000" dirty="0" err="1" smtClean="0"/>
                        <a:t>Bahamondes</a:t>
                      </a:r>
                      <a:r>
                        <a:rPr lang="en-ZA" sz="1000" dirty="0" smtClean="0"/>
                        <a:t> MV, de Souza RM, </a:t>
                      </a:r>
                      <a:r>
                        <a:rPr lang="en-ZA" sz="1000" dirty="0" err="1" smtClean="0"/>
                        <a:t>Brito</a:t>
                      </a:r>
                      <a:r>
                        <a:rPr lang="en-ZA" sz="1000" dirty="0" smtClean="0"/>
                        <a:t> MB, Rocha </a:t>
                      </a:r>
                      <a:r>
                        <a:rPr lang="en-ZA" sz="1000" dirty="0" err="1" smtClean="0"/>
                        <a:t>Prandini</a:t>
                      </a:r>
                      <a:r>
                        <a:rPr lang="en-ZA" sz="1000" dirty="0" smtClean="0"/>
                        <a:t> TR, </a:t>
                      </a:r>
                      <a:r>
                        <a:rPr lang="en-ZA" sz="1000" dirty="0" err="1" smtClean="0"/>
                        <a:t>Amaral</a:t>
                      </a:r>
                      <a:r>
                        <a:rPr lang="en-ZA" sz="1000" dirty="0" smtClean="0"/>
                        <a:t> E,  </a:t>
                      </a:r>
                      <a:r>
                        <a:rPr lang="en-ZA" sz="1000" dirty="0" err="1" smtClean="0"/>
                        <a:t>Bahamondes</a:t>
                      </a:r>
                      <a:r>
                        <a:rPr lang="en-ZA" sz="1000" dirty="0" smtClean="0"/>
                        <a:t> L, Duarte G, Quintana SM, </a:t>
                      </a:r>
                      <a:r>
                        <a:rPr lang="en-ZA" sz="1000" dirty="0" err="1" smtClean="0"/>
                        <a:t>Scaranari</a:t>
                      </a:r>
                      <a:r>
                        <a:rPr lang="en-ZA" sz="1000" dirty="0" smtClean="0"/>
                        <a:t> C, </a:t>
                      </a:r>
                      <a:r>
                        <a:rPr lang="en-ZA" sz="1000" dirty="0" err="1" smtClean="0"/>
                        <a:t>Ferriani</a:t>
                      </a:r>
                      <a:r>
                        <a:rPr lang="en-ZA" sz="1000" dirty="0" smtClean="0"/>
                        <a:t> RA. Effect of antiretroviral therapy including </a:t>
                      </a:r>
                      <a:r>
                        <a:rPr lang="en-ZA" sz="1000" dirty="0" err="1" smtClean="0"/>
                        <a:t>lopinavir</a:t>
                      </a:r>
                      <a:r>
                        <a:rPr lang="en-ZA" sz="1000" dirty="0" smtClean="0"/>
                        <a:t>/ritonavir or </a:t>
                      </a:r>
                      <a:r>
                        <a:rPr lang="en-ZA" sz="1000" dirty="0" err="1" smtClean="0"/>
                        <a:t>efavirenz</a:t>
                      </a:r>
                      <a:r>
                        <a:rPr lang="en-ZA" sz="1000" dirty="0" smtClean="0"/>
                        <a:t> on </a:t>
                      </a:r>
                      <a:r>
                        <a:rPr lang="en-ZA" sz="1000" dirty="0" err="1" smtClean="0"/>
                        <a:t>etonogestrel</a:t>
                      </a:r>
                      <a:r>
                        <a:rPr lang="en-ZA" sz="1000" dirty="0" smtClean="0"/>
                        <a:t>-releasing implant pharmacokinetics in HIV-positive women. J </a:t>
                      </a:r>
                      <a:r>
                        <a:rPr lang="en-ZA" sz="1000" dirty="0" err="1" smtClean="0"/>
                        <a:t>Acquir</a:t>
                      </a:r>
                      <a:r>
                        <a:rPr lang="en-ZA" sz="1000" dirty="0" smtClean="0"/>
                        <a:t> Immune </a:t>
                      </a:r>
                      <a:r>
                        <a:rPr lang="en-ZA" sz="1000" dirty="0" err="1" smtClean="0"/>
                        <a:t>Defic</a:t>
                      </a:r>
                      <a:r>
                        <a:rPr lang="en-ZA" sz="1000" dirty="0" smtClean="0"/>
                        <a:t> </a:t>
                      </a:r>
                      <a:r>
                        <a:rPr lang="en-ZA" sz="1000" dirty="0" err="1" smtClean="0"/>
                        <a:t>Syndr</a:t>
                      </a:r>
                      <a:r>
                        <a:rPr lang="en-ZA" sz="1000" dirty="0" smtClean="0"/>
                        <a:t>. 2014 Aug 1;66(4):378-85.</a:t>
                      </a:r>
                    </a:p>
                  </a:txBody>
                  <a:tcPr marL="86359" marR="86359"/>
                </a:tc>
              </a:tr>
              <a:tr h="370840">
                <a:tc>
                  <a:txBody>
                    <a:bodyPr/>
                    <a:lstStyle/>
                    <a:p>
                      <a:r>
                        <a:rPr lang="en-ZA" sz="1000" dirty="0" smtClean="0"/>
                        <a:t>18</a:t>
                      </a:r>
                      <a:endParaRPr lang="en-ZA" sz="1000" dirty="0"/>
                    </a:p>
                  </a:txBody>
                  <a:tcPr marL="86359" marR="86359"/>
                </a:tc>
                <a:tc>
                  <a:txBody>
                    <a:bodyPr/>
                    <a:lstStyle/>
                    <a:p>
                      <a:r>
                        <a:rPr lang="en-ZA" sz="1000" dirty="0" smtClean="0"/>
                        <a:t>9</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SUBDERMAL</a:t>
                      </a:r>
                      <a:r>
                        <a:rPr lang="en-ZA" sz="1000" b="1" u="sng" baseline="0" dirty="0" smtClean="0"/>
                        <a:t> IMPLANTS</a:t>
                      </a:r>
                      <a:endParaRPr lang="en-ZA" sz="100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Perry SH, </a:t>
                      </a:r>
                      <a:r>
                        <a:rPr lang="en-ZA" sz="1000" dirty="0" err="1" smtClean="0"/>
                        <a:t>Swamy</a:t>
                      </a:r>
                      <a:r>
                        <a:rPr lang="en-ZA" sz="1000" dirty="0" smtClean="0"/>
                        <a:t> P, </a:t>
                      </a:r>
                      <a:r>
                        <a:rPr lang="en-ZA" sz="1000" dirty="0" err="1" smtClean="0"/>
                        <a:t>Preidis</a:t>
                      </a:r>
                      <a:r>
                        <a:rPr lang="en-ZA" sz="1000" dirty="0" smtClean="0"/>
                        <a:t> GA, </a:t>
                      </a:r>
                      <a:r>
                        <a:rPr lang="en-ZA" sz="1000" dirty="0" err="1" smtClean="0"/>
                        <a:t>Mwanyumba</a:t>
                      </a:r>
                      <a:r>
                        <a:rPr lang="en-ZA" sz="1000" dirty="0" smtClean="0"/>
                        <a:t> A, </a:t>
                      </a:r>
                      <a:r>
                        <a:rPr lang="en-ZA" sz="1000" dirty="0" err="1" smtClean="0"/>
                        <a:t>Motsa</a:t>
                      </a:r>
                      <a:r>
                        <a:rPr lang="en-ZA" sz="1000" dirty="0" smtClean="0"/>
                        <a:t> N, </a:t>
                      </a:r>
                      <a:r>
                        <a:rPr lang="en-ZA" sz="1000" dirty="0" err="1" smtClean="0"/>
                        <a:t>Sarero</a:t>
                      </a:r>
                      <a:r>
                        <a:rPr lang="en-ZA" sz="1000" dirty="0" smtClean="0"/>
                        <a:t> HN. Implementing the </a:t>
                      </a:r>
                      <a:r>
                        <a:rPr lang="en-ZA" sz="1000" dirty="0" err="1" smtClean="0"/>
                        <a:t>Jadelle</a:t>
                      </a:r>
                      <a:r>
                        <a:rPr lang="en-ZA" sz="1000" dirty="0" smtClean="0"/>
                        <a:t> implant for women living with HIV in a resource-limited setting: concerns for drug interactions leading to unintended pregnancies. AIDS. 2014 Mar 13;28(5):791-3.</a:t>
                      </a:r>
                      <a:endParaRPr lang="en-ZA" sz="1000" dirty="0" smtClean="0">
                        <a:effectLst/>
                      </a:endParaRPr>
                    </a:p>
                  </a:txBody>
                  <a:tcPr marL="86359" marR="86359"/>
                </a:tc>
              </a:tr>
              <a:tr h="370840">
                <a:tc>
                  <a:txBody>
                    <a:bodyPr/>
                    <a:lstStyle/>
                    <a:p>
                      <a:r>
                        <a:rPr lang="en-ZA" sz="1000" dirty="0" smtClean="0"/>
                        <a:t>20</a:t>
                      </a:r>
                      <a:endParaRPr lang="en-ZA" sz="1000" dirty="0"/>
                    </a:p>
                  </a:txBody>
                  <a:tcPr marL="86359" marR="86359"/>
                </a:tc>
                <a:tc>
                  <a:txBody>
                    <a:bodyPr/>
                    <a:lstStyle/>
                    <a:p>
                      <a:r>
                        <a:rPr lang="en-ZA" sz="1000" dirty="0" smtClean="0"/>
                        <a:t>10</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SUBDERMAL</a:t>
                      </a:r>
                      <a:r>
                        <a:rPr lang="en-ZA" sz="1000" b="1" u="sng" baseline="0" dirty="0" smtClean="0"/>
                        <a:t> IMPLANTS</a:t>
                      </a:r>
                      <a:endParaRPr lang="en-ZA" sz="1000" b="1" u="sng"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000" u="sng" dirty="0" smtClean="0">
                          <a:hlinkClick r:id="rId3"/>
                        </a:rPr>
                        <a:t>http://www.jadelle.com/</a:t>
                      </a:r>
                      <a:r>
                        <a:rPr lang="en-US" sz="1000" u="sng" dirty="0" smtClean="0"/>
                        <a:t> </a:t>
                      </a:r>
                      <a:endParaRPr lang="en-ZA" sz="1000" dirty="0" smtClean="0"/>
                    </a:p>
                  </a:txBody>
                  <a:tcPr marL="86359" marR="86359"/>
                </a:tc>
              </a:tr>
              <a:tr h="370840">
                <a:tc>
                  <a:txBody>
                    <a:bodyPr/>
                    <a:lstStyle/>
                    <a:p>
                      <a:r>
                        <a:rPr lang="en-ZA" sz="1000" dirty="0" smtClean="0"/>
                        <a:t>24</a:t>
                      </a:r>
                      <a:endParaRPr lang="en-ZA" sz="1000" dirty="0"/>
                    </a:p>
                  </a:txBody>
                  <a:tcPr marL="86359" marR="86359"/>
                </a:tc>
                <a:tc>
                  <a:txBody>
                    <a:bodyPr/>
                    <a:lstStyle/>
                    <a:p>
                      <a:r>
                        <a:rPr lang="en-ZA" sz="1000" dirty="0" smtClean="0"/>
                        <a:t>13</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INJECTABLE</a:t>
                      </a:r>
                    </a:p>
                    <a:p>
                      <a:pPr marL="171450" indent="-171450">
                        <a:buFont typeface="Arial" pitchFamily="34" charset="0"/>
                        <a:buChar char="•"/>
                      </a:pPr>
                      <a:r>
                        <a:rPr lang="en-US" sz="1000" dirty="0" smtClean="0"/>
                        <a:t>WHO Medical Eligibility Criteria fourth edition 2009</a:t>
                      </a:r>
                      <a:endParaRPr lang="en-ZA" sz="1000" dirty="0" smtClean="0"/>
                    </a:p>
                    <a:p>
                      <a:pPr marL="171450" indent="-171450">
                        <a:buFont typeface="Arial" pitchFamily="34" charset="0"/>
                        <a:buChar char="•"/>
                      </a:pPr>
                      <a:r>
                        <a:rPr lang="en-ZA" sz="1000" dirty="0" smtClean="0"/>
                        <a:t>Morrison CS, Chen PL, Kwok C, Richardson BA, </a:t>
                      </a:r>
                      <a:r>
                        <a:rPr lang="en-ZA" sz="1000" dirty="0" err="1" smtClean="0"/>
                        <a:t>Chipato</a:t>
                      </a:r>
                      <a:r>
                        <a:rPr lang="en-ZA" sz="1000" dirty="0" smtClean="0"/>
                        <a:t> T, </a:t>
                      </a:r>
                      <a:r>
                        <a:rPr lang="en-ZA" sz="1000" dirty="0" err="1" smtClean="0"/>
                        <a:t>Mugerwa</a:t>
                      </a:r>
                      <a:r>
                        <a:rPr lang="en-ZA" sz="1000" dirty="0" smtClean="0"/>
                        <a:t> R, </a:t>
                      </a:r>
                      <a:r>
                        <a:rPr lang="en-ZA" sz="1000" dirty="0" err="1" smtClean="0"/>
                        <a:t>Byamugisha</a:t>
                      </a:r>
                      <a:r>
                        <a:rPr lang="en-ZA" sz="1000" dirty="0" smtClean="0"/>
                        <a:t> J, </a:t>
                      </a:r>
                      <a:r>
                        <a:rPr lang="en-ZA" sz="1000" dirty="0" err="1" smtClean="0"/>
                        <a:t>Padian</a:t>
                      </a:r>
                      <a:r>
                        <a:rPr lang="en-ZA" sz="1000" dirty="0" smtClean="0"/>
                        <a:t> N, </a:t>
                      </a:r>
                      <a:r>
                        <a:rPr lang="en-ZA" sz="1000" dirty="0" err="1" smtClean="0"/>
                        <a:t>Celentano</a:t>
                      </a:r>
                      <a:r>
                        <a:rPr lang="en-ZA" sz="1000" dirty="0" smtClean="0"/>
                        <a:t> DD, </a:t>
                      </a:r>
                      <a:r>
                        <a:rPr lang="en-ZA" sz="1000" dirty="0" err="1" smtClean="0"/>
                        <a:t>Salata</a:t>
                      </a:r>
                      <a:r>
                        <a:rPr lang="en-ZA" sz="1000" dirty="0" smtClean="0"/>
                        <a:t> RA. Hormonal contraception and HIV </a:t>
                      </a:r>
                      <a:r>
                        <a:rPr lang="en-ZA" sz="1000" dirty="0" err="1" smtClean="0"/>
                        <a:t>acquisition:reanalysis</a:t>
                      </a:r>
                      <a:r>
                        <a:rPr lang="en-ZA" sz="1000" dirty="0" smtClean="0"/>
                        <a:t> using marginal structural </a:t>
                      </a:r>
                      <a:r>
                        <a:rPr lang="en-ZA" sz="1000" dirty="0" err="1" smtClean="0"/>
                        <a:t>modeling</a:t>
                      </a:r>
                      <a:r>
                        <a:rPr lang="en-ZA" sz="1000" dirty="0" smtClean="0"/>
                        <a:t>. </a:t>
                      </a:r>
                      <a:r>
                        <a:rPr lang="en-ZA" sz="1000" i="1" dirty="0" smtClean="0"/>
                        <a:t>AIDS</a:t>
                      </a:r>
                      <a:r>
                        <a:rPr lang="en-ZA" sz="1000" dirty="0" smtClean="0"/>
                        <a:t>. 2010 Jul 17;24(11):1778-81.</a:t>
                      </a:r>
                    </a:p>
                    <a:p>
                      <a:pPr marL="171450" indent="-171450">
                        <a:buFont typeface="Arial" pitchFamily="34" charset="0"/>
                        <a:buChar char="•"/>
                      </a:pPr>
                      <a:r>
                        <a:rPr lang="en-ZA" sz="1000" dirty="0" err="1" smtClean="0"/>
                        <a:t>Baeten</a:t>
                      </a:r>
                      <a:r>
                        <a:rPr lang="en-ZA" sz="1000" dirty="0" smtClean="0"/>
                        <a:t> JM, </a:t>
                      </a:r>
                      <a:r>
                        <a:rPr lang="en-ZA" sz="1000" dirty="0" err="1" smtClean="0"/>
                        <a:t>Lavreys</a:t>
                      </a:r>
                      <a:r>
                        <a:rPr lang="en-ZA" sz="1000" dirty="0" smtClean="0"/>
                        <a:t> L, </a:t>
                      </a:r>
                      <a:r>
                        <a:rPr lang="en-ZA" sz="1000" dirty="0" err="1" smtClean="0"/>
                        <a:t>Overbaugh</a:t>
                      </a:r>
                      <a:r>
                        <a:rPr lang="en-ZA" sz="1000" dirty="0" smtClean="0"/>
                        <a:t> J. The influence of hormonal contraceptive use on HIV-1 transmission and disease progression. </a:t>
                      </a:r>
                      <a:r>
                        <a:rPr lang="en-ZA" sz="1000" dirty="0" err="1" smtClean="0"/>
                        <a:t>Clin</a:t>
                      </a:r>
                      <a:r>
                        <a:rPr lang="en-ZA" sz="1000" dirty="0" smtClean="0"/>
                        <a:t> Infect Dis. 2007 Aug 1;45(3):360-9.</a:t>
                      </a:r>
                    </a:p>
                    <a:p>
                      <a:pPr marL="171450" indent="-171450">
                        <a:buFont typeface="Arial" pitchFamily="34" charset="0"/>
                        <a:buChar char="•"/>
                      </a:pPr>
                      <a:r>
                        <a:rPr lang="en-ZA" sz="1000" dirty="0" err="1" smtClean="0"/>
                        <a:t>Heffron</a:t>
                      </a:r>
                      <a:r>
                        <a:rPr lang="en-ZA" sz="1000" dirty="0" smtClean="0"/>
                        <a:t> R, Donnell D, Rees H, </a:t>
                      </a:r>
                      <a:r>
                        <a:rPr lang="en-ZA" sz="1000" dirty="0" err="1" smtClean="0"/>
                        <a:t>Celum</a:t>
                      </a:r>
                      <a:r>
                        <a:rPr lang="en-ZA" sz="1000" dirty="0" smtClean="0"/>
                        <a:t> C, </a:t>
                      </a:r>
                      <a:r>
                        <a:rPr lang="en-ZA" sz="1000" dirty="0" err="1" smtClean="0"/>
                        <a:t>Mugo</a:t>
                      </a:r>
                      <a:r>
                        <a:rPr lang="en-ZA" sz="1000" dirty="0" smtClean="0"/>
                        <a:t> N, Were E, de </a:t>
                      </a:r>
                      <a:r>
                        <a:rPr lang="en-ZA" sz="1000" dirty="0" err="1" smtClean="0"/>
                        <a:t>Bruyn</a:t>
                      </a:r>
                      <a:r>
                        <a:rPr lang="en-ZA" sz="1000" dirty="0" smtClean="0"/>
                        <a:t> G, </a:t>
                      </a:r>
                      <a:r>
                        <a:rPr lang="en-ZA" sz="1000" dirty="0" err="1" smtClean="0"/>
                        <a:t>Nakku-Joloba</a:t>
                      </a:r>
                      <a:r>
                        <a:rPr lang="en-ZA" sz="1000" dirty="0" smtClean="0"/>
                        <a:t> E, </a:t>
                      </a:r>
                      <a:r>
                        <a:rPr lang="en-ZA" sz="1000" dirty="0" err="1" smtClean="0"/>
                        <a:t>Ngure</a:t>
                      </a:r>
                      <a:r>
                        <a:rPr lang="en-ZA" sz="1000" dirty="0" smtClean="0"/>
                        <a:t> K, </a:t>
                      </a:r>
                      <a:r>
                        <a:rPr lang="en-ZA" sz="1000" dirty="0" err="1" smtClean="0"/>
                        <a:t>Kiarie</a:t>
                      </a:r>
                      <a:r>
                        <a:rPr lang="en-ZA" sz="1000" dirty="0" smtClean="0"/>
                        <a:t> J, Coombs RW, </a:t>
                      </a:r>
                      <a:r>
                        <a:rPr lang="en-ZA" sz="1000" dirty="0" err="1" smtClean="0"/>
                        <a:t>Baeten</a:t>
                      </a:r>
                      <a:r>
                        <a:rPr lang="en-ZA" sz="1000" dirty="0" smtClean="0"/>
                        <a:t> JM; Partners in Prevention HSV/HIV Transmission Study Team. Use of hormonal contraceptives and risk of HIV-1 transmission: a prospective cohort study. Lancet Infect Dis. 2012 Jan;12(1):19-26. </a:t>
                      </a:r>
                      <a:r>
                        <a:rPr lang="en-ZA" sz="1000" dirty="0" err="1" smtClean="0"/>
                        <a:t>doi</a:t>
                      </a:r>
                      <a:r>
                        <a:rPr lang="en-ZA" sz="1000" dirty="0" smtClean="0"/>
                        <a:t>: 10.1016/S1473-3099(11)70247-X. </a:t>
                      </a:r>
                      <a:r>
                        <a:rPr lang="en-ZA" sz="1000" dirty="0" err="1" smtClean="0"/>
                        <a:t>Epub</a:t>
                      </a:r>
                      <a:r>
                        <a:rPr lang="en-ZA" sz="1000" dirty="0" smtClean="0"/>
                        <a:t> 2011 Oct 3. Erratum in: Lancet Infect Dis. 2012 Feb;12(2):98</a:t>
                      </a:r>
                    </a:p>
                  </a:txBody>
                  <a:tcPr marL="86359" marR="86359"/>
                </a:tc>
              </a:tr>
            </a:tbl>
          </a:graphicData>
        </a:graphic>
      </p:graphicFrame>
      <p:sp>
        <p:nvSpPr>
          <p:cNvPr id="3" name="Slide Number Placeholder 4"/>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41</a:t>
            </a:fld>
            <a:endParaRPr lang="en-ZA" sz="1000" dirty="0"/>
          </a:p>
        </p:txBody>
      </p:sp>
      <p:sp>
        <p:nvSpPr>
          <p:cNvPr id="5"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extLst>
      <p:ext uri="{BB962C8B-B14F-4D97-AF65-F5344CB8AC3E}">
        <p14:creationId xmlns:p14="http://schemas.microsoft.com/office/powerpoint/2010/main" xmlns="" val="22263466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703109045"/>
              </p:ext>
            </p:extLst>
          </p:nvPr>
        </p:nvGraphicFramePr>
        <p:xfrm>
          <a:off x="0" y="40432"/>
          <a:ext cx="9144000" cy="5833864"/>
        </p:xfrm>
        <a:graphic>
          <a:graphicData uri="http://schemas.openxmlformats.org/drawingml/2006/table">
            <a:tbl>
              <a:tblPr firstRow="1" bandRow="1">
                <a:tableStyleId>{8799B23B-EC83-4686-B30A-512413B5E67A}</a:tableStyleId>
              </a:tblPr>
              <a:tblGrid>
                <a:gridCol w="609600"/>
                <a:gridCol w="533400"/>
                <a:gridCol w="8001000"/>
              </a:tblGrid>
              <a:tr h="370840">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281424">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dirty="0" smtClean="0"/>
                        <a:t>7.2 CONTRACEPTION,</a:t>
                      </a:r>
                      <a:r>
                        <a:rPr lang="en-ZA" sz="1000" b="1" baseline="0" dirty="0" smtClean="0"/>
                        <a:t> HORMONAL</a:t>
                      </a:r>
                      <a:endParaRPr lang="en-ZA" sz="1000" b="1" dirty="0" smtClean="0"/>
                    </a:p>
                  </a:txBody>
                  <a:tcPr marL="86359" marR="86359"/>
                </a:tc>
                <a:tc hMerge="1">
                  <a:txBody>
                    <a:bodyPr/>
                    <a:lstStyle/>
                    <a:p>
                      <a:endParaRPr lang="en-ZA"/>
                    </a:p>
                  </a:txBody>
                  <a:tcPr/>
                </a:tc>
                <a:tc hMerge="1">
                  <a:txBody>
                    <a:bodyPr/>
                    <a:lstStyle/>
                    <a:p>
                      <a:endParaRPr lang="en-ZA"/>
                    </a:p>
                  </a:txBody>
                  <a:tcPr/>
                </a:tc>
              </a:tr>
              <a:tr h="370840">
                <a:tc>
                  <a:txBody>
                    <a:bodyPr/>
                    <a:lstStyle/>
                    <a:p>
                      <a:r>
                        <a:rPr lang="en-ZA" sz="1000" dirty="0" smtClean="0"/>
                        <a:t>25</a:t>
                      </a:r>
                      <a:endParaRPr lang="en-ZA" sz="1000" dirty="0"/>
                    </a:p>
                  </a:txBody>
                  <a:tcPr marL="86359" marR="86359"/>
                </a:tc>
                <a:tc>
                  <a:txBody>
                    <a:bodyPr/>
                    <a:lstStyle/>
                    <a:p>
                      <a:r>
                        <a:rPr lang="en-ZA" sz="1000" dirty="0" smtClean="0"/>
                        <a:t>14</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INJECTABLE</a:t>
                      </a:r>
                    </a:p>
                    <a:p>
                      <a:pPr marL="171450" indent="-171450">
                        <a:buFont typeface="Arial" pitchFamily="34" charset="0"/>
                        <a:buChar char="•"/>
                      </a:pPr>
                      <a:r>
                        <a:rPr lang="en-US" sz="1000" dirty="0" smtClean="0"/>
                        <a:t>Adult Hospital level STG, 2012.</a:t>
                      </a:r>
                      <a:endParaRPr lang="en-ZA" sz="1000" dirty="0" smtClean="0"/>
                    </a:p>
                    <a:p>
                      <a:pPr marL="171450" indent="-171450">
                        <a:buFont typeface="Arial" pitchFamily="34" charset="0"/>
                        <a:buChar char="•"/>
                      </a:pPr>
                      <a:r>
                        <a:rPr lang="en-ZA" sz="1000" dirty="0" smtClean="0"/>
                        <a:t>Black A, </a:t>
                      </a:r>
                      <a:r>
                        <a:rPr lang="en-ZA" sz="1000" dirty="0" err="1" smtClean="0"/>
                        <a:t>Francoeur</a:t>
                      </a:r>
                      <a:r>
                        <a:rPr lang="en-ZA" sz="1000" dirty="0" smtClean="0"/>
                        <a:t> D, Rowe T, Collins J, Miller D, Brown T, David M, Dunn S, Fisher WA, Fleming N, Fortin CA, </a:t>
                      </a:r>
                      <a:r>
                        <a:rPr lang="en-ZA" sz="1000" dirty="0" err="1" smtClean="0"/>
                        <a:t>Guilbert</a:t>
                      </a:r>
                      <a:r>
                        <a:rPr lang="en-ZA" sz="1000" dirty="0" smtClean="0"/>
                        <a:t> E, </a:t>
                      </a:r>
                      <a:r>
                        <a:rPr lang="en-ZA" sz="1000" dirty="0" err="1" smtClean="0"/>
                        <a:t>Hanvey</a:t>
                      </a:r>
                      <a:r>
                        <a:rPr lang="en-ZA" sz="1000" dirty="0" smtClean="0"/>
                        <a:t> L, </a:t>
                      </a:r>
                      <a:r>
                        <a:rPr lang="en-ZA" sz="1000" dirty="0" err="1" smtClean="0"/>
                        <a:t>Lalonde</a:t>
                      </a:r>
                      <a:r>
                        <a:rPr lang="en-ZA" sz="1000" dirty="0" smtClean="0"/>
                        <a:t> A, Miller R, Morris M, O'Grady T, </a:t>
                      </a:r>
                      <a:r>
                        <a:rPr lang="en-ZA" sz="1000" dirty="0" err="1" smtClean="0"/>
                        <a:t>Pymar</a:t>
                      </a:r>
                      <a:r>
                        <a:rPr lang="en-ZA" sz="1000" dirty="0" smtClean="0"/>
                        <a:t> H, Smith T, </a:t>
                      </a:r>
                      <a:r>
                        <a:rPr lang="en-ZA" sz="1000" dirty="0" err="1" smtClean="0"/>
                        <a:t>Henneberg</a:t>
                      </a:r>
                      <a:r>
                        <a:rPr lang="en-ZA" sz="1000" dirty="0" smtClean="0"/>
                        <a:t> E; Society of Obstetrics and Gynaecology of Canada. Canadian contraception consensus. </a:t>
                      </a:r>
                      <a:r>
                        <a:rPr lang="en-ZA" sz="1000" i="1" dirty="0" smtClean="0"/>
                        <a:t>J </a:t>
                      </a:r>
                      <a:r>
                        <a:rPr lang="en-ZA" sz="1000" i="1" dirty="0" err="1" smtClean="0"/>
                        <a:t>Obstet</a:t>
                      </a:r>
                      <a:r>
                        <a:rPr lang="en-ZA" sz="1000" i="1" dirty="0" smtClean="0"/>
                        <a:t> </a:t>
                      </a:r>
                      <a:r>
                        <a:rPr lang="en-ZA" sz="1000" i="1" dirty="0" err="1" smtClean="0"/>
                        <a:t>Gynaecol</a:t>
                      </a:r>
                      <a:r>
                        <a:rPr lang="en-ZA" sz="1000" i="1" dirty="0" smtClean="0"/>
                        <a:t> Can</a:t>
                      </a:r>
                      <a:r>
                        <a:rPr lang="en-ZA" sz="1000" dirty="0" smtClean="0"/>
                        <a:t>. 2004 Apr;26(4):347-87, 389-436. </a:t>
                      </a:r>
                    </a:p>
                  </a:txBody>
                  <a:tcPr marL="86359" marR="86359"/>
                </a:tc>
              </a:tr>
              <a:tr h="370840">
                <a:tc>
                  <a:txBody>
                    <a:bodyPr/>
                    <a:lstStyle/>
                    <a:p>
                      <a:r>
                        <a:rPr lang="en-ZA" sz="1000" dirty="0" smtClean="0"/>
                        <a:t>27</a:t>
                      </a:r>
                      <a:endParaRPr lang="en-ZA" sz="1000" dirty="0"/>
                    </a:p>
                  </a:txBody>
                  <a:tcPr marL="86359" marR="86359"/>
                </a:tc>
                <a:tc>
                  <a:txBody>
                    <a:bodyPr/>
                    <a:lstStyle/>
                    <a:p>
                      <a:r>
                        <a:rPr lang="en-ZA" sz="1000" dirty="0" smtClean="0"/>
                        <a:t>15</a:t>
                      </a:r>
                      <a:endParaRPr lang="en-ZA" sz="1000" dirty="0"/>
                    </a:p>
                  </a:txBody>
                  <a:tcPr marL="86359" marR="86359"/>
                </a:tc>
                <a:tc>
                  <a:txBody>
                    <a:bodyPr/>
                    <a:lstStyle/>
                    <a:p>
                      <a:pPr marL="171450" indent="-171450">
                        <a:buFont typeface="Arial" pitchFamily="34" charset="0"/>
                        <a:buNone/>
                      </a:pPr>
                      <a:r>
                        <a:rPr lang="en-GB" sz="1000" b="1" u="sng" dirty="0" smtClean="0"/>
                        <a:t>ORAL</a:t>
                      </a:r>
                    </a:p>
                    <a:p>
                      <a:pPr marL="171450" indent="-171450">
                        <a:buFont typeface="Arial" pitchFamily="34" charset="0"/>
                        <a:buChar char="•"/>
                      </a:pPr>
                      <a:r>
                        <a:rPr lang="en-GB" sz="1000" dirty="0" smtClean="0"/>
                        <a:t>Black A, </a:t>
                      </a:r>
                      <a:r>
                        <a:rPr lang="en-GB" sz="1000" dirty="0" err="1" smtClean="0"/>
                        <a:t>Francoeur</a:t>
                      </a:r>
                      <a:r>
                        <a:rPr lang="en-GB" sz="1000" dirty="0" smtClean="0"/>
                        <a:t> D, Rowe T, Collins J, Miller D, Brown T, David M, Dunn S, Fisher WA, Fleming N, Fortin CA, </a:t>
                      </a:r>
                      <a:r>
                        <a:rPr lang="en-GB" sz="1000" dirty="0" err="1" smtClean="0"/>
                        <a:t>Guilbert</a:t>
                      </a:r>
                      <a:r>
                        <a:rPr lang="en-GB" sz="1000" dirty="0" smtClean="0"/>
                        <a:t> E, </a:t>
                      </a:r>
                      <a:r>
                        <a:rPr lang="en-GB" sz="1000" dirty="0" err="1" smtClean="0"/>
                        <a:t>Hanvey</a:t>
                      </a:r>
                      <a:r>
                        <a:rPr lang="en-GB" sz="1000" dirty="0" smtClean="0"/>
                        <a:t> L, </a:t>
                      </a:r>
                      <a:r>
                        <a:rPr lang="en-GB" sz="1000" dirty="0" err="1" smtClean="0"/>
                        <a:t>Lalonde</a:t>
                      </a:r>
                      <a:r>
                        <a:rPr lang="en-GB" sz="1000" dirty="0" smtClean="0"/>
                        <a:t> A, Miller R, Morris M, O'Grady T, </a:t>
                      </a:r>
                      <a:r>
                        <a:rPr lang="en-GB" sz="1000" dirty="0" err="1" smtClean="0"/>
                        <a:t>Pymar</a:t>
                      </a:r>
                      <a:r>
                        <a:rPr lang="en-GB" sz="1000" dirty="0" smtClean="0"/>
                        <a:t> H, Smith T, </a:t>
                      </a:r>
                      <a:r>
                        <a:rPr lang="en-GB" sz="1000" dirty="0" err="1" smtClean="0"/>
                        <a:t>Henneberg</a:t>
                      </a:r>
                      <a:r>
                        <a:rPr lang="en-GB" sz="1000" dirty="0" smtClean="0"/>
                        <a:t> E; Society of Obstetrics and Gynaecology of Canada. Canadian contraception consensus. </a:t>
                      </a:r>
                      <a:r>
                        <a:rPr lang="en-GB" sz="1000" i="1" dirty="0" smtClean="0"/>
                        <a:t>J </a:t>
                      </a:r>
                      <a:r>
                        <a:rPr lang="en-GB" sz="1000" i="1" dirty="0" err="1" smtClean="0"/>
                        <a:t>Obstet</a:t>
                      </a:r>
                      <a:r>
                        <a:rPr lang="en-GB" sz="1000" i="1" dirty="0" smtClean="0"/>
                        <a:t> </a:t>
                      </a:r>
                      <a:r>
                        <a:rPr lang="en-GB" sz="1000" i="1" dirty="0" err="1" smtClean="0"/>
                        <a:t>Gynaecol</a:t>
                      </a:r>
                      <a:r>
                        <a:rPr lang="en-GB" sz="1000" i="1" dirty="0" smtClean="0"/>
                        <a:t> Can.</a:t>
                      </a:r>
                      <a:r>
                        <a:rPr lang="en-GB" sz="1000" dirty="0" smtClean="0"/>
                        <a:t> 2004 Apr;26(4):347-87, 389-436.</a:t>
                      </a:r>
                    </a:p>
                    <a:p>
                      <a:pPr marL="171450" indent="-171450">
                        <a:buFont typeface="Arial" pitchFamily="34" charset="0"/>
                        <a:buChar char="•"/>
                      </a:pPr>
                      <a:r>
                        <a:rPr lang="en-GB" sz="1000" dirty="0" smtClean="0"/>
                        <a:t>SAMF 10</a:t>
                      </a:r>
                      <a:r>
                        <a:rPr lang="en-GB" sz="1000" baseline="30000" dirty="0" smtClean="0"/>
                        <a:t>th</a:t>
                      </a:r>
                      <a:r>
                        <a:rPr lang="en-GB" sz="1000" dirty="0" smtClean="0"/>
                        <a:t> edition, 2012.</a:t>
                      </a:r>
                    </a:p>
                    <a:p>
                      <a:pPr marL="171450" indent="-171450">
                        <a:buFont typeface="Arial" pitchFamily="34" charset="0"/>
                        <a:buChar char="•"/>
                      </a:pPr>
                      <a:r>
                        <a:rPr lang="en-GB" sz="1000" dirty="0" smtClean="0"/>
                        <a:t>WHO Medical Eligibility Criteria fourth edition 2009.</a:t>
                      </a:r>
                    </a:p>
                  </a:txBody>
                  <a:tcPr marL="86359" marR="86359"/>
                </a:tc>
              </a:tr>
              <a:tr h="370840">
                <a:tc>
                  <a:txBody>
                    <a:bodyPr/>
                    <a:lstStyle/>
                    <a:p>
                      <a:r>
                        <a:rPr lang="en-ZA" sz="1000" dirty="0" smtClean="0"/>
                        <a:t>28</a:t>
                      </a:r>
                      <a:endParaRPr lang="en-ZA" sz="1000" dirty="0"/>
                    </a:p>
                  </a:txBody>
                  <a:tcPr marL="86359" marR="86359"/>
                </a:tc>
                <a:tc>
                  <a:txBody>
                    <a:bodyPr/>
                    <a:lstStyle/>
                    <a:p>
                      <a:r>
                        <a:rPr lang="en-ZA" sz="1000" dirty="0" smtClean="0"/>
                        <a:t>16</a:t>
                      </a:r>
                      <a:endParaRPr lang="en-ZA" sz="1000" dirty="0"/>
                    </a:p>
                  </a:txBody>
                  <a:tcPr marL="86359" marR="86359"/>
                </a:tc>
                <a:tc>
                  <a:txBody>
                    <a:bodyPr/>
                    <a:lstStyle/>
                    <a:p>
                      <a:pPr marL="171450" indent="-171450">
                        <a:buFont typeface="Arial" pitchFamily="34" charset="0"/>
                        <a:buNone/>
                      </a:pPr>
                      <a:r>
                        <a:rPr lang="en-ZA" sz="1000" b="1" u="sng" dirty="0" smtClean="0"/>
                        <a:t>ORAL</a:t>
                      </a:r>
                    </a:p>
                    <a:p>
                      <a:pPr marL="171450" indent="-171450">
                        <a:buFont typeface="Arial" pitchFamily="34" charset="0"/>
                        <a:buChar char="•"/>
                      </a:pPr>
                      <a:r>
                        <a:rPr lang="en-ZA" sz="1000" dirty="0" smtClean="0"/>
                        <a:t>Faculty of Family Planning and Reproductive Health Care Clinical Effectiveness Unit. FFPRHC Guidance (April 2005). Drug interactions with hormonal contraception. J </a:t>
                      </a:r>
                      <a:r>
                        <a:rPr lang="en-ZA" sz="1000" dirty="0" err="1" smtClean="0"/>
                        <a:t>Fam</a:t>
                      </a:r>
                      <a:r>
                        <a:rPr lang="en-ZA" sz="1000" dirty="0" smtClean="0"/>
                        <a:t> </a:t>
                      </a:r>
                      <a:r>
                        <a:rPr lang="en-ZA" sz="1000" dirty="0" err="1" smtClean="0"/>
                        <a:t>Plann</a:t>
                      </a:r>
                      <a:r>
                        <a:rPr lang="en-ZA" sz="1000" dirty="0" smtClean="0"/>
                        <a:t> </a:t>
                      </a:r>
                      <a:r>
                        <a:rPr lang="en-ZA" sz="1000" dirty="0" err="1" smtClean="0"/>
                        <a:t>Reprod</a:t>
                      </a:r>
                      <a:r>
                        <a:rPr lang="en-ZA" sz="1000" dirty="0" smtClean="0"/>
                        <a:t> Health Care. 2005 Apr;31(2):139-51.</a:t>
                      </a:r>
                    </a:p>
                    <a:p>
                      <a:pPr marL="171450" indent="-171450">
                        <a:buFont typeface="Arial" pitchFamily="34" charset="0"/>
                        <a:buChar char="•"/>
                      </a:pPr>
                      <a:r>
                        <a:rPr lang="en-ZA" sz="1000" dirty="0" smtClean="0"/>
                        <a:t>SAMF 10th edition, 2012.</a:t>
                      </a:r>
                    </a:p>
                    <a:p>
                      <a:pPr marL="171450" indent="-171450">
                        <a:buFont typeface="Arial" pitchFamily="34" charset="0"/>
                        <a:buChar char="•"/>
                      </a:pPr>
                      <a:r>
                        <a:rPr lang="en-ZA" sz="1000" dirty="0" smtClean="0"/>
                        <a:t>WHO Medical Eligibility Criteria fourth edition 2009.</a:t>
                      </a:r>
                    </a:p>
                  </a:txBody>
                  <a:tcPr marL="86359" marR="86359"/>
                </a:tc>
              </a:tr>
              <a:tr h="370840">
                <a:tc>
                  <a:txBody>
                    <a:bodyPr/>
                    <a:lstStyle/>
                    <a:p>
                      <a:r>
                        <a:rPr lang="en-ZA" sz="1000" dirty="0" smtClean="0"/>
                        <a:t>29</a:t>
                      </a:r>
                      <a:endParaRPr lang="en-ZA" sz="1000" dirty="0"/>
                    </a:p>
                  </a:txBody>
                  <a:tcPr marL="86359" marR="86359"/>
                </a:tc>
                <a:tc>
                  <a:txBody>
                    <a:bodyPr/>
                    <a:lstStyle/>
                    <a:p>
                      <a:r>
                        <a:rPr lang="en-ZA" sz="1000" dirty="0" smtClean="0"/>
                        <a:t>17</a:t>
                      </a:r>
                      <a:endParaRPr lang="en-ZA" sz="1000" dirty="0"/>
                    </a:p>
                  </a:txBody>
                  <a:tcPr marL="86359" marR="86359"/>
                </a:tc>
                <a:tc>
                  <a:txBody>
                    <a:bodyPr/>
                    <a:lstStyle/>
                    <a:p>
                      <a:pPr marL="0" indent="0">
                        <a:buFont typeface="Arial" pitchFamily="34" charset="0"/>
                        <a:buNone/>
                      </a:pPr>
                      <a:r>
                        <a:rPr lang="en-ZA" sz="1000" b="1" u="sng" dirty="0" smtClean="0"/>
                        <a:t>LAMOTRIGINE</a:t>
                      </a:r>
                    </a:p>
                    <a:p>
                      <a:pPr marL="171450" indent="-171450">
                        <a:buFont typeface="Arial" pitchFamily="34" charset="0"/>
                        <a:buChar char="•"/>
                      </a:pPr>
                      <a:r>
                        <a:rPr lang="en-ZA" sz="1000" dirty="0" smtClean="0"/>
                        <a:t>Faculty of Family Planning and Reproductive Health Care Clinical Effectiveness Unit. FFPRHC Guidance (April 2005). Drug interactions with hormonal contraception. </a:t>
                      </a:r>
                      <a:r>
                        <a:rPr lang="en-ZA" sz="1000" i="1" dirty="0" smtClean="0"/>
                        <a:t>J </a:t>
                      </a:r>
                      <a:r>
                        <a:rPr lang="en-ZA" sz="1000" i="1" dirty="0" err="1" smtClean="0"/>
                        <a:t>Fam</a:t>
                      </a:r>
                      <a:r>
                        <a:rPr lang="en-ZA" sz="1000" i="1" dirty="0" smtClean="0"/>
                        <a:t> </a:t>
                      </a:r>
                      <a:r>
                        <a:rPr lang="en-ZA" sz="1000" i="1" dirty="0" err="1" smtClean="0"/>
                        <a:t>Plann</a:t>
                      </a:r>
                      <a:r>
                        <a:rPr lang="en-ZA" sz="1000" i="1" dirty="0" smtClean="0"/>
                        <a:t> </a:t>
                      </a:r>
                      <a:r>
                        <a:rPr lang="en-ZA" sz="1000" i="1" dirty="0" err="1" smtClean="0"/>
                        <a:t>Reprod</a:t>
                      </a:r>
                      <a:r>
                        <a:rPr lang="en-ZA" sz="1000" i="1" dirty="0" smtClean="0"/>
                        <a:t> Health Care. </a:t>
                      </a:r>
                      <a:r>
                        <a:rPr lang="en-ZA" sz="1000" dirty="0" smtClean="0"/>
                        <a:t>2005 Apr;31(2):139-51.</a:t>
                      </a:r>
                    </a:p>
                    <a:p>
                      <a:pPr marL="171450" indent="-171450">
                        <a:buFont typeface="Arial" pitchFamily="34" charset="0"/>
                        <a:buChar char="•"/>
                      </a:pPr>
                      <a:r>
                        <a:rPr lang="en-GB" sz="1000" dirty="0" err="1" smtClean="0"/>
                        <a:t>Sabers</a:t>
                      </a:r>
                      <a:r>
                        <a:rPr lang="en-GB" sz="1000" dirty="0" smtClean="0"/>
                        <a:t> A, </a:t>
                      </a:r>
                      <a:r>
                        <a:rPr lang="en-GB" sz="1000" dirty="0" err="1" smtClean="0"/>
                        <a:t>Buchholt</a:t>
                      </a:r>
                      <a:r>
                        <a:rPr lang="en-GB" sz="1000" dirty="0" smtClean="0"/>
                        <a:t> JM, </a:t>
                      </a:r>
                      <a:r>
                        <a:rPr lang="en-GB" sz="1000" dirty="0" err="1" smtClean="0"/>
                        <a:t>Uldall</a:t>
                      </a:r>
                      <a:r>
                        <a:rPr lang="en-GB" sz="1000" dirty="0" smtClean="0"/>
                        <a:t> P, Hansen EL. </a:t>
                      </a:r>
                      <a:r>
                        <a:rPr lang="en-GB" sz="1000" dirty="0" err="1" smtClean="0"/>
                        <a:t>Lamotrigine</a:t>
                      </a:r>
                      <a:r>
                        <a:rPr lang="en-GB" sz="1000" dirty="0" smtClean="0"/>
                        <a:t> plasma levels reduced by oral contraceptives. </a:t>
                      </a:r>
                      <a:r>
                        <a:rPr lang="en-GB" sz="1000" i="1" dirty="0" smtClean="0"/>
                        <a:t>Epilepsy Res</a:t>
                      </a:r>
                      <a:r>
                        <a:rPr lang="en-GB" sz="1000" dirty="0" smtClean="0"/>
                        <a:t> 2001; 47: 151–154.</a:t>
                      </a:r>
                    </a:p>
                    <a:p>
                      <a:pPr marL="171450" indent="-171450">
                        <a:buFont typeface="Arial" pitchFamily="34" charset="0"/>
                        <a:buChar char="•"/>
                      </a:pPr>
                      <a:r>
                        <a:rPr lang="en-GB" sz="1000" dirty="0" smtClean="0"/>
                        <a:t>WHO Medical Eligibility Criteria fourth edition 2009.</a:t>
                      </a:r>
                    </a:p>
                  </a:txBody>
                  <a:tcPr marL="86359" marR="86359"/>
                </a:tc>
              </a:tr>
              <a:tr h="370840">
                <a:tc>
                  <a:txBody>
                    <a:bodyPr/>
                    <a:lstStyle/>
                    <a:p>
                      <a:r>
                        <a:rPr lang="en-ZA" sz="1000" dirty="0" smtClean="0"/>
                        <a:t>31</a:t>
                      </a:r>
                      <a:endParaRPr lang="en-ZA" sz="1000" dirty="0"/>
                    </a:p>
                  </a:txBody>
                  <a:tcPr marL="86359" marR="86359"/>
                </a:tc>
                <a:tc>
                  <a:txBody>
                    <a:bodyPr/>
                    <a:lstStyle/>
                    <a:p>
                      <a:r>
                        <a:rPr lang="en-ZA" sz="1000" dirty="0" smtClean="0"/>
                        <a:t>18</a:t>
                      </a:r>
                      <a:endParaRPr lang="en-ZA" sz="1000" dirty="0"/>
                    </a:p>
                  </a:txBody>
                  <a:tcPr marL="86359" marR="86359"/>
                </a:tc>
                <a:tc>
                  <a:txBody>
                    <a:bodyPr/>
                    <a:lstStyle/>
                    <a:p>
                      <a:pPr marL="171450" lvl="0" indent="-171450">
                        <a:buFont typeface="Arial" pitchFamily="34" charset="0"/>
                        <a:buNone/>
                      </a:pPr>
                      <a:r>
                        <a:rPr lang="en-ZA" sz="1000" b="1" u="sng" dirty="0" smtClean="0"/>
                        <a:t>ORAL</a:t>
                      </a:r>
                    </a:p>
                    <a:p>
                      <a:pPr marL="171450" lvl="0" indent="-171450">
                        <a:buFont typeface="Arial" pitchFamily="34" charset="0"/>
                        <a:buChar char="•"/>
                      </a:pPr>
                      <a:r>
                        <a:rPr lang="en-ZA" sz="1000" dirty="0" smtClean="0"/>
                        <a:t>Neely JL, Abate M, </a:t>
                      </a:r>
                      <a:r>
                        <a:rPr lang="en-ZA" sz="1000" dirty="0" err="1" smtClean="0"/>
                        <a:t>Swinker</a:t>
                      </a:r>
                      <a:r>
                        <a:rPr lang="en-ZA" sz="1000" dirty="0" smtClean="0"/>
                        <a:t> M, </a:t>
                      </a:r>
                      <a:r>
                        <a:rPr lang="en-ZA" sz="1000" dirty="0" err="1" smtClean="0"/>
                        <a:t>D'Angio</a:t>
                      </a:r>
                      <a:r>
                        <a:rPr lang="en-ZA" sz="1000" dirty="0" smtClean="0"/>
                        <a:t> R. The effect of doxycycline on serum levels of </a:t>
                      </a:r>
                      <a:r>
                        <a:rPr lang="en-ZA" sz="1000" dirty="0" err="1" smtClean="0"/>
                        <a:t>ethinyl</a:t>
                      </a:r>
                      <a:r>
                        <a:rPr lang="en-ZA" sz="1000" dirty="0" smtClean="0"/>
                        <a:t> </a:t>
                      </a:r>
                      <a:r>
                        <a:rPr lang="en-ZA" sz="1000" dirty="0" err="1" smtClean="0"/>
                        <a:t>estradiol</a:t>
                      </a:r>
                      <a:r>
                        <a:rPr lang="en-ZA" sz="1000" dirty="0" smtClean="0"/>
                        <a:t>, </a:t>
                      </a:r>
                      <a:r>
                        <a:rPr lang="en-ZA" sz="1000" dirty="0" err="1" smtClean="0"/>
                        <a:t>norethindrone</a:t>
                      </a:r>
                      <a:r>
                        <a:rPr lang="en-ZA" sz="1000" dirty="0" smtClean="0"/>
                        <a:t>, and endogenous progesterone. </a:t>
                      </a:r>
                      <a:r>
                        <a:rPr lang="en-ZA" sz="1000" dirty="0" err="1" smtClean="0"/>
                        <a:t>Obstet</a:t>
                      </a:r>
                      <a:r>
                        <a:rPr lang="en-ZA" sz="1000" dirty="0" smtClean="0"/>
                        <a:t> Gynecol. 1991 Mar;77(3):416-20.</a:t>
                      </a:r>
                    </a:p>
                    <a:p>
                      <a:pPr marL="171450" indent="-171450">
                        <a:buFont typeface="Arial" pitchFamily="34" charset="0"/>
                        <a:buChar char="•"/>
                      </a:pPr>
                      <a:r>
                        <a:rPr lang="en-ZA" sz="1000" dirty="0" smtClean="0"/>
                        <a:t>Faculty of Family Planning and Reproductive Health Care Clinical Effectiveness Unit. FFPRHC Guidance (April 2005). Drug interactions with hormonal contraception. </a:t>
                      </a:r>
                      <a:r>
                        <a:rPr lang="en-ZA" sz="1000" i="1" dirty="0" smtClean="0"/>
                        <a:t>J </a:t>
                      </a:r>
                      <a:r>
                        <a:rPr lang="en-ZA" sz="1000" i="1" dirty="0" err="1" smtClean="0"/>
                        <a:t>Fam</a:t>
                      </a:r>
                      <a:r>
                        <a:rPr lang="en-ZA" sz="1000" i="1" dirty="0" smtClean="0"/>
                        <a:t> </a:t>
                      </a:r>
                      <a:r>
                        <a:rPr lang="en-ZA" sz="1000" i="1" dirty="0" err="1" smtClean="0"/>
                        <a:t>Plann</a:t>
                      </a:r>
                      <a:r>
                        <a:rPr lang="en-ZA" sz="1000" i="1" dirty="0" smtClean="0"/>
                        <a:t> </a:t>
                      </a:r>
                      <a:r>
                        <a:rPr lang="en-ZA" sz="1000" i="1" dirty="0" err="1" smtClean="0"/>
                        <a:t>Reprod</a:t>
                      </a:r>
                      <a:r>
                        <a:rPr lang="en-ZA" sz="1000" i="1" dirty="0" smtClean="0"/>
                        <a:t> Health Care. </a:t>
                      </a:r>
                      <a:r>
                        <a:rPr lang="en-ZA" sz="1000" dirty="0" smtClean="0"/>
                        <a:t>2005 Apr;31(2):139-51.</a:t>
                      </a:r>
                      <a:endParaRPr lang="en-GB" sz="1000" dirty="0" smtClean="0"/>
                    </a:p>
                    <a:p>
                      <a:pPr marL="171450" indent="-171450">
                        <a:buFont typeface="Arial" pitchFamily="34" charset="0"/>
                        <a:buChar char="•"/>
                      </a:pPr>
                      <a:r>
                        <a:rPr lang="en-GB" sz="1000" dirty="0" smtClean="0"/>
                        <a:t>WHO Medical Eligibility Criteria fourth edition 2009.</a:t>
                      </a:r>
                    </a:p>
                    <a:p>
                      <a:pPr marL="171450" indent="-171450">
                        <a:buFont typeface="Arial" pitchFamily="34" charset="0"/>
                        <a:buChar char="•"/>
                      </a:pPr>
                      <a:r>
                        <a:rPr lang="en-GB" sz="1000" dirty="0" smtClean="0"/>
                        <a:t>SAMF 10</a:t>
                      </a:r>
                      <a:r>
                        <a:rPr lang="en-GB" sz="1000" baseline="30000" dirty="0" smtClean="0"/>
                        <a:t>th</a:t>
                      </a:r>
                      <a:r>
                        <a:rPr lang="en-GB" sz="1000" dirty="0" smtClean="0"/>
                        <a:t> edition, 2012.</a:t>
                      </a:r>
                      <a:endParaRPr lang="en-ZA" sz="1000" dirty="0" smtClean="0"/>
                    </a:p>
                    <a:p>
                      <a:pPr marL="171450" indent="-171450">
                        <a:buFont typeface="Arial" pitchFamily="34" charset="0"/>
                        <a:buChar char="•"/>
                      </a:pPr>
                      <a:r>
                        <a:rPr lang="en-ZA" sz="1000" dirty="0" smtClean="0"/>
                        <a:t>Black A, </a:t>
                      </a:r>
                      <a:r>
                        <a:rPr lang="en-ZA" sz="1000" dirty="0" err="1" smtClean="0"/>
                        <a:t>Francoeur</a:t>
                      </a:r>
                      <a:r>
                        <a:rPr lang="en-ZA" sz="1000" dirty="0" smtClean="0"/>
                        <a:t> D, Rowe T, Collins J, Miller D, Brown T, David M, Dunn S, Fisher WA, Fleming N, Fortin CA, </a:t>
                      </a:r>
                      <a:r>
                        <a:rPr lang="en-ZA" sz="1000" dirty="0" err="1" smtClean="0"/>
                        <a:t>Guilbert</a:t>
                      </a:r>
                      <a:r>
                        <a:rPr lang="en-ZA" sz="1000" dirty="0" smtClean="0"/>
                        <a:t> E, </a:t>
                      </a:r>
                      <a:r>
                        <a:rPr lang="en-ZA" sz="1000" dirty="0" err="1" smtClean="0"/>
                        <a:t>Hanvey</a:t>
                      </a:r>
                      <a:r>
                        <a:rPr lang="en-ZA" sz="1000" dirty="0" smtClean="0"/>
                        <a:t> L, </a:t>
                      </a:r>
                      <a:r>
                        <a:rPr lang="en-ZA" sz="1000" dirty="0" err="1" smtClean="0"/>
                        <a:t>Lalonde</a:t>
                      </a:r>
                      <a:r>
                        <a:rPr lang="en-ZA" sz="1000" dirty="0" smtClean="0"/>
                        <a:t> A, Miller R, Morris M, O'Grady T, </a:t>
                      </a:r>
                      <a:r>
                        <a:rPr lang="en-ZA" sz="1000" dirty="0" err="1" smtClean="0"/>
                        <a:t>Pymar</a:t>
                      </a:r>
                      <a:r>
                        <a:rPr lang="en-ZA" sz="1000" dirty="0" smtClean="0"/>
                        <a:t> H, Smith T, </a:t>
                      </a:r>
                      <a:r>
                        <a:rPr lang="en-ZA" sz="1000" dirty="0" err="1" smtClean="0"/>
                        <a:t>Henneberg</a:t>
                      </a:r>
                      <a:r>
                        <a:rPr lang="en-ZA" sz="1000" dirty="0" smtClean="0"/>
                        <a:t> E; Society of Obstetrics and Gynaecology of Canada. Canadian contraception consensus. </a:t>
                      </a:r>
                      <a:r>
                        <a:rPr lang="en-ZA" sz="1000" i="1" dirty="0" smtClean="0"/>
                        <a:t>J </a:t>
                      </a:r>
                      <a:r>
                        <a:rPr lang="en-ZA" sz="1000" i="1" dirty="0" err="1" smtClean="0"/>
                        <a:t>Obstet</a:t>
                      </a:r>
                      <a:r>
                        <a:rPr lang="en-ZA" sz="1000" i="1" dirty="0" smtClean="0"/>
                        <a:t> </a:t>
                      </a:r>
                      <a:r>
                        <a:rPr lang="en-ZA" sz="1000" i="1" dirty="0" err="1" smtClean="0"/>
                        <a:t>Gynaecol</a:t>
                      </a:r>
                      <a:r>
                        <a:rPr lang="en-ZA" sz="1000" i="1" dirty="0" smtClean="0"/>
                        <a:t> Can</a:t>
                      </a:r>
                      <a:r>
                        <a:rPr lang="en-ZA" sz="1000" dirty="0" smtClean="0"/>
                        <a:t>. 2004 Apr;26(4):347-87, 389-436. </a:t>
                      </a:r>
                    </a:p>
                  </a:txBody>
                  <a:tcPr marL="86359" marR="86359"/>
                </a:tc>
              </a:tr>
            </a:tbl>
          </a:graphicData>
        </a:graphic>
      </p:graphicFrame>
      <p:sp>
        <p:nvSpPr>
          <p:cNvPr id="3" name="Slide Number Placeholder 4"/>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42</a:t>
            </a:fld>
            <a:endParaRPr lang="en-ZA" sz="1000" dirty="0"/>
          </a:p>
        </p:txBody>
      </p:sp>
      <p:sp>
        <p:nvSpPr>
          <p:cNvPr id="5"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extLst>
      <p:ext uri="{BB962C8B-B14F-4D97-AF65-F5344CB8AC3E}">
        <p14:creationId xmlns:p14="http://schemas.microsoft.com/office/powerpoint/2010/main" xmlns="" val="6450060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925554443"/>
              </p:ext>
            </p:extLst>
          </p:nvPr>
        </p:nvGraphicFramePr>
        <p:xfrm>
          <a:off x="0" y="40432"/>
          <a:ext cx="9144000" cy="3022808"/>
        </p:xfrm>
        <a:graphic>
          <a:graphicData uri="http://schemas.openxmlformats.org/drawingml/2006/table">
            <a:tbl>
              <a:tblPr firstRow="1" bandRow="1">
                <a:tableStyleId>{8799B23B-EC83-4686-B30A-512413B5E67A}</a:tableStyleId>
              </a:tblPr>
              <a:tblGrid>
                <a:gridCol w="920964"/>
                <a:gridCol w="828866"/>
                <a:gridCol w="7394170"/>
              </a:tblGrid>
              <a:tr h="370840">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281424">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dirty="0" smtClean="0"/>
                        <a:t>7.2 CONTRACEPTION,</a:t>
                      </a:r>
                      <a:r>
                        <a:rPr lang="en-ZA" sz="1000" b="1" baseline="0" dirty="0" smtClean="0"/>
                        <a:t> HORMONAL</a:t>
                      </a:r>
                      <a:endParaRPr lang="en-ZA" sz="1000" b="1" dirty="0" smtClean="0"/>
                    </a:p>
                  </a:txBody>
                  <a:tcPr marL="86359" marR="86359"/>
                </a:tc>
                <a:tc hMerge="1">
                  <a:txBody>
                    <a:bodyPr/>
                    <a:lstStyle/>
                    <a:p>
                      <a:endParaRPr lang="en-ZA" sz="1400" dirty="0"/>
                    </a:p>
                  </a:txBody>
                  <a:tcPr marL="86359" marR="86359"/>
                </a:tc>
                <a:tc hMerge="1">
                  <a:txBody>
                    <a:bodyPr/>
                    <a:lstStyle/>
                    <a:p>
                      <a:pPr lvl="0" algn="l">
                        <a:buNone/>
                      </a:pPr>
                      <a:endParaRPr lang="en-ZA" sz="1200" dirty="0"/>
                    </a:p>
                  </a:txBody>
                  <a:tcPr marL="86359" marR="86359"/>
                </a:tc>
              </a:tr>
              <a:tr h="370840">
                <a:tc>
                  <a:txBody>
                    <a:bodyPr/>
                    <a:lstStyle/>
                    <a:p>
                      <a:r>
                        <a:rPr lang="en-ZA" sz="1000" dirty="0" smtClean="0"/>
                        <a:t>32</a:t>
                      </a:r>
                      <a:endParaRPr lang="en-ZA" sz="1000" dirty="0"/>
                    </a:p>
                  </a:txBody>
                  <a:tcPr marL="86359" marR="86359"/>
                </a:tc>
                <a:tc>
                  <a:txBody>
                    <a:bodyPr/>
                    <a:lstStyle/>
                    <a:p>
                      <a:r>
                        <a:rPr lang="en-ZA" sz="1000" dirty="0" smtClean="0"/>
                        <a:t>19</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MISSED PILLS (PROGESTIN-ONLY</a:t>
                      </a:r>
                      <a:r>
                        <a:rPr lang="en-ZA" sz="1000" b="1" u="sng" baseline="0" dirty="0" smtClean="0"/>
                        <a:t>)</a:t>
                      </a:r>
                      <a:endParaRPr lang="en-ZA" sz="1000" b="1" u="sng"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Guilbert</a:t>
                      </a:r>
                      <a:r>
                        <a:rPr lang="en-ZA" sz="1000" dirty="0" smtClean="0"/>
                        <a:t> E, Black A, Dunn S, </a:t>
                      </a:r>
                      <a:r>
                        <a:rPr lang="en-ZA" sz="1000" dirty="0" err="1" smtClean="0"/>
                        <a:t>Senikas</a:t>
                      </a:r>
                      <a:r>
                        <a:rPr lang="en-ZA" sz="1000" dirty="0" smtClean="0"/>
                        <a:t> V, </a:t>
                      </a:r>
                      <a:r>
                        <a:rPr lang="en-ZA" sz="1000" dirty="0" err="1" smtClean="0"/>
                        <a:t>Bérubé</a:t>
                      </a:r>
                      <a:r>
                        <a:rPr lang="en-ZA" sz="1000" dirty="0" smtClean="0"/>
                        <a:t> J, Charbonneau L, </a:t>
                      </a:r>
                      <a:r>
                        <a:rPr lang="en-ZA" sz="1000" dirty="0" err="1" smtClean="0"/>
                        <a:t>Guilbert</a:t>
                      </a:r>
                      <a:r>
                        <a:rPr lang="en-ZA" sz="1000" dirty="0" smtClean="0"/>
                        <a:t> E, </a:t>
                      </a:r>
                      <a:r>
                        <a:rPr lang="en-ZA" sz="1000" dirty="0" err="1" smtClean="0"/>
                        <a:t>Leboeuf</a:t>
                      </a:r>
                      <a:r>
                        <a:rPr lang="en-ZA" sz="1000" dirty="0" smtClean="0"/>
                        <a:t> M, </a:t>
                      </a:r>
                      <a:r>
                        <a:rPr lang="en-ZA" sz="1000" dirty="0" err="1" smtClean="0"/>
                        <a:t>McConnery</a:t>
                      </a:r>
                      <a:r>
                        <a:rPr lang="en-ZA" sz="1000" dirty="0" smtClean="0"/>
                        <a:t> C, Gilbert A, </a:t>
                      </a:r>
                      <a:r>
                        <a:rPr lang="en-ZA" sz="1000" dirty="0" err="1" smtClean="0"/>
                        <a:t>Risi</a:t>
                      </a:r>
                      <a:r>
                        <a:rPr lang="en-ZA" sz="1000" dirty="0" smtClean="0"/>
                        <a:t> C, Roy G, </a:t>
                      </a:r>
                      <a:r>
                        <a:rPr lang="en-ZA" sz="1000" dirty="0" err="1" smtClean="0"/>
                        <a:t>Steben</a:t>
                      </a:r>
                      <a:r>
                        <a:rPr lang="en-ZA" sz="1000" dirty="0" smtClean="0"/>
                        <a:t> M, Wagner MS, </a:t>
                      </a:r>
                      <a:r>
                        <a:rPr lang="en-ZA" sz="1000" dirty="0" err="1" smtClean="0"/>
                        <a:t>Aggarwal</a:t>
                      </a:r>
                      <a:r>
                        <a:rPr lang="en-ZA" sz="1000" dirty="0" smtClean="0"/>
                        <a:t> A, Burnett M, Davis VJ, Fisher WA, Lamont JA, </a:t>
                      </a:r>
                      <a:r>
                        <a:rPr lang="en-ZA" sz="1000" dirty="0" err="1" smtClean="0"/>
                        <a:t>Levinsky</a:t>
                      </a:r>
                      <a:r>
                        <a:rPr lang="en-ZA" sz="1000" dirty="0" smtClean="0"/>
                        <a:t> E, MacKinnon K, McLeod NL, </a:t>
                      </a:r>
                      <a:r>
                        <a:rPr lang="en-ZA" sz="1000" dirty="0" err="1" smtClean="0"/>
                        <a:t>Pellizzari</a:t>
                      </a:r>
                      <a:r>
                        <a:rPr lang="en-ZA" sz="1000" dirty="0" smtClean="0"/>
                        <a:t> R, Wells T. Missed hormonal contraceptives: new recommendations. </a:t>
                      </a:r>
                      <a:r>
                        <a:rPr lang="en-ZA" sz="1000" i="1" dirty="0" smtClean="0"/>
                        <a:t>J </a:t>
                      </a:r>
                      <a:r>
                        <a:rPr lang="en-ZA" sz="1000" i="1" dirty="0" err="1" smtClean="0"/>
                        <a:t>ObstetGynaecol</a:t>
                      </a:r>
                      <a:r>
                        <a:rPr lang="en-ZA" sz="1000" i="1" dirty="0" smtClean="0"/>
                        <a:t> Can.</a:t>
                      </a:r>
                      <a:r>
                        <a:rPr lang="en-ZA" sz="1000" dirty="0" smtClean="0"/>
                        <a:t> 2008 Nov;30(11):1050-62, 1063-77.</a:t>
                      </a:r>
                    </a:p>
                  </a:txBody>
                  <a:tcPr marL="86359" marR="86359"/>
                </a:tc>
              </a:tr>
              <a:tr h="370840">
                <a:tc>
                  <a:txBody>
                    <a:bodyPr/>
                    <a:lstStyle/>
                    <a:p>
                      <a:r>
                        <a:rPr lang="en-ZA" sz="1000" dirty="0" smtClean="0"/>
                        <a:t>33</a:t>
                      </a:r>
                      <a:endParaRPr lang="en-ZA" sz="1000" dirty="0"/>
                    </a:p>
                  </a:txBody>
                  <a:tcPr marL="86359" marR="86359"/>
                </a:tc>
                <a:tc>
                  <a:txBody>
                    <a:bodyPr/>
                    <a:lstStyle/>
                    <a:p>
                      <a:r>
                        <a:rPr lang="en-ZA" sz="1000" dirty="0" smtClean="0"/>
                        <a:t>20</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MISSED PILLS (COMBINED</a:t>
                      </a:r>
                      <a:r>
                        <a:rPr lang="en-ZA" sz="1000" b="1" u="sng" baseline="0" dirty="0" smtClean="0"/>
                        <a:t> ORAL CONTRACEPTIVE)</a:t>
                      </a:r>
                      <a:endParaRPr lang="en-ZA" sz="1000" dirty="0" smtClean="0"/>
                    </a:p>
                    <a:p>
                      <a:pPr marL="171450" indent="-171450">
                        <a:buFont typeface="Arial" pitchFamily="34" charset="0"/>
                        <a:buChar char="•"/>
                      </a:pPr>
                      <a:r>
                        <a:rPr lang="en-ZA" sz="1000" dirty="0" err="1" smtClean="0"/>
                        <a:t>Guilbert</a:t>
                      </a:r>
                      <a:r>
                        <a:rPr lang="en-ZA" sz="1000" dirty="0" smtClean="0"/>
                        <a:t> E, Black A, Dunn S, </a:t>
                      </a:r>
                      <a:r>
                        <a:rPr lang="en-ZA" sz="1000" dirty="0" err="1" smtClean="0"/>
                        <a:t>Senikas</a:t>
                      </a:r>
                      <a:r>
                        <a:rPr lang="en-ZA" sz="1000" dirty="0" smtClean="0"/>
                        <a:t> V, </a:t>
                      </a:r>
                      <a:r>
                        <a:rPr lang="en-ZA" sz="1000" dirty="0" err="1" smtClean="0"/>
                        <a:t>Bérubé</a:t>
                      </a:r>
                      <a:r>
                        <a:rPr lang="en-ZA" sz="1000" dirty="0" smtClean="0"/>
                        <a:t> J, Charbonneau L, </a:t>
                      </a:r>
                      <a:r>
                        <a:rPr lang="en-ZA" sz="1000" dirty="0" err="1" smtClean="0"/>
                        <a:t>Guilbert</a:t>
                      </a:r>
                      <a:r>
                        <a:rPr lang="en-ZA" sz="1000" dirty="0" smtClean="0"/>
                        <a:t> E, </a:t>
                      </a:r>
                      <a:r>
                        <a:rPr lang="en-ZA" sz="1000" dirty="0" err="1" smtClean="0"/>
                        <a:t>Leboeuf</a:t>
                      </a:r>
                      <a:r>
                        <a:rPr lang="en-ZA" sz="1000" dirty="0" smtClean="0"/>
                        <a:t> M, </a:t>
                      </a:r>
                      <a:r>
                        <a:rPr lang="en-ZA" sz="1000" dirty="0" err="1" smtClean="0"/>
                        <a:t>McConnery</a:t>
                      </a:r>
                      <a:r>
                        <a:rPr lang="en-ZA" sz="1000" dirty="0" smtClean="0"/>
                        <a:t> C, Gilbert A, </a:t>
                      </a:r>
                      <a:r>
                        <a:rPr lang="en-ZA" sz="1000" dirty="0" err="1" smtClean="0"/>
                        <a:t>Risi</a:t>
                      </a:r>
                      <a:r>
                        <a:rPr lang="en-ZA" sz="1000" dirty="0" smtClean="0"/>
                        <a:t> C, Roy G, </a:t>
                      </a:r>
                      <a:r>
                        <a:rPr lang="en-ZA" sz="1000" dirty="0" err="1" smtClean="0"/>
                        <a:t>Steben</a:t>
                      </a:r>
                      <a:r>
                        <a:rPr lang="en-ZA" sz="1000" dirty="0" smtClean="0"/>
                        <a:t> M, Wagner MS, </a:t>
                      </a:r>
                      <a:r>
                        <a:rPr lang="en-ZA" sz="1000" dirty="0" err="1" smtClean="0"/>
                        <a:t>Aggarwal</a:t>
                      </a:r>
                      <a:r>
                        <a:rPr lang="en-ZA" sz="1000" dirty="0" smtClean="0"/>
                        <a:t> A, Burnett M, Davis VJ, Fisher WA, Lamont JA, </a:t>
                      </a:r>
                      <a:r>
                        <a:rPr lang="en-ZA" sz="1000" dirty="0" err="1" smtClean="0"/>
                        <a:t>Levinsky</a:t>
                      </a:r>
                      <a:r>
                        <a:rPr lang="en-ZA" sz="1000" dirty="0" smtClean="0"/>
                        <a:t> E, MacKinnon K, McLeod NL, </a:t>
                      </a:r>
                      <a:r>
                        <a:rPr lang="en-ZA" sz="1000" dirty="0" err="1" smtClean="0"/>
                        <a:t>Pellizzari</a:t>
                      </a:r>
                      <a:r>
                        <a:rPr lang="en-ZA" sz="1000" dirty="0" smtClean="0"/>
                        <a:t> R, Wells T. Missed hormonal contraceptives: new recommendations. </a:t>
                      </a:r>
                      <a:r>
                        <a:rPr lang="en-ZA" sz="1000" i="1" dirty="0" smtClean="0"/>
                        <a:t>J </a:t>
                      </a:r>
                      <a:r>
                        <a:rPr lang="en-ZA" sz="1000" i="1" dirty="0" err="1" smtClean="0"/>
                        <a:t>ObstetGynaecol</a:t>
                      </a:r>
                      <a:r>
                        <a:rPr lang="en-ZA" sz="1000" i="1" dirty="0" smtClean="0"/>
                        <a:t> Can.</a:t>
                      </a:r>
                      <a:r>
                        <a:rPr lang="en-ZA" sz="1000" dirty="0" smtClean="0"/>
                        <a:t> 2008 Nov;30(11):1050-62, 1063-77.</a:t>
                      </a:r>
                    </a:p>
                    <a:p>
                      <a:pPr marL="171450" indent="-171450">
                        <a:buFont typeface="Arial" pitchFamily="34" charset="0"/>
                        <a:buChar char="•"/>
                      </a:pPr>
                      <a:r>
                        <a:rPr lang="en-ZA" sz="1000" dirty="0" smtClean="0"/>
                        <a:t>SAMF 10</a:t>
                      </a:r>
                      <a:r>
                        <a:rPr lang="en-ZA" sz="1000" baseline="30000" dirty="0" smtClean="0"/>
                        <a:t>th</a:t>
                      </a:r>
                      <a:r>
                        <a:rPr lang="en-ZA" sz="1000" dirty="0" smtClean="0"/>
                        <a:t> edition, 2012</a:t>
                      </a:r>
                    </a:p>
                  </a:txBody>
                  <a:tcPr marL="86359" marR="86359"/>
                </a:tc>
              </a:tr>
              <a:tr h="267424">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dirty="0" smtClean="0"/>
                        <a:t>7.3 CONTRACEPTION,</a:t>
                      </a:r>
                      <a:r>
                        <a:rPr lang="en-ZA" sz="1000" b="1" baseline="0" dirty="0" smtClean="0"/>
                        <a:t> EMERGENCY</a:t>
                      </a:r>
                      <a:endParaRPr lang="en-ZA" sz="1000" b="1" dirty="0" smtClean="0"/>
                    </a:p>
                  </a:txBody>
                  <a:tcPr marL="86359" marR="86359"/>
                </a:tc>
                <a:tc hMerge="1">
                  <a:txBody>
                    <a:bodyPr/>
                    <a:lstStyle/>
                    <a:p>
                      <a:endParaRPr lang="en-ZA" sz="1000" dirty="0"/>
                    </a:p>
                  </a:txBody>
                  <a:tcPr marL="86359" marR="86359"/>
                </a:tc>
                <a:tc hMerge="1">
                  <a:txBody>
                    <a:bodyPr/>
                    <a:lstStyle/>
                    <a:p>
                      <a:pPr marL="171450" indent="-171450">
                        <a:buFont typeface="Arial" pitchFamily="34" charset="0"/>
                        <a:buChar char="•"/>
                      </a:pPr>
                      <a:endParaRPr lang="en-ZA" sz="1000" dirty="0" smtClean="0"/>
                    </a:p>
                  </a:txBody>
                  <a:tcPr marL="86359" marR="86359"/>
                </a:tc>
              </a:tr>
              <a:tr h="370840">
                <a:tc>
                  <a:txBody>
                    <a:bodyPr/>
                    <a:lstStyle/>
                    <a:p>
                      <a:r>
                        <a:rPr lang="en-ZA" sz="1000" dirty="0" smtClean="0"/>
                        <a:t>37</a:t>
                      </a:r>
                      <a:endParaRPr lang="en-ZA" sz="1000" dirty="0"/>
                    </a:p>
                  </a:txBody>
                  <a:tcPr marL="86359" marR="86359"/>
                </a:tc>
                <a:tc>
                  <a:txBody>
                    <a:bodyPr/>
                    <a:lstStyle/>
                    <a:p>
                      <a:r>
                        <a:rPr lang="en-ZA" sz="1000" dirty="0" smtClean="0"/>
                        <a:t>21</a:t>
                      </a:r>
                      <a:endParaRPr lang="en-ZA" sz="10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LEVONORGESTREL</a:t>
                      </a:r>
                      <a:r>
                        <a:rPr lang="en-ZA" sz="1000" b="1" u="sng" baseline="0" dirty="0" smtClean="0"/>
                        <a:t> VS NORGESTREL/ETHINYLOESTRADIOL 0.5/0.05 MG (YUZPE REGIMEN)</a:t>
                      </a:r>
                      <a:endParaRPr lang="en-ZA" sz="1000" b="1" u="sng"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smtClean="0"/>
                        <a:t>Cheng L, </a:t>
                      </a:r>
                      <a:r>
                        <a:rPr lang="en-ZA" sz="1000" dirty="0" err="1" smtClean="0"/>
                        <a:t>Che</a:t>
                      </a:r>
                      <a:r>
                        <a:rPr lang="en-ZA" sz="1000" dirty="0" smtClean="0"/>
                        <a:t> Y, </a:t>
                      </a:r>
                      <a:r>
                        <a:rPr lang="en-ZA" sz="1000" dirty="0" err="1" smtClean="0"/>
                        <a:t>Gülmezoglu</a:t>
                      </a:r>
                      <a:r>
                        <a:rPr lang="en-ZA" sz="1000" dirty="0" smtClean="0"/>
                        <a:t> AM. Interventions for emergency contraception. Cochrane Database </a:t>
                      </a:r>
                      <a:r>
                        <a:rPr lang="en-ZA" sz="1000" dirty="0" err="1" smtClean="0"/>
                        <a:t>Syst</a:t>
                      </a:r>
                      <a:r>
                        <a:rPr lang="en-ZA" sz="1000" dirty="0" smtClean="0"/>
                        <a:t> Rev. 2012 Aug 15;8:CD001324. </a:t>
                      </a:r>
                      <a:r>
                        <a:rPr lang="en-ZA" sz="1000" dirty="0" smtClean="0">
                          <a:hlinkClick r:id="rId3"/>
                        </a:rPr>
                        <a:t>http://www.ncbi.nlm.nih.gov/pubmed/22895920</a:t>
                      </a:r>
                      <a:endParaRPr lang="en-ZA" sz="1000" dirty="0" smtClean="0"/>
                    </a:p>
                  </a:txBody>
                  <a:tcPr marL="86359" marR="86359"/>
                </a:tc>
              </a:tr>
            </a:tbl>
          </a:graphicData>
        </a:graphic>
      </p:graphicFrame>
      <p:sp>
        <p:nvSpPr>
          <p:cNvPr id="3" name="Slide Number Placeholder 4"/>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43</a:t>
            </a:fld>
            <a:endParaRPr lang="en-ZA" sz="1000" dirty="0"/>
          </a:p>
        </p:txBody>
      </p:sp>
      <p:sp>
        <p:nvSpPr>
          <p:cNvPr id="5" name="Footer Placeholder 4"/>
          <p:cNvSpPr>
            <a:spLocks noGrp="1"/>
          </p:cNvSpPr>
          <p:nvPr>
            <p:ph type="ftr" sz="quarter" idx="11"/>
          </p:nvPr>
        </p:nvSpPr>
        <p:spPr>
          <a:xfrm>
            <a:off x="3124200" y="6356350"/>
            <a:ext cx="2895600" cy="365125"/>
          </a:xfrm>
        </p:spPr>
        <p:txBody>
          <a:bodyPr/>
          <a:lstStyle/>
          <a:p>
            <a:pPr algn="ctr"/>
            <a:r>
              <a:rPr lang="en-ZA" sz="1100" dirty="0" smtClean="0"/>
              <a:t>PRIMARY HEALTHCARE IMPLEMENTATION SLIDES 2014:FAMILY PLANNING</a:t>
            </a:r>
            <a:endParaRPr lang="en-ZA" sz="1100" dirty="0"/>
          </a:p>
        </p:txBody>
      </p:sp>
    </p:spTree>
    <p:extLst>
      <p:ext uri="{BB962C8B-B14F-4D97-AF65-F5344CB8AC3E}">
        <p14:creationId xmlns:p14="http://schemas.microsoft.com/office/powerpoint/2010/main" xmlns="" val="4278264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sz="3600" b="1" dirty="0">
                <a:solidFill>
                  <a:schemeClr val="bg1"/>
                </a:solidFill>
              </a:rPr>
              <a:t>INTRODUCTION TO CONTRACEPTION</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958920805"/>
              </p:ext>
            </p:extLst>
          </p:nvPr>
        </p:nvGraphicFramePr>
        <p:xfrm>
          <a:off x="228600" y="1066800"/>
          <a:ext cx="8784976" cy="4676758"/>
        </p:xfrm>
        <a:graphic>
          <a:graphicData uri="http://schemas.openxmlformats.org/drawingml/2006/table">
            <a:tbl>
              <a:tblPr firstRow="1" firstCol="1" bandRow="1">
                <a:tableStyleId>{8799B23B-EC83-4686-B30A-512413B5E67A}</a:tableStyleId>
              </a:tblPr>
              <a:tblGrid>
                <a:gridCol w="2286016"/>
                <a:gridCol w="3617489"/>
                <a:gridCol w="2881471"/>
              </a:tblGrid>
              <a:tr h="221884">
                <a:tc>
                  <a:txBody>
                    <a:bodyPr/>
                    <a:lstStyle/>
                    <a:p>
                      <a:pPr algn="ctr">
                        <a:spcAft>
                          <a:spcPts val="0"/>
                        </a:spcAft>
                      </a:pPr>
                      <a:r>
                        <a:rPr lang="en-ZA" sz="1200" dirty="0">
                          <a:effectLst/>
                        </a:rPr>
                        <a:t>Contraceptive method</a:t>
                      </a:r>
                      <a:endParaRPr lang="en-ZA" sz="1200" b="1" dirty="0">
                        <a:solidFill>
                          <a:srgbClr val="000000"/>
                        </a:solidFill>
                        <a:effectLst/>
                        <a:latin typeface="Arial"/>
                        <a:ea typeface="Times New Roman"/>
                        <a:cs typeface="Times New Roman"/>
                      </a:endParaRPr>
                    </a:p>
                  </a:txBody>
                  <a:tcPr marL="38574" marR="38574" marT="0" marB="0"/>
                </a:tc>
                <a:tc>
                  <a:txBody>
                    <a:bodyPr/>
                    <a:lstStyle/>
                    <a:p>
                      <a:pPr algn="ctr">
                        <a:spcAft>
                          <a:spcPts val="0"/>
                        </a:spcAft>
                      </a:pPr>
                      <a:r>
                        <a:rPr lang="en-ZA" sz="1200">
                          <a:effectLst/>
                        </a:rPr>
                        <a:t>Advantages</a:t>
                      </a:r>
                      <a:endParaRPr lang="en-ZA" sz="1200" b="1">
                        <a:solidFill>
                          <a:srgbClr val="000000"/>
                        </a:solidFill>
                        <a:effectLst/>
                        <a:latin typeface="Arial"/>
                        <a:ea typeface="Times New Roman"/>
                        <a:cs typeface="Times New Roman"/>
                      </a:endParaRPr>
                    </a:p>
                  </a:txBody>
                  <a:tcPr marL="38574" marR="38574" marT="0" marB="0"/>
                </a:tc>
                <a:tc>
                  <a:txBody>
                    <a:bodyPr/>
                    <a:lstStyle/>
                    <a:p>
                      <a:pPr algn="ctr">
                        <a:spcAft>
                          <a:spcPts val="0"/>
                        </a:spcAft>
                      </a:pPr>
                      <a:r>
                        <a:rPr lang="en-ZA" sz="1200" dirty="0">
                          <a:effectLst/>
                        </a:rPr>
                        <a:t>Disadvantages</a:t>
                      </a:r>
                      <a:endParaRPr lang="en-ZA" sz="1200" b="1" dirty="0">
                        <a:solidFill>
                          <a:srgbClr val="000000"/>
                        </a:solidFill>
                        <a:effectLst/>
                        <a:latin typeface="Arial"/>
                        <a:ea typeface="Times New Roman"/>
                        <a:cs typeface="Times New Roman"/>
                      </a:endParaRPr>
                    </a:p>
                  </a:txBody>
                  <a:tcPr marL="38574" marR="38574" marT="0" marB="0"/>
                </a:tc>
              </a:tr>
              <a:tr h="1454516">
                <a:tc>
                  <a:txBody>
                    <a:bodyPr/>
                    <a:lstStyle/>
                    <a:p>
                      <a:pPr>
                        <a:spcAft>
                          <a:spcPts val="0"/>
                        </a:spcAft>
                      </a:pPr>
                      <a:r>
                        <a:rPr lang="en-ZA" sz="1200" dirty="0">
                          <a:solidFill>
                            <a:srgbClr val="000000"/>
                          </a:solidFill>
                          <a:effectLst/>
                          <a:latin typeface="+mn-lt"/>
                          <a:ea typeface="Times New Roman"/>
                        </a:rPr>
                        <a:t>Hormonal injectable: progestin-only (see Section 7.2.2)</a:t>
                      </a:r>
                    </a:p>
                    <a:p>
                      <a:pPr>
                        <a:spcAft>
                          <a:spcPts val="0"/>
                        </a:spcAft>
                      </a:pPr>
                      <a:r>
                        <a:rPr lang="en-ZA" sz="1200" dirty="0">
                          <a:solidFill>
                            <a:srgbClr val="000000"/>
                          </a:solidFill>
                          <a:effectLst/>
                          <a:latin typeface="+mn-lt"/>
                          <a:ea typeface="Times New Roman"/>
                        </a:rPr>
                        <a:t> </a:t>
                      </a:r>
                    </a:p>
                  </a:txBody>
                  <a:tcPr marL="68580" marR="68580" marT="0" marB="0"/>
                </a:tc>
                <a:tc>
                  <a:txBody>
                    <a:bodyPr/>
                    <a:lstStyle/>
                    <a:p>
                      <a:pPr marL="342900" lvl="0" indent="-342900">
                        <a:spcAft>
                          <a:spcPts val="0"/>
                        </a:spcAft>
                        <a:buSzPts val="900"/>
                        <a:buFont typeface="Arial"/>
                        <a:buChar char="»"/>
                        <a:tabLst>
                          <a:tab pos="180340" algn="l"/>
                        </a:tabLst>
                      </a:pPr>
                      <a:r>
                        <a:rPr lang="en-GB" sz="1200" dirty="0">
                          <a:effectLst/>
                          <a:latin typeface="+mn-lt"/>
                          <a:ea typeface="Times New Roman"/>
                        </a:rPr>
                        <a:t>Daily patient adherence is not required.</a:t>
                      </a:r>
                      <a:endParaRPr lang="en-ZA" sz="1200" dirty="0">
                        <a:effectLst/>
                        <a:latin typeface="+mn-lt"/>
                        <a:ea typeface="Times New Roman"/>
                      </a:endParaRPr>
                    </a:p>
                    <a:p>
                      <a:pPr marL="342900" lvl="0" indent="-342900">
                        <a:spcAft>
                          <a:spcPts val="0"/>
                        </a:spcAft>
                        <a:buSzPts val="900"/>
                        <a:buFont typeface="Arial"/>
                        <a:buChar char="»"/>
                        <a:tabLst>
                          <a:tab pos="180340" algn="l"/>
                        </a:tabLst>
                      </a:pPr>
                      <a:r>
                        <a:rPr lang="en-GB" sz="1200" dirty="0">
                          <a:effectLst/>
                          <a:latin typeface="+mn-lt"/>
                          <a:ea typeface="Times New Roman"/>
                        </a:rPr>
                        <a:t>Long-acting i.e. given every 12 weeks. </a:t>
                      </a:r>
                      <a:endParaRPr lang="en-ZA" sz="1200" dirty="0">
                        <a:effectLst/>
                        <a:latin typeface="+mn-lt"/>
                        <a:ea typeface="Times New Roman"/>
                      </a:endParaRPr>
                    </a:p>
                    <a:p>
                      <a:pPr marL="342900" lvl="0" indent="-342900">
                        <a:spcAft>
                          <a:spcPts val="0"/>
                        </a:spcAft>
                        <a:buSzPts val="900"/>
                        <a:buFont typeface="Arial"/>
                        <a:buChar char="»"/>
                        <a:tabLst>
                          <a:tab pos="180340" algn="l"/>
                        </a:tabLst>
                      </a:pPr>
                      <a:r>
                        <a:rPr lang="en-GB" sz="1200" dirty="0">
                          <a:effectLst/>
                          <a:latin typeface="+mn-lt"/>
                          <a:ea typeface="Times New Roman"/>
                        </a:rPr>
                        <a:t>Interactions with other medicines do not lower contraceptive effect.</a:t>
                      </a:r>
                      <a:endParaRPr lang="en-ZA" sz="1200" dirty="0">
                        <a:effectLst/>
                        <a:latin typeface="+mn-lt"/>
                        <a:ea typeface="Times New Roman"/>
                      </a:endParaRPr>
                    </a:p>
                    <a:p>
                      <a:pPr marL="342900" lvl="0" indent="-342900">
                        <a:spcAft>
                          <a:spcPts val="0"/>
                        </a:spcAft>
                        <a:buSzPts val="900"/>
                        <a:buFont typeface="Arial"/>
                        <a:buChar char="»"/>
                        <a:tabLst>
                          <a:tab pos="180340" algn="l"/>
                        </a:tabLst>
                      </a:pPr>
                      <a:r>
                        <a:rPr lang="en-GB" sz="1200" dirty="0">
                          <a:effectLst/>
                          <a:latin typeface="+mn-lt"/>
                          <a:ea typeface="Times New Roman"/>
                        </a:rPr>
                        <a:t>Can be used postpartum.</a:t>
                      </a:r>
                      <a:endParaRPr lang="en-ZA" sz="1200" dirty="0">
                        <a:effectLst/>
                        <a:latin typeface="+mn-lt"/>
                        <a:ea typeface="Times New Roman"/>
                      </a:endParaRPr>
                    </a:p>
                    <a:p>
                      <a:pPr marL="342900" lvl="0" indent="-342900">
                        <a:spcAft>
                          <a:spcPts val="0"/>
                        </a:spcAft>
                        <a:buSzPts val="900"/>
                        <a:buFont typeface="Arial"/>
                        <a:buChar char="»"/>
                        <a:tabLst>
                          <a:tab pos="180340" algn="l"/>
                        </a:tabLst>
                      </a:pPr>
                      <a:r>
                        <a:rPr lang="en-GB" sz="1200" dirty="0">
                          <a:effectLst/>
                          <a:latin typeface="+mn-lt"/>
                          <a:ea typeface="Times New Roman"/>
                        </a:rPr>
                        <a:t>Can be used in women &gt;35 years who are obese, who smoke, have diabetes, hypertension, or a history of venous thromboembolism.</a:t>
                      </a:r>
                      <a:endParaRPr lang="en-ZA" sz="1200" dirty="0">
                        <a:effectLst/>
                        <a:latin typeface="+mn-lt"/>
                        <a:ea typeface="Times New Roman"/>
                      </a:endParaRPr>
                    </a:p>
                  </a:txBody>
                  <a:tcPr marL="68580" marR="68580" marT="0" marB="0"/>
                </a:tc>
                <a:tc>
                  <a:txBody>
                    <a:bodyPr/>
                    <a:lstStyle/>
                    <a:p>
                      <a:pPr marL="342900" lvl="0" indent="-342900">
                        <a:spcAft>
                          <a:spcPts val="0"/>
                        </a:spcAft>
                        <a:buSzPts val="900"/>
                        <a:buFont typeface="Arial"/>
                        <a:buChar char="»"/>
                        <a:tabLst>
                          <a:tab pos="180340" algn="l"/>
                        </a:tabLst>
                      </a:pPr>
                      <a:r>
                        <a:rPr lang="en-GB" sz="1200">
                          <a:effectLst/>
                          <a:latin typeface="+mn-lt"/>
                          <a:ea typeface="Times New Roman"/>
                        </a:rPr>
                        <a:t>Delayed return of fertility, of up to ≥ 9 </a:t>
                      </a:r>
                      <a:endParaRPr lang="en-ZA" sz="1200">
                        <a:effectLst/>
                        <a:latin typeface="+mn-lt"/>
                        <a:ea typeface="Times New Roman"/>
                      </a:endParaRPr>
                    </a:p>
                    <a:p>
                      <a:pPr marL="179705">
                        <a:spcAft>
                          <a:spcPts val="0"/>
                        </a:spcAft>
                      </a:pPr>
                      <a:r>
                        <a:rPr lang="en-GB" sz="1200">
                          <a:effectLst/>
                          <a:latin typeface="+mn-lt"/>
                          <a:ea typeface="Times New Roman"/>
                        </a:rPr>
                        <a:t>months, after last injection.</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Weight gain in some women.</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Headaches. </a:t>
                      </a:r>
                      <a:endParaRPr lang="en-ZA" sz="1200">
                        <a:effectLst/>
                        <a:latin typeface="+mn-lt"/>
                        <a:ea typeface="Times New Roman"/>
                      </a:endParaRPr>
                    </a:p>
                    <a:p>
                      <a:pPr marL="179705">
                        <a:spcAft>
                          <a:spcPts val="0"/>
                        </a:spcAft>
                      </a:pPr>
                      <a:r>
                        <a:rPr lang="en-GB" sz="1200">
                          <a:effectLst/>
                          <a:latin typeface="+mn-lt"/>
                          <a:ea typeface="Times New Roman"/>
                        </a:rPr>
                        <a:t> </a:t>
                      </a:r>
                      <a:endParaRPr lang="en-ZA" sz="1200">
                        <a:effectLst/>
                        <a:latin typeface="+mn-lt"/>
                        <a:ea typeface="Times New Roman"/>
                      </a:endParaRPr>
                    </a:p>
                  </a:txBody>
                  <a:tcPr marL="68580" marR="68580" marT="0" marB="0"/>
                </a:tc>
              </a:tr>
              <a:tr h="1141116">
                <a:tc>
                  <a:txBody>
                    <a:bodyPr/>
                    <a:lstStyle/>
                    <a:p>
                      <a:pPr>
                        <a:spcAft>
                          <a:spcPts val="0"/>
                        </a:spcAft>
                      </a:pPr>
                      <a:r>
                        <a:rPr lang="en-ZA" sz="1200">
                          <a:solidFill>
                            <a:srgbClr val="000000"/>
                          </a:solidFill>
                          <a:effectLst/>
                          <a:latin typeface="+mn-lt"/>
                          <a:ea typeface="Times New Roman"/>
                        </a:rPr>
                        <a:t>Hormonal oral:</a:t>
                      </a:r>
                    </a:p>
                    <a:p>
                      <a:pPr>
                        <a:spcAft>
                          <a:spcPts val="0"/>
                        </a:spcAft>
                      </a:pPr>
                      <a:r>
                        <a:rPr lang="en-ZA" sz="1200">
                          <a:solidFill>
                            <a:srgbClr val="000000"/>
                          </a:solidFill>
                          <a:effectLst/>
                          <a:latin typeface="+mn-lt"/>
                          <a:ea typeface="Times New Roman"/>
                        </a:rPr>
                        <a:t>progestin-only (see Section 7.2.3)</a:t>
                      </a:r>
                    </a:p>
                    <a:p>
                      <a:pPr>
                        <a:spcAft>
                          <a:spcPts val="0"/>
                        </a:spcAft>
                      </a:pPr>
                      <a:r>
                        <a:rPr lang="en-ZA" sz="1200">
                          <a:solidFill>
                            <a:srgbClr val="000000"/>
                          </a:solidFill>
                          <a:effectLst/>
                          <a:latin typeface="+mn-lt"/>
                          <a:ea typeface="Times New Roman"/>
                        </a:rPr>
                        <a:t> </a:t>
                      </a:r>
                    </a:p>
                  </a:txBody>
                  <a:tcPr marL="68580" marR="68580" marT="0" marB="0"/>
                </a:tc>
                <a:tc>
                  <a:txBody>
                    <a:bodyPr/>
                    <a:lstStyle/>
                    <a:p>
                      <a:pPr marL="342900" lvl="0" indent="-342900">
                        <a:spcAft>
                          <a:spcPts val="0"/>
                        </a:spcAft>
                        <a:buSzPts val="900"/>
                        <a:buFont typeface="Arial"/>
                        <a:buChar char="»"/>
                        <a:tabLst>
                          <a:tab pos="180340" algn="l"/>
                        </a:tabLst>
                      </a:pPr>
                      <a:r>
                        <a:rPr lang="en-GB" sz="1200">
                          <a:effectLst/>
                          <a:latin typeface="+mn-lt"/>
                          <a:ea typeface="Times New Roman"/>
                        </a:rPr>
                        <a:t>Fertility returns 1-3 months on discontinuing the pill.</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Can be used postpartum.</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Can be used in women &gt;35 years who are obese, who smoke, have diabetes, hypertension, or a history of venous thromboembolism.</a:t>
                      </a:r>
                      <a:endParaRPr lang="en-ZA" sz="1200">
                        <a:effectLst/>
                        <a:latin typeface="+mn-lt"/>
                        <a:ea typeface="Times New Roman"/>
                      </a:endParaRPr>
                    </a:p>
                  </a:txBody>
                  <a:tcPr marL="68580" marR="68580" marT="0" marB="0"/>
                </a:tc>
                <a:tc>
                  <a:txBody>
                    <a:bodyPr/>
                    <a:lstStyle/>
                    <a:p>
                      <a:pPr marL="342900" lvl="0" indent="-342900">
                        <a:spcAft>
                          <a:spcPts val="0"/>
                        </a:spcAft>
                        <a:buSzPts val="900"/>
                        <a:buFont typeface="Arial"/>
                        <a:buChar char="»"/>
                        <a:tabLst>
                          <a:tab pos="180340" algn="l"/>
                        </a:tabLst>
                      </a:pPr>
                      <a:r>
                        <a:rPr lang="en-GB" sz="1200">
                          <a:effectLst/>
                          <a:latin typeface="+mn-lt"/>
                          <a:ea typeface="Times New Roman"/>
                        </a:rPr>
                        <a:t>Daily adherence is required. </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Interactions with other medicines can lower contraceptive effect.</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Lower efficacy compared with COC.</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Frequent bleeding irregularities.</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Ovarian cysts.</a:t>
                      </a:r>
                      <a:endParaRPr lang="en-ZA" sz="1200">
                        <a:effectLst/>
                        <a:latin typeface="+mn-lt"/>
                        <a:ea typeface="Times New Roman"/>
                      </a:endParaRPr>
                    </a:p>
                  </a:txBody>
                  <a:tcPr marL="68580" marR="68580" marT="0" marB="0"/>
                </a:tc>
              </a:tr>
              <a:tr h="1141116">
                <a:tc>
                  <a:txBody>
                    <a:bodyPr/>
                    <a:lstStyle/>
                    <a:p>
                      <a:pPr>
                        <a:spcAft>
                          <a:spcPts val="0"/>
                        </a:spcAft>
                      </a:pPr>
                      <a:r>
                        <a:rPr lang="en-ZA" sz="1200">
                          <a:solidFill>
                            <a:srgbClr val="000000"/>
                          </a:solidFill>
                          <a:effectLst/>
                          <a:latin typeface="+mn-lt"/>
                          <a:ea typeface="Times New Roman"/>
                        </a:rPr>
                        <a:t>Hormonal oral:</a:t>
                      </a:r>
                    </a:p>
                    <a:p>
                      <a:pPr>
                        <a:spcAft>
                          <a:spcPts val="0"/>
                        </a:spcAft>
                      </a:pPr>
                      <a:r>
                        <a:rPr lang="en-ZA" sz="1200">
                          <a:solidFill>
                            <a:srgbClr val="000000"/>
                          </a:solidFill>
                          <a:effectLst/>
                          <a:latin typeface="+mn-lt"/>
                          <a:ea typeface="Times New Roman"/>
                        </a:rPr>
                        <a:t>combined oral contraceptive (COC) </a:t>
                      </a:r>
                    </a:p>
                    <a:p>
                      <a:pPr>
                        <a:spcAft>
                          <a:spcPts val="0"/>
                        </a:spcAft>
                      </a:pPr>
                      <a:r>
                        <a:rPr lang="en-ZA" sz="1200">
                          <a:solidFill>
                            <a:srgbClr val="000000"/>
                          </a:solidFill>
                          <a:effectLst/>
                          <a:latin typeface="+mn-lt"/>
                          <a:ea typeface="Times New Roman"/>
                        </a:rPr>
                        <a:t>(see Section 7.2.4)</a:t>
                      </a:r>
                    </a:p>
                    <a:p>
                      <a:pPr>
                        <a:spcAft>
                          <a:spcPts val="0"/>
                        </a:spcAft>
                      </a:pPr>
                      <a:r>
                        <a:rPr lang="en-ZA" sz="1200">
                          <a:solidFill>
                            <a:srgbClr val="000000"/>
                          </a:solidFill>
                          <a:effectLst/>
                          <a:latin typeface="+mn-lt"/>
                          <a:ea typeface="Times New Roman"/>
                        </a:rPr>
                        <a:t> </a:t>
                      </a:r>
                    </a:p>
                  </a:txBody>
                  <a:tcPr marL="68580" marR="68580" marT="0" marB="0"/>
                </a:tc>
                <a:tc>
                  <a:txBody>
                    <a:bodyPr/>
                    <a:lstStyle/>
                    <a:p>
                      <a:pPr marL="342900" lvl="0" indent="-342900">
                        <a:spcAft>
                          <a:spcPts val="0"/>
                        </a:spcAft>
                        <a:buSzPts val="900"/>
                        <a:buFont typeface="Arial"/>
                        <a:buChar char="»"/>
                        <a:tabLst>
                          <a:tab pos="180340" algn="l"/>
                        </a:tabLst>
                      </a:pPr>
                      <a:r>
                        <a:rPr lang="en-GB" sz="1200">
                          <a:effectLst/>
                          <a:latin typeface="+mn-lt"/>
                          <a:ea typeface="Times New Roman"/>
                        </a:rPr>
                        <a:t>Non-contraceptive benefits, e.g.: alleviation of dysmenorrhoea, premenstrual syndrome and menorrhagia.</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Fertility returns 1–3 months of discontinuing COC.</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Long-term use protects against ovarian, endometrial cancer and improves bone mineral density.</a:t>
                      </a:r>
                      <a:endParaRPr lang="en-ZA" sz="1200">
                        <a:effectLst/>
                        <a:latin typeface="+mn-lt"/>
                        <a:ea typeface="Times New Roman"/>
                      </a:endParaRPr>
                    </a:p>
                  </a:txBody>
                  <a:tcPr marL="68580" marR="68580" marT="0" marB="0"/>
                </a:tc>
                <a:tc>
                  <a:txBody>
                    <a:bodyPr/>
                    <a:lstStyle/>
                    <a:p>
                      <a:pPr marL="342900" lvl="0" indent="-342900">
                        <a:spcAft>
                          <a:spcPts val="0"/>
                        </a:spcAft>
                        <a:buSzPts val="900"/>
                        <a:buFont typeface="Arial"/>
                        <a:buChar char="»"/>
                        <a:tabLst>
                          <a:tab pos="180340" algn="l"/>
                        </a:tabLst>
                      </a:pPr>
                      <a:r>
                        <a:rPr lang="en-GB" sz="1200" spc="-10">
                          <a:effectLst/>
                          <a:latin typeface="+mn-lt"/>
                          <a:ea typeface="Times New Roman"/>
                        </a:rPr>
                        <a:t>Daily patient adherence is required. </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Interactions with other medicines can lower contraceptive effect.</a:t>
                      </a:r>
                      <a:endParaRPr lang="en-ZA" sz="1200">
                        <a:effectLst/>
                        <a:latin typeface="+mn-lt"/>
                        <a:ea typeface="Times New Roman"/>
                      </a:endParaRPr>
                    </a:p>
                    <a:p>
                      <a:pPr marL="342900" lvl="0" indent="-342900">
                        <a:spcAft>
                          <a:spcPts val="0"/>
                        </a:spcAft>
                        <a:buSzPts val="900"/>
                        <a:buFont typeface="Arial"/>
                        <a:buChar char="»"/>
                        <a:tabLst>
                          <a:tab pos="180340" algn="l"/>
                        </a:tabLst>
                      </a:pPr>
                      <a:r>
                        <a:rPr lang="en-GB" sz="1200">
                          <a:effectLst/>
                          <a:latin typeface="+mn-lt"/>
                          <a:ea typeface="Times New Roman"/>
                        </a:rPr>
                        <a:t>Cannot be used in women with heart disease, stroke and a history of active venous thromboembolism.</a:t>
                      </a:r>
                      <a:endParaRPr lang="en-ZA" sz="1200">
                        <a:effectLst/>
                        <a:latin typeface="+mn-lt"/>
                        <a:ea typeface="Times New Roman"/>
                      </a:endParaRPr>
                    </a:p>
                  </a:txBody>
                  <a:tcPr marL="68580" marR="68580" marT="0" marB="0"/>
                </a:tc>
              </a:tr>
              <a:tr h="570558">
                <a:tc>
                  <a:txBody>
                    <a:bodyPr/>
                    <a:lstStyle/>
                    <a:p>
                      <a:pPr>
                        <a:spcAft>
                          <a:spcPts val="0"/>
                        </a:spcAft>
                      </a:pPr>
                      <a:r>
                        <a:rPr lang="en-ZA" sz="1200">
                          <a:solidFill>
                            <a:srgbClr val="000000"/>
                          </a:solidFill>
                          <a:effectLst/>
                          <a:latin typeface="+mn-lt"/>
                          <a:ea typeface="Times New Roman"/>
                        </a:rPr>
                        <a:t>Barrier: male and female condoms (see Section 7.3)</a:t>
                      </a:r>
                    </a:p>
                    <a:p>
                      <a:pPr>
                        <a:spcAft>
                          <a:spcPts val="0"/>
                        </a:spcAft>
                      </a:pPr>
                      <a:r>
                        <a:rPr lang="en-ZA" sz="1200">
                          <a:solidFill>
                            <a:srgbClr val="000000"/>
                          </a:solidFill>
                          <a:effectLst/>
                          <a:latin typeface="+mn-lt"/>
                          <a:ea typeface="Times New Roman"/>
                        </a:rPr>
                        <a:t> </a:t>
                      </a:r>
                    </a:p>
                  </a:txBody>
                  <a:tcPr marL="68580" marR="68580" marT="0" marB="0"/>
                </a:tc>
                <a:tc>
                  <a:txBody>
                    <a:bodyPr/>
                    <a:lstStyle/>
                    <a:p>
                      <a:pPr marL="342900" lvl="0" indent="-342900">
                        <a:spcAft>
                          <a:spcPts val="0"/>
                        </a:spcAft>
                        <a:buSzPts val="900"/>
                        <a:buFont typeface="Arial"/>
                        <a:buChar char="»"/>
                        <a:tabLst>
                          <a:tab pos="180340" algn="l"/>
                        </a:tabLst>
                      </a:pPr>
                      <a:r>
                        <a:rPr lang="en-GB" sz="1200" dirty="0">
                          <a:effectLst/>
                          <a:latin typeface="+mn-lt"/>
                          <a:ea typeface="Times New Roman"/>
                        </a:rPr>
                        <a:t>Protects against STIs, including HIV.</a:t>
                      </a:r>
                      <a:endParaRPr lang="en-ZA" sz="1200" dirty="0">
                        <a:effectLst/>
                        <a:latin typeface="+mn-lt"/>
                        <a:ea typeface="Times New Roman"/>
                      </a:endParaRPr>
                    </a:p>
                    <a:p>
                      <a:pPr>
                        <a:spcAft>
                          <a:spcPts val="0"/>
                        </a:spcAft>
                      </a:pPr>
                      <a:r>
                        <a:rPr lang="en-ZA" sz="1200" dirty="0">
                          <a:solidFill>
                            <a:srgbClr val="000000"/>
                          </a:solidFill>
                          <a:effectLst/>
                          <a:latin typeface="+mn-lt"/>
                          <a:ea typeface="Times New Roman"/>
                        </a:rPr>
                        <a:t> </a:t>
                      </a:r>
                    </a:p>
                  </a:txBody>
                  <a:tcPr marL="68580" marR="68580" marT="0" marB="0"/>
                </a:tc>
                <a:tc>
                  <a:txBody>
                    <a:bodyPr/>
                    <a:lstStyle/>
                    <a:p>
                      <a:pPr marL="342900" lvl="0" indent="-342900">
                        <a:spcAft>
                          <a:spcPts val="0"/>
                        </a:spcAft>
                        <a:buSzPts val="900"/>
                        <a:buFont typeface="Arial"/>
                        <a:buChar char="»"/>
                        <a:tabLst>
                          <a:tab pos="180340" algn="l"/>
                        </a:tabLst>
                      </a:pPr>
                      <a:r>
                        <a:rPr lang="en-GB" sz="1200" spc="-20" dirty="0">
                          <a:effectLst/>
                          <a:latin typeface="+mn-lt"/>
                          <a:ea typeface="Times New Roman"/>
                        </a:rPr>
                        <a:t>Possibility of breakage or slipping off.</a:t>
                      </a:r>
                      <a:endParaRPr lang="en-ZA" sz="1200" dirty="0">
                        <a:effectLst/>
                        <a:latin typeface="+mn-lt"/>
                        <a:ea typeface="Times New Roman"/>
                      </a:endParaRPr>
                    </a:p>
                    <a:p>
                      <a:pPr marL="342900" lvl="0" indent="-342900">
                        <a:spcAft>
                          <a:spcPts val="0"/>
                        </a:spcAft>
                        <a:buSzPts val="900"/>
                        <a:buFont typeface="Arial"/>
                        <a:buChar char="»"/>
                        <a:tabLst>
                          <a:tab pos="180340" algn="l"/>
                        </a:tabLst>
                      </a:pPr>
                      <a:r>
                        <a:rPr lang="en-GB" sz="1200" dirty="0">
                          <a:effectLst/>
                          <a:latin typeface="+mn-lt"/>
                          <a:ea typeface="Times New Roman"/>
                        </a:rPr>
                        <a:t>Possible allergic reaction to latex.</a:t>
                      </a:r>
                      <a:endParaRPr lang="en-ZA" sz="1200" dirty="0">
                        <a:effectLst/>
                        <a:latin typeface="+mn-lt"/>
                        <a:ea typeface="Times New Roman"/>
                      </a:endParaRPr>
                    </a:p>
                  </a:txBody>
                  <a:tcPr marL="68580" marR="68580" marT="0" marB="0"/>
                </a:tc>
              </a:tr>
            </a:tbl>
          </a:graphicData>
        </a:graphic>
      </p:graphicFrame>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5</a:t>
            </a:fld>
            <a:endParaRPr lang="en-ZA" sz="1100" dirty="0"/>
          </a:p>
        </p:txBody>
      </p:sp>
    </p:spTree>
    <p:extLst>
      <p:ext uri="{BB962C8B-B14F-4D97-AF65-F5344CB8AC3E}">
        <p14:creationId xmlns:p14="http://schemas.microsoft.com/office/powerpoint/2010/main" xmlns="" val="4120295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763000" cy="4983163"/>
          </a:xfrm>
        </p:spPr>
        <p:txBody>
          <a:bodyPr/>
          <a:lstStyle/>
          <a:p>
            <a:r>
              <a:rPr lang="en-ZA" sz="2400" u="sng" dirty="0"/>
              <a:t>Effectiveness of family planning </a:t>
            </a:r>
            <a:r>
              <a:rPr lang="en-ZA" sz="2400" u="sng" dirty="0" smtClean="0"/>
              <a:t>methods: </a:t>
            </a:r>
            <a:r>
              <a:rPr lang="en-ZA" sz="2400" i="1" dirty="0" smtClean="0">
                <a:solidFill>
                  <a:srgbClr val="00B050"/>
                </a:solidFill>
              </a:rPr>
              <a:t>added</a:t>
            </a:r>
            <a:endParaRPr lang="en-ZA" sz="2400" i="1" dirty="0">
              <a:solidFill>
                <a:srgbClr val="00B050"/>
              </a:solidFill>
            </a:endParaRPr>
          </a:p>
          <a:p>
            <a:pPr lvl="1"/>
            <a:r>
              <a:rPr lang="en-ZA" sz="2000" dirty="0" smtClean="0"/>
              <a:t>Measured as </a:t>
            </a:r>
            <a:r>
              <a:rPr lang="en-GB" sz="2000" dirty="0" smtClean="0"/>
              <a:t>rates </a:t>
            </a:r>
            <a:r>
              <a:rPr lang="en-GB" sz="2000" dirty="0"/>
              <a:t>of unintended pregnancies per 100 </a:t>
            </a:r>
            <a:r>
              <a:rPr lang="en-GB" sz="2000" dirty="0" smtClean="0"/>
              <a:t>women:</a:t>
            </a:r>
            <a:endParaRPr lang="en-GB" sz="2000" dirty="0"/>
          </a:p>
          <a:p>
            <a:pPr marL="457200" lvl="1" indent="0">
              <a:buNone/>
            </a:pPr>
            <a:endParaRPr lang="en-ZA" sz="2000" dirty="0" smtClean="0"/>
          </a:p>
          <a:p>
            <a:pPr marL="457200" lvl="1" indent="0">
              <a:buNone/>
            </a:pPr>
            <a:endParaRPr lang="en-ZA" sz="2000" dirty="0"/>
          </a:p>
          <a:p>
            <a:pPr marL="457200" lvl="1" indent="0">
              <a:buNone/>
            </a:pPr>
            <a:endParaRPr lang="en-ZA" sz="2000" dirty="0" smtClean="0"/>
          </a:p>
          <a:p>
            <a:pPr marL="457200" lvl="1" indent="0">
              <a:buNone/>
            </a:pPr>
            <a:endParaRPr lang="en-ZA" sz="2000" dirty="0"/>
          </a:p>
          <a:p>
            <a:pPr marL="457200" lvl="1" indent="0">
              <a:buNone/>
            </a:pPr>
            <a:endParaRPr lang="en-ZA" sz="2000" dirty="0" smtClean="0"/>
          </a:p>
          <a:p>
            <a:pPr marL="457200" lvl="1" indent="0">
              <a:buNone/>
            </a:pPr>
            <a:endParaRPr lang="en-ZA" sz="2000" dirty="0"/>
          </a:p>
          <a:p>
            <a:pPr marL="457200" lvl="1" indent="0">
              <a:buNone/>
            </a:pPr>
            <a:endParaRPr lang="en-ZA" sz="2000" dirty="0" smtClean="0"/>
          </a:p>
          <a:p>
            <a:pPr marL="457200" lvl="1" indent="0">
              <a:buNone/>
            </a:pPr>
            <a:endParaRPr lang="en-ZA" sz="2000" dirty="0"/>
          </a:p>
          <a:p>
            <a:pPr marL="457200" lvl="1" indent="0">
              <a:buNone/>
            </a:pPr>
            <a:endParaRPr lang="en-ZA" sz="2000" dirty="0" smtClean="0"/>
          </a:p>
          <a:p>
            <a:pPr marL="457200" lvl="1" indent="0">
              <a:buNone/>
            </a:pPr>
            <a:r>
              <a:rPr lang="en-ZA" sz="3200" b="1" dirty="0" smtClean="0">
                <a:solidFill>
                  <a:srgbClr val="3366FF"/>
                </a:solidFill>
              </a:rPr>
              <a:t>Level of Evidence: III Consensus statements</a:t>
            </a:r>
            <a:endParaRPr lang="en-ZA" sz="3200" b="1" dirty="0">
              <a:solidFill>
                <a:srgbClr val="3366FF"/>
              </a:solidFill>
            </a:endParaRPr>
          </a:p>
        </p:txBody>
      </p:sp>
      <p:sp>
        <p:nvSpPr>
          <p:cNvPr id="4" name="Date Placeholder 3"/>
          <p:cNvSpPr>
            <a:spLocks noGrp="1"/>
          </p:cNvSpPr>
          <p:nvPr>
            <p:ph type="dt" sz="half" idx="10"/>
          </p:nvPr>
        </p:nvSpPr>
        <p:spPr/>
        <p:txBody>
          <a:bodyPr/>
          <a:lstStyle/>
          <a:p>
            <a:r>
              <a:rPr lang="en-US" smtClean="0"/>
              <a:t>2014</a:t>
            </a:r>
            <a:endParaRPr lang="en-ZA"/>
          </a:p>
        </p:txBody>
      </p:sp>
      <p:sp>
        <p:nvSpPr>
          <p:cNvPr id="5" name="Footer Placeholder 4"/>
          <p:cNvSpPr>
            <a:spLocks noGrp="1"/>
          </p:cNvSpPr>
          <p:nvPr>
            <p:ph type="ftr" sz="quarter" idx="11"/>
          </p:nvPr>
        </p:nvSpPr>
        <p:spPr/>
        <p:txBody>
          <a:bodyPr/>
          <a:lstStyle/>
          <a:p>
            <a:r>
              <a:rPr lang="en-ZA" smtClean="0"/>
              <a:t>PRIMARY HEALTHCARE 2014 IMPLEMENTATION SLIDES: STI</a:t>
            </a:r>
            <a:endParaRPr lang="en-ZA"/>
          </a:p>
        </p:txBody>
      </p:sp>
      <p:sp>
        <p:nvSpPr>
          <p:cNvPr id="6" name="Slide Number Placeholder 5"/>
          <p:cNvSpPr>
            <a:spLocks noGrp="1"/>
          </p:cNvSpPr>
          <p:nvPr>
            <p:ph type="sldNum" sz="quarter" idx="12"/>
          </p:nvPr>
        </p:nvSpPr>
        <p:spPr/>
        <p:txBody>
          <a:bodyPr/>
          <a:lstStyle/>
          <a:p>
            <a:fld id="{42FB03B2-953D-4068-99A6-8707FB8FE3E1}" type="slidenum">
              <a:rPr lang="en-ZA" smtClean="0"/>
              <a:pPr/>
              <a:t>6</a:t>
            </a:fld>
            <a:endParaRPr lang="en-ZA"/>
          </a:p>
        </p:txBody>
      </p:sp>
      <p:sp>
        <p:nvSpPr>
          <p:cNvPr id="7" name="Title 1"/>
          <p:cNvSpPr>
            <a:spLocks noGrp="1"/>
          </p:cNvSpPr>
          <p:nvPr>
            <p:ph type="title"/>
          </p:nvPr>
        </p:nvSpPr>
        <p:spPr>
          <a:xfrm>
            <a:off x="0" y="0"/>
            <a:ext cx="8229600" cy="1143000"/>
          </a:xfrm>
        </p:spPr>
        <p:txBody>
          <a:bodyPr>
            <a:normAutofit/>
          </a:bodyPr>
          <a:lstStyle/>
          <a:p>
            <a:pPr algn="l"/>
            <a:r>
              <a:rPr lang="en-ZA" sz="3600" b="1" dirty="0">
                <a:solidFill>
                  <a:schemeClr val="bg1"/>
                </a:solidFill>
              </a:rPr>
              <a:t>INTRODUCTION TO CONTRACEPTION</a:t>
            </a:r>
          </a:p>
        </p:txBody>
      </p:sp>
      <p:graphicFrame>
        <p:nvGraphicFramePr>
          <p:cNvPr id="8" name="Table 7"/>
          <p:cNvGraphicFramePr>
            <a:graphicFrameLocks noGrp="1"/>
          </p:cNvGraphicFramePr>
          <p:nvPr>
            <p:extLst>
              <p:ext uri="{D42A27DB-BD31-4B8C-83A1-F6EECF244321}">
                <p14:modId xmlns:p14="http://schemas.microsoft.com/office/powerpoint/2010/main" xmlns="" val="1252147645"/>
              </p:ext>
            </p:extLst>
          </p:nvPr>
        </p:nvGraphicFramePr>
        <p:xfrm>
          <a:off x="457200" y="2042160"/>
          <a:ext cx="8229600" cy="2682240"/>
        </p:xfrm>
        <a:graphic>
          <a:graphicData uri="http://schemas.openxmlformats.org/drawingml/2006/table">
            <a:tbl>
              <a:tblPr firstRow="1" firstCol="1" bandRow="1">
                <a:tableStyleId>{00A15C55-8517-42AA-B614-E9B94910E393}</a:tableStyleId>
              </a:tblPr>
              <a:tblGrid>
                <a:gridCol w="4096694"/>
                <a:gridCol w="2189074"/>
                <a:gridCol w="1943832"/>
              </a:tblGrid>
              <a:tr h="137160">
                <a:tc rowSpan="2">
                  <a:txBody>
                    <a:bodyPr/>
                    <a:lstStyle/>
                    <a:p>
                      <a:pPr>
                        <a:spcAft>
                          <a:spcPts val="0"/>
                        </a:spcAft>
                      </a:pPr>
                      <a:r>
                        <a:rPr lang="en-ZA" sz="1600" dirty="0">
                          <a:effectLst/>
                        </a:rPr>
                        <a:t>Contraceptive method</a:t>
                      </a:r>
                      <a:endParaRPr lang="en-ZA" sz="1600" dirty="0">
                        <a:solidFill>
                          <a:srgbClr val="000000"/>
                        </a:solidFill>
                        <a:effectLst/>
                        <a:latin typeface="Arial"/>
                        <a:ea typeface="Times New Roman"/>
                      </a:endParaRPr>
                    </a:p>
                  </a:txBody>
                  <a:tcPr marL="68580" marR="68580" marT="0" marB="0"/>
                </a:tc>
                <a:tc gridSpan="2">
                  <a:txBody>
                    <a:bodyPr/>
                    <a:lstStyle/>
                    <a:p>
                      <a:pPr algn="ctr">
                        <a:spcAft>
                          <a:spcPts val="0"/>
                        </a:spcAft>
                      </a:pPr>
                      <a:r>
                        <a:rPr lang="en-ZA" sz="1600">
                          <a:effectLst/>
                        </a:rPr>
                        <a:t>Failure rate in 1</a:t>
                      </a:r>
                      <a:r>
                        <a:rPr lang="en-ZA" sz="1600" baseline="30000">
                          <a:effectLst/>
                        </a:rPr>
                        <a:t>st </a:t>
                      </a:r>
                      <a:r>
                        <a:rPr lang="en-ZA" sz="1600">
                          <a:effectLst/>
                        </a:rPr>
                        <a:t>year (%)</a:t>
                      </a:r>
                      <a:endParaRPr lang="en-ZA" sz="1600">
                        <a:solidFill>
                          <a:srgbClr val="000000"/>
                        </a:solidFill>
                        <a:effectLst/>
                        <a:latin typeface="Arial"/>
                        <a:ea typeface="Times New Roman"/>
                      </a:endParaRPr>
                    </a:p>
                  </a:txBody>
                  <a:tcPr marL="68580" marR="68580" marT="0" marB="0"/>
                </a:tc>
                <a:tc hMerge="1">
                  <a:txBody>
                    <a:bodyPr/>
                    <a:lstStyle/>
                    <a:p>
                      <a:endParaRPr lang="en-ZA"/>
                    </a:p>
                  </a:txBody>
                  <a:tcPr/>
                </a:tc>
              </a:tr>
              <a:tr h="274320">
                <a:tc vMerge="1">
                  <a:txBody>
                    <a:bodyPr/>
                    <a:lstStyle/>
                    <a:p>
                      <a:endParaRPr lang="en-ZA"/>
                    </a:p>
                  </a:txBody>
                  <a:tcPr/>
                </a:tc>
                <a:tc>
                  <a:txBody>
                    <a:bodyPr/>
                    <a:lstStyle/>
                    <a:p>
                      <a:pPr algn="ctr">
                        <a:spcAft>
                          <a:spcPts val="0"/>
                        </a:spcAft>
                      </a:pPr>
                      <a:r>
                        <a:rPr lang="en-ZA" sz="1600">
                          <a:effectLst/>
                        </a:rPr>
                        <a:t>Consistent and</a:t>
                      </a:r>
                    </a:p>
                    <a:p>
                      <a:pPr algn="ctr">
                        <a:spcAft>
                          <a:spcPts val="0"/>
                        </a:spcAft>
                      </a:pPr>
                      <a:r>
                        <a:rPr lang="en-ZA" sz="1600">
                          <a:effectLst/>
                        </a:rPr>
                        <a:t>correct use</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As commonly</a:t>
                      </a:r>
                    </a:p>
                    <a:p>
                      <a:pPr algn="ctr">
                        <a:spcAft>
                          <a:spcPts val="0"/>
                        </a:spcAft>
                      </a:pPr>
                      <a:r>
                        <a:rPr lang="en-ZA" sz="1600">
                          <a:effectLst/>
                        </a:rPr>
                        <a:t>used</a:t>
                      </a:r>
                      <a:endParaRPr lang="en-ZA" sz="1600">
                        <a:solidFill>
                          <a:srgbClr val="000000"/>
                        </a:solidFill>
                        <a:effectLst/>
                        <a:latin typeface="Arial"/>
                        <a:ea typeface="Times New Roman"/>
                      </a:endParaRPr>
                    </a:p>
                  </a:txBody>
                  <a:tcPr marL="68580" marR="68580" marT="0" marB="0"/>
                </a:tc>
              </a:tr>
              <a:tr h="137160">
                <a:tc>
                  <a:txBody>
                    <a:bodyPr/>
                    <a:lstStyle/>
                    <a:p>
                      <a:pPr>
                        <a:spcAft>
                          <a:spcPts val="0"/>
                        </a:spcAft>
                      </a:pPr>
                      <a:r>
                        <a:rPr lang="en-ZA" sz="1600">
                          <a:effectLst/>
                        </a:rPr>
                        <a:t>Copper IUD</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0.6</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0.8</a:t>
                      </a:r>
                      <a:endParaRPr lang="en-ZA" sz="1600">
                        <a:solidFill>
                          <a:srgbClr val="000000"/>
                        </a:solidFill>
                        <a:effectLst/>
                        <a:latin typeface="Arial"/>
                        <a:ea typeface="Times New Roman"/>
                      </a:endParaRPr>
                    </a:p>
                  </a:txBody>
                  <a:tcPr marL="68580" marR="68580" marT="0" marB="0"/>
                </a:tc>
              </a:tr>
              <a:tr h="137160">
                <a:tc>
                  <a:txBody>
                    <a:bodyPr/>
                    <a:lstStyle/>
                    <a:p>
                      <a:pPr>
                        <a:spcAft>
                          <a:spcPts val="0"/>
                        </a:spcAft>
                      </a:pPr>
                      <a:r>
                        <a:rPr lang="en-ZA" sz="1600">
                          <a:effectLst/>
                        </a:rPr>
                        <a:t>Progestin-only subdermal implant</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0.05</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0.05</a:t>
                      </a:r>
                      <a:endParaRPr lang="en-ZA" sz="1600">
                        <a:solidFill>
                          <a:srgbClr val="000000"/>
                        </a:solidFill>
                        <a:effectLst/>
                        <a:latin typeface="Arial"/>
                        <a:ea typeface="Times New Roman"/>
                      </a:endParaRPr>
                    </a:p>
                  </a:txBody>
                  <a:tcPr marL="68580" marR="68580" marT="0" marB="0"/>
                </a:tc>
              </a:tr>
              <a:tr h="137160">
                <a:tc>
                  <a:txBody>
                    <a:bodyPr/>
                    <a:lstStyle/>
                    <a:p>
                      <a:pPr>
                        <a:spcAft>
                          <a:spcPts val="0"/>
                        </a:spcAft>
                      </a:pPr>
                      <a:r>
                        <a:rPr lang="en-ZA" sz="1600">
                          <a:effectLst/>
                        </a:rPr>
                        <a:t>Progestin-only injectable</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0.3 </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3 </a:t>
                      </a:r>
                      <a:endParaRPr lang="en-ZA" sz="1600">
                        <a:solidFill>
                          <a:srgbClr val="000000"/>
                        </a:solidFill>
                        <a:effectLst/>
                        <a:latin typeface="Arial"/>
                        <a:ea typeface="Times New Roman"/>
                      </a:endParaRPr>
                    </a:p>
                  </a:txBody>
                  <a:tcPr marL="68580" marR="68580" marT="0" marB="0"/>
                </a:tc>
              </a:tr>
              <a:tr h="137160">
                <a:tc>
                  <a:txBody>
                    <a:bodyPr/>
                    <a:lstStyle/>
                    <a:p>
                      <a:pPr>
                        <a:spcAft>
                          <a:spcPts val="0"/>
                        </a:spcAft>
                      </a:pPr>
                      <a:r>
                        <a:rPr lang="en-ZA" sz="1600">
                          <a:effectLst/>
                        </a:rPr>
                        <a:t>Progestin-only oral pill</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0.3 </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8</a:t>
                      </a:r>
                      <a:endParaRPr lang="en-ZA" sz="1600">
                        <a:solidFill>
                          <a:srgbClr val="000000"/>
                        </a:solidFill>
                        <a:effectLst/>
                        <a:latin typeface="Arial"/>
                        <a:ea typeface="Times New Roman"/>
                      </a:endParaRPr>
                    </a:p>
                  </a:txBody>
                  <a:tcPr marL="68580" marR="68580" marT="0" marB="0"/>
                </a:tc>
              </a:tr>
              <a:tr h="137160">
                <a:tc>
                  <a:txBody>
                    <a:bodyPr/>
                    <a:lstStyle/>
                    <a:p>
                      <a:pPr>
                        <a:spcAft>
                          <a:spcPts val="0"/>
                        </a:spcAft>
                      </a:pPr>
                      <a:r>
                        <a:rPr lang="en-ZA" sz="1600">
                          <a:effectLst/>
                        </a:rPr>
                        <a:t>Combined oral contraceptive (COC) pill</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0.3 </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3</a:t>
                      </a:r>
                      <a:endParaRPr lang="en-ZA" sz="1600">
                        <a:solidFill>
                          <a:srgbClr val="000000"/>
                        </a:solidFill>
                        <a:effectLst/>
                        <a:latin typeface="Arial"/>
                        <a:ea typeface="Times New Roman"/>
                      </a:endParaRPr>
                    </a:p>
                  </a:txBody>
                  <a:tcPr marL="68580" marR="68580" marT="0" marB="0"/>
                </a:tc>
              </a:tr>
              <a:tr h="137160">
                <a:tc>
                  <a:txBody>
                    <a:bodyPr/>
                    <a:lstStyle/>
                    <a:p>
                      <a:pPr>
                        <a:spcAft>
                          <a:spcPts val="0"/>
                        </a:spcAft>
                      </a:pPr>
                      <a:r>
                        <a:rPr lang="en-ZA" sz="1600">
                          <a:effectLst/>
                        </a:rPr>
                        <a:t>Barrier: female condoms</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5</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21</a:t>
                      </a:r>
                      <a:endParaRPr lang="en-ZA" sz="1600">
                        <a:solidFill>
                          <a:srgbClr val="000000"/>
                        </a:solidFill>
                        <a:effectLst/>
                        <a:latin typeface="Arial"/>
                        <a:ea typeface="Times New Roman"/>
                      </a:endParaRPr>
                    </a:p>
                  </a:txBody>
                  <a:tcPr marL="68580" marR="68580" marT="0" marB="0"/>
                </a:tc>
              </a:tr>
              <a:tr h="137160">
                <a:tc>
                  <a:txBody>
                    <a:bodyPr/>
                    <a:lstStyle/>
                    <a:p>
                      <a:pPr>
                        <a:spcAft>
                          <a:spcPts val="0"/>
                        </a:spcAft>
                      </a:pPr>
                      <a:r>
                        <a:rPr lang="en-ZA" sz="1600">
                          <a:effectLst/>
                        </a:rPr>
                        <a:t>Barrier: male condoms</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2</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15</a:t>
                      </a:r>
                      <a:endParaRPr lang="en-ZA" sz="1600">
                        <a:solidFill>
                          <a:srgbClr val="000000"/>
                        </a:solidFill>
                        <a:effectLst/>
                        <a:latin typeface="Arial"/>
                        <a:ea typeface="Times New Roman"/>
                      </a:endParaRPr>
                    </a:p>
                  </a:txBody>
                  <a:tcPr marL="68580" marR="68580" marT="0" marB="0"/>
                </a:tc>
              </a:tr>
              <a:tr h="137160">
                <a:tc>
                  <a:txBody>
                    <a:bodyPr/>
                    <a:lstStyle/>
                    <a:p>
                      <a:pPr>
                        <a:spcAft>
                          <a:spcPts val="0"/>
                        </a:spcAft>
                      </a:pPr>
                      <a:r>
                        <a:rPr lang="en-ZA" sz="1600">
                          <a:effectLst/>
                        </a:rPr>
                        <a:t>No method</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a:effectLst/>
                        </a:rPr>
                        <a:t>85</a:t>
                      </a:r>
                      <a:endParaRPr lang="en-ZA" sz="1600">
                        <a:solidFill>
                          <a:srgbClr val="000000"/>
                        </a:solidFill>
                        <a:effectLst/>
                        <a:latin typeface="Arial"/>
                        <a:ea typeface="Times New Roman"/>
                      </a:endParaRPr>
                    </a:p>
                  </a:txBody>
                  <a:tcPr marL="68580" marR="68580" marT="0" marB="0"/>
                </a:tc>
                <a:tc>
                  <a:txBody>
                    <a:bodyPr/>
                    <a:lstStyle/>
                    <a:p>
                      <a:pPr algn="ctr">
                        <a:spcAft>
                          <a:spcPts val="0"/>
                        </a:spcAft>
                      </a:pPr>
                      <a:r>
                        <a:rPr lang="en-ZA" sz="1600" dirty="0">
                          <a:effectLst/>
                        </a:rPr>
                        <a:t>85</a:t>
                      </a:r>
                      <a:endParaRPr lang="en-ZA" sz="1600" dirty="0">
                        <a:solidFill>
                          <a:srgbClr val="000000"/>
                        </a:solidFill>
                        <a:effectLst/>
                        <a:latin typeface="Arial"/>
                        <a:ea typeface="Times New Roman"/>
                      </a:endParaRPr>
                    </a:p>
                  </a:txBody>
                  <a:tcPr marL="68580" marR="68580" marT="0" marB="0"/>
                </a:tc>
              </a:tr>
            </a:tbl>
          </a:graphicData>
        </a:graphic>
      </p:graphicFrame>
      <p:sp>
        <p:nvSpPr>
          <p:cNvPr id="9" name="Rectangle 8"/>
          <p:cNvSpPr/>
          <p:nvPr/>
        </p:nvSpPr>
        <p:spPr>
          <a:xfrm>
            <a:off x="533400" y="4876800"/>
            <a:ext cx="8153400" cy="523220"/>
          </a:xfrm>
          <a:prstGeom prst="rect">
            <a:avLst/>
          </a:prstGeom>
        </p:spPr>
        <p:txBody>
          <a:bodyPr wrap="square">
            <a:spAutoFit/>
          </a:bodyPr>
          <a:lstStyle/>
          <a:p>
            <a:r>
              <a:rPr lang="en-ZA" sz="1400" u="sng" dirty="0"/>
              <a:t>Key</a:t>
            </a:r>
            <a:r>
              <a:rPr lang="en-ZA" sz="1400" dirty="0"/>
              <a:t>:	0-0.9: very effective	</a:t>
            </a:r>
            <a:r>
              <a:rPr lang="en-ZA" sz="1400" dirty="0" smtClean="0"/>
              <a:t>	10-25</a:t>
            </a:r>
            <a:r>
              <a:rPr lang="en-ZA" sz="1400" dirty="0"/>
              <a:t>: moderately effective</a:t>
            </a:r>
          </a:p>
          <a:p>
            <a:r>
              <a:rPr lang="en-ZA" sz="1400" dirty="0"/>
              <a:t>	1-9: effective		26-32: less effective</a:t>
            </a:r>
          </a:p>
        </p:txBody>
      </p:sp>
      <p:sp>
        <p:nvSpPr>
          <p:cNvPr id="10" name="TextBox 9"/>
          <p:cNvSpPr txBox="1"/>
          <p:nvPr/>
        </p:nvSpPr>
        <p:spPr>
          <a:xfrm>
            <a:off x="7010400" y="5779532"/>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1a</a:t>
            </a:r>
            <a:endParaRPr lang="en-ZA" dirty="0">
              <a:solidFill>
                <a:srgbClr val="3366FF"/>
              </a:solidFill>
            </a:endParaRPr>
          </a:p>
        </p:txBody>
      </p:sp>
    </p:spTree>
    <p:extLst>
      <p:ext uri="{BB962C8B-B14F-4D97-AF65-F5344CB8AC3E}">
        <p14:creationId xmlns:p14="http://schemas.microsoft.com/office/powerpoint/2010/main" xmlns="" val="2367943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sz="3600" b="1" dirty="0">
                <a:solidFill>
                  <a:schemeClr val="bg1"/>
                </a:solidFill>
              </a:rPr>
              <a:t>INTRODUCTION TO CONTRACEPTION</a:t>
            </a:r>
          </a:p>
        </p:txBody>
      </p:sp>
      <p:sp>
        <p:nvSpPr>
          <p:cNvPr id="3" name="Content Placeholder 2"/>
          <p:cNvSpPr>
            <a:spLocks noGrp="1"/>
          </p:cNvSpPr>
          <p:nvPr>
            <p:ph idx="1"/>
          </p:nvPr>
        </p:nvSpPr>
        <p:spPr>
          <a:xfrm>
            <a:off x="214282" y="1285860"/>
            <a:ext cx="8786874" cy="5000660"/>
          </a:xfrm>
        </p:spPr>
        <p:txBody>
          <a:bodyPr>
            <a:normAutofit fontScale="32500" lnSpcReduction="20000"/>
          </a:bodyPr>
          <a:lstStyle/>
          <a:p>
            <a:pPr>
              <a:buNone/>
            </a:pPr>
            <a:r>
              <a:rPr lang="en-ZA" sz="6200" b="1" dirty="0" smtClean="0"/>
              <a:t>Breastfeeding</a:t>
            </a:r>
          </a:p>
          <a:p>
            <a:r>
              <a:rPr lang="en-ZA" sz="4900" dirty="0" smtClean="0"/>
              <a:t>Text added </a:t>
            </a:r>
            <a:r>
              <a:rPr lang="en-ZA" sz="4900" dirty="0"/>
              <a:t>to the STG to address the risk </a:t>
            </a:r>
            <a:r>
              <a:rPr lang="en-ZA" sz="4900" dirty="0" smtClean="0"/>
              <a:t>of venous </a:t>
            </a:r>
            <a:r>
              <a:rPr lang="en-ZA" sz="4900" dirty="0" err="1"/>
              <a:t>thrombo</a:t>
            </a:r>
            <a:r>
              <a:rPr lang="en-ZA" sz="4900" dirty="0"/>
              <a:t>-embolism associated with </a:t>
            </a:r>
            <a:r>
              <a:rPr lang="en-ZA" sz="4900" dirty="0" err="1"/>
              <a:t>estrogen</a:t>
            </a:r>
            <a:r>
              <a:rPr lang="en-ZA" sz="4900" dirty="0"/>
              <a:t> in this clinical </a:t>
            </a:r>
            <a:r>
              <a:rPr lang="en-ZA" sz="4900" dirty="0" smtClean="0"/>
              <a:t>setting.</a:t>
            </a:r>
            <a:endParaRPr lang="en-ZA" sz="4900" dirty="0"/>
          </a:p>
          <a:p>
            <a:pPr lvl="1"/>
            <a:r>
              <a:rPr lang="en-ZA" sz="4900" i="1" dirty="0" smtClean="0"/>
              <a:t>“Women </a:t>
            </a:r>
            <a:r>
              <a:rPr lang="en-ZA" sz="4900" i="1" dirty="0"/>
              <a:t>who are intending to breastfeed should delay initiation of </a:t>
            </a:r>
            <a:r>
              <a:rPr lang="en-ZA" sz="4900" b="1" i="1" dirty="0" smtClean="0">
                <a:solidFill>
                  <a:srgbClr val="FF0000"/>
                </a:solidFill>
              </a:rPr>
              <a:t>COCs</a:t>
            </a:r>
            <a:r>
              <a:rPr lang="en-ZA" sz="4900" i="1" dirty="0" smtClean="0"/>
              <a:t> until cessation </a:t>
            </a:r>
            <a:r>
              <a:rPr lang="en-ZA" sz="4900" i="1" dirty="0"/>
              <a:t>of breastfeeding or at 6 months postpartum, whichever occurs </a:t>
            </a:r>
            <a:r>
              <a:rPr lang="en-ZA" sz="4900" i="1" dirty="0" smtClean="0"/>
              <a:t>earlier”. </a:t>
            </a:r>
          </a:p>
          <a:p>
            <a:pPr lvl="1"/>
            <a:r>
              <a:rPr lang="en-ZA" sz="4900" dirty="0" smtClean="0">
                <a:solidFill>
                  <a:prstClr val="black"/>
                </a:solidFill>
              </a:rPr>
              <a:t>Initiation of </a:t>
            </a:r>
            <a:r>
              <a:rPr lang="en-ZA" sz="4900" u="sng" dirty="0" smtClean="0">
                <a:solidFill>
                  <a:prstClr val="black"/>
                </a:solidFill>
              </a:rPr>
              <a:t>progestin-only </a:t>
            </a:r>
            <a:r>
              <a:rPr lang="en-ZA" sz="4900" u="sng" dirty="0" err="1" smtClean="0">
                <a:solidFill>
                  <a:prstClr val="black"/>
                </a:solidFill>
              </a:rPr>
              <a:t>injectables</a:t>
            </a:r>
            <a:r>
              <a:rPr lang="en-ZA" sz="4900" u="sng" dirty="0" smtClean="0">
                <a:solidFill>
                  <a:prstClr val="black"/>
                </a:solidFill>
              </a:rPr>
              <a:t>/oral tablets </a:t>
            </a:r>
            <a:r>
              <a:rPr lang="en-ZA" sz="4900" b="1" i="1" dirty="0" smtClean="0">
                <a:solidFill>
                  <a:prstClr val="black"/>
                </a:solidFill>
              </a:rPr>
              <a:t>not </a:t>
            </a:r>
            <a:r>
              <a:rPr lang="en-ZA" sz="4900" dirty="0" smtClean="0">
                <a:solidFill>
                  <a:prstClr val="black"/>
                </a:solidFill>
              </a:rPr>
              <a:t>delayed until 6 weeks postpartum.</a:t>
            </a:r>
            <a:endParaRPr lang="en-ZA" sz="4900" i="1" dirty="0" smtClean="0"/>
          </a:p>
          <a:p>
            <a:pPr>
              <a:buNone/>
            </a:pPr>
            <a:endParaRPr lang="en-ZA" sz="6200" i="1" dirty="0" smtClean="0"/>
          </a:p>
          <a:p>
            <a:pPr>
              <a:buNone/>
            </a:pPr>
            <a:r>
              <a:rPr lang="en-ZA" sz="6200" i="1" dirty="0" smtClean="0"/>
              <a:t>Rationale</a:t>
            </a:r>
            <a:r>
              <a:rPr lang="en-ZA" sz="6200" i="1" dirty="0"/>
              <a:t>: </a:t>
            </a:r>
            <a:endParaRPr lang="en-ZA" sz="6200" i="1" dirty="0" smtClean="0"/>
          </a:p>
          <a:p>
            <a:pPr lvl="1"/>
            <a:r>
              <a:rPr lang="en-ZA" sz="4900" dirty="0" smtClean="0">
                <a:solidFill>
                  <a:prstClr val="black"/>
                </a:solidFill>
              </a:rPr>
              <a:t>Women</a:t>
            </a:r>
            <a:r>
              <a:rPr lang="en-ZA" sz="4900" i="1" dirty="0" smtClean="0">
                <a:solidFill>
                  <a:prstClr val="black"/>
                </a:solidFill>
              </a:rPr>
              <a:t> </a:t>
            </a:r>
            <a:r>
              <a:rPr lang="en-ZA" sz="4900" dirty="0" smtClean="0"/>
              <a:t>who do not fully breastfeed or discontinue breastfeeding &lt; 6 weeks are at risk of early conception (ovulation can start as early as 28 days postpartum )</a:t>
            </a:r>
            <a:r>
              <a:rPr lang="en-GB" sz="4900" dirty="0" smtClean="0"/>
              <a:t>, if alternative methods to progestin-only contraceptives not available/preferred. </a:t>
            </a:r>
            <a:endParaRPr lang="en-ZA" sz="4900" i="1" dirty="0" smtClean="0">
              <a:solidFill>
                <a:prstClr val="black"/>
              </a:solidFill>
            </a:endParaRPr>
          </a:p>
          <a:p>
            <a:pPr lvl="1"/>
            <a:r>
              <a:rPr lang="en-GB" sz="4900" dirty="0" err="1" smtClean="0"/>
              <a:t>Estrogen</a:t>
            </a:r>
            <a:r>
              <a:rPr lang="en-GB" sz="4900" dirty="0" smtClean="0"/>
              <a:t> is associated </a:t>
            </a:r>
            <a:r>
              <a:rPr lang="en-GB" sz="4900" dirty="0"/>
              <a:t>with risk of venous thromboembolism in this clinical setting.</a:t>
            </a:r>
            <a:endParaRPr lang="en-ZA" sz="4900" dirty="0"/>
          </a:p>
          <a:p>
            <a:pPr>
              <a:buNone/>
            </a:pPr>
            <a:endParaRPr lang="en-ZA" sz="5800" b="1" dirty="0" smtClean="0">
              <a:solidFill>
                <a:srgbClr val="3366FF"/>
              </a:solidFill>
            </a:endParaRPr>
          </a:p>
          <a:p>
            <a:pPr>
              <a:buNone/>
            </a:pPr>
            <a:r>
              <a:rPr lang="en-ZA" sz="8600" b="1" dirty="0" smtClean="0">
                <a:solidFill>
                  <a:srgbClr val="3366FF"/>
                </a:solidFill>
              </a:rPr>
              <a:t>Level </a:t>
            </a:r>
            <a:r>
              <a:rPr lang="en-ZA" sz="8600" b="1" dirty="0">
                <a:solidFill>
                  <a:srgbClr val="3366FF"/>
                </a:solidFill>
              </a:rPr>
              <a:t>of Evidence: III </a:t>
            </a:r>
            <a:r>
              <a:rPr lang="en-ZA" sz="8600" b="1" dirty="0" smtClean="0">
                <a:solidFill>
                  <a:srgbClr val="3366FF"/>
                </a:solidFill>
              </a:rPr>
              <a:t>Observational studies, Open label </a:t>
            </a:r>
            <a:r>
              <a:rPr lang="en-ZA" sz="8600" b="1" dirty="0" err="1" smtClean="0">
                <a:solidFill>
                  <a:srgbClr val="3366FF"/>
                </a:solidFill>
              </a:rPr>
              <a:t>pharmacodynamic</a:t>
            </a:r>
            <a:r>
              <a:rPr lang="en-ZA" sz="8600" b="1" dirty="0" smtClean="0">
                <a:solidFill>
                  <a:srgbClr val="3366FF"/>
                </a:solidFill>
              </a:rPr>
              <a:t> study, Guidelines</a:t>
            </a:r>
            <a:endParaRPr lang="en-ZA" sz="8600" dirty="0">
              <a:solidFill>
                <a:srgbClr val="3366FF"/>
              </a:solidFill>
            </a:endParaRPr>
          </a:p>
        </p:txBody>
      </p:sp>
      <p:sp>
        <p:nvSpPr>
          <p:cNvPr id="6" name="Footer Placeholder 5"/>
          <p:cNvSpPr>
            <a:spLocks noGrp="1"/>
          </p:cNvSpPr>
          <p:nvPr>
            <p:ph type="ftr" sz="quarter" idx="11"/>
          </p:nvPr>
        </p:nvSpPr>
        <p:spPr/>
        <p:txBody>
          <a:bodyPr/>
          <a:lstStyle/>
          <a:p>
            <a:pPr algn="ctr"/>
            <a:r>
              <a:rPr lang="en-ZA" sz="1100" dirty="0" smtClean="0"/>
              <a:t>PRIMARY HEALTHCARE IMPLEMENTATION SLIDES 2014: FAMILY PLANNING</a:t>
            </a:r>
            <a:endParaRPr lang="en-ZA" sz="1100" dirty="0"/>
          </a:p>
        </p:txBody>
      </p:sp>
      <p:sp>
        <p:nvSpPr>
          <p:cNvPr id="5" name="Slide Number Placeholder 4"/>
          <p:cNvSpPr>
            <a:spLocks noGrp="1"/>
          </p:cNvSpPr>
          <p:nvPr>
            <p:ph type="sldNum" sz="quarter" idx="12"/>
          </p:nvPr>
        </p:nvSpPr>
        <p:spPr/>
        <p:txBody>
          <a:bodyPr/>
          <a:lstStyle/>
          <a:p>
            <a:pPr algn="ctr"/>
            <a:fld id="{42FB03B2-953D-4068-99A6-8707FB8FE3E1}" type="slidenum">
              <a:rPr lang="en-ZA" sz="1100" smtClean="0"/>
              <a:pPr algn="ctr"/>
              <a:t>7</a:t>
            </a:fld>
            <a:endParaRPr lang="en-ZA" sz="1100" dirty="0"/>
          </a:p>
        </p:txBody>
      </p:sp>
      <p:sp>
        <p:nvSpPr>
          <p:cNvPr id="7" name="TextBox 6"/>
          <p:cNvSpPr txBox="1"/>
          <p:nvPr/>
        </p:nvSpPr>
        <p:spPr>
          <a:xfrm>
            <a:off x="7010400" y="5779532"/>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1b</a:t>
            </a:r>
            <a:endParaRPr lang="en-ZA" dirty="0">
              <a:solidFill>
                <a:srgbClr val="3366FF"/>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23446" y="0"/>
            <a:ext cx="9001188" cy="1143000"/>
          </a:xfrm>
        </p:spPr>
        <p:txBody>
          <a:bodyPr>
            <a:noAutofit/>
          </a:bodyPr>
          <a:lstStyle/>
          <a:p>
            <a:pPr algn="l"/>
            <a:r>
              <a:rPr lang="fr-FR" sz="3600" b="1" dirty="0" smtClean="0">
                <a:solidFill>
                  <a:schemeClr val="bg1"/>
                </a:solidFill>
              </a:rPr>
              <a:t>7.1 INTRAUTERINE DEVICES/</a:t>
            </a:r>
            <a:br>
              <a:rPr lang="fr-FR" sz="3600" b="1" dirty="0" smtClean="0">
                <a:solidFill>
                  <a:schemeClr val="bg1"/>
                </a:solidFill>
              </a:rPr>
            </a:br>
            <a:r>
              <a:rPr lang="fr-FR" sz="3600" b="1" dirty="0" smtClean="0">
                <a:solidFill>
                  <a:schemeClr val="bg1"/>
                </a:solidFill>
              </a:rPr>
              <a:t>CONTRACEPTION (IUD)</a:t>
            </a:r>
            <a:endParaRPr lang="en-ZA" sz="3600" dirty="0">
              <a:solidFill>
                <a:schemeClr val="bg1"/>
              </a:solidFill>
            </a:endParaRPr>
          </a:p>
        </p:txBody>
      </p:sp>
      <p:sp>
        <p:nvSpPr>
          <p:cNvPr id="3" name="Content Placeholder 2"/>
          <p:cNvSpPr>
            <a:spLocks noGrp="1"/>
          </p:cNvSpPr>
          <p:nvPr>
            <p:ph idx="1"/>
          </p:nvPr>
        </p:nvSpPr>
        <p:spPr>
          <a:xfrm>
            <a:off x="214282" y="1357298"/>
            <a:ext cx="8786874" cy="4929222"/>
          </a:xfrm>
        </p:spPr>
        <p:txBody>
          <a:bodyPr>
            <a:normAutofit fontScale="85000" lnSpcReduction="20000"/>
          </a:bodyPr>
          <a:lstStyle/>
          <a:p>
            <a:pPr lvl="0"/>
            <a:r>
              <a:rPr lang="en-ZA" u="sng" dirty="0" smtClean="0"/>
              <a:t>IUD: </a:t>
            </a:r>
            <a:r>
              <a:rPr lang="en-ZA" dirty="0" smtClean="0"/>
              <a:t> </a:t>
            </a:r>
            <a:r>
              <a:rPr lang="en-ZA" i="1" dirty="0" smtClean="0">
                <a:solidFill>
                  <a:srgbClr val="9966FF"/>
                </a:solidFill>
              </a:rPr>
              <a:t>amended to be recommended as 1</a:t>
            </a:r>
            <a:r>
              <a:rPr lang="en-ZA" i="1" baseline="30000" dirty="0" smtClean="0">
                <a:solidFill>
                  <a:srgbClr val="9966FF"/>
                </a:solidFill>
              </a:rPr>
              <a:t>st</a:t>
            </a:r>
            <a:r>
              <a:rPr lang="en-ZA" i="1" dirty="0" smtClean="0">
                <a:solidFill>
                  <a:srgbClr val="9966FF"/>
                </a:solidFill>
              </a:rPr>
              <a:t> line option.</a:t>
            </a:r>
          </a:p>
          <a:p>
            <a:pPr lvl="0"/>
            <a:endParaRPr lang="en-ZA" dirty="0" smtClean="0"/>
          </a:p>
          <a:p>
            <a:pPr lvl="0">
              <a:buNone/>
            </a:pPr>
            <a:r>
              <a:rPr lang="en-ZA" i="1" dirty="0" smtClean="0"/>
              <a:t>Rationale:</a:t>
            </a:r>
          </a:p>
          <a:p>
            <a:pPr lvl="1"/>
            <a:r>
              <a:rPr lang="en-ZA" dirty="0" smtClean="0"/>
              <a:t>IUD does </a:t>
            </a:r>
            <a:r>
              <a:rPr lang="en-ZA" dirty="0"/>
              <a:t>not pose the risk of </a:t>
            </a:r>
            <a:r>
              <a:rPr lang="en-ZA" dirty="0" smtClean="0"/>
              <a:t>medicine interactions.</a:t>
            </a:r>
            <a:endParaRPr lang="en-ZA" dirty="0"/>
          </a:p>
          <a:p>
            <a:pPr lvl="1"/>
            <a:r>
              <a:rPr lang="en-GB" dirty="0" smtClean="0"/>
              <a:t>Is advantageous to most contraceptives in terms of adherence.</a:t>
            </a:r>
            <a:endParaRPr lang="en-ZA" dirty="0" smtClean="0"/>
          </a:p>
          <a:p>
            <a:pPr lvl="1"/>
            <a:r>
              <a:rPr lang="en-ZA" dirty="0" smtClean="0"/>
              <a:t>IUD </a:t>
            </a:r>
            <a:r>
              <a:rPr lang="en-ZA" dirty="0"/>
              <a:t>is </a:t>
            </a:r>
            <a:r>
              <a:rPr lang="en-ZA" b="1" i="1" dirty="0" smtClean="0"/>
              <a:t>not</a:t>
            </a:r>
            <a:r>
              <a:rPr lang="en-ZA" dirty="0" smtClean="0"/>
              <a:t> contra-indicated </a:t>
            </a:r>
            <a:r>
              <a:rPr lang="en-ZA" dirty="0"/>
              <a:t>in HIV infected women, including those stabilised on antiretroviral therapy;</a:t>
            </a:r>
          </a:p>
          <a:p>
            <a:pPr lvl="1"/>
            <a:r>
              <a:rPr lang="en-GB" dirty="0" smtClean="0"/>
              <a:t>Copper IUDs </a:t>
            </a:r>
            <a:r>
              <a:rPr lang="en-GB" dirty="0"/>
              <a:t>are the cheapest therapeutic option (See costing, below</a:t>
            </a:r>
            <a:r>
              <a:rPr lang="en-GB" dirty="0" smtClean="0"/>
              <a:t>).</a:t>
            </a:r>
            <a:endParaRPr lang="en-ZA" dirty="0"/>
          </a:p>
          <a:p>
            <a:pPr lvl="1"/>
            <a:r>
              <a:rPr lang="en-ZA" dirty="0"/>
              <a:t>Although </a:t>
            </a:r>
            <a:r>
              <a:rPr lang="en-ZA" dirty="0" smtClean="0"/>
              <a:t>data </a:t>
            </a:r>
            <a:r>
              <a:rPr lang="en-ZA" dirty="0"/>
              <a:t>is not sufficiently conclusive, </a:t>
            </a:r>
            <a:r>
              <a:rPr lang="en-ZA" dirty="0" smtClean="0"/>
              <a:t>emerging </a:t>
            </a:r>
            <a:r>
              <a:rPr lang="en-ZA" dirty="0"/>
              <a:t>data suggesting that hormonal injectable contraceptives may be associated with an increased risk of HIV </a:t>
            </a:r>
            <a:r>
              <a:rPr lang="en-ZA" dirty="0" smtClean="0"/>
              <a:t>acquisition was considered.</a:t>
            </a:r>
            <a:endParaRPr lang="en-ZA" dirty="0"/>
          </a:p>
          <a:p>
            <a:pPr>
              <a:buNone/>
            </a:pPr>
            <a:endParaRPr lang="en-ZA" sz="1300" dirty="0"/>
          </a:p>
          <a:p>
            <a:pPr>
              <a:buNone/>
            </a:pPr>
            <a:endParaRPr lang="en-ZA" sz="2200" dirty="0" smtClean="0"/>
          </a:p>
          <a:p>
            <a:endParaRPr lang="en-ZA" dirty="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8</a:t>
            </a:fld>
            <a:endParaRPr lang="en-ZA" sz="1100" dirty="0"/>
          </a:p>
        </p:txBody>
      </p:sp>
    </p:spTree>
    <p:extLst>
      <p:ext uri="{BB962C8B-B14F-4D97-AF65-F5344CB8AC3E}">
        <p14:creationId xmlns:p14="http://schemas.microsoft.com/office/powerpoint/2010/main" xmlns="" val="3325844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06" y="76200"/>
            <a:ext cx="9001188" cy="1143000"/>
          </a:xfrm>
        </p:spPr>
        <p:txBody>
          <a:bodyPr>
            <a:noAutofit/>
          </a:bodyPr>
          <a:lstStyle/>
          <a:p>
            <a:pPr algn="l"/>
            <a:r>
              <a:rPr lang="fr-FR" sz="3200" b="1" dirty="0" smtClean="0">
                <a:solidFill>
                  <a:schemeClr val="bg1"/>
                </a:solidFill>
              </a:rPr>
              <a:t>7.1 INTRAUTERINE DEVICES/</a:t>
            </a:r>
            <a:br>
              <a:rPr lang="fr-FR" sz="3200" b="1" dirty="0" smtClean="0">
                <a:solidFill>
                  <a:schemeClr val="bg1"/>
                </a:solidFill>
              </a:rPr>
            </a:br>
            <a:r>
              <a:rPr lang="fr-FR" sz="3200" b="1" dirty="0" smtClean="0">
                <a:solidFill>
                  <a:schemeClr val="bg1"/>
                </a:solidFill>
              </a:rPr>
              <a:t>CONTRACEPTION (IUD)</a:t>
            </a:r>
            <a:endParaRPr lang="en-ZA" sz="3200" dirty="0">
              <a:solidFill>
                <a:schemeClr val="bg1"/>
              </a:solidFill>
            </a:endParaRPr>
          </a:p>
        </p:txBody>
      </p:sp>
      <p:sp>
        <p:nvSpPr>
          <p:cNvPr id="3" name="Content Placeholder 2"/>
          <p:cNvSpPr>
            <a:spLocks noGrp="1"/>
          </p:cNvSpPr>
          <p:nvPr>
            <p:ph idx="1"/>
          </p:nvPr>
        </p:nvSpPr>
        <p:spPr>
          <a:xfrm>
            <a:off x="142844" y="1285860"/>
            <a:ext cx="8858312" cy="4840303"/>
          </a:xfrm>
        </p:spPr>
        <p:txBody>
          <a:bodyPr>
            <a:normAutofit fontScale="40000" lnSpcReduction="20000"/>
          </a:bodyPr>
          <a:lstStyle/>
          <a:p>
            <a:r>
              <a:rPr lang="en-ZA" sz="3800" i="1" u="sng" dirty="0" smtClean="0"/>
              <a:t>Risk of HIV acquisition:</a:t>
            </a:r>
            <a:r>
              <a:rPr lang="en-ZA" sz="3800" dirty="0" smtClean="0"/>
              <a:t> </a:t>
            </a:r>
          </a:p>
          <a:p>
            <a:pPr lvl="1"/>
            <a:r>
              <a:rPr lang="en-ZA" sz="3400" dirty="0" smtClean="0"/>
              <a:t>Prospective study of heterosexual HIV-1-serodiscordant couples (n=3790) in two longitudinal studies of HIV-1 incidence done in seven African countries. </a:t>
            </a:r>
          </a:p>
          <a:p>
            <a:pPr lvl="2"/>
            <a:r>
              <a:rPr lang="en-ZA" sz="3000" dirty="0" smtClean="0"/>
              <a:t>The study suggested a potential increased risk of HIV-1 acquisition and transmission with hormonal contraception, especially injectable methods, and about the importance of dual protection with condoms to decrease HIV-1 risk. </a:t>
            </a:r>
          </a:p>
          <a:p>
            <a:pPr lvl="2"/>
            <a:r>
              <a:rPr lang="en-ZA" sz="3000" dirty="0" smtClean="0"/>
              <a:t>The study further suggested that non-hormonal or low-dose hormonal contraceptive methods should be considered for women with or at-risk for HIV-1.</a:t>
            </a:r>
          </a:p>
          <a:p>
            <a:pPr lvl="1"/>
            <a:r>
              <a:rPr lang="en-ZA" dirty="0" smtClean="0"/>
              <a:t> </a:t>
            </a:r>
            <a:r>
              <a:rPr lang="en-ZA" sz="3400" dirty="0" smtClean="0"/>
              <a:t>Various prospective studies showed inconsistent results and were limited by methodological problems . The data showed a small increase in risk.</a:t>
            </a:r>
          </a:p>
          <a:p>
            <a:pPr lvl="1">
              <a:buNone/>
            </a:pPr>
            <a:endParaRPr lang="en-ZA" dirty="0" smtClean="0"/>
          </a:p>
          <a:p>
            <a:pPr lvl="1">
              <a:buNone/>
            </a:pPr>
            <a:endParaRPr lang="en-ZA" dirty="0" smtClean="0"/>
          </a:p>
          <a:p>
            <a:pPr lvl="1">
              <a:buNone/>
            </a:pPr>
            <a:endParaRPr lang="en-ZA" dirty="0" smtClean="0"/>
          </a:p>
          <a:p>
            <a:pPr lvl="1"/>
            <a:endParaRPr lang="en-ZA" dirty="0" smtClean="0"/>
          </a:p>
          <a:p>
            <a:pPr lvl="1"/>
            <a:endParaRPr lang="en-ZA" dirty="0" smtClean="0"/>
          </a:p>
          <a:p>
            <a:pPr lvl="1"/>
            <a:endParaRPr lang="en-ZA" dirty="0" smtClean="0"/>
          </a:p>
          <a:p>
            <a:pPr lvl="1"/>
            <a:endParaRPr lang="en-ZA" dirty="0" smtClean="0"/>
          </a:p>
          <a:p>
            <a:pPr lvl="1"/>
            <a:endParaRPr lang="en-ZA" dirty="0" smtClean="0"/>
          </a:p>
          <a:p>
            <a:pPr lvl="1"/>
            <a:endParaRPr lang="en-ZA" dirty="0" smtClean="0"/>
          </a:p>
          <a:p>
            <a:pPr>
              <a:buNone/>
            </a:pPr>
            <a:endParaRPr lang="en-ZA" sz="5100" b="1" dirty="0" smtClean="0">
              <a:solidFill>
                <a:srgbClr val="3366FF"/>
              </a:solidFill>
            </a:endParaRPr>
          </a:p>
          <a:p>
            <a:pPr>
              <a:buNone/>
            </a:pPr>
            <a:endParaRPr lang="en-ZA" sz="5900" b="1" dirty="0" smtClean="0">
              <a:solidFill>
                <a:srgbClr val="3366FF"/>
              </a:solidFill>
            </a:endParaRPr>
          </a:p>
          <a:p>
            <a:pPr>
              <a:buNone/>
            </a:pPr>
            <a:r>
              <a:rPr lang="en-ZA" sz="7000" b="1" dirty="0" smtClean="0">
                <a:solidFill>
                  <a:srgbClr val="3366FF"/>
                </a:solidFill>
              </a:rPr>
              <a:t>Level of Evidence: III Observational study, Expert opinion</a:t>
            </a:r>
            <a:endParaRPr lang="en-ZA" sz="7000" dirty="0" smtClean="0"/>
          </a:p>
        </p:txBody>
      </p:sp>
      <p:sp>
        <p:nvSpPr>
          <p:cNvPr id="5" name="Footer Placeholder 4"/>
          <p:cNvSpPr>
            <a:spLocks noGrp="1"/>
          </p:cNvSpPr>
          <p:nvPr>
            <p:ph type="ftr" sz="quarter" idx="11"/>
          </p:nvPr>
        </p:nvSpPr>
        <p:spPr/>
        <p:txBody>
          <a:bodyPr/>
          <a:lstStyle/>
          <a:p>
            <a:pPr algn="ctr"/>
            <a:r>
              <a:rPr lang="en-ZA" sz="1100" dirty="0" smtClean="0"/>
              <a:t>PRIMARY HEALTHCARE IMPLEMENTATION SLIDES 2014:FAMILY PLANNING</a:t>
            </a:r>
            <a:endParaRPr lang="en-ZA" sz="11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100" smtClean="0"/>
              <a:pPr algn="ctr"/>
              <a:t>9</a:t>
            </a:fld>
            <a:endParaRPr lang="en-ZA" sz="1100" dirty="0"/>
          </a:p>
        </p:txBody>
      </p:sp>
      <p:graphicFrame>
        <p:nvGraphicFramePr>
          <p:cNvPr id="7" name="Content Placeholder 6"/>
          <p:cNvGraphicFramePr>
            <a:graphicFrameLocks/>
          </p:cNvGraphicFramePr>
          <p:nvPr>
            <p:extLst>
              <p:ext uri="{D42A27DB-BD31-4B8C-83A1-F6EECF244321}">
                <p14:modId xmlns:p14="http://schemas.microsoft.com/office/powerpoint/2010/main" xmlns="" val="3182075736"/>
              </p:ext>
            </p:extLst>
          </p:nvPr>
        </p:nvGraphicFramePr>
        <p:xfrm>
          <a:off x="285720" y="3064494"/>
          <a:ext cx="8429685" cy="2007580"/>
        </p:xfrm>
        <a:graphic>
          <a:graphicData uri="http://schemas.openxmlformats.org/drawingml/2006/table">
            <a:tbl>
              <a:tblPr firstRow="1" firstCol="1" bandRow="1">
                <a:tableStyleId>{775DCB02-9BB8-47FD-8907-85C794F793BA}</a:tableStyleId>
              </a:tblPr>
              <a:tblGrid>
                <a:gridCol w="927612"/>
                <a:gridCol w="1628109"/>
                <a:gridCol w="1159056"/>
                <a:gridCol w="1297246"/>
                <a:gridCol w="1292454"/>
                <a:gridCol w="2125208"/>
              </a:tblGrid>
              <a:tr h="388958">
                <a:tc rowSpan="2">
                  <a:txBody>
                    <a:bodyPr/>
                    <a:lstStyle/>
                    <a:p>
                      <a:pPr>
                        <a:lnSpc>
                          <a:spcPct val="115000"/>
                        </a:lnSpc>
                        <a:spcAft>
                          <a:spcPts val="0"/>
                        </a:spcAft>
                      </a:pPr>
                      <a:r>
                        <a:rPr lang="en-ZA" sz="1000" dirty="0">
                          <a:effectLst/>
                        </a:rPr>
                        <a:t> </a:t>
                      </a:r>
                    </a:p>
                    <a:p>
                      <a:pPr>
                        <a:lnSpc>
                          <a:spcPct val="115000"/>
                        </a:lnSpc>
                        <a:spcAft>
                          <a:spcPts val="0"/>
                        </a:spcAft>
                      </a:pPr>
                      <a:r>
                        <a:rPr lang="en-ZA" sz="1000" dirty="0">
                          <a:effectLst/>
                        </a:rPr>
                        <a:t> </a:t>
                      </a:r>
                      <a:r>
                        <a:rPr lang="en-ZA" sz="1000" dirty="0" smtClean="0">
                          <a:effectLst/>
                        </a:rPr>
                        <a:t>n </a:t>
                      </a:r>
                      <a:r>
                        <a:rPr lang="en-ZA" sz="1000" dirty="0">
                          <a:effectLst/>
                        </a:rPr>
                        <a:t>(couples)</a:t>
                      </a:r>
                      <a:endParaRPr lang="en-ZA" sz="1000" dirty="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en-ZA" sz="1000" dirty="0">
                          <a:effectLst/>
                        </a:rPr>
                        <a:t> </a:t>
                      </a:r>
                    </a:p>
                    <a:p>
                      <a:pPr algn="ctr">
                        <a:lnSpc>
                          <a:spcPct val="115000"/>
                        </a:lnSpc>
                        <a:spcAft>
                          <a:spcPts val="0"/>
                        </a:spcAft>
                      </a:pPr>
                      <a:r>
                        <a:rPr lang="en-ZA" sz="1000" dirty="0">
                          <a:effectLst/>
                        </a:rPr>
                        <a:t> </a:t>
                      </a:r>
                      <a:r>
                        <a:rPr lang="en-ZA" sz="1000" dirty="0" smtClean="0">
                          <a:effectLst/>
                        </a:rPr>
                        <a:t>median </a:t>
                      </a:r>
                      <a:r>
                        <a:rPr lang="en-ZA" sz="1000" dirty="0">
                          <a:effectLst/>
                        </a:rPr>
                        <a:t>follow-up</a:t>
                      </a:r>
                      <a:endParaRPr lang="en-ZA" sz="1000" dirty="0">
                        <a:effectLst/>
                        <a:latin typeface="Calibri"/>
                        <a:ea typeface="Calibri"/>
                        <a:cs typeface="Times New Roman"/>
                      </a:endParaRPr>
                    </a:p>
                  </a:txBody>
                  <a:tcPr marL="68580" marR="68580" marT="0" marB="0"/>
                </a:tc>
                <a:tc rowSpan="2">
                  <a:txBody>
                    <a:bodyPr/>
                    <a:lstStyle/>
                    <a:p>
                      <a:pPr algn="ctr">
                        <a:lnSpc>
                          <a:spcPct val="115000"/>
                        </a:lnSpc>
                        <a:spcAft>
                          <a:spcPts val="0"/>
                        </a:spcAft>
                      </a:pPr>
                      <a:r>
                        <a:rPr lang="en-ZA" sz="1000" dirty="0">
                          <a:effectLst/>
                        </a:rPr>
                        <a:t> </a:t>
                      </a:r>
                    </a:p>
                    <a:p>
                      <a:pPr algn="ctr">
                        <a:lnSpc>
                          <a:spcPct val="115000"/>
                        </a:lnSpc>
                        <a:spcAft>
                          <a:spcPts val="0"/>
                        </a:spcAft>
                      </a:pPr>
                      <a:r>
                        <a:rPr lang="en-ZA" sz="1000" dirty="0" smtClean="0">
                          <a:effectLst/>
                        </a:rPr>
                        <a:t>HIV-1 </a:t>
                      </a:r>
                      <a:r>
                        <a:rPr lang="en-ZA" sz="1000" dirty="0" err="1">
                          <a:effectLst/>
                        </a:rPr>
                        <a:t>seronegative</a:t>
                      </a:r>
                      <a:r>
                        <a:rPr lang="en-ZA" sz="1000" dirty="0">
                          <a:effectLst/>
                        </a:rPr>
                        <a:t> partner</a:t>
                      </a:r>
                      <a:endParaRPr lang="en-ZA" sz="1000" dirty="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hormonal contraception</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non-hormonal contraception</a:t>
                      </a:r>
                      <a:endParaRPr lang="en-ZA" sz="1000">
                        <a:effectLst/>
                        <a:latin typeface="Calibri"/>
                        <a:ea typeface="Calibri"/>
                        <a:cs typeface="Times New Roman"/>
                      </a:endParaRPr>
                    </a:p>
                  </a:txBody>
                  <a:tcPr marL="68580" marR="68580" marT="0" marB="0"/>
                </a:tc>
                <a:tc rowSpan="2">
                  <a:txBody>
                    <a:bodyPr/>
                    <a:lstStyle/>
                    <a:p>
                      <a:pPr>
                        <a:lnSpc>
                          <a:spcPct val="115000"/>
                        </a:lnSpc>
                        <a:spcAft>
                          <a:spcPts val="0"/>
                        </a:spcAft>
                      </a:pPr>
                      <a:r>
                        <a:rPr lang="en-ZA" sz="1000" dirty="0">
                          <a:effectLst/>
                        </a:rPr>
                        <a:t> </a:t>
                      </a:r>
                    </a:p>
                    <a:p>
                      <a:pPr>
                        <a:lnSpc>
                          <a:spcPct val="115000"/>
                        </a:lnSpc>
                        <a:spcAft>
                          <a:spcPts val="0"/>
                        </a:spcAft>
                      </a:pPr>
                      <a:r>
                        <a:rPr lang="en-ZA" sz="1000" dirty="0">
                          <a:effectLst/>
                        </a:rPr>
                        <a:t>  </a:t>
                      </a:r>
                    </a:p>
                    <a:p>
                      <a:pPr algn="ctr">
                        <a:lnSpc>
                          <a:spcPct val="115000"/>
                        </a:lnSpc>
                        <a:spcAft>
                          <a:spcPts val="0"/>
                        </a:spcAft>
                      </a:pPr>
                      <a:r>
                        <a:rPr lang="en-ZA" sz="1000" dirty="0">
                          <a:effectLst/>
                        </a:rPr>
                        <a:t>Adjusted HR</a:t>
                      </a:r>
                      <a:endParaRPr lang="en-ZA" sz="1000" dirty="0">
                        <a:effectLst/>
                        <a:latin typeface="Calibri"/>
                        <a:ea typeface="Calibri"/>
                        <a:cs typeface="Times New Roman"/>
                      </a:endParaRPr>
                    </a:p>
                  </a:txBody>
                  <a:tcPr marL="68580" marR="68580" marT="0" marB="0"/>
                </a:tc>
              </a:tr>
              <a:tr h="451748">
                <a:tc vMerge="1">
                  <a:txBody>
                    <a:bodyPr/>
                    <a:lstStyle/>
                    <a:p>
                      <a:endParaRPr lang="en-ZA"/>
                    </a:p>
                  </a:txBody>
                  <a:tcPr/>
                </a:tc>
                <a:tc vMerge="1">
                  <a:txBody>
                    <a:bodyPr/>
                    <a:lstStyle/>
                    <a:p>
                      <a:endParaRPr lang="en-ZA"/>
                    </a:p>
                  </a:txBody>
                  <a:tcPr/>
                </a:tc>
                <a:tc vMerge="1">
                  <a:txBody>
                    <a:bodyPr/>
                    <a:lstStyle/>
                    <a:p>
                      <a:endParaRPr lang="en-ZA"/>
                    </a:p>
                  </a:txBody>
                  <a:tcPr/>
                </a:tc>
                <a:tc gridSpan="2">
                  <a:txBody>
                    <a:bodyPr/>
                    <a:lstStyle/>
                    <a:p>
                      <a:pPr>
                        <a:lnSpc>
                          <a:spcPct val="115000"/>
                        </a:lnSpc>
                        <a:spcAft>
                          <a:spcPts val="0"/>
                        </a:spcAft>
                      </a:pPr>
                      <a:r>
                        <a:rPr lang="en-ZA" sz="1000">
                          <a:effectLst/>
                        </a:rPr>
                        <a:t>Rates of HIV-1 acquisition by women</a:t>
                      </a:r>
                      <a:endParaRPr lang="en-ZA" sz="1000">
                        <a:effectLst/>
                        <a:latin typeface="Calibri"/>
                        <a:ea typeface="Calibri"/>
                        <a:cs typeface="Times New Roman"/>
                      </a:endParaRPr>
                    </a:p>
                  </a:txBody>
                  <a:tcPr marL="68580" marR="68580" marT="0" marB="0"/>
                </a:tc>
                <a:tc hMerge="1">
                  <a:txBody>
                    <a:bodyPr/>
                    <a:lstStyle/>
                    <a:p>
                      <a:endParaRPr lang="en-ZA"/>
                    </a:p>
                  </a:txBody>
                  <a:tcPr/>
                </a:tc>
                <a:tc vMerge="1">
                  <a:txBody>
                    <a:bodyPr/>
                    <a:lstStyle/>
                    <a:p>
                      <a:endParaRPr lang="en-ZA"/>
                    </a:p>
                  </a:txBody>
                  <a:tcPr/>
                </a:tc>
              </a:tr>
              <a:tr h="388958">
                <a:tc>
                  <a:txBody>
                    <a:bodyPr/>
                    <a:lstStyle/>
                    <a:p>
                      <a:pPr>
                        <a:lnSpc>
                          <a:spcPct val="115000"/>
                        </a:lnSpc>
                        <a:spcAft>
                          <a:spcPts val="0"/>
                        </a:spcAft>
                      </a:pPr>
                      <a:r>
                        <a:rPr lang="en-ZA" sz="1000" dirty="0">
                          <a:effectLst/>
                        </a:rPr>
                        <a:t>1314</a:t>
                      </a:r>
                      <a:endParaRPr lang="en-ZA" sz="1000" dirty="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18.0 [IQR 12.6 to 24.2] months</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female</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6.61/100 pyrs</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3.78/100 pyrs</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1.98, 95% CI 1·06–3·68, p=0·03</a:t>
                      </a:r>
                      <a:endParaRPr lang="en-ZA" sz="1000">
                        <a:effectLst/>
                        <a:latin typeface="Calibri"/>
                        <a:ea typeface="Calibri"/>
                        <a:cs typeface="Times New Roman"/>
                      </a:endParaRPr>
                    </a:p>
                  </a:txBody>
                  <a:tcPr marL="68580" marR="68580" marT="0" marB="0"/>
                </a:tc>
              </a:tr>
              <a:tr h="388958">
                <a:tc gridSpan="3">
                  <a:txBody>
                    <a:bodyPr/>
                    <a:lstStyle/>
                    <a:p>
                      <a:pPr>
                        <a:lnSpc>
                          <a:spcPct val="115000"/>
                        </a:lnSpc>
                        <a:spcAft>
                          <a:spcPts val="0"/>
                        </a:spcAft>
                      </a:pPr>
                      <a:r>
                        <a:rPr lang="en-ZA" sz="1000">
                          <a:effectLst/>
                        </a:rPr>
                        <a:t> </a:t>
                      </a:r>
                      <a:endParaRPr lang="en-ZA" sz="1000">
                        <a:effectLst/>
                        <a:latin typeface="Calibri"/>
                        <a:ea typeface="Calibri"/>
                        <a:cs typeface="Times New Roman"/>
                      </a:endParaRPr>
                    </a:p>
                  </a:txBody>
                  <a:tcPr marL="68580" marR="68580" marT="0" marB="0"/>
                </a:tc>
                <a:tc hMerge="1">
                  <a:txBody>
                    <a:bodyPr/>
                    <a:lstStyle/>
                    <a:p>
                      <a:endParaRPr lang="en-ZA"/>
                    </a:p>
                  </a:txBody>
                  <a:tcPr/>
                </a:tc>
                <a:tc hMerge="1">
                  <a:txBody>
                    <a:bodyPr/>
                    <a:lstStyle/>
                    <a:p>
                      <a:endParaRPr lang="en-ZA"/>
                    </a:p>
                  </a:txBody>
                  <a:tcPr/>
                </a:tc>
                <a:tc gridSpan="2">
                  <a:txBody>
                    <a:bodyPr/>
                    <a:lstStyle/>
                    <a:p>
                      <a:pPr>
                        <a:lnSpc>
                          <a:spcPct val="115000"/>
                        </a:lnSpc>
                        <a:spcAft>
                          <a:spcPts val="0"/>
                        </a:spcAft>
                      </a:pPr>
                      <a:r>
                        <a:rPr lang="en-ZA" sz="1000">
                          <a:effectLst/>
                        </a:rPr>
                        <a:t>Rates of HIV-1 transmission from women to men</a:t>
                      </a:r>
                      <a:endParaRPr lang="en-ZA" sz="1000">
                        <a:effectLst/>
                        <a:latin typeface="Calibri"/>
                        <a:ea typeface="Calibri"/>
                        <a:cs typeface="Times New Roman"/>
                      </a:endParaRPr>
                    </a:p>
                  </a:txBody>
                  <a:tcPr marL="68580" marR="68580" marT="0" marB="0"/>
                </a:tc>
                <a:tc hMerge="1">
                  <a:txBody>
                    <a:bodyPr/>
                    <a:lstStyle/>
                    <a:p>
                      <a:endParaRPr lang="en-ZA"/>
                    </a:p>
                  </a:txBody>
                  <a:tcPr/>
                </a:tc>
                <a:tc>
                  <a:txBody>
                    <a:bodyPr/>
                    <a:lstStyle/>
                    <a:p>
                      <a:pPr>
                        <a:lnSpc>
                          <a:spcPct val="115000"/>
                        </a:lnSpc>
                        <a:spcAft>
                          <a:spcPts val="0"/>
                        </a:spcAft>
                      </a:pPr>
                      <a:r>
                        <a:rPr lang="en-ZA" sz="1000">
                          <a:effectLst/>
                        </a:rPr>
                        <a:t> </a:t>
                      </a:r>
                      <a:endParaRPr lang="en-ZA" sz="1000">
                        <a:effectLst/>
                        <a:latin typeface="Calibri"/>
                        <a:ea typeface="Calibri"/>
                        <a:cs typeface="Times New Roman"/>
                      </a:endParaRPr>
                    </a:p>
                  </a:txBody>
                  <a:tcPr marL="68580" marR="68580" marT="0" marB="0"/>
                </a:tc>
              </a:tr>
              <a:tr h="388958">
                <a:tc>
                  <a:txBody>
                    <a:bodyPr/>
                    <a:lstStyle/>
                    <a:p>
                      <a:pPr>
                        <a:lnSpc>
                          <a:spcPct val="115000"/>
                        </a:lnSpc>
                        <a:spcAft>
                          <a:spcPts val="0"/>
                        </a:spcAft>
                      </a:pPr>
                      <a:r>
                        <a:rPr lang="en-ZA" sz="1000">
                          <a:effectLst/>
                        </a:rPr>
                        <a:t>2476</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18·7 [IQR 12.8 to 24.2] months</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male</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2.61/100 pyrs</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a:effectLst/>
                        </a:rPr>
                        <a:t>1.51/100 pyrs</a:t>
                      </a:r>
                      <a:endParaRPr lang="en-ZA" sz="1000">
                        <a:effectLst/>
                        <a:latin typeface="Calibri"/>
                        <a:ea typeface="Calibri"/>
                        <a:cs typeface="Times New Roman"/>
                      </a:endParaRPr>
                    </a:p>
                  </a:txBody>
                  <a:tcPr marL="68580" marR="68580" marT="0" marB="0"/>
                </a:tc>
                <a:tc>
                  <a:txBody>
                    <a:bodyPr/>
                    <a:lstStyle/>
                    <a:p>
                      <a:pPr>
                        <a:lnSpc>
                          <a:spcPct val="115000"/>
                        </a:lnSpc>
                        <a:spcAft>
                          <a:spcPts val="0"/>
                        </a:spcAft>
                      </a:pPr>
                      <a:r>
                        <a:rPr lang="en-ZA" sz="1000" dirty="0">
                          <a:effectLst/>
                        </a:rPr>
                        <a:t>1·97, 95% CI 1·12–3·45, p=0·02</a:t>
                      </a:r>
                      <a:endParaRPr lang="en-ZA" sz="1000" dirty="0">
                        <a:effectLst/>
                        <a:latin typeface="Calibri"/>
                        <a:ea typeface="Calibri"/>
                        <a:cs typeface="Times New Roman"/>
                      </a:endParaRPr>
                    </a:p>
                  </a:txBody>
                  <a:tcPr marL="68580" marR="68580" marT="0" marB="0"/>
                </a:tc>
              </a:tr>
            </a:tbl>
          </a:graphicData>
        </a:graphic>
      </p:graphicFrame>
      <p:sp>
        <p:nvSpPr>
          <p:cNvPr id="8" name="TextBox 7"/>
          <p:cNvSpPr txBox="1"/>
          <p:nvPr/>
        </p:nvSpPr>
        <p:spPr>
          <a:xfrm>
            <a:off x="7010400" y="596419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2</a:t>
            </a:r>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NDOH VS 1</Template>
  <TotalTime>2146</TotalTime>
  <Words>8312</Words>
  <Application>Microsoft Office PowerPoint</Application>
  <PresentationFormat>On-screen Show (4:3)</PresentationFormat>
  <Paragraphs>841</Paragraphs>
  <Slides>43</Slides>
  <Notes>25</Notes>
  <HiddenSlides>0</HiddenSlides>
  <MMClips>2</MMClips>
  <ScaleCrop>false</ScaleCrop>
  <HeadingPairs>
    <vt:vector size="4" baseType="variant">
      <vt:variant>
        <vt:lpstr>Theme</vt:lpstr>
      </vt:variant>
      <vt:variant>
        <vt:i4>3</vt:i4>
      </vt:variant>
      <vt:variant>
        <vt:lpstr>Slide Titles</vt:lpstr>
      </vt:variant>
      <vt:variant>
        <vt:i4>43</vt:i4>
      </vt:variant>
    </vt:vector>
  </HeadingPairs>
  <TitlesOfParts>
    <vt:vector size="46" baseType="lpstr">
      <vt:lpstr>1_Office Theme</vt:lpstr>
      <vt:lpstr>Custom Design</vt:lpstr>
      <vt:lpstr>2_Office Theme</vt:lpstr>
      <vt:lpstr>Slide 1</vt:lpstr>
      <vt:lpstr>CHAPTER LAYOUT </vt:lpstr>
      <vt:lpstr>INTRODUCTION TO CONTRACEPTION</vt:lpstr>
      <vt:lpstr>INTRODUCTION TO CONTRACEPTION</vt:lpstr>
      <vt:lpstr>INTRODUCTION TO CONTRACEPTION</vt:lpstr>
      <vt:lpstr>INTRODUCTION TO CONTRACEPTION</vt:lpstr>
      <vt:lpstr>INTRODUCTION TO CONTRACEPTION</vt:lpstr>
      <vt:lpstr>7.1 INTRAUTERINE DEVICES/ CONTRACEPTION (IUD)</vt:lpstr>
      <vt:lpstr>7.1 INTRAUTERINE DEVICES/ CONTRACEPTION (IUD)</vt:lpstr>
      <vt:lpstr>7.1 INTRAUTERINE DEVICES/CONTRACEPTION (IUD)</vt:lpstr>
      <vt:lpstr>7.1 INTRAUTERINE DEVICES/ CONTRACEPTION (IUD)</vt:lpstr>
      <vt:lpstr>7.1 INTRAUTERINE DEVICES/CONTRACEPTION (IUD)</vt:lpstr>
      <vt:lpstr>7.1 INTRAUTERINE DEVICES/CONTRACEPTION (IUD)</vt:lpstr>
      <vt:lpstr>COST ANALYSIS</vt:lpstr>
      <vt:lpstr>7.2.1 SUBDERMAL IMPLANT</vt:lpstr>
      <vt:lpstr>7.2.1 SUBDERMAL IMPLANT</vt:lpstr>
      <vt:lpstr>7.2.1 SUBDERMAL IMPLANT</vt:lpstr>
      <vt:lpstr>7.2.1 SUBDERMAL IMPLANT</vt:lpstr>
      <vt:lpstr>7.2.1 SUBDERMAL IMPLANT</vt:lpstr>
      <vt:lpstr>7.2.1 SUBDERMAL IMPLANT</vt:lpstr>
      <vt:lpstr>7.2.2 INJECTABLE</vt:lpstr>
      <vt:lpstr>7.2.2 INJECTABLE</vt:lpstr>
      <vt:lpstr>7.2.2 INJECTABLE</vt:lpstr>
      <vt:lpstr>7.2.2 INJECTABLE</vt:lpstr>
      <vt:lpstr>7.2.2 INJECTABLE</vt:lpstr>
      <vt:lpstr>7.2.2 INJECTABLE</vt:lpstr>
      <vt:lpstr>7.2.3 ORAL</vt:lpstr>
      <vt:lpstr>7.2.3 ORAL</vt:lpstr>
      <vt:lpstr>7.2.3 ORAL</vt:lpstr>
      <vt:lpstr>7.2.3 ORAL</vt:lpstr>
      <vt:lpstr>7.2.3 ORAL</vt:lpstr>
      <vt:lpstr>7.2.3 ORAL</vt:lpstr>
      <vt:lpstr>7.2.4 MISSED PILLS</vt:lpstr>
      <vt:lpstr>7.2.4 MISSED PILLS</vt:lpstr>
      <vt:lpstr>7.3  CONTRACEPTION,  BARRIER METHODS</vt:lpstr>
      <vt:lpstr>7.4 CONTRACEPTION, EMERGENCY</vt:lpstr>
      <vt:lpstr>7.4 CONTRACEPTION, EMERGENCY</vt:lpstr>
      <vt:lpstr>CASE STUDY</vt:lpstr>
      <vt:lpstr>SOLUTION: CASE STUDY</vt:lpstr>
      <vt:lpstr>Slide 40</vt:lpstr>
      <vt:lpstr>Slide 41</vt:lpstr>
      <vt:lpstr>Slide 42</vt:lpstr>
      <vt:lpstr>Slide 43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Trudy</dc:creator>
  <cp:lastModifiedBy>LeongT</cp:lastModifiedBy>
  <cp:revision>232</cp:revision>
  <dcterms:created xsi:type="dcterms:W3CDTF">2014-04-22T12:08:09Z</dcterms:created>
  <dcterms:modified xsi:type="dcterms:W3CDTF">2015-03-30T19:46:32Z</dcterms:modified>
</cp:coreProperties>
</file>